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66" y="14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F5AAF-2A51-49BE-A348-040F269F616B}" type="datetimeFigureOut">
              <a:rPr lang="en-AU" smtClean="0"/>
              <a:t>7/10/2026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02B7D-2566-40FC-94B8-62ED9D8EA2B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6539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02B7D-2566-40FC-94B8-62ED9D8EA2B4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0367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97AD93D-B3E3-4899-9C51-5A091BD60BEF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11064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Why the Red Energy partnership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Corporate partnerships are critical for Rotary.</a:t>
            </a:r>
            <a:endParaRPr lang="en-AU" dirty="0"/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lang="en-US" dirty="0"/>
              <a:t>— Red Energy is the first significant Corporate partner of D9815 and Rotary South Pacific </a:t>
            </a:r>
            <a:endParaRPr dirty="0"/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Red Energy has a strong history of giving back to the community.</a:t>
            </a:r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Red Energy has given nearly $3 million to Breast Cancer Network Australia.</a:t>
            </a:r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The </a:t>
            </a:r>
            <a:r>
              <a:rPr lang="en-AU" dirty="0"/>
              <a:t>Red Rotary D9815 </a:t>
            </a:r>
            <a:r>
              <a:rPr dirty="0"/>
              <a:t>Saver Plan creates an ongoing funding stream for local Rotary community projects.</a:t>
            </a:r>
            <a:endParaRPr lang="en-AU" dirty="0"/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lang="en-US" dirty="0"/>
              <a:t>—The program will eventually be run in all States that Red Energy operates (excludes WA and Tasmania).</a:t>
            </a:r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Rotary District 9815  |  Red Rotary D9815 Saver Plan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55F873-F58C-D65C-AABD-7F545E6F9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11064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How the Red Rotary Saver Plan 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508760"/>
            <a:ext cx="3337560" cy="2834640"/>
          </a:xfrm>
          <a:prstGeom prst="roundRect">
            <a:avLst/>
          </a:prstGeom>
          <a:solidFill>
            <a:srgbClr val="F2F6F9"/>
          </a:solidFill>
          <a:ln>
            <a:solidFill>
              <a:srgbClr val="0079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64658" y="1828800"/>
            <a:ext cx="3196965" cy="1031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0079C1"/>
                </a:solidFill>
              </a:defRPr>
            </a:pPr>
            <a:r>
              <a:rPr dirty="0"/>
              <a:t>Electricity</a:t>
            </a:r>
          </a:p>
          <a:p>
            <a:pPr algn="ctr">
              <a:defRPr sz="1800">
                <a:solidFill>
                  <a:srgbClr val="232D37"/>
                </a:solidFill>
              </a:defRPr>
            </a:pPr>
            <a:r>
              <a:rPr dirty="0"/>
              <a:t>$5 from each electricity account</a:t>
            </a:r>
            <a:endParaRPr lang="en-AU" dirty="0"/>
          </a:p>
          <a:p>
            <a:pPr algn="ctr">
              <a:defRPr sz="1800">
                <a:solidFill>
                  <a:srgbClr val="232D37"/>
                </a:solidFill>
              </a:defRPr>
            </a:pPr>
            <a:r>
              <a:rPr lang="en-AU" dirty="0"/>
              <a:t>per month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4434840" y="1508760"/>
            <a:ext cx="3337560" cy="2834640"/>
          </a:xfrm>
          <a:prstGeom prst="roundRect">
            <a:avLst/>
          </a:prstGeom>
          <a:solidFill>
            <a:srgbClr val="F2F6F9"/>
          </a:solidFill>
          <a:ln>
            <a:solidFill>
              <a:srgbClr val="0079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14261" y="1828800"/>
            <a:ext cx="2578718" cy="1031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0079C1"/>
                </a:solidFill>
              </a:defRPr>
            </a:pPr>
            <a:r>
              <a:rPr dirty="0"/>
              <a:t>Gas</a:t>
            </a:r>
          </a:p>
          <a:p>
            <a:pPr algn="ctr">
              <a:defRPr sz="1800">
                <a:solidFill>
                  <a:srgbClr val="232D37"/>
                </a:solidFill>
              </a:defRPr>
            </a:pPr>
            <a:r>
              <a:rPr dirty="0"/>
              <a:t>$5 from each gas account</a:t>
            </a:r>
            <a:endParaRPr lang="en-AU" dirty="0"/>
          </a:p>
          <a:p>
            <a:pPr algn="ctr">
              <a:defRPr sz="1800">
                <a:solidFill>
                  <a:srgbClr val="232D37"/>
                </a:solidFill>
              </a:defRPr>
            </a:pPr>
            <a:r>
              <a:rPr lang="en-AU" dirty="0"/>
              <a:t>per month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8275320" y="1508760"/>
            <a:ext cx="3337560" cy="2834640"/>
          </a:xfrm>
          <a:prstGeom prst="roundRect">
            <a:avLst/>
          </a:prstGeom>
          <a:solidFill>
            <a:srgbClr val="F2F6F9"/>
          </a:solidFill>
          <a:ln>
            <a:solidFill>
              <a:srgbClr val="0079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06083" y="1828800"/>
            <a:ext cx="2876044" cy="10310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0079C1"/>
                </a:solidFill>
              </a:defRPr>
            </a:pPr>
            <a:r>
              <a:rPr dirty="0"/>
              <a:t>Rotary</a:t>
            </a:r>
          </a:p>
          <a:p>
            <a:pPr algn="ctr">
              <a:defRPr sz="1800">
                <a:solidFill>
                  <a:srgbClr val="232D37"/>
                </a:solidFill>
              </a:defRPr>
            </a:pPr>
            <a:r>
              <a:rPr lang="en-AU" dirty="0"/>
              <a:t>   Funds returned </a:t>
            </a:r>
            <a:r>
              <a:rPr dirty="0"/>
              <a:t>to support </a:t>
            </a:r>
            <a:endParaRPr lang="en-AU" dirty="0"/>
          </a:p>
          <a:p>
            <a:pPr algn="ctr">
              <a:defRPr sz="1800">
                <a:solidFill>
                  <a:srgbClr val="232D37"/>
                </a:solidFill>
              </a:defRPr>
            </a:pPr>
            <a:r>
              <a:rPr dirty="0"/>
              <a:t>local community projects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Rotary District 9815  |  Red Rotary D9815 Saver Plan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BB85C0-712B-9E90-D3A8-21A29B8590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11064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Where the program is today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17320"/>
            <a:ext cx="3383280" cy="3383280"/>
          </a:xfrm>
          <a:prstGeom prst="roundRect">
            <a:avLst/>
          </a:prstGeom>
          <a:solidFill>
            <a:srgbClr val="F2F6F9"/>
          </a:solidFill>
          <a:ln>
            <a:solidFill>
              <a:srgbClr val="F5A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14411" y="1828800"/>
            <a:ext cx="2851743" cy="14619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003366"/>
                </a:solidFill>
              </a:defRPr>
            </a:pPr>
            <a:r>
              <a:rPr dirty="0"/>
              <a:t>$3,500</a:t>
            </a:r>
            <a:r>
              <a:rPr lang="en-AU" dirty="0"/>
              <a:t> </a:t>
            </a:r>
            <a:endParaRPr dirty="0"/>
          </a:p>
          <a:p>
            <a:pPr algn="ctr">
              <a:defRPr sz="1700">
                <a:solidFill>
                  <a:srgbClr val="232D37"/>
                </a:solidFill>
              </a:defRPr>
            </a:pPr>
            <a:r>
              <a:rPr lang="en-AU" dirty="0"/>
              <a:t>currently </a:t>
            </a:r>
            <a:r>
              <a:rPr dirty="0"/>
              <a:t>flowing</a:t>
            </a:r>
            <a:endParaRPr lang="en-AU" dirty="0"/>
          </a:p>
          <a:p>
            <a:pPr algn="ctr">
              <a:defRPr sz="1700">
                <a:solidFill>
                  <a:srgbClr val="232D37"/>
                </a:solidFill>
              </a:defRPr>
            </a:pPr>
            <a:r>
              <a:rPr dirty="0"/>
              <a:t> into the fund </a:t>
            </a:r>
            <a:r>
              <a:rPr lang="en-AU" dirty="0"/>
              <a:t>each month      </a:t>
            </a:r>
          </a:p>
          <a:p>
            <a:pPr algn="ctr">
              <a:defRPr sz="1700">
                <a:solidFill>
                  <a:srgbClr val="232D37"/>
                </a:solidFill>
              </a:defRPr>
            </a:pP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4389120" y="1422515"/>
            <a:ext cx="3383280" cy="3383280"/>
          </a:xfrm>
          <a:prstGeom prst="roundRect">
            <a:avLst/>
          </a:prstGeom>
          <a:solidFill>
            <a:srgbClr val="F2F6F9"/>
          </a:solidFill>
          <a:ln>
            <a:solidFill>
              <a:srgbClr val="F5A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702113" y="1828800"/>
            <a:ext cx="2757293" cy="14619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003366"/>
                </a:solidFill>
              </a:defRPr>
            </a:pPr>
            <a:r>
              <a:rPr dirty="0"/>
              <a:t>600</a:t>
            </a:r>
          </a:p>
          <a:p>
            <a:pPr algn="ctr">
              <a:defRPr sz="1700">
                <a:solidFill>
                  <a:srgbClr val="232D37"/>
                </a:solidFill>
              </a:defRPr>
            </a:pPr>
            <a:r>
              <a:rPr dirty="0"/>
              <a:t>Rotarians, family and friends </a:t>
            </a:r>
            <a:endParaRPr lang="en-AU" dirty="0"/>
          </a:p>
          <a:p>
            <a:pPr algn="ctr">
              <a:defRPr sz="1700">
                <a:solidFill>
                  <a:srgbClr val="232D37"/>
                </a:solidFill>
              </a:defRPr>
            </a:pPr>
            <a:r>
              <a:rPr lang="en-AU" dirty="0"/>
              <a:t>r</a:t>
            </a:r>
            <a:r>
              <a:rPr dirty="0" err="1"/>
              <a:t>epresented</a:t>
            </a:r>
            <a:r>
              <a:rPr lang="en-AU" dirty="0"/>
              <a:t>.</a:t>
            </a:r>
          </a:p>
          <a:p>
            <a:pPr algn="ctr">
              <a:defRPr sz="1700">
                <a:solidFill>
                  <a:srgbClr val="232D37"/>
                </a:solidFill>
              </a:defRPr>
            </a:pPr>
            <a:r>
              <a:rPr lang="en-AU" dirty="0"/>
              <a:t>Majority in D9815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0" y="1417320"/>
            <a:ext cx="3383280" cy="3383280"/>
          </a:xfrm>
          <a:prstGeom prst="roundRect">
            <a:avLst/>
          </a:prstGeom>
          <a:solidFill>
            <a:srgbClr val="F2F6F9"/>
          </a:solidFill>
          <a:ln>
            <a:solidFill>
              <a:srgbClr val="F5A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75071" y="1828800"/>
            <a:ext cx="269233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003366"/>
                </a:solidFill>
              </a:defRPr>
            </a:pPr>
            <a:r>
              <a:rPr dirty="0"/>
              <a:t>$30,000</a:t>
            </a:r>
          </a:p>
          <a:p>
            <a:pPr algn="ctr">
              <a:defRPr sz="1700">
                <a:solidFill>
                  <a:srgbClr val="232D37"/>
                </a:solidFill>
              </a:defRPr>
            </a:pPr>
            <a:r>
              <a:rPr lang="en-AU" dirty="0"/>
              <a:t>F</a:t>
            </a:r>
            <a:r>
              <a:rPr dirty="0"/>
              <a:t>und threshold used for the </a:t>
            </a:r>
            <a:endParaRPr lang="en-AU" dirty="0"/>
          </a:p>
          <a:p>
            <a:pPr algn="ctr">
              <a:defRPr sz="1700">
                <a:solidFill>
                  <a:srgbClr val="232D37"/>
                </a:solidFill>
              </a:defRPr>
            </a:pPr>
            <a:r>
              <a:rPr dirty="0"/>
              <a:t>grants process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Rotary District 9815  |  Red Rotary D9815 Saver Plan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95E4F6-701D-3F85-47C1-4B69883F5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6056594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rPr dirty="0"/>
              <a:t>Our first grants </a:t>
            </a:r>
            <a:r>
              <a:rPr lang="en-AU" dirty="0"/>
              <a:t>trial </a:t>
            </a:r>
            <a:r>
              <a:rPr dirty="0"/>
              <a:t>round</a:t>
            </a:r>
            <a:r>
              <a:rPr lang="en-AU" dirty="0"/>
              <a:t> – August 2026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200">
                <a:solidFill>
                  <a:srgbClr val="232D37"/>
                </a:solidFill>
              </a:defRPr>
            </a:pPr>
            <a:r>
              <a:rPr dirty="0"/>
              <a:t>— The initial grants process was run after the fund reached $30,000.</a:t>
            </a:r>
          </a:p>
          <a:p>
            <a:pPr>
              <a:spcAft>
                <a:spcPts val="1500"/>
              </a:spcAft>
              <a:defRPr sz="2200">
                <a:solidFill>
                  <a:srgbClr val="232D37"/>
                </a:solidFill>
              </a:defRPr>
            </a:pPr>
            <a:r>
              <a:rPr dirty="0"/>
              <a:t>— Four Rotary Clubs received grants in the first round.</a:t>
            </a:r>
          </a:p>
          <a:p>
            <a:pPr>
              <a:spcAft>
                <a:spcPts val="1500"/>
              </a:spcAft>
              <a:defRPr sz="2200">
                <a:solidFill>
                  <a:srgbClr val="232D37"/>
                </a:solidFill>
              </a:defRPr>
            </a:pPr>
            <a:r>
              <a:rPr dirty="0"/>
              <a:t>— A total of $16,000 was awarded.</a:t>
            </a:r>
          </a:p>
          <a:p>
            <a:pPr>
              <a:spcAft>
                <a:spcPts val="1500"/>
              </a:spcAft>
              <a:defRPr sz="2200">
                <a:solidFill>
                  <a:srgbClr val="232D37"/>
                </a:solidFill>
              </a:defRPr>
            </a:pPr>
            <a:r>
              <a:rPr dirty="0"/>
              <a:t>— Rotary Club of </a:t>
            </a:r>
            <a:r>
              <a:rPr dirty="0" err="1"/>
              <a:t>Nunawading</a:t>
            </a:r>
            <a:r>
              <a:rPr dirty="0"/>
              <a:t> was one of the inaugural winners.</a:t>
            </a:r>
          </a:p>
          <a:p>
            <a:pPr>
              <a:spcAft>
                <a:spcPts val="1500"/>
              </a:spcAft>
              <a:defRPr sz="2200">
                <a:solidFill>
                  <a:srgbClr val="232D37"/>
                </a:solidFill>
              </a:defRPr>
            </a:pPr>
            <a:r>
              <a:rPr dirty="0"/>
              <a:t>— The </a:t>
            </a:r>
            <a:r>
              <a:rPr dirty="0" err="1"/>
              <a:t>Nunawading</a:t>
            </a:r>
            <a:r>
              <a:rPr dirty="0"/>
              <a:t> project was the Dementia Café.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Rotary District 9815  |  Red Rotary D9815 Saver Plan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F97EBB-1E2F-899C-6F1C-8EAAE6A7AC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11064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What happens next?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312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</a:t>
            </a:r>
            <a:r>
              <a:rPr lang="en-AU" dirty="0"/>
              <a:t>The Grants Program was officially launched to all D9815 Clubs on Sept 23</a:t>
            </a:r>
            <a:r>
              <a:rPr lang="en-AU" baseline="30000" dirty="0"/>
              <a:t>rd</a:t>
            </a:r>
            <a:r>
              <a:rPr lang="en-AU" dirty="0"/>
              <a:t> 2026 including the assessment criteria and Grant application</a:t>
            </a:r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lang="en-AU" dirty="0"/>
              <a:t>- </a:t>
            </a:r>
            <a:r>
              <a:rPr dirty="0"/>
              <a:t>The intention is to conduct one grant review every quarter.</a:t>
            </a:r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Each review is dependent on the fund being topped up to $30,000.</a:t>
            </a:r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Because demand for grants may be significant, there is a limit of one successful grant per Club </a:t>
            </a:r>
            <a:r>
              <a:rPr lang="en-AU" dirty="0"/>
              <a:t>   </a:t>
            </a:r>
            <a:r>
              <a:rPr dirty="0"/>
              <a:t>per year.</a:t>
            </a:r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The priority now is to grow the fund so more clubs and communities can benefit.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Rotary District 9815  |  Red Rotary D9815 Saver Plan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D6A968-D33F-8D75-1A88-B909483033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11064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Red Rotary D9815 Saver Plan Committee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2993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Sue Cornelissen</a:t>
            </a:r>
            <a:r>
              <a:rPr lang="en-AU" dirty="0"/>
              <a:t>  (RC Waverley)</a:t>
            </a:r>
            <a:r>
              <a:rPr dirty="0"/>
              <a:t> — Chair</a:t>
            </a:r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Judith Eadon </a:t>
            </a:r>
            <a:r>
              <a:rPr lang="en-AU" dirty="0"/>
              <a:t>(RC Nunawading)</a:t>
            </a:r>
            <a:r>
              <a:rPr dirty="0"/>
              <a:t>— Secretary</a:t>
            </a:r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Brian Slade </a:t>
            </a:r>
            <a:r>
              <a:rPr lang="en-AU" dirty="0"/>
              <a:t>(RC Waverley) — </a:t>
            </a:r>
            <a:r>
              <a:rPr dirty="0"/>
              <a:t>Treasurer</a:t>
            </a:r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Peter </a:t>
            </a:r>
            <a:r>
              <a:rPr lang="en-AU" dirty="0"/>
              <a:t>Behm (RC Noble Park Dingley) </a:t>
            </a:r>
            <a:r>
              <a:rPr dirty="0"/>
              <a:t>— Marketing and Promotion</a:t>
            </a:r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Ken Miller</a:t>
            </a:r>
            <a:r>
              <a:rPr lang="en-AU" dirty="0"/>
              <a:t> (RC Emerald &amp; District)</a:t>
            </a:r>
            <a:r>
              <a:rPr dirty="0"/>
              <a:t> — Committee Member</a:t>
            </a:r>
            <a:endParaRPr lang="en-AU" dirty="0"/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lang="en-US" dirty="0"/>
              <a:t> </a:t>
            </a:r>
            <a:r>
              <a:rPr lang="en-AU" dirty="0"/>
              <a:t>— Colin Byron</a:t>
            </a:r>
            <a:r>
              <a:rPr lang="en-US" dirty="0"/>
              <a:t> (RC GDEH) — Committee Member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Rotary District 9815  |  Red Rotary D9815 Saver Plan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C91039-40EA-4B18-2E44-E99CCBAA45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164592"/>
            <a:ext cx="11064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</a:defRPr>
            </a:pPr>
            <a:r>
              <a:t>How Rotarians can help grow the fund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698480" cy="3424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The fund grows when more Rotarians, family and friends switch their energy provider to Red Energy.</a:t>
            </a:r>
            <a:endParaRPr lang="en-AU" dirty="0"/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lang="en-AU" dirty="0"/>
              <a:t>		</a:t>
            </a:r>
            <a:r>
              <a:rPr lang="en-AU" sz="2800" b="1" dirty="0"/>
              <a:t>Process to switch providers</a:t>
            </a:r>
          </a:p>
          <a:p>
            <a:pPr marL="342900" indent="-342900">
              <a:spcAft>
                <a:spcPts val="1500"/>
              </a:spcAft>
              <a:buFont typeface="Arial" panose="020B0604020202020204" pitchFamily="34" charset="0"/>
              <a:buChar char="•"/>
              <a:defRPr sz="2100">
                <a:solidFill>
                  <a:srgbClr val="232D37"/>
                </a:solidFill>
              </a:defRPr>
            </a:pPr>
            <a:r>
              <a:rPr dirty="0"/>
              <a:t>Have your current bill available to confirm your service address or meter number.</a:t>
            </a:r>
            <a:endParaRPr lang="en-AU" dirty="0"/>
          </a:p>
          <a:p>
            <a:pPr marL="342900" indent="-342900">
              <a:spcAft>
                <a:spcPts val="1500"/>
              </a:spcAft>
              <a:buFont typeface="Arial" panose="020B0604020202020204" pitchFamily="34" charset="0"/>
              <a:buChar char="•"/>
              <a:defRPr sz="2100">
                <a:solidFill>
                  <a:srgbClr val="232D37"/>
                </a:solidFill>
              </a:defRPr>
            </a:pPr>
            <a:r>
              <a:rPr dirty="0"/>
              <a:t>Call </a:t>
            </a:r>
            <a:r>
              <a:rPr lang="en-AU" dirty="0"/>
              <a:t>Red Energy -</a:t>
            </a:r>
            <a:r>
              <a:rPr dirty="0"/>
              <a:t>131 </a:t>
            </a:r>
            <a:r>
              <a:rPr lang="en-AU" dirty="0"/>
              <a:t>806</a:t>
            </a:r>
            <a:endParaRPr dirty="0"/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Choose “Join Red Energy” </a:t>
            </a:r>
            <a:r>
              <a:rPr lang="en-AU" dirty="0"/>
              <a:t> #4 </a:t>
            </a:r>
            <a:r>
              <a:rPr dirty="0"/>
              <a:t>in the IVR</a:t>
            </a:r>
            <a:r>
              <a:rPr lang="en-AU" dirty="0"/>
              <a:t> (Interactive Voice Response)</a:t>
            </a:r>
            <a:endParaRPr dirty="0"/>
          </a:p>
          <a:p>
            <a:pPr>
              <a:spcAft>
                <a:spcPts val="1500"/>
              </a:spcAft>
              <a:defRPr sz="2100">
                <a:solidFill>
                  <a:srgbClr val="232D37"/>
                </a:solidFill>
              </a:defRPr>
            </a:pPr>
            <a:r>
              <a:rPr dirty="0"/>
              <a:t>— Ask for the Rotary product</a:t>
            </a:r>
            <a:r>
              <a:rPr lang="en-AU" dirty="0"/>
              <a:t> 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731520" y="5166360"/>
            <a:ext cx="10698480" cy="73152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5321808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03366"/>
                </a:solidFill>
              </a:defRPr>
            </a:pPr>
            <a:r>
              <a:t>More customers → a stronger fund → more local community projects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7395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6E78"/>
                </a:solidFill>
              </a:defRPr>
            </a:pPr>
            <a:r>
              <a:t>Rotary District 9815  |  Red Rotary D9815 Saver Plan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448949-E5BE-2576-AD76-DD75AA768B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8386" y="1325880"/>
            <a:ext cx="6676187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</a:defRPr>
            </a:pPr>
            <a:r>
              <a:rPr dirty="0"/>
              <a:t>Together, we can grow the fund.</a:t>
            </a:r>
          </a:p>
          <a:p>
            <a:pPr algn="ctr">
              <a:defRPr sz="2500">
                <a:solidFill>
                  <a:srgbClr val="FFFFFF"/>
                </a:solidFill>
              </a:defRPr>
            </a:pPr>
            <a:r>
              <a:rPr dirty="0"/>
              <a:t>And turn everyday energy choices into</a:t>
            </a:r>
            <a:br>
              <a:rPr dirty="0"/>
            </a:br>
            <a:r>
              <a:rPr dirty="0"/>
              <a:t>ongoing support for local communities.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5E2EE4-5A1C-4C2B-FCBB-09374DDD78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0" y="6007227"/>
            <a:ext cx="1280160" cy="603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</TotalTime>
  <Words>562</Words>
  <Application>Microsoft Office PowerPoint</Application>
  <PresentationFormat>Widescreen</PresentationFormat>
  <Paragraphs>65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colin byron</dc:creator>
  <cp:keywords/>
  <dc:description>generated using python-pptx</dc:description>
  <cp:lastModifiedBy>colin byron</cp:lastModifiedBy>
  <cp:revision>6</cp:revision>
  <dcterms:created xsi:type="dcterms:W3CDTF">2013-01-27T09:14:16Z</dcterms:created>
  <dcterms:modified xsi:type="dcterms:W3CDTF">2026-10-07T04:05:44Z</dcterms:modified>
  <cp:category/>
</cp:coreProperties>
</file>