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97" r:id="rId2"/>
    <p:sldId id="342" r:id="rId3"/>
    <p:sldId id="303" r:id="rId4"/>
    <p:sldId id="312" r:id="rId5"/>
    <p:sldId id="315" r:id="rId6"/>
    <p:sldId id="318" r:id="rId7"/>
    <p:sldId id="361" r:id="rId8"/>
    <p:sldId id="348" r:id="rId9"/>
    <p:sldId id="316" r:id="rId10"/>
    <p:sldId id="311" r:id="rId11"/>
    <p:sldId id="309" r:id="rId12"/>
    <p:sldId id="308" r:id="rId13"/>
    <p:sldId id="334" r:id="rId14"/>
    <p:sldId id="335" r:id="rId15"/>
    <p:sldId id="336" r:id="rId16"/>
    <p:sldId id="324" r:id="rId17"/>
    <p:sldId id="338" r:id="rId18"/>
    <p:sldId id="34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914B39"/>
    <a:srgbClr val="FFCC66"/>
    <a:srgbClr val="E1E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57" autoAdjust="0"/>
  </p:normalViewPr>
  <p:slideViewPr>
    <p:cSldViewPr>
      <p:cViewPr varScale="1">
        <p:scale>
          <a:sx n="79" d="100"/>
          <a:sy n="79" d="100"/>
        </p:scale>
        <p:origin x="12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48"/>
    </p:cViewPr>
  </p:sorterViewPr>
  <p:notesViewPr>
    <p:cSldViewPr>
      <p:cViewPr varScale="1">
        <p:scale>
          <a:sx n="64" d="100"/>
          <a:sy n="64" d="100"/>
        </p:scale>
        <p:origin x="31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625E3-8235-4202-B220-8902BB4FAF8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B0109B7-84FD-4C2C-8494-5A3F64268CD3}">
      <dgm:prSet phldrT="[Text]"/>
      <dgm:spPr/>
      <dgm:t>
        <a:bodyPr/>
        <a:lstStyle/>
        <a:p>
          <a:r>
            <a:rPr lang="en-US" dirty="0" smtClean="0">
              <a:effectLst>
                <a:outerShdw blurRad="38100" dist="38100" dir="2700000" algn="tl">
                  <a:srgbClr val="000000">
                    <a:alpha val="43137"/>
                  </a:srgbClr>
                </a:outerShdw>
              </a:effectLst>
            </a:rPr>
            <a:t>Candidates</a:t>
          </a:r>
          <a:endParaRPr lang="en-US" dirty="0">
            <a:effectLst>
              <a:outerShdw blurRad="38100" dist="38100" dir="2700000" algn="tl">
                <a:srgbClr val="000000">
                  <a:alpha val="43137"/>
                </a:srgbClr>
              </a:outerShdw>
            </a:effectLst>
          </a:endParaRPr>
        </a:p>
      </dgm:t>
    </dgm:pt>
    <dgm:pt modelId="{2E7AA323-9AA7-4FB8-917B-71AA84A7A8DB}" type="parTrans" cxnId="{1C62EED1-647C-43E5-9014-587800376368}">
      <dgm:prSet/>
      <dgm:spPr/>
      <dgm:t>
        <a:bodyPr/>
        <a:lstStyle/>
        <a:p>
          <a:endParaRPr lang="en-US"/>
        </a:p>
      </dgm:t>
    </dgm:pt>
    <dgm:pt modelId="{FCB432C6-7FD2-4231-B9CB-7EEC575F8888}" type="sibTrans" cxnId="{1C62EED1-647C-43E5-9014-587800376368}">
      <dgm:prSet/>
      <dgm:spPr/>
      <dgm:t>
        <a:bodyPr/>
        <a:lstStyle/>
        <a:p>
          <a:endParaRPr lang="en-US"/>
        </a:p>
      </dgm:t>
    </dgm:pt>
    <dgm:pt modelId="{199806C1-EE91-4AFE-B990-26062A3A0F7A}">
      <dgm:prSet phldrT="[Text]"/>
      <dgm:spPr>
        <a:solidFill>
          <a:srgbClr val="FFC000"/>
        </a:solidFill>
      </dgm:spPr>
      <dgm:t>
        <a:bodyPr/>
        <a:lstStyle/>
        <a:p>
          <a:r>
            <a:rPr lang="en-US" dirty="0" smtClean="0">
              <a:effectLst>
                <a:outerShdw blurRad="38100" dist="38100" dir="2700000" algn="tl">
                  <a:srgbClr val="000000">
                    <a:alpha val="43137"/>
                  </a:srgbClr>
                </a:outerShdw>
              </a:effectLst>
            </a:rPr>
            <a:t>Business Partners</a:t>
          </a:r>
          <a:endParaRPr lang="en-US" dirty="0">
            <a:effectLst>
              <a:outerShdw blurRad="38100" dist="38100" dir="2700000" algn="tl">
                <a:srgbClr val="000000">
                  <a:alpha val="43137"/>
                </a:srgbClr>
              </a:outerShdw>
            </a:effectLst>
          </a:endParaRPr>
        </a:p>
      </dgm:t>
    </dgm:pt>
    <dgm:pt modelId="{8143826C-11E1-4B7A-8252-FB1C0B352FAC}" type="parTrans" cxnId="{926600C1-079E-469C-B57A-60A29B1F8032}">
      <dgm:prSet/>
      <dgm:spPr/>
      <dgm:t>
        <a:bodyPr/>
        <a:lstStyle/>
        <a:p>
          <a:endParaRPr lang="en-US"/>
        </a:p>
      </dgm:t>
    </dgm:pt>
    <dgm:pt modelId="{B1186DB7-7036-4C99-9BE9-66BC398031CC}" type="sibTrans" cxnId="{926600C1-079E-469C-B57A-60A29B1F8032}">
      <dgm:prSet/>
      <dgm:spPr/>
      <dgm:t>
        <a:bodyPr/>
        <a:lstStyle/>
        <a:p>
          <a:endParaRPr lang="en-US"/>
        </a:p>
      </dgm:t>
    </dgm:pt>
    <dgm:pt modelId="{AAF17D0E-2799-4B68-B006-5BD154F1A87C}">
      <dgm:prSet phldrT="[Text]"/>
      <dgm:spPr>
        <a:solidFill>
          <a:srgbClr val="FFFF00"/>
        </a:solidFill>
      </dgm:spPr>
      <dgm:t>
        <a:bodyPr/>
        <a:lstStyle/>
        <a:p>
          <a:r>
            <a:rPr lang="en-US" dirty="0" smtClean="0">
              <a:effectLst>
                <a:outerShdw blurRad="38100" dist="38100" dir="2700000" algn="tl">
                  <a:srgbClr val="000000">
                    <a:alpha val="43137"/>
                  </a:srgbClr>
                </a:outerShdw>
              </a:effectLst>
            </a:rPr>
            <a:t>Volunteers</a:t>
          </a:r>
          <a:endParaRPr lang="en-US" dirty="0">
            <a:effectLst>
              <a:outerShdw blurRad="38100" dist="38100" dir="2700000" algn="tl">
                <a:srgbClr val="000000">
                  <a:alpha val="43137"/>
                </a:srgbClr>
              </a:outerShdw>
            </a:effectLst>
          </a:endParaRPr>
        </a:p>
      </dgm:t>
    </dgm:pt>
    <dgm:pt modelId="{6EAE6771-2A1C-49C6-8AC8-C0C5CE8BA6BD}" type="parTrans" cxnId="{6456FF91-68F9-4A92-8BB7-7F4519865E28}">
      <dgm:prSet/>
      <dgm:spPr/>
      <dgm:t>
        <a:bodyPr/>
        <a:lstStyle/>
        <a:p>
          <a:endParaRPr lang="en-US"/>
        </a:p>
      </dgm:t>
    </dgm:pt>
    <dgm:pt modelId="{9FAA4507-C522-4F41-94C3-7FE680DA9875}" type="sibTrans" cxnId="{6456FF91-68F9-4A92-8BB7-7F4519865E28}">
      <dgm:prSet/>
      <dgm:spPr/>
      <dgm:t>
        <a:bodyPr/>
        <a:lstStyle/>
        <a:p>
          <a:endParaRPr lang="en-US"/>
        </a:p>
      </dgm:t>
    </dgm:pt>
    <dgm:pt modelId="{8B220A94-1B5E-4279-BBE9-E58F22A1D550}">
      <dgm:prSet phldrT="[Text]"/>
      <dgm:spPr>
        <a:solidFill>
          <a:srgbClr val="FF0000"/>
        </a:solidFill>
      </dgm:spPr>
      <dgm:t>
        <a:bodyPr/>
        <a:lstStyle/>
        <a:p>
          <a:r>
            <a:rPr lang="en-US" dirty="0" smtClean="0">
              <a:effectLst>
                <a:outerShdw blurRad="38100" dist="38100" dir="2700000" algn="tl">
                  <a:srgbClr val="000000">
                    <a:alpha val="43137"/>
                  </a:srgbClr>
                </a:outerShdw>
              </a:effectLst>
            </a:rPr>
            <a:t>Staff</a:t>
          </a:r>
          <a:endParaRPr lang="en-US" dirty="0">
            <a:effectLst>
              <a:outerShdw blurRad="38100" dist="38100" dir="2700000" algn="tl">
                <a:srgbClr val="000000">
                  <a:alpha val="43137"/>
                </a:srgbClr>
              </a:outerShdw>
            </a:effectLst>
          </a:endParaRPr>
        </a:p>
      </dgm:t>
    </dgm:pt>
    <dgm:pt modelId="{34A5E228-EB23-40B0-8E05-473011BAD744}" type="parTrans" cxnId="{BA7182BF-2680-4003-B8D0-89219DE8AF1A}">
      <dgm:prSet/>
      <dgm:spPr/>
      <dgm:t>
        <a:bodyPr/>
        <a:lstStyle/>
        <a:p>
          <a:endParaRPr lang="en-US"/>
        </a:p>
      </dgm:t>
    </dgm:pt>
    <dgm:pt modelId="{27160B85-6779-4BEC-AE37-4B0236B763AE}" type="sibTrans" cxnId="{BA7182BF-2680-4003-B8D0-89219DE8AF1A}">
      <dgm:prSet/>
      <dgm:spPr/>
      <dgm:t>
        <a:bodyPr/>
        <a:lstStyle/>
        <a:p>
          <a:endParaRPr lang="en-US"/>
        </a:p>
      </dgm:t>
    </dgm:pt>
    <dgm:pt modelId="{20D188B7-13B1-47F8-96D8-5786B007573D}">
      <dgm:prSet phldrT="[Text]"/>
      <dgm:spPr>
        <a:solidFill>
          <a:srgbClr val="006600"/>
        </a:solidFill>
      </dgm:spPr>
      <dgm:t>
        <a:bodyPr/>
        <a:lstStyle/>
        <a:p>
          <a:r>
            <a:rPr lang="en-US" dirty="0" smtClean="0">
              <a:effectLst>
                <a:outerShdw blurRad="38100" dist="38100" dir="2700000" algn="tl">
                  <a:srgbClr val="000000">
                    <a:alpha val="43137"/>
                  </a:srgbClr>
                </a:outerShdw>
              </a:effectLst>
            </a:rPr>
            <a:t>Community</a:t>
          </a:r>
          <a:endParaRPr lang="en-US" dirty="0">
            <a:effectLst>
              <a:outerShdw blurRad="38100" dist="38100" dir="2700000" algn="tl">
                <a:srgbClr val="000000">
                  <a:alpha val="43137"/>
                </a:srgbClr>
              </a:outerShdw>
            </a:effectLst>
          </a:endParaRPr>
        </a:p>
      </dgm:t>
    </dgm:pt>
    <dgm:pt modelId="{D7F521BD-7673-423D-AFA5-167E9E04BB39}" type="parTrans" cxnId="{27837372-6A03-413A-8045-B947C4F41036}">
      <dgm:prSet/>
      <dgm:spPr/>
      <dgm:t>
        <a:bodyPr/>
        <a:lstStyle/>
        <a:p>
          <a:endParaRPr lang="en-US"/>
        </a:p>
      </dgm:t>
    </dgm:pt>
    <dgm:pt modelId="{6C400B57-EF10-4751-A46E-6B708FD898DD}" type="sibTrans" cxnId="{27837372-6A03-413A-8045-B947C4F41036}">
      <dgm:prSet/>
      <dgm:spPr/>
      <dgm:t>
        <a:bodyPr/>
        <a:lstStyle/>
        <a:p>
          <a:endParaRPr lang="en-US"/>
        </a:p>
      </dgm:t>
    </dgm:pt>
    <dgm:pt modelId="{33AE2A8F-D59B-41DA-8EF5-298124387F46}">
      <dgm:prSet phldrT="[Text]"/>
      <dgm:spPr>
        <a:solidFill>
          <a:srgbClr val="0000CC"/>
        </a:solidFill>
      </dgm:spPr>
      <dgm:t>
        <a:bodyPr/>
        <a:lstStyle/>
        <a:p>
          <a:r>
            <a:rPr lang="en-US" dirty="0" smtClean="0">
              <a:effectLst>
                <a:outerShdw blurRad="38100" dist="38100" dir="2700000" algn="tl">
                  <a:srgbClr val="000000">
                    <a:alpha val="43137"/>
                  </a:srgbClr>
                </a:outerShdw>
              </a:effectLst>
            </a:rPr>
            <a:t>Faith Community</a:t>
          </a:r>
          <a:endParaRPr lang="en-US" dirty="0">
            <a:effectLst>
              <a:outerShdw blurRad="38100" dist="38100" dir="2700000" algn="tl">
                <a:srgbClr val="000000">
                  <a:alpha val="43137"/>
                </a:srgbClr>
              </a:outerShdw>
            </a:effectLst>
          </a:endParaRPr>
        </a:p>
      </dgm:t>
    </dgm:pt>
    <dgm:pt modelId="{D6C81B93-E994-45BC-B1E7-45CB062F4A6E}" type="parTrans" cxnId="{75DAB3D9-4F8F-46DF-86E3-451BDD42907F}">
      <dgm:prSet/>
      <dgm:spPr/>
      <dgm:t>
        <a:bodyPr/>
        <a:lstStyle/>
        <a:p>
          <a:endParaRPr lang="en-US"/>
        </a:p>
      </dgm:t>
    </dgm:pt>
    <dgm:pt modelId="{6C7D77B6-DA76-4434-9555-612592AFA405}" type="sibTrans" cxnId="{75DAB3D9-4F8F-46DF-86E3-451BDD42907F}">
      <dgm:prSet/>
      <dgm:spPr/>
      <dgm:t>
        <a:bodyPr/>
        <a:lstStyle/>
        <a:p>
          <a:endParaRPr lang="en-US"/>
        </a:p>
      </dgm:t>
    </dgm:pt>
    <dgm:pt modelId="{CE105E32-4272-46D7-A1B1-3CB3CA24230D}" type="pres">
      <dgm:prSet presAssocID="{77D625E3-8235-4202-B220-8902BB4FAF8A}" presName="Name0" presStyleCnt="0">
        <dgm:presLayoutVars>
          <dgm:chMax val="1"/>
          <dgm:dir/>
          <dgm:animLvl val="ctr"/>
          <dgm:resizeHandles val="exact"/>
        </dgm:presLayoutVars>
      </dgm:prSet>
      <dgm:spPr/>
      <dgm:t>
        <a:bodyPr/>
        <a:lstStyle/>
        <a:p>
          <a:endParaRPr lang="en-US"/>
        </a:p>
      </dgm:t>
    </dgm:pt>
    <dgm:pt modelId="{A1561213-44B0-422D-874F-68479C87E112}" type="pres">
      <dgm:prSet presAssocID="{7B0109B7-84FD-4C2C-8494-5A3F64268CD3}" presName="centerShape" presStyleLbl="node0" presStyleIdx="0" presStyleCnt="1"/>
      <dgm:spPr/>
      <dgm:t>
        <a:bodyPr/>
        <a:lstStyle/>
        <a:p>
          <a:endParaRPr lang="en-US"/>
        </a:p>
      </dgm:t>
    </dgm:pt>
    <dgm:pt modelId="{F4579BE9-CF1C-4762-94BE-0EEC2A4FC215}" type="pres">
      <dgm:prSet presAssocID="{199806C1-EE91-4AFE-B990-26062A3A0F7A}" presName="node" presStyleLbl="node1" presStyleIdx="0" presStyleCnt="5">
        <dgm:presLayoutVars>
          <dgm:bulletEnabled val="1"/>
        </dgm:presLayoutVars>
      </dgm:prSet>
      <dgm:spPr/>
      <dgm:t>
        <a:bodyPr/>
        <a:lstStyle/>
        <a:p>
          <a:endParaRPr lang="en-US"/>
        </a:p>
      </dgm:t>
    </dgm:pt>
    <dgm:pt modelId="{E3C4DDAD-1328-4614-92A7-392150AE85E2}" type="pres">
      <dgm:prSet presAssocID="{199806C1-EE91-4AFE-B990-26062A3A0F7A}" presName="dummy" presStyleCnt="0"/>
      <dgm:spPr/>
    </dgm:pt>
    <dgm:pt modelId="{5BDBC4F8-3D7F-4A3F-9029-5D877A85EE11}" type="pres">
      <dgm:prSet presAssocID="{B1186DB7-7036-4C99-9BE9-66BC398031CC}" presName="sibTrans" presStyleLbl="sibTrans2D1" presStyleIdx="0" presStyleCnt="5"/>
      <dgm:spPr/>
      <dgm:t>
        <a:bodyPr/>
        <a:lstStyle/>
        <a:p>
          <a:endParaRPr lang="en-US"/>
        </a:p>
      </dgm:t>
    </dgm:pt>
    <dgm:pt modelId="{FBFDB393-C169-4B78-B30D-068BCE4CC783}" type="pres">
      <dgm:prSet presAssocID="{AAF17D0E-2799-4B68-B006-5BD154F1A87C}" presName="node" presStyleLbl="node1" presStyleIdx="1" presStyleCnt="5">
        <dgm:presLayoutVars>
          <dgm:bulletEnabled val="1"/>
        </dgm:presLayoutVars>
      </dgm:prSet>
      <dgm:spPr/>
      <dgm:t>
        <a:bodyPr/>
        <a:lstStyle/>
        <a:p>
          <a:endParaRPr lang="en-US"/>
        </a:p>
      </dgm:t>
    </dgm:pt>
    <dgm:pt modelId="{A135C426-9F89-4402-8B5E-0CAB12F39A95}" type="pres">
      <dgm:prSet presAssocID="{AAF17D0E-2799-4B68-B006-5BD154F1A87C}" presName="dummy" presStyleCnt="0"/>
      <dgm:spPr/>
    </dgm:pt>
    <dgm:pt modelId="{FB8531EE-093E-4110-893E-CDF55C68C3A1}" type="pres">
      <dgm:prSet presAssocID="{9FAA4507-C522-4F41-94C3-7FE680DA9875}" presName="sibTrans" presStyleLbl="sibTrans2D1" presStyleIdx="1" presStyleCnt="5"/>
      <dgm:spPr/>
      <dgm:t>
        <a:bodyPr/>
        <a:lstStyle/>
        <a:p>
          <a:endParaRPr lang="en-US"/>
        </a:p>
      </dgm:t>
    </dgm:pt>
    <dgm:pt modelId="{41B78D23-10DB-4FBB-8B63-57469E87A21F}" type="pres">
      <dgm:prSet presAssocID="{8B220A94-1B5E-4279-BBE9-E58F22A1D550}" presName="node" presStyleLbl="node1" presStyleIdx="2" presStyleCnt="5">
        <dgm:presLayoutVars>
          <dgm:bulletEnabled val="1"/>
        </dgm:presLayoutVars>
      </dgm:prSet>
      <dgm:spPr/>
      <dgm:t>
        <a:bodyPr/>
        <a:lstStyle/>
        <a:p>
          <a:endParaRPr lang="en-US"/>
        </a:p>
      </dgm:t>
    </dgm:pt>
    <dgm:pt modelId="{43C0C5C6-3C14-4BD9-B985-2DA93D841725}" type="pres">
      <dgm:prSet presAssocID="{8B220A94-1B5E-4279-BBE9-E58F22A1D550}" presName="dummy" presStyleCnt="0"/>
      <dgm:spPr/>
    </dgm:pt>
    <dgm:pt modelId="{3855D967-AD31-4A39-9AB6-924A50689182}" type="pres">
      <dgm:prSet presAssocID="{27160B85-6779-4BEC-AE37-4B0236B763AE}" presName="sibTrans" presStyleLbl="sibTrans2D1" presStyleIdx="2" presStyleCnt="5"/>
      <dgm:spPr/>
      <dgm:t>
        <a:bodyPr/>
        <a:lstStyle/>
        <a:p>
          <a:endParaRPr lang="en-US"/>
        </a:p>
      </dgm:t>
    </dgm:pt>
    <dgm:pt modelId="{98F377F7-DAA8-46DC-9188-49DBFA88833B}" type="pres">
      <dgm:prSet presAssocID="{20D188B7-13B1-47F8-96D8-5786B007573D}" presName="node" presStyleLbl="node1" presStyleIdx="3" presStyleCnt="5">
        <dgm:presLayoutVars>
          <dgm:bulletEnabled val="1"/>
        </dgm:presLayoutVars>
      </dgm:prSet>
      <dgm:spPr/>
      <dgm:t>
        <a:bodyPr/>
        <a:lstStyle/>
        <a:p>
          <a:endParaRPr lang="en-US"/>
        </a:p>
      </dgm:t>
    </dgm:pt>
    <dgm:pt modelId="{B767501B-29FB-44BF-B0D0-92854DEF119B}" type="pres">
      <dgm:prSet presAssocID="{20D188B7-13B1-47F8-96D8-5786B007573D}" presName="dummy" presStyleCnt="0"/>
      <dgm:spPr/>
    </dgm:pt>
    <dgm:pt modelId="{E6458478-8E71-4098-A0CA-A90D71D64364}" type="pres">
      <dgm:prSet presAssocID="{6C400B57-EF10-4751-A46E-6B708FD898DD}" presName="sibTrans" presStyleLbl="sibTrans2D1" presStyleIdx="3" presStyleCnt="5"/>
      <dgm:spPr/>
      <dgm:t>
        <a:bodyPr/>
        <a:lstStyle/>
        <a:p>
          <a:endParaRPr lang="en-US"/>
        </a:p>
      </dgm:t>
    </dgm:pt>
    <dgm:pt modelId="{2062983F-8650-41BF-BCBB-C8E3C7319FE7}" type="pres">
      <dgm:prSet presAssocID="{33AE2A8F-D59B-41DA-8EF5-298124387F46}" presName="node" presStyleLbl="node1" presStyleIdx="4" presStyleCnt="5">
        <dgm:presLayoutVars>
          <dgm:bulletEnabled val="1"/>
        </dgm:presLayoutVars>
      </dgm:prSet>
      <dgm:spPr/>
      <dgm:t>
        <a:bodyPr/>
        <a:lstStyle/>
        <a:p>
          <a:endParaRPr lang="en-US"/>
        </a:p>
      </dgm:t>
    </dgm:pt>
    <dgm:pt modelId="{5ABA89DE-C9D8-40C4-95F7-890876703E1A}" type="pres">
      <dgm:prSet presAssocID="{33AE2A8F-D59B-41DA-8EF5-298124387F46}" presName="dummy" presStyleCnt="0"/>
      <dgm:spPr/>
    </dgm:pt>
    <dgm:pt modelId="{8E873CF1-ADA9-40F9-ACE3-1C63173008C3}" type="pres">
      <dgm:prSet presAssocID="{6C7D77B6-DA76-4434-9555-612592AFA405}" presName="sibTrans" presStyleLbl="sibTrans2D1" presStyleIdx="4" presStyleCnt="5"/>
      <dgm:spPr/>
      <dgm:t>
        <a:bodyPr/>
        <a:lstStyle/>
        <a:p>
          <a:endParaRPr lang="en-US"/>
        </a:p>
      </dgm:t>
    </dgm:pt>
  </dgm:ptLst>
  <dgm:cxnLst>
    <dgm:cxn modelId="{A786C2DF-B33F-42C7-B60D-550E456FDF5E}" type="presOf" srcId="{77D625E3-8235-4202-B220-8902BB4FAF8A}" destId="{CE105E32-4272-46D7-A1B1-3CB3CA24230D}" srcOrd="0" destOrd="0" presId="urn:microsoft.com/office/officeart/2005/8/layout/radial6"/>
    <dgm:cxn modelId="{A4D68B48-BD2E-4F78-8FA4-7E8EBDCD0712}" type="presOf" srcId="{199806C1-EE91-4AFE-B990-26062A3A0F7A}" destId="{F4579BE9-CF1C-4762-94BE-0EEC2A4FC215}" srcOrd="0" destOrd="0" presId="urn:microsoft.com/office/officeart/2005/8/layout/radial6"/>
    <dgm:cxn modelId="{DA83B506-F612-48D8-99AC-F5B47E031685}" type="presOf" srcId="{9FAA4507-C522-4F41-94C3-7FE680DA9875}" destId="{FB8531EE-093E-4110-893E-CDF55C68C3A1}" srcOrd="0" destOrd="0" presId="urn:microsoft.com/office/officeart/2005/8/layout/radial6"/>
    <dgm:cxn modelId="{1C62EED1-647C-43E5-9014-587800376368}" srcId="{77D625E3-8235-4202-B220-8902BB4FAF8A}" destId="{7B0109B7-84FD-4C2C-8494-5A3F64268CD3}" srcOrd="0" destOrd="0" parTransId="{2E7AA323-9AA7-4FB8-917B-71AA84A7A8DB}" sibTransId="{FCB432C6-7FD2-4231-B9CB-7EEC575F8888}"/>
    <dgm:cxn modelId="{BFE95D70-E911-4653-850C-6D14E42F575F}" type="presOf" srcId="{B1186DB7-7036-4C99-9BE9-66BC398031CC}" destId="{5BDBC4F8-3D7F-4A3F-9029-5D877A85EE11}" srcOrd="0" destOrd="0" presId="urn:microsoft.com/office/officeart/2005/8/layout/radial6"/>
    <dgm:cxn modelId="{E527AFAC-A912-4540-9082-DDFCD1941C5C}" type="presOf" srcId="{AAF17D0E-2799-4B68-B006-5BD154F1A87C}" destId="{FBFDB393-C169-4B78-B30D-068BCE4CC783}" srcOrd="0" destOrd="0" presId="urn:microsoft.com/office/officeart/2005/8/layout/radial6"/>
    <dgm:cxn modelId="{13D62353-5E93-4D12-8DE7-E6BA65FEE507}" type="presOf" srcId="{7B0109B7-84FD-4C2C-8494-5A3F64268CD3}" destId="{A1561213-44B0-422D-874F-68479C87E112}" srcOrd="0" destOrd="0" presId="urn:microsoft.com/office/officeart/2005/8/layout/radial6"/>
    <dgm:cxn modelId="{926600C1-079E-469C-B57A-60A29B1F8032}" srcId="{7B0109B7-84FD-4C2C-8494-5A3F64268CD3}" destId="{199806C1-EE91-4AFE-B990-26062A3A0F7A}" srcOrd="0" destOrd="0" parTransId="{8143826C-11E1-4B7A-8252-FB1C0B352FAC}" sibTransId="{B1186DB7-7036-4C99-9BE9-66BC398031CC}"/>
    <dgm:cxn modelId="{6456FF91-68F9-4A92-8BB7-7F4519865E28}" srcId="{7B0109B7-84FD-4C2C-8494-5A3F64268CD3}" destId="{AAF17D0E-2799-4B68-B006-5BD154F1A87C}" srcOrd="1" destOrd="0" parTransId="{6EAE6771-2A1C-49C6-8AC8-C0C5CE8BA6BD}" sibTransId="{9FAA4507-C522-4F41-94C3-7FE680DA9875}"/>
    <dgm:cxn modelId="{27837372-6A03-413A-8045-B947C4F41036}" srcId="{7B0109B7-84FD-4C2C-8494-5A3F64268CD3}" destId="{20D188B7-13B1-47F8-96D8-5786B007573D}" srcOrd="3" destOrd="0" parTransId="{D7F521BD-7673-423D-AFA5-167E9E04BB39}" sibTransId="{6C400B57-EF10-4751-A46E-6B708FD898DD}"/>
    <dgm:cxn modelId="{1B18E9C2-0B42-41D8-9529-2E62EE083318}" type="presOf" srcId="{8B220A94-1B5E-4279-BBE9-E58F22A1D550}" destId="{41B78D23-10DB-4FBB-8B63-57469E87A21F}" srcOrd="0" destOrd="0" presId="urn:microsoft.com/office/officeart/2005/8/layout/radial6"/>
    <dgm:cxn modelId="{B5B5018C-E954-4B00-87D3-771BA45BC981}" type="presOf" srcId="{6C7D77B6-DA76-4434-9555-612592AFA405}" destId="{8E873CF1-ADA9-40F9-ACE3-1C63173008C3}" srcOrd="0" destOrd="0" presId="urn:microsoft.com/office/officeart/2005/8/layout/radial6"/>
    <dgm:cxn modelId="{75DAB3D9-4F8F-46DF-86E3-451BDD42907F}" srcId="{7B0109B7-84FD-4C2C-8494-5A3F64268CD3}" destId="{33AE2A8F-D59B-41DA-8EF5-298124387F46}" srcOrd="4" destOrd="0" parTransId="{D6C81B93-E994-45BC-B1E7-45CB062F4A6E}" sibTransId="{6C7D77B6-DA76-4434-9555-612592AFA405}"/>
    <dgm:cxn modelId="{A247626A-8DDA-4BEB-940D-0010199FA6E6}" type="presOf" srcId="{33AE2A8F-D59B-41DA-8EF5-298124387F46}" destId="{2062983F-8650-41BF-BCBB-C8E3C7319FE7}" srcOrd="0" destOrd="0" presId="urn:microsoft.com/office/officeart/2005/8/layout/radial6"/>
    <dgm:cxn modelId="{33434FDE-B2F9-4C76-8133-6E74E18B8F12}" type="presOf" srcId="{6C400B57-EF10-4751-A46E-6B708FD898DD}" destId="{E6458478-8E71-4098-A0CA-A90D71D64364}" srcOrd="0" destOrd="0" presId="urn:microsoft.com/office/officeart/2005/8/layout/radial6"/>
    <dgm:cxn modelId="{BA7182BF-2680-4003-B8D0-89219DE8AF1A}" srcId="{7B0109B7-84FD-4C2C-8494-5A3F64268CD3}" destId="{8B220A94-1B5E-4279-BBE9-E58F22A1D550}" srcOrd="2" destOrd="0" parTransId="{34A5E228-EB23-40B0-8E05-473011BAD744}" sibTransId="{27160B85-6779-4BEC-AE37-4B0236B763AE}"/>
    <dgm:cxn modelId="{15878D7E-1837-4530-A7F3-DCCA91E64B8C}" type="presOf" srcId="{20D188B7-13B1-47F8-96D8-5786B007573D}" destId="{98F377F7-DAA8-46DC-9188-49DBFA88833B}" srcOrd="0" destOrd="0" presId="urn:microsoft.com/office/officeart/2005/8/layout/radial6"/>
    <dgm:cxn modelId="{D0BB738C-6D2E-4956-9F7B-FAD2D415B692}" type="presOf" srcId="{27160B85-6779-4BEC-AE37-4B0236B763AE}" destId="{3855D967-AD31-4A39-9AB6-924A50689182}" srcOrd="0" destOrd="0" presId="urn:microsoft.com/office/officeart/2005/8/layout/radial6"/>
    <dgm:cxn modelId="{02C703E0-E394-4768-9B1D-3FE5E3FBF9CB}" type="presParOf" srcId="{CE105E32-4272-46D7-A1B1-3CB3CA24230D}" destId="{A1561213-44B0-422D-874F-68479C87E112}" srcOrd="0" destOrd="0" presId="urn:microsoft.com/office/officeart/2005/8/layout/radial6"/>
    <dgm:cxn modelId="{C2F81408-E797-4658-B112-84566C1BDD96}" type="presParOf" srcId="{CE105E32-4272-46D7-A1B1-3CB3CA24230D}" destId="{F4579BE9-CF1C-4762-94BE-0EEC2A4FC215}" srcOrd="1" destOrd="0" presId="urn:microsoft.com/office/officeart/2005/8/layout/radial6"/>
    <dgm:cxn modelId="{E346470E-CC6F-4095-BA02-DA629CB3626B}" type="presParOf" srcId="{CE105E32-4272-46D7-A1B1-3CB3CA24230D}" destId="{E3C4DDAD-1328-4614-92A7-392150AE85E2}" srcOrd="2" destOrd="0" presId="urn:microsoft.com/office/officeart/2005/8/layout/radial6"/>
    <dgm:cxn modelId="{6EA20683-AD9E-46EA-9C36-E808C265B234}" type="presParOf" srcId="{CE105E32-4272-46D7-A1B1-3CB3CA24230D}" destId="{5BDBC4F8-3D7F-4A3F-9029-5D877A85EE11}" srcOrd="3" destOrd="0" presId="urn:microsoft.com/office/officeart/2005/8/layout/radial6"/>
    <dgm:cxn modelId="{2544E829-C1DF-459E-884F-CC6152EA6D5A}" type="presParOf" srcId="{CE105E32-4272-46D7-A1B1-3CB3CA24230D}" destId="{FBFDB393-C169-4B78-B30D-068BCE4CC783}" srcOrd="4" destOrd="0" presId="urn:microsoft.com/office/officeart/2005/8/layout/radial6"/>
    <dgm:cxn modelId="{3F62CA6A-18E9-4F82-AEE3-E1CEA3B8EAE7}" type="presParOf" srcId="{CE105E32-4272-46D7-A1B1-3CB3CA24230D}" destId="{A135C426-9F89-4402-8B5E-0CAB12F39A95}" srcOrd="5" destOrd="0" presId="urn:microsoft.com/office/officeart/2005/8/layout/radial6"/>
    <dgm:cxn modelId="{BBE9259E-D315-4938-B7C5-E5FE8CF2F83F}" type="presParOf" srcId="{CE105E32-4272-46D7-A1B1-3CB3CA24230D}" destId="{FB8531EE-093E-4110-893E-CDF55C68C3A1}" srcOrd="6" destOrd="0" presId="urn:microsoft.com/office/officeart/2005/8/layout/radial6"/>
    <dgm:cxn modelId="{75381D67-761C-4621-8059-64858A329C3A}" type="presParOf" srcId="{CE105E32-4272-46D7-A1B1-3CB3CA24230D}" destId="{41B78D23-10DB-4FBB-8B63-57469E87A21F}" srcOrd="7" destOrd="0" presId="urn:microsoft.com/office/officeart/2005/8/layout/radial6"/>
    <dgm:cxn modelId="{6E32BA06-B30D-46C0-8245-323139D4262B}" type="presParOf" srcId="{CE105E32-4272-46D7-A1B1-3CB3CA24230D}" destId="{43C0C5C6-3C14-4BD9-B985-2DA93D841725}" srcOrd="8" destOrd="0" presId="urn:microsoft.com/office/officeart/2005/8/layout/radial6"/>
    <dgm:cxn modelId="{118E24CB-CDEA-4A83-8122-5A94DBC359DE}" type="presParOf" srcId="{CE105E32-4272-46D7-A1B1-3CB3CA24230D}" destId="{3855D967-AD31-4A39-9AB6-924A50689182}" srcOrd="9" destOrd="0" presId="urn:microsoft.com/office/officeart/2005/8/layout/radial6"/>
    <dgm:cxn modelId="{A4C7F707-F944-4777-BFC9-20B924845405}" type="presParOf" srcId="{CE105E32-4272-46D7-A1B1-3CB3CA24230D}" destId="{98F377F7-DAA8-46DC-9188-49DBFA88833B}" srcOrd="10" destOrd="0" presId="urn:microsoft.com/office/officeart/2005/8/layout/radial6"/>
    <dgm:cxn modelId="{EC20D723-5884-4418-96A9-8C884B235D2A}" type="presParOf" srcId="{CE105E32-4272-46D7-A1B1-3CB3CA24230D}" destId="{B767501B-29FB-44BF-B0D0-92854DEF119B}" srcOrd="11" destOrd="0" presId="urn:microsoft.com/office/officeart/2005/8/layout/radial6"/>
    <dgm:cxn modelId="{FA1C1A4D-62B9-4484-A53C-6B349952B308}" type="presParOf" srcId="{CE105E32-4272-46D7-A1B1-3CB3CA24230D}" destId="{E6458478-8E71-4098-A0CA-A90D71D64364}" srcOrd="12" destOrd="0" presId="urn:microsoft.com/office/officeart/2005/8/layout/radial6"/>
    <dgm:cxn modelId="{21E695EB-A3B0-4A82-8D9A-722AC2200B14}" type="presParOf" srcId="{CE105E32-4272-46D7-A1B1-3CB3CA24230D}" destId="{2062983F-8650-41BF-BCBB-C8E3C7319FE7}" srcOrd="13" destOrd="0" presId="urn:microsoft.com/office/officeart/2005/8/layout/radial6"/>
    <dgm:cxn modelId="{43B9B94F-14AC-4414-A6EB-A95C11208FC6}" type="presParOf" srcId="{CE105E32-4272-46D7-A1B1-3CB3CA24230D}" destId="{5ABA89DE-C9D8-40C4-95F7-890876703E1A}" srcOrd="14" destOrd="0" presId="urn:microsoft.com/office/officeart/2005/8/layout/radial6"/>
    <dgm:cxn modelId="{D6F127DB-1502-40DB-8B5A-4A2649E25773}" type="presParOf" srcId="{CE105E32-4272-46D7-A1B1-3CB3CA24230D}" destId="{8E873CF1-ADA9-40F9-ACE3-1C63173008C3}"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73CF1-ADA9-40F9-ACE3-1C63173008C3}">
      <dsp:nvSpPr>
        <dsp:cNvPr id="0" name=""/>
        <dsp:cNvSpPr/>
      </dsp:nvSpPr>
      <dsp:spPr>
        <a:xfrm>
          <a:off x="1356886" y="599403"/>
          <a:ext cx="3991827" cy="3991827"/>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458478-8E71-4098-A0CA-A90D71D64364}">
      <dsp:nvSpPr>
        <dsp:cNvPr id="0" name=""/>
        <dsp:cNvSpPr/>
      </dsp:nvSpPr>
      <dsp:spPr>
        <a:xfrm>
          <a:off x="1356886" y="599403"/>
          <a:ext cx="3991827" cy="3991827"/>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55D967-AD31-4A39-9AB6-924A50689182}">
      <dsp:nvSpPr>
        <dsp:cNvPr id="0" name=""/>
        <dsp:cNvSpPr/>
      </dsp:nvSpPr>
      <dsp:spPr>
        <a:xfrm>
          <a:off x="1356886" y="599403"/>
          <a:ext cx="3991827" cy="3991827"/>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531EE-093E-4110-893E-CDF55C68C3A1}">
      <dsp:nvSpPr>
        <dsp:cNvPr id="0" name=""/>
        <dsp:cNvSpPr/>
      </dsp:nvSpPr>
      <dsp:spPr>
        <a:xfrm>
          <a:off x="1356886" y="599403"/>
          <a:ext cx="3991827" cy="3991827"/>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BC4F8-3D7F-4A3F-9029-5D877A85EE11}">
      <dsp:nvSpPr>
        <dsp:cNvPr id="0" name=""/>
        <dsp:cNvSpPr/>
      </dsp:nvSpPr>
      <dsp:spPr>
        <a:xfrm>
          <a:off x="1356886" y="599403"/>
          <a:ext cx="3991827" cy="3991827"/>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561213-44B0-422D-874F-68479C87E112}">
      <dsp:nvSpPr>
        <dsp:cNvPr id="0" name=""/>
        <dsp:cNvSpPr/>
      </dsp:nvSpPr>
      <dsp:spPr>
        <a:xfrm>
          <a:off x="2434381" y="1676899"/>
          <a:ext cx="1836836" cy="1836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effectLst>
                <a:outerShdw blurRad="38100" dist="38100" dir="2700000" algn="tl">
                  <a:srgbClr val="000000">
                    <a:alpha val="43137"/>
                  </a:srgbClr>
                </a:outerShdw>
              </a:effectLst>
            </a:rPr>
            <a:t>Candidates</a:t>
          </a:r>
          <a:endParaRPr lang="en-US" sz="2100" kern="1200" dirty="0">
            <a:effectLst>
              <a:outerShdw blurRad="38100" dist="38100" dir="2700000" algn="tl">
                <a:srgbClr val="000000">
                  <a:alpha val="43137"/>
                </a:srgbClr>
              </a:outerShdw>
            </a:effectLst>
          </a:endParaRPr>
        </a:p>
      </dsp:txBody>
      <dsp:txXfrm>
        <a:off x="2703379" y="1945897"/>
        <a:ext cx="1298840" cy="1298840"/>
      </dsp:txXfrm>
    </dsp:sp>
    <dsp:sp modelId="{F4579BE9-CF1C-4762-94BE-0EEC2A4FC215}">
      <dsp:nvSpPr>
        <dsp:cNvPr id="0" name=""/>
        <dsp:cNvSpPr/>
      </dsp:nvSpPr>
      <dsp:spPr>
        <a:xfrm>
          <a:off x="2709907" y="2799"/>
          <a:ext cx="1285785" cy="128578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Business Partners</a:t>
          </a:r>
          <a:endParaRPr lang="en-US" sz="1400" kern="1200" dirty="0">
            <a:effectLst>
              <a:outerShdw blurRad="38100" dist="38100" dir="2700000" algn="tl">
                <a:srgbClr val="000000">
                  <a:alpha val="43137"/>
                </a:srgbClr>
              </a:outerShdw>
            </a:effectLst>
          </a:endParaRPr>
        </a:p>
      </dsp:txBody>
      <dsp:txXfrm>
        <a:off x="2898206" y="191098"/>
        <a:ext cx="909187" cy="909187"/>
      </dsp:txXfrm>
    </dsp:sp>
    <dsp:sp modelId="{FBFDB393-C169-4B78-B30D-068BCE4CC783}">
      <dsp:nvSpPr>
        <dsp:cNvPr id="0" name=""/>
        <dsp:cNvSpPr/>
      </dsp:nvSpPr>
      <dsp:spPr>
        <a:xfrm>
          <a:off x="4564111" y="1349957"/>
          <a:ext cx="1285785" cy="128578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Volunteers</a:t>
          </a:r>
          <a:endParaRPr lang="en-US" sz="1400" kern="1200" dirty="0">
            <a:effectLst>
              <a:outerShdw blurRad="38100" dist="38100" dir="2700000" algn="tl">
                <a:srgbClr val="000000">
                  <a:alpha val="43137"/>
                </a:srgbClr>
              </a:outerShdw>
            </a:effectLst>
          </a:endParaRPr>
        </a:p>
      </dsp:txBody>
      <dsp:txXfrm>
        <a:off x="4752410" y="1538256"/>
        <a:ext cx="909187" cy="909187"/>
      </dsp:txXfrm>
    </dsp:sp>
    <dsp:sp modelId="{41B78D23-10DB-4FBB-8B63-57469E87A21F}">
      <dsp:nvSpPr>
        <dsp:cNvPr id="0" name=""/>
        <dsp:cNvSpPr/>
      </dsp:nvSpPr>
      <dsp:spPr>
        <a:xfrm>
          <a:off x="3855868" y="3529704"/>
          <a:ext cx="1285785" cy="128578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Staff</a:t>
          </a:r>
          <a:endParaRPr lang="en-US" sz="1400" kern="1200" dirty="0">
            <a:effectLst>
              <a:outerShdw blurRad="38100" dist="38100" dir="2700000" algn="tl">
                <a:srgbClr val="000000">
                  <a:alpha val="43137"/>
                </a:srgbClr>
              </a:outerShdw>
            </a:effectLst>
          </a:endParaRPr>
        </a:p>
      </dsp:txBody>
      <dsp:txXfrm>
        <a:off x="4044167" y="3718003"/>
        <a:ext cx="909187" cy="909187"/>
      </dsp:txXfrm>
    </dsp:sp>
    <dsp:sp modelId="{98F377F7-DAA8-46DC-9188-49DBFA88833B}">
      <dsp:nvSpPr>
        <dsp:cNvPr id="0" name=""/>
        <dsp:cNvSpPr/>
      </dsp:nvSpPr>
      <dsp:spPr>
        <a:xfrm>
          <a:off x="1563945" y="3529704"/>
          <a:ext cx="1285785" cy="1285785"/>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Community</a:t>
          </a:r>
          <a:endParaRPr lang="en-US" sz="1400" kern="1200" dirty="0">
            <a:effectLst>
              <a:outerShdw blurRad="38100" dist="38100" dir="2700000" algn="tl">
                <a:srgbClr val="000000">
                  <a:alpha val="43137"/>
                </a:srgbClr>
              </a:outerShdw>
            </a:effectLst>
          </a:endParaRPr>
        </a:p>
      </dsp:txBody>
      <dsp:txXfrm>
        <a:off x="1752244" y="3718003"/>
        <a:ext cx="909187" cy="909187"/>
      </dsp:txXfrm>
    </dsp:sp>
    <dsp:sp modelId="{2062983F-8650-41BF-BCBB-C8E3C7319FE7}">
      <dsp:nvSpPr>
        <dsp:cNvPr id="0" name=""/>
        <dsp:cNvSpPr/>
      </dsp:nvSpPr>
      <dsp:spPr>
        <a:xfrm>
          <a:off x="855703" y="1349957"/>
          <a:ext cx="1285785" cy="1285785"/>
        </a:xfrm>
        <a:prstGeom prst="ellipse">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Faith Community</a:t>
          </a:r>
          <a:endParaRPr lang="en-US" sz="1400" kern="1200" dirty="0">
            <a:effectLst>
              <a:outerShdw blurRad="38100" dist="38100" dir="2700000" algn="tl">
                <a:srgbClr val="000000">
                  <a:alpha val="43137"/>
                </a:srgbClr>
              </a:outerShdw>
            </a:effectLst>
          </a:endParaRPr>
        </a:p>
      </dsp:txBody>
      <dsp:txXfrm>
        <a:off x="1044002" y="1538256"/>
        <a:ext cx="909187" cy="909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3182653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63C0F7-4290-415D-8054-6DC136CDBF3C}" type="datetimeFigureOut">
              <a:rPr lang="en-US" smtClean="0"/>
              <a:t>7/31/2018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CBA109-22F0-4D2D-8F96-353C0A2072B9}" type="slidenum">
              <a:rPr lang="en-US" smtClean="0"/>
              <a:t>‹#›</a:t>
            </a:fld>
            <a:endParaRPr lang="en-US"/>
          </a:p>
        </p:txBody>
      </p:sp>
    </p:spTree>
    <p:extLst>
      <p:ext uri="{BB962C8B-B14F-4D97-AF65-F5344CB8AC3E}">
        <p14:creationId xmlns:p14="http://schemas.microsoft.com/office/powerpoint/2010/main" val="3098732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initiative born out of the collaboration of Pastor Smith,</a:t>
            </a:r>
            <a:r>
              <a:rPr lang="en-US" baseline="0" dirty="0" smtClean="0"/>
              <a:t> Orlando Owens, and Scott Bolstad to partner manufacturing with available labor, </a:t>
            </a:r>
            <a:r>
              <a:rPr lang="en-US" baseline="0" dirty="0" smtClean="0"/>
              <a:t>supported </a:t>
            </a:r>
            <a:r>
              <a:rPr lang="en-US" baseline="0" dirty="0" smtClean="0"/>
              <a:t>by Senator Ron Johnson.</a:t>
            </a:r>
          </a:p>
          <a:p>
            <a:r>
              <a:rPr lang="en-US" baseline="0" dirty="0" smtClean="0"/>
              <a:t>The Joseph in </a:t>
            </a:r>
            <a:r>
              <a:rPr lang="en-US" baseline="0" dirty="0" smtClean="0"/>
              <a:t>Milwaukee is Pastor Jerome Smith.</a:t>
            </a:r>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1</a:t>
            </a:fld>
            <a:endParaRPr lang="en-US"/>
          </a:p>
        </p:txBody>
      </p:sp>
    </p:spTree>
    <p:extLst>
      <p:ext uri="{BB962C8B-B14F-4D97-AF65-F5344CB8AC3E}">
        <p14:creationId xmlns:p14="http://schemas.microsoft.com/office/powerpoint/2010/main" val="151618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This project is designed for those who want to turn their lives around and experience the dignity of being able to provide for themselves and their families. The Joseph Project helps them grasp the first rung on the ladder of success.</a:t>
            </a:r>
            <a:r>
              <a:rPr lang="en-US" sz="1200" baseline="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t>My Senate staff, working collaboratively with Pastor Jerome Smith of Greater Praise Church of God in Christ and a growing number of Sheboygan area employers, are doing an incredible job motivating participants to complete the process.  These aren’t just jobs; these are careers. Participants who have completed the program are earning good wages that allow them to buy cars, stay current paying household bills, and deposit savings in the bank. I appreciate Pastor Smith’s dedication and involvement as well as the employers and business leaders in Sheboygan who are helping make this possible. I could not be prouder of their efforts” </a:t>
            </a:r>
          </a:p>
          <a:p>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2</a:t>
            </a:fld>
            <a:endParaRPr lang="en-US"/>
          </a:p>
        </p:txBody>
      </p:sp>
    </p:spTree>
    <p:extLst>
      <p:ext uri="{BB962C8B-B14F-4D97-AF65-F5344CB8AC3E}">
        <p14:creationId xmlns:p14="http://schemas.microsoft.com/office/powerpoint/2010/main" val="48587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3</a:t>
            </a:fld>
            <a:endParaRPr lang="en-US"/>
          </a:p>
        </p:txBody>
      </p:sp>
    </p:spTree>
    <p:extLst>
      <p:ext uri="{BB962C8B-B14F-4D97-AF65-F5344CB8AC3E}">
        <p14:creationId xmlns:p14="http://schemas.microsoft.com/office/powerpoint/2010/main" val="253190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4</a:t>
            </a:fld>
            <a:endParaRPr lang="en-US" dirty="0"/>
          </a:p>
        </p:txBody>
      </p:sp>
    </p:spTree>
    <p:extLst>
      <p:ext uri="{BB962C8B-B14F-4D97-AF65-F5344CB8AC3E}">
        <p14:creationId xmlns:p14="http://schemas.microsoft.com/office/powerpoint/2010/main" val="298833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backbone, cornerstone,</a:t>
            </a:r>
            <a:r>
              <a:rPr lang="en-US" baseline="0" dirty="0" smtClean="0"/>
              <a:t> foundation is Pastor Jerome </a:t>
            </a:r>
            <a:r>
              <a:rPr lang="en-US" baseline="0" dirty="0" smtClean="0"/>
              <a:t>Smith.  Community efforts outperform government programs.</a:t>
            </a:r>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7</a:t>
            </a:fld>
            <a:endParaRPr lang="en-US"/>
          </a:p>
        </p:txBody>
      </p:sp>
    </p:spTree>
    <p:extLst>
      <p:ext uri="{BB962C8B-B14F-4D97-AF65-F5344CB8AC3E}">
        <p14:creationId xmlns:p14="http://schemas.microsoft.com/office/powerpoint/2010/main" val="153263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 begin after Day 2.</a:t>
            </a:r>
          </a:p>
          <a:p>
            <a:endParaRPr lang="en-US" dirty="0" smtClean="0"/>
          </a:p>
          <a:p>
            <a:r>
              <a:rPr lang="en-US" dirty="0" smtClean="0"/>
              <a:t>Address three primary</a:t>
            </a:r>
            <a:r>
              <a:rPr lang="en-US" baseline="0" dirty="0" smtClean="0"/>
              <a:t> challenges… THE INTERVIEW; Change/success; Joining a team</a:t>
            </a:r>
            <a:endParaRPr lang="en-US" dirty="0"/>
          </a:p>
        </p:txBody>
      </p:sp>
      <p:sp>
        <p:nvSpPr>
          <p:cNvPr id="4" name="Slide Number Placeholder 3"/>
          <p:cNvSpPr>
            <a:spLocks noGrp="1"/>
          </p:cNvSpPr>
          <p:nvPr>
            <p:ph type="sldNum" sz="quarter" idx="10"/>
          </p:nvPr>
        </p:nvSpPr>
        <p:spPr/>
        <p:txBody>
          <a:bodyPr/>
          <a:lstStyle/>
          <a:p>
            <a:fld id="{09CBA109-22F0-4D2D-8F96-353C0A2072B9}" type="slidenum">
              <a:rPr lang="en-US" smtClean="0"/>
              <a:t>11</a:t>
            </a:fld>
            <a:endParaRPr lang="en-US"/>
          </a:p>
        </p:txBody>
      </p:sp>
    </p:spTree>
    <p:extLst>
      <p:ext uri="{BB962C8B-B14F-4D97-AF65-F5344CB8AC3E}">
        <p14:creationId xmlns:p14="http://schemas.microsoft.com/office/powerpoint/2010/main" val="273208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still working….would they have secured FT employment without JP?  That is the success of this program.</a:t>
            </a:r>
            <a:endParaRPr lang="en-US" dirty="0"/>
          </a:p>
        </p:txBody>
      </p:sp>
      <p:sp>
        <p:nvSpPr>
          <p:cNvPr id="4" name="Slide Number Placeholder 3"/>
          <p:cNvSpPr>
            <a:spLocks noGrp="1"/>
          </p:cNvSpPr>
          <p:nvPr>
            <p:ph type="sldNum" sz="quarter" idx="10"/>
          </p:nvPr>
        </p:nvSpPr>
        <p:spPr/>
        <p:txBody>
          <a:bodyPr/>
          <a:lstStyle/>
          <a:p>
            <a:fld id="{97E60316-E93F-4598-A577-4988DAF1D7C6}" type="slidenum">
              <a:rPr lang="en-US" smtClean="0"/>
              <a:t>12</a:t>
            </a:fld>
            <a:endParaRPr lang="en-US"/>
          </a:p>
        </p:txBody>
      </p:sp>
    </p:spTree>
    <p:extLst>
      <p:ext uri="{BB962C8B-B14F-4D97-AF65-F5344CB8AC3E}">
        <p14:creationId xmlns:p14="http://schemas.microsoft.com/office/powerpoint/2010/main" val="327223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00180"/>
            <a:ext cx="9144000" cy="85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4AF2B2E-FE60-4D2C-B50B-9920511C63B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
        <p:nvSpPr>
          <p:cNvPr id="13" name="Rectangle 12"/>
          <p:cNvSpPr/>
          <p:nvPr userDrawn="1"/>
        </p:nvSpPr>
        <p:spPr>
          <a:xfrm>
            <a:off x="0" y="0"/>
            <a:ext cx="9144000" cy="6858000"/>
          </a:xfrm>
          <a:prstGeom prst="rect">
            <a:avLst/>
          </a:prstGeom>
          <a:noFill/>
          <a:ln w="38100">
            <a:solidFill>
              <a:srgbClr val="914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10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F2B2E-FE60-4D2C-B50B-9920511C63B8}"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13437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F2B2E-FE60-4D2C-B50B-9920511C63B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98220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F2B2E-FE60-4D2C-B50B-9920511C63B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170715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F2B2E-FE60-4D2C-B50B-9920511C63B8}" type="datetimeFigureOut">
              <a:rPr lang="en-US" smtClean="0"/>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51197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F2B2E-FE60-4D2C-B50B-9920511C63B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
        <p:nvSpPr>
          <p:cNvPr id="7" name="Rectangle 6"/>
          <p:cNvSpPr/>
          <p:nvPr userDrawn="1"/>
        </p:nvSpPr>
        <p:spPr>
          <a:xfrm>
            <a:off x="0" y="0"/>
            <a:ext cx="9144000" cy="6858000"/>
          </a:xfrm>
          <a:prstGeom prst="rect">
            <a:avLst/>
          </a:prstGeom>
          <a:noFill/>
          <a:ln w="28575">
            <a:solidFill>
              <a:srgbClr val="914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F2B2E-FE60-4D2C-B50B-9920511C63B8}"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9998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F2B2E-FE60-4D2C-B50B-9920511C63B8}"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169037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F2B2E-FE60-4D2C-B50B-9920511C63B8}" type="datetimeFigureOut">
              <a:rPr lang="en-US" smtClean="0"/>
              <a:t>7/31/2018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273985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F2B2E-FE60-4D2C-B50B-9920511C63B8}" type="datetimeFigureOut">
              <a:rPr lang="en-US" smtClean="0"/>
              <a:t>7/31/2018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376057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F2B2E-FE60-4D2C-B50B-9920511C63B8}" type="datetimeFigureOut">
              <a:rPr lang="en-US" smtClean="0"/>
              <a:t>7/31/2018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168529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F2B2E-FE60-4D2C-B50B-9920511C63B8}"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0C8B8-48C1-4CA9-B436-5E00C2F15A5F}" type="slidenum">
              <a:rPr lang="en-US" smtClean="0"/>
              <a:t>‹#›</a:t>
            </a:fld>
            <a:endParaRPr lang="en-US"/>
          </a:p>
        </p:txBody>
      </p:sp>
    </p:spTree>
    <p:extLst>
      <p:ext uri="{BB962C8B-B14F-4D97-AF65-F5344CB8AC3E}">
        <p14:creationId xmlns:p14="http://schemas.microsoft.com/office/powerpoint/2010/main" val="91878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899" y="874936"/>
            <a:ext cx="8225901" cy="5743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b="0" dirty="0" smtClean="0">
                <a:effectLst/>
              </a:rPr>
              <a:t> </a:t>
            </a: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0" dirty="0" smtClean="0">
                <a:effectLst/>
              </a:rPr>
              <a:t> </a:t>
            </a:r>
            <a:endParaRPr lang="en-US" dirty="0"/>
          </a:p>
        </p:txBody>
      </p:sp>
      <p:sp>
        <p:nvSpPr>
          <p:cNvPr id="5" name="Footer Placeholder 4"/>
          <p:cNvSpPr>
            <a:spLocks noGrp="1"/>
          </p:cNvSpPr>
          <p:nvPr>
            <p:ph type="ftr" sz="quarter" idx="3"/>
          </p:nvPr>
        </p:nvSpPr>
        <p:spPr>
          <a:xfrm>
            <a:off x="1447800" y="6356350"/>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Changing Lives One Person at a Time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0C8B8-48C1-4CA9-B436-5E00C2F15A5F}" type="slidenum">
              <a:rPr lang="en-US" smtClean="0"/>
              <a:t>‹#›</a:t>
            </a:fld>
            <a:endParaRPr lang="en-US"/>
          </a:p>
        </p:txBody>
      </p:sp>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997851"/>
            <a:ext cx="9168829" cy="86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0" y="0"/>
            <a:ext cx="9144000" cy="6858000"/>
          </a:xfrm>
          <a:prstGeom prst="rect">
            <a:avLst/>
          </a:prstGeom>
          <a:noFill/>
          <a:ln w="38100">
            <a:solidFill>
              <a:srgbClr val="914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3115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josephprojectwi.org/"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3.jpe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11" Type="http://schemas.microsoft.com/office/2007/relationships/diagramDrawing" Target="../diagrams/drawing1.xml"/><Relationship Id="rId5" Type="http://schemas.openxmlformats.org/officeDocument/2006/relationships/image" Target="../media/image25.jpeg"/><Relationship Id="rId10" Type="http://schemas.openxmlformats.org/officeDocument/2006/relationships/diagramColors" Target="../diagrams/colors1.xml"/><Relationship Id="rId4" Type="http://schemas.openxmlformats.org/officeDocument/2006/relationships/image" Target="../media/image24.jpe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04800" y="601339"/>
            <a:ext cx="8432458" cy="4733796"/>
            <a:chOff x="457200" y="838200"/>
            <a:chExt cx="8432458" cy="4733796"/>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930" y="838200"/>
              <a:ext cx="6311728" cy="4733796"/>
            </a:xfrm>
            <a:prstGeom prst="rect">
              <a:avLst/>
            </a:prstGeom>
          </p:spPr>
        </p:pic>
        <p:grpSp>
          <p:nvGrpSpPr>
            <p:cNvPr id="15" name="Group 14"/>
            <p:cNvGrpSpPr/>
            <p:nvPr/>
          </p:nvGrpSpPr>
          <p:grpSpPr>
            <a:xfrm>
              <a:off x="457200" y="2659074"/>
              <a:ext cx="1892130" cy="2912506"/>
              <a:chOff x="1676399" y="1682649"/>
              <a:chExt cx="1892130" cy="2912506"/>
            </a:xfrm>
          </p:grpSpPr>
          <p:pic>
            <p:nvPicPr>
              <p:cNvPr id="13" name="Picture 12"/>
              <p:cNvPicPr>
                <a:picLocks noChangeAspect="1"/>
              </p:cNvPicPr>
              <p:nvPr/>
            </p:nvPicPr>
            <p:blipFill>
              <a:blip r:embed="rId4"/>
              <a:stretch>
                <a:fillRect/>
              </a:stretch>
            </p:blipFill>
            <p:spPr>
              <a:xfrm>
                <a:off x="1676399" y="1682649"/>
                <a:ext cx="1892129" cy="2912506"/>
              </a:xfrm>
              <a:prstGeom prst="rect">
                <a:avLst/>
              </a:prstGeom>
            </p:spPr>
          </p:pic>
          <p:sp>
            <p:nvSpPr>
              <p:cNvPr id="14" name="Rectangle 13"/>
              <p:cNvSpPr/>
              <p:nvPr/>
            </p:nvSpPr>
            <p:spPr>
              <a:xfrm>
                <a:off x="1676400" y="1682649"/>
                <a:ext cx="1892129" cy="29125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838200"/>
              <a:ext cx="1143000" cy="857250"/>
            </a:xfrm>
            <a:prstGeom prst="rect">
              <a:avLst/>
            </a:prstGeom>
          </p:spPr>
        </p:pic>
        <p:sp>
          <p:nvSpPr>
            <p:cNvPr id="7" name="TextBox 6"/>
            <p:cNvSpPr txBox="1"/>
            <p:nvPr/>
          </p:nvSpPr>
          <p:spPr>
            <a:xfrm rot="19134430">
              <a:off x="644312" y="1431305"/>
              <a:ext cx="2895600" cy="381000"/>
            </a:xfrm>
            <a:prstGeom prst="rect">
              <a:avLst/>
            </a:prstGeom>
            <a:noFill/>
          </p:spPr>
          <p:txBody>
            <a:bodyPr wrap="square" rtlCol="0">
              <a:spAutoFit/>
            </a:bodyPr>
            <a:lstStyle/>
            <a:p>
              <a:r>
                <a:rPr lang="en-US" dirty="0" smtClean="0">
                  <a:solidFill>
                    <a:srgbClr val="006600"/>
                  </a:solidFill>
                  <a:effectLst>
                    <a:outerShdw blurRad="38100" dist="38100" dir="2700000" algn="tl">
                      <a:srgbClr val="000000">
                        <a:alpha val="43137"/>
                      </a:srgbClr>
                    </a:outerShdw>
                  </a:effectLst>
                </a:rPr>
                <a:t>- divine purpose -</a:t>
              </a:r>
              <a:endParaRPr lang="en-US" dirty="0">
                <a:solidFill>
                  <a:srgbClr val="006600"/>
                </a:solidFill>
                <a:effectLst>
                  <a:outerShdw blurRad="38100" dist="38100" dir="2700000" algn="tl">
                    <a:srgbClr val="000000">
                      <a:alpha val="43137"/>
                    </a:srgbClr>
                  </a:outerShdw>
                </a:effectLst>
              </a:endParaRPr>
            </a:p>
          </p:txBody>
        </p:sp>
      </p:grpSp>
      <p:sp>
        <p:nvSpPr>
          <p:cNvPr id="2" name="Title 1"/>
          <p:cNvSpPr>
            <a:spLocks noGrp="1"/>
          </p:cNvSpPr>
          <p:nvPr>
            <p:ph type="ctrTitle"/>
          </p:nvPr>
        </p:nvSpPr>
        <p:spPr>
          <a:xfrm>
            <a:off x="1117258" y="4234442"/>
            <a:ext cx="7772400" cy="1470025"/>
          </a:xfrm>
        </p:spPr>
        <p:txBody>
          <a:bodyPr>
            <a:normAutofit/>
          </a:bodyPr>
          <a:lstStyle/>
          <a:p>
            <a:r>
              <a:rPr lang="en-US" sz="6600" dirty="0" smtClean="0"/>
              <a:t>the JOSEPH PROJECT</a:t>
            </a:r>
            <a:endParaRPr lang="en-US" sz="6600" dirty="0"/>
          </a:p>
        </p:txBody>
      </p:sp>
      <p:sp>
        <p:nvSpPr>
          <p:cNvPr id="16" name="Rectangle 15"/>
          <p:cNvSpPr/>
          <p:nvPr/>
        </p:nvSpPr>
        <p:spPr>
          <a:xfrm>
            <a:off x="5334000" y="5698787"/>
            <a:ext cx="3115020" cy="369332"/>
          </a:xfrm>
          <a:prstGeom prst="rect">
            <a:avLst/>
          </a:prstGeom>
        </p:spPr>
        <p:txBody>
          <a:bodyPr wrap="none">
            <a:spAutoFit/>
          </a:bodyPr>
          <a:lstStyle/>
          <a:p>
            <a:pPr>
              <a:spcAft>
                <a:spcPts val="1200"/>
              </a:spcAft>
            </a:pPr>
            <a:r>
              <a:rPr lang="en-US" u="sng" dirty="0">
                <a:latin typeface="Times New Roman" panose="02020603050405020304" pitchFamily="18" charset="0"/>
                <a:ea typeface="Times New Roman" panose="02020603050405020304" pitchFamily="18" charset="0"/>
                <a:hlinkClick r:id="rId6"/>
              </a:rPr>
              <a:t>http://www.josephprojectwi.org</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1164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do it</a:t>
            </a:r>
            <a:endParaRPr lang="en-US" dirty="0"/>
          </a:p>
        </p:txBody>
      </p:sp>
      <p:sp>
        <p:nvSpPr>
          <p:cNvPr id="3" name="Content Placeholder 2"/>
          <p:cNvSpPr>
            <a:spLocks noGrp="1"/>
          </p:cNvSpPr>
          <p:nvPr>
            <p:ph idx="1"/>
          </p:nvPr>
        </p:nvSpPr>
        <p:spPr/>
        <p:txBody>
          <a:bodyPr/>
          <a:lstStyle/>
          <a:p>
            <a:pPr marL="0" indent="0">
              <a:buNone/>
            </a:pPr>
            <a:r>
              <a:rPr lang="en-US" dirty="0"/>
              <a:t>Essential Skills </a:t>
            </a:r>
            <a:r>
              <a:rPr lang="en-US" dirty="0" smtClean="0"/>
              <a:t>Workshop focused on three areas:</a:t>
            </a:r>
          </a:p>
          <a:p>
            <a:r>
              <a:rPr lang="en-US" dirty="0" smtClean="0">
                <a:solidFill>
                  <a:srgbClr val="0000CC"/>
                </a:solidFill>
                <a:effectLst>
                  <a:outerShdw blurRad="38100" dist="38100" dir="2700000" algn="tl">
                    <a:srgbClr val="000000">
                      <a:alpha val="43137"/>
                    </a:srgbClr>
                  </a:outerShdw>
                </a:effectLst>
              </a:rPr>
              <a:t>Interview performance</a:t>
            </a:r>
          </a:p>
          <a:p>
            <a:r>
              <a:rPr lang="en-US" dirty="0" smtClean="0">
                <a:solidFill>
                  <a:srgbClr val="FFFF00"/>
                </a:solidFill>
                <a:effectLst>
                  <a:outerShdw blurRad="38100" dist="38100" dir="2700000" algn="tl">
                    <a:srgbClr val="000000">
                      <a:alpha val="43137"/>
                    </a:srgbClr>
                  </a:outerShdw>
                </a:effectLst>
              </a:rPr>
              <a:t>Dealing with change/success</a:t>
            </a:r>
          </a:p>
          <a:p>
            <a:r>
              <a:rPr lang="en-US" dirty="0" smtClean="0">
                <a:solidFill>
                  <a:srgbClr val="914B39"/>
                </a:solidFill>
                <a:effectLst>
                  <a:outerShdw blurRad="38100" dist="38100" dir="2700000" algn="tl">
                    <a:srgbClr val="000000">
                      <a:alpha val="43137"/>
                    </a:srgbClr>
                  </a:outerShdw>
                </a:effectLst>
              </a:rPr>
              <a:t>Joining a team</a:t>
            </a:r>
          </a:p>
          <a:p>
            <a:pPr marL="0" indent="0">
              <a:buNone/>
            </a:pPr>
            <a:endParaRPr lang="en-US" dirty="0" smtClean="0">
              <a:solidFill>
                <a:srgbClr val="914B39"/>
              </a:solidFill>
              <a:effectLst>
                <a:outerShdw blurRad="38100" dist="38100" dir="2700000" algn="tl">
                  <a:srgbClr val="000000">
                    <a:alpha val="43137"/>
                  </a:srgbClr>
                </a:outerShdw>
              </a:effectLst>
            </a:endParaRPr>
          </a:p>
          <a:p>
            <a:pPr marL="0" indent="0">
              <a:buNone/>
            </a:pPr>
            <a:r>
              <a:rPr lang="en-US" dirty="0" smtClean="0"/>
              <a:t>Employs the following schedule: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6298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15071" y="381000"/>
            <a:ext cx="8010878" cy="5821824"/>
            <a:chOff x="533400" y="411812"/>
            <a:chExt cx="8010878" cy="5821824"/>
          </a:xfrm>
        </p:grpSpPr>
        <p:sp>
          <p:nvSpPr>
            <p:cNvPr id="4" name="Rectangle 3"/>
            <p:cNvSpPr/>
            <p:nvPr/>
          </p:nvSpPr>
          <p:spPr>
            <a:xfrm>
              <a:off x="4730030" y="3691447"/>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CC"/>
                  </a:solidFill>
                  <a:effectLst>
                    <a:outerShdw blurRad="38100" dist="38100" dir="2700000" algn="tl">
                      <a:srgbClr val="000000">
                        <a:alpha val="43137"/>
                      </a:srgbClr>
                    </a:outerShdw>
                  </a:effectLst>
                </a:rPr>
                <a:t>Resumes</a:t>
              </a:r>
              <a:endParaRPr lang="en-US" dirty="0">
                <a:solidFill>
                  <a:srgbClr val="0000CC"/>
                </a:solidFill>
                <a:effectLst>
                  <a:outerShdw blurRad="38100" dist="38100" dir="2700000" algn="tl">
                    <a:srgbClr val="000000">
                      <a:alpha val="43137"/>
                    </a:srgbClr>
                  </a:outerShdw>
                </a:effectLst>
              </a:endParaRPr>
            </a:p>
          </p:txBody>
        </p:sp>
        <p:sp>
          <p:nvSpPr>
            <p:cNvPr id="5" name="Rectangle 4"/>
            <p:cNvSpPr/>
            <p:nvPr/>
          </p:nvSpPr>
          <p:spPr>
            <a:xfrm>
              <a:off x="4730030" y="2330523"/>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Goal Setting/Time Management</a:t>
              </a:r>
              <a:endParaRPr lang="en-US"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33400" y="2343721"/>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CC"/>
                  </a:solidFill>
                  <a:effectLst>
                    <a:outerShdw blurRad="38100" dist="38100" dir="2700000" algn="tl">
                      <a:srgbClr val="000000">
                        <a:alpha val="43137"/>
                      </a:srgbClr>
                    </a:outerShdw>
                  </a:effectLst>
                </a:rPr>
                <a:t>Communication</a:t>
              </a:r>
              <a:endParaRPr lang="en-US" dirty="0">
                <a:solidFill>
                  <a:srgbClr val="0000CC"/>
                </a:solidFill>
                <a:effectLst>
                  <a:outerShdw blurRad="38100" dist="38100" dir="2700000" algn="tl">
                    <a:srgbClr val="000000">
                      <a:alpha val="43137"/>
                    </a:srgbClr>
                  </a:outerShdw>
                </a:effectLst>
              </a:endParaRPr>
            </a:p>
          </p:txBody>
        </p:sp>
        <p:sp>
          <p:nvSpPr>
            <p:cNvPr id="7" name="Rectangle 6"/>
            <p:cNvSpPr/>
            <p:nvPr/>
          </p:nvSpPr>
          <p:spPr>
            <a:xfrm>
              <a:off x="533400" y="988552"/>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Overview</a:t>
              </a:r>
              <a:r>
                <a:rPr lang="en-US" dirty="0" smtClean="0"/>
                <a:t>/ </a:t>
              </a:r>
              <a:r>
                <a:rPr lang="en-US" dirty="0" smtClean="0">
                  <a:effectLst>
                    <a:outerShdw blurRad="38100" dist="38100" dir="2700000" algn="tl">
                      <a:srgbClr val="000000">
                        <a:alpha val="43137"/>
                      </a:srgbClr>
                    </a:outerShdw>
                  </a:effectLst>
                </a:rPr>
                <a:t>Business Presentations</a:t>
              </a:r>
              <a:endParaRPr lang="en-US" dirty="0">
                <a:effectLst>
                  <a:outerShdw blurRad="38100" dist="38100" dir="2700000" algn="tl">
                    <a:srgbClr val="000000">
                      <a:alpha val="43137"/>
                    </a:srgbClr>
                  </a:outerShdw>
                </a:effectLst>
              </a:endParaRPr>
            </a:p>
          </p:txBody>
        </p:sp>
        <p:sp>
          <p:nvSpPr>
            <p:cNvPr id="8" name="TextBox 7"/>
            <p:cNvSpPr txBox="1"/>
            <p:nvPr/>
          </p:nvSpPr>
          <p:spPr>
            <a:xfrm>
              <a:off x="1040200" y="411812"/>
              <a:ext cx="707758" cy="369332"/>
            </a:xfrm>
            <a:prstGeom prst="rect">
              <a:avLst/>
            </a:prstGeom>
            <a:noFill/>
          </p:spPr>
          <p:txBody>
            <a:bodyPr wrap="none" rtlCol="0">
              <a:spAutoFit/>
            </a:bodyPr>
            <a:lstStyle/>
            <a:p>
              <a:r>
                <a:rPr lang="en-US" dirty="0" smtClean="0"/>
                <a:t>Day 1</a:t>
              </a:r>
              <a:endParaRPr lang="en-US" dirty="0"/>
            </a:p>
          </p:txBody>
        </p:sp>
        <p:sp>
          <p:nvSpPr>
            <p:cNvPr id="9" name="TextBox 8"/>
            <p:cNvSpPr txBox="1"/>
            <p:nvPr/>
          </p:nvSpPr>
          <p:spPr>
            <a:xfrm>
              <a:off x="3138515" y="411812"/>
              <a:ext cx="707758" cy="369332"/>
            </a:xfrm>
            <a:prstGeom prst="rect">
              <a:avLst/>
            </a:prstGeom>
            <a:noFill/>
          </p:spPr>
          <p:txBody>
            <a:bodyPr wrap="none" rtlCol="0">
              <a:spAutoFit/>
            </a:bodyPr>
            <a:lstStyle/>
            <a:p>
              <a:r>
                <a:rPr lang="en-US" dirty="0" smtClean="0"/>
                <a:t>Day 2</a:t>
              </a:r>
              <a:endParaRPr lang="en-US" dirty="0"/>
            </a:p>
          </p:txBody>
        </p:sp>
        <p:sp>
          <p:nvSpPr>
            <p:cNvPr id="10" name="TextBox 9"/>
            <p:cNvSpPr txBox="1"/>
            <p:nvPr/>
          </p:nvSpPr>
          <p:spPr>
            <a:xfrm>
              <a:off x="5236830" y="411812"/>
              <a:ext cx="707758" cy="369332"/>
            </a:xfrm>
            <a:prstGeom prst="rect">
              <a:avLst/>
            </a:prstGeom>
            <a:noFill/>
          </p:spPr>
          <p:txBody>
            <a:bodyPr wrap="none" rtlCol="0">
              <a:spAutoFit/>
            </a:bodyPr>
            <a:lstStyle/>
            <a:p>
              <a:r>
                <a:rPr lang="en-US" dirty="0" smtClean="0"/>
                <a:t>Day 3</a:t>
              </a:r>
              <a:endParaRPr lang="en-US" dirty="0"/>
            </a:p>
          </p:txBody>
        </p:sp>
        <p:sp>
          <p:nvSpPr>
            <p:cNvPr id="11" name="TextBox 10"/>
            <p:cNvSpPr txBox="1"/>
            <p:nvPr/>
          </p:nvSpPr>
          <p:spPr>
            <a:xfrm>
              <a:off x="7335145" y="411812"/>
              <a:ext cx="707758" cy="369332"/>
            </a:xfrm>
            <a:prstGeom prst="rect">
              <a:avLst/>
            </a:prstGeom>
            <a:noFill/>
          </p:spPr>
          <p:txBody>
            <a:bodyPr wrap="none" rtlCol="0">
              <a:spAutoFit/>
            </a:bodyPr>
            <a:lstStyle/>
            <a:p>
              <a:r>
                <a:rPr lang="en-US" dirty="0" smtClean="0"/>
                <a:t>Day 4</a:t>
              </a:r>
              <a:endParaRPr lang="en-US" dirty="0"/>
            </a:p>
          </p:txBody>
        </p:sp>
        <p:sp>
          <p:nvSpPr>
            <p:cNvPr id="12" name="Rectangle 11"/>
            <p:cNvSpPr/>
            <p:nvPr/>
          </p:nvSpPr>
          <p:spPr>
            <a:xfrm>
              <a:off x="533400" y="5054060"/>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Alumni Forum</a:t>
              </a:r>
              <a:r>
                <a:rPr lang="en-US" dirty="0" smtClean="0"/>
                <a:t>/</a:t>
              </a:r>
              <a:r>
                <a:rPr lang="en-US" dirty="0" smtClean="0">
                  <a:effectLst>
                    <a:outerShdw blurRad="38100" dist="38100" dir="2700000" algn="tl">
                      <a:srgbClr val="000000">
                        <a:alpha val="43137"/>
                      </a:srgbClr>
                    </a:outerShdw>
                  </a:effectLst>
                </a:rPr>
                <a:t>Business</a:t>
              </a:r>
              <a:r>
                <a:rPr lang="en-US" dirty="0" smtClean="0"/>
                <a:t> </a:t>
              </a:r>
              <a:r>
                <a:rPr lang="en-US" dirty="0" smtClean="0">
                  <a:effectLst>
                    <a:outerShdw blurRad="38100" dist="38100" dir="2700000" algn="tl">
                      <a:srgbClr val="000000">
                        <a:alpha val="43137"/>
                      </a:srgbClr>
                    </a:outerShdw>
                  </a:effectLst>
                </a:rPr>
                <a:t>Presentations</a:t>
              </a:r>
              <a:endParaRPr lang="en-US" dirty="0">
                <a:effectLst>
                  <a:outerShdw blurRad="38100" dist="38100" dir="2700000" algn="tl">
                    <a:srgbClr val="000000">
                      <a:alpha val="43137"/>
                    </a:srgbClr>
                  </a:outerShdw>
                </a:effectLst>
              </a:endParaRPr>
            </a:p>
          </p:txBody>
        </p:sp>
        <p:sp>
          <p:nvSpPr>
            <p:cNvPr id="13" name="Rectangle 12"/>
            <p:cNvSpPr/>
            <p:nvPr/>
          </p:nvSpPr>
          <p:spPr>
            <a:xfrm>
              <a:off x="4730030" y="969599"/>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Spiritual Fitness</a:t>
              </a:r>
              <a:endParaRPr lang="en-US" dirty="0">
                <a:solidFill>
                  <a:srgbClr val="FFFF00"/>
                </a:solidFill>
                <a:effectLst>
                  <a:outerShdw blurRad="38100" dist="38100" dir="2700000" algn="tl">
                    <a:srgbClr val="000000">
                      <a:alpha val="43137"/>
                    </a:srgbClr>
                  </a:outerShdw>
                </a:effectLst>
              </a:endParaRPr>
            </a:p>
          </p:txBody>
        </p:sp>
        <p:sp>
          <p:nvSpPr>
            <p:cNvPr id="14" name="Rectangle 13"/>
            <p:cNvSpPr/>
            <p:nvPr/>
          </p:nvSpPr>
          <p:spPr>
            <a:xfrm>
              <a:off x="4730030" y="5052371"/>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CC"/>
                  </a:solidFill>
                  <a:effectLst>
                    <a:outerShdw blurRad="38100" dist="38100" dir="2700000" algn="tl">
                      <a:srgbClr val="000000">
                        <a:alpha val="43137"/>
                      </a:srgbClr>
                    </a:outerShdw>
                  </a:effectLst>
                </a:rPr>
                <a:t>Interviewing Skills I</a:t>
              </a:r>
              <a:endParaRPr lang="en-US" dirty="0">
                <a:solidFill>
                  <a:srgbClr val="0000CC"/>
                </a:solidFill>
                <a:effectLst>
                  <a:outerShdw blurRad="38100" dist="38100" dir="2700000" algn="tl">
                    <a:srgbClr val="000000">
                      <a:alpha val="43137"/>
                    </a:srgbClr>
                  </a:outerShdw>
                </a:effectLst>
              </a:endParaRPr>
            </a:p>
          </p:txBody>
        </p:sp>
        <p:sp>
          <p:nvSpPr>
            <p:cNvPr id="15" name="Rectangle 14"/>
            <p:cNvSpPr/>
            <p:nvPr/>
          </p:nvSpPr>
          <p:spPr>
            <a:xfrm>
              <a:off x="2649332" y="966692"/>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Business Presentations</a:t>
              </a:r>
              <a:endParaRPr lang="en-US" dirty="0">
                <a:effectLst>
                  <a:outerShdw blurRad="38100" dist="38100" dir="2700000" algn="tl">
                    <a:srgbClr val="000000">
                      <a:alpha val="43137"/>
                    </a:srgbClr>
                  </a:outerShdw>
                </a:effectLst>
              </a:endParaRPr>
            </a:p>
          </p:txBody>
        </p:sp>
        <p:sp>
          <p:nvSpPr>
            <p:cNvPr id="16" name="Rectangle 15"/>
            <p:cNvSpPr/>
            <p:nvPr/>
          </p:nvSpPr>
          <p:spPr>
            <a:xfrm>
              <a:off x="533400" y="3698890"/>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effectLst>
                    <a:outerShdw blurRad="38100" dist="38100" dir="2700000" algn="tl">
                      <a:srgbClr val="000000">
                        <a:alpha val="43137"/>
                      </a:srgbClr>
                    </a:outerShdw>
                  </a:effectLst>
                </a:rPr>
                <a:t>Teamwork</a:t>
              </a:r>
              <a:endParaRPr lang="en-US" dirty="0">
                <a:solidFill>
                  <a:srgbClr val="006600"/>
                </a:solidFill>
                <a:effectLst>
                  <a:outerShdw blurRad="38100" dist="38100" dir="2700000" algn="tl">
                    <a:srgbClr val="000000">
                      <a:alpha val="43137"/>
                    </a:srgbClr>
                  </a:outerShdw>
                </a:effectLst>
              </a:endParaRPr>
            </a:p>
          </p:txBody>
        </p:sp>
        <p:sp>
          <p:nvSpPr>
            <p:cNvPr id="17" name="Rectangle 16"/>
            <p:cNvSpPr/>
            <p:nvPr/>
          </p:nvSpPr>
          <p:spPr>
            <a:xfrm>
              <a:off x="6822920" y="966692"/>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CC"/>
                  </a:solidFill>
                  <a:effectLst>
                    <a:outerShdw blurRad="38100" dist="38100" dir="2700000" algn="tl">
                      <a:srgbClr val="000000">
                        <a:alpha val="43137"/>
                      </a:srgbClr>
                    </a:outerShdw>
                  </a:effectLst>
                </a:rPr>
                <a:t>Interviewing Skills II</a:t>
              </a:r>
              <a:endParaRPr lang="en-US" dirty="0">
                <a:solidFill>
                  <a:srgbClr val="0000CC"/>
                </a:solidFill>
                <a:effectLst>
                  <a:outerShdw blurRad="38100" dist="38100" dir="2700000" algn="tl">
                    <a:srgbClr val="000000">
                      <a:alpha val="43137"/>
                    </a:srgbClr>
                  </a:outerShdw>
                </a:effectLst>
              </a:endParaRPr>
            </a:p>
          </p:txBody>
        </p:sp>
        <p:sp>
          <p:nvSpPr>
            <p:cNvPr id="18" name="Rectangle 17"/>
            <p:cNvSpPr/>
            <p:nvPr/>
          </p:nvSpPr>
          <p:spPr>
            <a:xfrm>
              <a:off x="2649332" y="2329148"/>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Personal Finances</a:t>
              </a:r>
              <a:endParaRPr lang="en-US" dirty="0">
                <a:solidFill>
                  <a:srgbClr val="FFFF00"/>
                </a:solidFill>
                <a:effectLst>
                  <a:outerShdw blurRad="38100" dist="38100" dir="2700000" algn="tl">
                    <a:srgbClr val="000000">
                      <a:alpha val="43137"/>
                    </a:srgbClr>
                  </a:outerShdw>
                </a:effectLst>
              </a:endParaRPr>
            </a:p>
          </p:txBody>
        </p:sp>
        <p:sp>
          <p:nvSpPr>
            <p:cNvPr id="19" name="Rectangle 18"/>
            <p:cNvSpPr/>
            <p:nvPr/>
          </p:nvSpPr>
          <p:spPr>
            <a:xfrm>
              <a:off x="2649332" y="3691604"/>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effectLst>
                    <a:outerShdw blurRad="38100" dist="38100" dir="2700000" algn="tl">
                      <a:srgbClr val="000000">
                        <a:alpha val="43137"/>
                      </a:srgbClr>
                    </a:outerShdw>
                  </a:effectLst>
                </a:rPr>
                <a:t>Conflict Resolution</a:t>
              </a:r>
              <a:endParaRPr lang="en-US" dirty="0">
                <a:solidFill>
                  <a:srgbClr val="006600"/>
                </a:solidFill>
                <a:effectLst>
                  <a:outerShdw blurRad="38100" dist="38100" dir="2700000" algn="tl">
                    <a:srgbClr val="000000">
                      <a:alpha val="43137"/>
                    </a:srgbClr>
                  </a:outerShdw>
                </a:effectLst>
              </a:endParaRPr>
            </a:p>
          </p:txBody>
        </p:sp>
        <p:sp>
          <p:nvSpPr>
            <p:cNvPr id="20" name="Rectangle 19"/>
            <p:cNvSpPr/>
            <p:nvPr/>
          </p:nvSpPr>
          <p:spPr>
            <a:xfrm>
              <a:off x="6822920" y="5052371"/>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Cautionary Tales</a:t>
              </a:r>
              <a:endParaRPr lang="en-US" dirty="0">
                <a:solidFill>
                  <a:srgbClr val="FFFF00"/>
                </a:solidFill>
                <a:effectLst>
                  <a:outerShdw blurRad="38100" dist="38100" dir="2700000" algn="tl">
                    <a:srgbClr val="000000">
                      <a:alpha val="43137"/>
                    </a:srgbClr>
                  </a:outerShdw>
                </a:effectLst>
              </a:endParaRPr>
            </a:p>
          </p:txBody>
        </p:sp>
        <p:sp>
          <p:nvSpPr>
            <p:cNvPr id="21" name="Rectangle 20"/>
            <p:cNvSpPr/>
            <p:nvPr/>
          </p:nvSpPr>
          <p:spPr>
            <a:xfrm>
              <a:off x="2649332" y="5054060"/>
              <a:ext cx="1721358" cy="117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Business Presentations</a:t>
              </a:r>
              <a:endParaRPr lang="en-US" dirty="0">
                <a:effectLst>
                  <a:outerShdw blurRad="38100" dist="38100" dir="2700000" algn="tl">
                    <a:srgbClr val="000000">
                      <a:alpha val="43137"/>
                    </a:srgbClr>
                  </a:outerShdw>
                </a:effectLst>
              </a:endParaRPr>
            </a:p>
          </p:txBody>
        </p:sp>
      </p:grpSp>
      <p:sp>
        <p:nvSpPr>
          <p:cNvPr id="23" name="Rectangle 22"/>
          <p:cNvSpPr/>
          <p:nvPr/>
        </p:nvSpPr>
        <p:spPr>
          <a:xfrm>
            <a:off x="3192544" y="-5344"/>
            <a:ext cx="2662967" cy="523220"/>
          </a:xfrm>
          <a:prstGeom prst="rect">
            <a:avLst/>
          </a:prstGeom>
          <a:noFill/>
        </p:spPr>
        <p:txBody>
          <a:bodyPr wrap="square" lIns="91440" tIns="45720" rIns="91440" bIns="45720">
            <a:spAutoFit/>
          </a:bodyPr>
          <a:lstStyle/>
          <a:p>
            <a:pPr algn="ctr"/>
            <a:r>
              <a:rPr lang="en-US" sz="2800" b="1" cap="none" spc="50" dirty="0" smtClean="0">
                <a:ln w="0"/>
                <a:solidFill>
                  <a:schemeClr val="accent6">
                    <a:lumMod val="50000"/>
                  </a:schemeClr>
                </a:solidFill>
                <a:effectLst>
                  <a:outerShdw blurRad="38100" dist="38100" dir="2700000" algn="tl">
                    <a:srgbClr val="000000">
                      <a:alpha val="43137"/>
                    </a:srgbClr>
                  </a:outerShdw>
                </a:effectLst>
              </a:rPr>
              <a:t>Schedule</a:t>
            </a:r>
            <a:endParaRPr lang="en-US" sz="2800" b="1" cap="none" spc="50" dirty="0">
              <a:ln w="0"/>
              <a:solidFill>
                <a:schemeClr val="accent6">
                  <a:lumMod val="50000"/>
                </a:schemeClr>
              </a:solidFill>
              <a:effectLst>
                <a:outerShdw blurRad="38100" dist="38100" dir="2700000" algn="tl">
                  <a:srgbClr val="000000">
                    <a:alpha val="43137"/>
                  </a:srgbClr>
                </a:outerShdw>
              </a:effectLst>
            </a:endParaRPr>
          </a:p>
        </p:txBody>
      </p:sp>
      <p:sp>
        <p:nvSpPr>
          <p:cNvPr id="2" name="Down Arrow 1"/>
          <p:cNvSpPr/>
          <p:nvPr/>
        </p:nvSpPr>
        <p:spPr>
          <a:xfrm>
            <a:off x="7422954" y="2398919"/>
            <a:ext cx="601620" cy="2441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991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8387" y="1370097"/>
            <a:ext cx="7886700" cy="383297"/>
          </a:xfrm>
        </p:spPr>
        <p:txBody>
          <a:bodyPr>
            <a:normAutofit fontScale="90000"/>
          </a:bodyPr>
          <a:lstStyle/>
          <a:p>
            <a:r>
              <a:rPr lang="en-US" sz="2100" dirty="0"/>
              <a:t>Joseph Project Status Total</a:t>
            </a:r>
          </a:p>
        </p:txBody>
      </p:sp>
      <p:sp>
        <p:nvSpPr>
          <p:cNvPr id="2" name="Date Placeholder 1"/>
          <p:cNvSpPr>
            <a:spLocks noGrp="1"/>
          </p:cNvSpPr>
          <p:nvPr>
            <p:ph type="dt" sz="half" idx="10"/>
          </p:nvPr>
        </p:nvSpPr>
        <p:spPr>
          <a:xfrm>
            <a:off x="7467600" y="5368879"/>
            <a:ext cx="1487273" cy="288529"/>
          </a:xfrm>
        </p:spPr>
        <p:txBody>
          <a:bodyPr/>
          <a:lstStyle/>
          <a:p>
            <a:pPr algn="r"/>
            <a:fld id="{CCC7F49F-CF41-4C71-AF34-D4685BBEEDBE}" type="datetime1">
              <a:rPr lang="en-US" sz="1500" b="1"/>
              <a:pPr algn="r"/>
              <a:t>7/31/2018</a:t>
            </a:fld>
            <a:endParaRPr lang="en-US" sz="1500" b="1" dirty="0"/>
          </a:p>
        </p:txBody>
      </p:sp>
      <p:sp>
        <p:nvSpPr>
          <p:cNvPr id="5" name="Title 1"/>
          <p:cNvSpPr txBox="1">
            <a:spLocks/>
          </p:cNvSpPr>
          <p:nvPr/>
        </p:nvSpPr>
        <p:spPr>
          <a:xfrm>
            <a:off x="228601" y="874713"/>
            <a:ext cx="8726272" cy="57467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Historical and Statistical</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000199833"/>
              </p:ext>
            </p:extLst>
          </p:nvPr>
        </p:nvGraphicFramePr>
        <p:xfrm>
          <a:off x="515037" y="2248778"/>
          <a:ext cx="8324163" cy="2931160"/>
        </p:xfrm>
        <a:graphic>
          <a:graphicData uri="http://schemas.openxmlformats.org/drawingml/2006/table">
            <a:tbl>
              <a:tblPr firstRow="1" bandRow="1"/>
              <a:tblGrid>
                <a:gridCol w="859535">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1905000">
                  <a:extLst>
                    <a:ext uri="{9D8B030D-6E8A-4147-A177-3AD203B41FA5}">
                      <a16:colId xmlns="" xmlns:a16="http://schemas.microsoft.com/office/drawing/2014/main" val="20004"/>
                    </a:ext>
                  </a:extLst>
                </a:gridCol>
                <a:gridCol w="1368628">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tblGrid>
              <a:tr h="646554">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r>
                        <a:rPr lang="en-US" dirty="0" smtClean="0"/>
                        <a:t>Year</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r>
                        <a:rPr lang="en-US" dirty="0" smtClean="0"/>
                        <a:t>Completed Class</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r>
                        <a:rPr lang="en-US" dirty="0" smtClean="0"/>
                        <a:t>Interviewed</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r>
                        <a:rPr lang="en-US" dirty="0" smtClean="0"/>
                        <a:t>Pending</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r>
                        <a:rPr lang="en-US" dirty="0" smtClean="0"/>
                        <a:t>Began Work (Waiting to</a:t>
                      </a:r>
                      <a:r>
                        <a:rPr lang="en-US" baseline="0" dirty="0" smtClean="0"/>
                        <a:t> begin)</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r>
                        <a:rPr lang="en-US" sz="2400" dirty="0" smtClean="0">
                          <a:effectLst>
                            <a:outerShdw blurRad="38100" dist="38100" dir="2700000" algn="tl">
                              <a:srgbClr val="000000">
                                <a:alpha val="43137"/>
                              </a:srgbClr>
                            </a:outerShdw>
                          </a:effectLst>
                        </a:rPr>
                        <a:t>Still</a:t>
                      </a:r>
                      <a:r>
                        <a:rPr lang="en-US" sz="2400" baseline="0" dirty="0" smtClean="0">
                          <a:effectLst>
                            <a:outerShdw blurRad="38100" dist="38100" dir="2700000" algn="tl">
                              <a:srgbClr val="000000">
                                <a:alpha val="43137"/>
                              </a:srgbClr>
                            </a:outerShdw>
                          </a:effectLst>
                        </a:rPr>
                        <a:t> Working</a:t>
                      </a:r>
                      <a:endParaRPr lang="en-US" sz="2400" dirty="0">
                        <a:effectLst>
                          <a:outerShdw blurRad="38100" dist="38100" dir="2700000" algn="tl">
                            <a:srgbClr val="000000">
                              <a:alpha val="43137"/>
                            </a:srgbClr>
                          </a:outerShdw>
                        </a:effectLst>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r>
                        <a:rPr lang="en-US" dirty="0" smtClean="0"/>
                        <a:t>No Go</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b="1" dirty="0" smtClean="0"/>
                        <a:t>2015</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44</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43</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0</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35</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19</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25</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4389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b="1" dirty="0" smtClean="0"/>
                        <a:t>2016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139</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131</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baseline="0" dirty="0" smtClean="0"/>
                        <a:t>93</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55</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83</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5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b="1" dirty="0" smtClean="0"/>
                        <a:t>2017</a:t>
                      </a:r>
                      <a:endParaRPr lang="en-US"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146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136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0</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111</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56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90</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2932654616"/>
                  </a:ext>
                </a:extLst>
              </a:tr>
              <a:tr h="185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r>
                        <a:rPr lang="en-US" sz="1800" b="1" kern="1200" dirty="0" smtClean="0">
                          <a:solidFill>
                            <a:schemeClr val="dk1"/>
                          </a:solidFill>
                          <a:latin typeface="+mn-lt"/>
                          <a:ea typeface="+mn-ea"/>
                          <a:cs typeface="+mn-cs"/>
                        </a:rPr>
                        <a:t>2018</a:t>
                      </a:r>
                      <a:endParaRPr lang="en-US" sz="1800" b="1" kern="1200" dirty="0">
                        <a:solidFill>
                          <a:schemeClr val="dk1"/>
                        </a:solidFill>
                        <a:latin typeface="+mn-lt"/>
                        <a:ea typeface="+mn-ea"/>
                        <a:cs typeface="+mn-cs"/>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113</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106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22</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60</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38</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53</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89732538"/>
                  </a:ext>
                </a:extLst>
              </a:tr>
              <a:tr h="1854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b="1" dirty="0" smtClean="0"/>
                        <a:t>Grand Total</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442</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416</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23</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299</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168</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smtClean="0"/>
                        <a:t>251</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9597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865" y="3657600"/>
            <a:ext cx="7924800" cy="2554545"/>
          </a:xfrm>
          <a:prstGeom prst="rect">
            <a:avLst/>
          </a:prstGeom>
        </p:spPr>
        <p:txBody>
          <a:bodyPr wrap="square">
            <a:spAutoFit/>
          </a:bodyPr>
          <a:lstStyle/>
          <a:p>
            <a:r>
              <a:rPr lang="en-US" sz="3200" dirty="0"/>
              <a:t>“I wish The Joseph Project was our little secret, because we’ve really benefitted from it. I would definitely recommend it, no reservations what so ever</a:t>
            </a:r>
            <a:r>
              <a:rPr lang="en-US" sz="3200" dirty="0" smtClean="0"/>
              <a:t>.</a:t>
            </a:r>
          </a:p>
          <a:p>
            <a:r>
              <a:rPr lang="en-US" sz="3200" dirty="0"/>
              <a:t>	</a:t>
            </a:r>
            <a:r>
              <a:rPr lang="en-US" sz="3200" dirty="0" smtClean="0"/>
              <a:t>			Tom Bair, HR Manager</a:t>
            </a:r>
            <a:r>
              <a:rPr lang="en-US" sz="32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55" y="457200"/>
            <a:ext cx="3502846" cy="15512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35" y="457200"/>
            <a:ext cx="4277230" cy="2850373"/>
          </a:xfrm>
          <a:prstGeom prst="rect">
            <a:avLst/>
          </a:prstGeom>
        </p:spPr>
      </p:pic>
    </p:spTree>
    <p:extLst>
      <p:ext uri="{BB962C8B-B14F-4D97-AF65-F5344CB8AC3E}">
        <p14:creationId xmlns:p14="http://schemas.microsoft.com/office/powerpoint/2010/main" val="3511849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14" y="705299"/>
            <a:ext cx="3901859" cy="1600200"/>
          </a:xfrm>
          <a:prstGeom prst="rect">
            <a:avLst/>
          </a:prstGeom>
        </p:spPr>
      </p:pic>
      <p:sp>
        <p:nvSpPr>
          <p:cNvPr id="3" name="Rectangle 2"/>
          <p:cNvSpPr/>
          <p:nvPr/>
        </p:nvSpPr>
        <p:spPr>
          <a:xfrm>
            <a:off x="446314" y="3048000"/>
            <a:ext cx="8229600" cy="2246769"/>
          </a:xfrm>
          <a:prstGeom prst="rect">
            <a:avLst/>
          </a:prstGeom>
        </p:spPr>
        <p:txBody>
          <a:bodyPr wrap="square">
            <a:spAutoFit/>
          </a:bodyPr>
          <a:lstStyle/>
          <a:p>
            <a:r>
              <a:rPr lang="en-US" sz="2800" dirty="0"/>
              <a:t>“We just jumped in and we’ve had members contributing at high levels for over a  year. We are very pleased.  All of our Joseph Project candidates have done quite well in the interview process</a:t>
            </a:r>
            <a:r>
              <a:rPr lang="en-US" sz="2800" dirty="0" smtClean="0"/>
              <a:t>.”</a:t>
            </a:r>
          </a:p>
          <a:p>
            <a:r>
              <a:rPr lang="en-US" sz="2800" dirty="0"/>
              <a:t>	</a:t>
            </a:r>
            <a:r>
              <a:rPr lang="en-US" sz="2800" dirty="0" smtClean="0"/>
              <a:t>			Heather Martin, HR</a:t>
            </a:r>
            <a:endParaRPr lang="en-US" sz="2800" dirty="0"/>
          </a:p>
        </p:txBody>
      </p:sp>
      <p:pic>
        <p:nvPicPr>
          <p:cNvPr id="4" name="Picture 3"/>
          <p:cNvPicPr>
            <a:picLocks noChangeAspect="1"/>
          </p:cNvPicPr>
          <p:nvPr/>
        </p:nvPicPr>
        <p:blipFill>
          <a:blip r:embed="rId3"/>
          <a:stretch>
            <a:fillRect/>
          </a:stretch>
        </p:blipFill>
        <p:spPr>
          <a:xfrm>
            <a:off x="4953000" y="705299"/>
            <a:ext cx="3722914" cy="2096399"/>
          </a:xfrm>
          <a:prstGeom prst="rect">
            <a:avLst/>
          </a:prstGeom>
        </p:spPr>
      </p:pic>
    </p:spTree>
    <p:extLst>
      <p:ext uri="{BB962C8B-B14F-4D97-AF65-F5344CB8AC3E}">
        <p14:creationId xmlns:p14="http://schemas.microsoft.com/office/powerpoint/2010/main" val="331439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101" b="34051"/>
          <a:stretch/>
        </p:blipFill>
        <p:spPr>
          <a:xfrm>
            <a:off x="609600" y="533400"/>
            <a:ext cx="2270633" cy="836675"/>
          </a:xfrm>
          <a:prstGeom prst="rect">
            <a:avLst/>
          </a:prstGeom>
        </p:spPr>
      </p:pic>
      <p:sp>
        <p:nvSpPr>
          <p:cNvPr id="3" name="Rectangle 2"/>
          <p:cNvSpPr/>
          <p:nvPr/>
        </p:nvSpPr>
        <p:spPr>
          <a:xfrm>
            <a:off x="609600" y="1524000"/>
            <a:ext cx="8229600" cy="3108543"/>
          </a:xfrm>
          <a:prstGeom prst="rect">
            <a:avLst/>
          </a:prstGeom>
        </p:spPr>
        <p:txBody>
          <a:bodyPr wrap="square">
            <a:spAutoFit/>
          </a:bodyPr>
          <a:lstStyle/>
          <a:p>
            <a:r>
              <a:rPr lang="en-US" sz="2800" dirty="0" smtClean="0"/>
              <a:t>“I’ve been interviewing candidates all year, ranging from hourly to management positions.  I can honestly say that the candidates from the Joseph Project have been some of the most prepared and well spoken in interviews.  You have all done a great job with this program and it shows.”</a:t>
            </a:r>
          </a:p>
          <a:p>
            <a:r>
              <a:rPr lang="en-US" sz="2800" dirty="0"/>
              <a:t>	</a:t>
            </a:r>
            <a:r>
              <a:rPr lang="en-US" sz="2800" dirty="0" smtClean="0"/>
              <a:t>			Luis Granja, Plant Manager</a:t>
            </a:r>
            <a:endParaRPr lang="en-US" sz="2800" dirty="0"/>
          </a:p>
        </p:txBody>
      </p:sp>
    </p:spTree>
    <p:extLst>
      <p:ext uri="{BB962C8B-B14F-4D97-AF65-F5344CB8AC3E}">
        <p14:creationId xmlns:p14="http://schemas.microsoft.com/office/powerpoint/2010/main" val="4280456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722" y="1371600"/>
            <a:ext cx="4571999" cy="3046809"/>
          </a:xfrm>
          <a:prstGeom prst="rect">
            <a:avLst/>
          </a:prstGeom>
        </p:spPr>
      </p:pic>
      <p:sp>
        <p:nvSpPr>
          <p:cNvPr id="2" name="Title 1"/>
          <p:cNvSpPr>
            <a:spLocks noGrp="1"/>
          </p:cNvSpPr>
          <p:nvPr>
            <p:ph type="title"/>
          </p:nvPr>
        </p:nvSpPr>
        <p:spPr>
          <a:xfrm>
            <a:off x="375376" y="298711"/>
            <a:ext cx="8225901" cy="574341"/>
          </a:xfrm>
        </p:spPr>
        <p:txBody>
          <a:bodyPr>
            <a:normAutofit fontScale="90000"/>
          </a:bodyPr>
          <a:lstStyle/>
          <a:p>
            <a:pPr algn="l"/>
            <a:r>
              <a:rPr lang="en-US" dirty="0" smtClean="0"/>
              <a:t>Ripple Effects</a:t>
            </a:r>
            <a:endParaRPr lang="en-US" dirty="0"/>
          </a:p>
        </p:txBody>
      </p:sp>
      <p:sp>
        <p:nvSpPr>
          <p:cNvPr id="3" name="Content Placeholder 2"/>
          <p:cNvSpPr>
            <a:spLocks noGrp="1"/>
          </p:cNvSpPr>
          <p:nvPr>
            <p:ph idx="1"/>
          </p:nvPr>
        </p:nvSpPr>
        <p:spPr>
          <a:xfrm>
            <a:off x="375376" y="1371600"/>
            <a:ext cx="8549345" cy="4611317"/>
          </a:xfrm>
        </p:spPr>
        <p:txBody>
          <a:bodyPr>
            <a:normAutofit fontScale="92500" lnSpcReduction="20000"/>
          </a:bodyPr>
          <a:lstStyle/>
          <a:p>
            <a:r>
              <a:rPr lang="en-US" dirty="0" smtClean="0"/>
              <a:t>Making restitution</a:t>
            </a:r>
          </a:p>
          <a:p>
            <a:r>
              <a:rPr lang="en-US" dirty="0" smtClean="0"/>
              <a:t>Escaping </a:t>
            </a:r>
            <a:r>
              <a:rPr lang="en-US" dirty="0"/>
              <a:t>dependency</a:t>
            </a:r>
          </a:p>
          <a:p>
            <a:r>
              <a:rPr lang="en-US" dirty="0"/>
              <a:t>Combatting recidivism</a:t>
            </a:r>
          </a:p>
          <a:p>
            <a:r>
              <a:rPr lang="en-US" dirty="0"/>
              <a:t>Paying it </a:t>
            </a:r>
            <a:r>
              <a:rPr lang="en-US" dirty="0" smtClean="0"/>
              <a:t>forward</a:t>
            </a:r>
          </a:p>
          <a:p>
            <a:r>
              <a:rPr lang="en-US" dirty="0"/>
              <a:t>People are paying bills, </a:t>
            </a:r>
            <a:r>
              <a:rPr lang="en-US" dirty="0" smtClean="0"/>
              <a:t>                                        buying things</a:t>
            </a:r>
            <a:endParaRPr lang="en-US" dirty="0"/>
          </a:p>
          <a:p>
            <a:r>
              <a:rPr lang="en-US" dirty="0" smtClean="0"/>
              <a:t>Celebrating the dignity                                                 of work and living a purposeful life</a:t>
            </a:r>
          </a:p>
          <a:p>
            <a:r>
              <a:rPr lang="en-US" dirty="0" smtClean="0"/>
              <a:t>Men </a:t>
            </a:r>
            <a:r>
              <a:rPr lang="en-US" dirty="0"/>
              <a:t>and women setting positive examples for young people</a:t>
            </a:r>
          </a:p>
          <a:p>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34731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9571"/>
            <a:ext cx="8225901" cy="574341"/>
          </a:xfrm>
        </p:spPr>
        <p:txBody>
          <a:bodyPr>
            <a:normAutofit fontScale="90000"/>
          </a:bodyPr>
          <a:lstStyle/>
          <a:p>
            <a:pPr algn="l"/>
            <a:r>
              <a:rPr lang="en-US" dirty="0" smtClean="0"/>
              <a:t>Moving Forward</a:t>
            </a:r>
            <a:endParaRPr lang="en-US" dirty="0"/>
          </a:p>
        </p:txBody>
      </p:sp>
      <p:sp>
        <p:nvSpPr>
          <p:cNvPr id="3" name="Content Placeholder 2"/>
          <p:cNvSpPr>
            <a:spLocks noGrp="1"/>
          </p:cNvSpPr>
          <p:nvPr>
            <p:ph idx="1"/>
          </p:nvPr>
        </p:nvSpPr>
        <p:spPr>
          <a:xfrm>
            <a:off x="228600" y="1143000"/>
            <a:ext cx="3501501" cy="4525963"/>
          </a:xfrm>
        </p:spPr>
        <p:txBody>
          <a:bodyPr/>
          <a:lstStyle/>
          <a:p>
            <a:r>
              <a:rPr lang="en-US" dirty="0" smtClean="0"/>
              <a:t>A scalable model</a:t>
            </a:r>
          </a:p>
          <a:p>
            <a:r>
              <a:rPr lang="en-US" dirty="0" smtClean="0"/>
              <a:t>Others seeking opportunity</a:t>
            </a:r>
          </a:p>
          <a:p>
            <a:r>
              <a:rPr lang="en-US" dirty="0" smtClean="0"/>
              <a:t>Other businesses</a:t>
            </a:r>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7056" y="3042606"/>
            <a:ext cx="4896546" cy="28881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73" y="3578352"/>
            <a:ext cx="3524967" cy="23494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056" y="142414"/>
            <a:ext cx="4896546" cy="3263567"/>
          </a:xfrm>
          <a:prstGeom prst="rect">
            <a:avLst/>
          </a:prstGeom>
        </p:spPr>
      </p:pic>
    </p:spTree>
    <p:extLst>
      <p:ext uri="{BB962C8B-B14F-4D97-AF65-F5344CB8AC3E}">
        <p14:creationId xmlns:p14="http://schemas.microsoft.com/office/powerpoint/2010/main" val="413998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610" y="1882288"/>
            <a:ext cx="4802886" cy="2814191"/>
          </a:xfrm>
          <a:prstGeom prst="rect">
            <a:avLst/>
          </a:prstGeom>
        </p:spPr>
      </p:pic>
      <p:sp>
        <p:nvSpPr>
          <p:cNvPr id="5" name="Title 1"/>
          <p:cNvSpPr txBox="1">
            <a:spLocks/>
          </p:cNvSpPr>
          <p:nvPr/>
        </p:nvSpPr>
        <p:spPr>
          <a:xfrm>
            <a:off x="-233572" y="3801129"/>
            <a:ext cx="9611143"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dirty="0">
                <a:effectLst>
                  <a:outerShdw blurRad="38100" dist="38100" dir="2700000" algn="tl">
                    <a:srgbClr val="000000">
                      <a:alpha val="43137"/>
                    </a:srgbClr>
                  </a:outerShdw>
                </a:effectLst>
              </a:rPr>
              <a:t>Changing Lives One Person at a Time</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3405"/>
          <a:stretch/>
        </p:blipFill>
        <p:spPr bwMode="auto">
          <a:xfrm>
            <a:off x="183652" y="2335664"/>
            <a:ext cx="3374135" cy="190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96" y="5913882"/>
            <a:ext cx="9075419" cy="910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067800" y="6096000"/>
            <a:ext cx="4571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 y="6096000"/>
            <a:ext cx="76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81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5901" cy="574341"/>
          </a:xfrm>
        </p:spPr>
        <p:txBody>
          <a:bodyPr>
            <a:normAutofit fontScale="90000"/>
          </a:bodyPr>
          <a:lstStyle/>
          <a:p>
            <a:r>
              <a:rPr lang="en-US" dirty="0" smtClean="0"/>
              <a:t>Task and Purpose</a:t>
            </a:r>
            <a:endParaRPr lang="en-US" dirty="0"/>
          </a:p>
        </p:txBody>
      </p:sp>
      <p:sp>
        <p:nvSpPr>
          <p:cNvPr id="3" name="Rectangle 2"/>
          <p:cNvSpPr/>
          <p:nvPr/>
        </p:nvSpPr>
        <p:spPr>
          <a:xfrm>
            <a:off x="-609600" y="1855460"/>
            <a:ext cx="9601200" cy="3390672"/>
          </a:xfrm>
          <a:prstGeom prst="rect">
            <a:avLst/>
          </a:prstGeom>
        </p:spPr>
        <p:txBody>
          <a:bodyPr wrap="square">
            <a:spAutoFit/>
          </a:bodyPr>
          <a:lstStyle/>
          <a:p>
            <a:pPr marL="914400" marR="0">
              <a:spcBef>
                <a:spcPts val="0"/>
              </a:spcBef>
              <a:spcAft>
                <a:spcPts val="450"/>
              </a:spcAft>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six years of traveling around Wisconsin, I have yet to visit a manufacturing company that can find enough people to meet their hiring needs, but you look at neighborhoods in Milwaukee and still see high rates of unemployment. That’s why we started The Joseph Project. We saw a need for making the connection between people who are genuinely seeking opportunity and the opportunities that exist around the state. </a:t>
            </a:r>
            <a:r>
              <a:rPr lang="en-US" dirty="0" smtClean="0">
                <a:solidFill>
                  <a:srgbClr val="000000"/>
                </a:solidFill>
                <a:latin typeface="Helvetica" panose="020B0604020202020204" pitchFamily="34" charset="0"/>
                <a:ea typeface="Calibri" panose="020F0502020204030204" pitchFamily="34" charset="0"/>
                <a:cs typeface="Times New Roman" panose="02020603050405020304" pitchFamily="18" charset="0"/>
              </a:rPr>
              <a:t>			</a:t>
            </a:r>
          </a:p>
          <a:p>
            <a:pPr marL="914400" marR="0">
              <a:spcBef>
                <a:spcPts val="0"/>
              </a:spcBef>
              <a:spcAft>
                <a:spcPts val="450"/>
              </a:spcAft>
            </a:pPr>
            <a:r>
              <a:rPr lang="en-US"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t>
            </a:r>
            <a:r>
              <a:rPr lang="en-US" dirty="0" smtClean="0">
                <a:solidFill>
                  <a:srgbClr val="000000"/>
                </a:solidFill>
                <a:latin typeface="Helvetica" panose="020B0604020202020204" pitchFamily="34" charset="0"/>
                <a:ea typeface="Calibri" panose="020F0502020204030204" pitchFamily="34" charset="0"/>
                <a:cs typeface="Times New Roman" panose="02020603050405020304" pitchFamily="18" charset="0"/>
              </a:rPr>
              <a:t>					            Senator </a:t>
            </a:r>
            <a:r>
              <a:rPr lang="en-US" dirty="0">
                <a:solidFill>
                  <a:srgbClr val="000000"/>
                </a:solidFill>
                <a:latin typeface="Helvetica" panose="020B0604020202020204" pitchFamily="34" charset="0"/>
                <a:ea typeface="Calibri" panose="020F0502020204030204" pitchFamily="34" charset="0"/>
                <a:cs typeface="Times New Roman" panose="02020603050405020304" pitchFamily="18" charset="0"/>
              </a:rPr>
              <a:t>Ron Johnson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400800" y="5246132"/>
            <a:ext cx="2819400" cy="738664"/>
          </a:xfrm>
          <a:prstGeom prst="rect">
            <a:avLst/>
          </a:prstGeom>
          <a:noFill/>
        </p:spPr>
        <p:txBody>
          <a:bodyPr wrap="square" rtlCol="0">
            <a:spAutoFit/>
          </a:bodyPr>
          <a:lstStyle/>
          <a:p>
            <a:pPr algn="ctr"/>
            <a:r>
              <a:rPr lang="en-US" sz="2400" u="sng" dirty="0" smtClean="0">
                <a:latin typeface="Arabic Typesetting" panose="03020402040406030203" pitchFamily="66" charset="-78"/>
                <a:cs typeface="Arabic Typesetting" panose="03020402040406030203" pitchFamily="66" charset="-78"/>
              </a:rPr>
              <a:t>M</a:t>
            </a:r>
            <a:r>
              <a:rPr lang="en-US" u="sng" dirty="0" smtClean="0">
                <a:latin typeface="Arabic Typesetting" panose="03020402040406030203" pitchFamily="66" charset="-78"/>
                <a:cs typeface="Arabic Typesetting" panose="03020402040406030203" pitchFamily="66" charset="-78"/>
              </a:rPr>
              <a:t>ISSION </a:t>
            </a:r>
            <a:r>
              <a:rPr lang="en-US" sz="2400" u="sng" dirty="0" smtClean="0">
                <a:latin typeface="Arabic Typesetting" panose="03020402040406030203" pitchFamily="66" charset="-78"/>
                <a:cs typeface="Arabic Typesetting" panose="03020402040406030203" pitchFamily="66" charset="-78"/>
              </a:rPr>
              <a:t>S</a:t>
            </a:r>
            <a:r>
              <a:rPr lang="en-US" u="sng" dirty="0" smtClean="0">
                <a:latin typeface="Arabic Typesetting" panose="03020402040406030203" pitchFamily="66" charset="-78"/>
                <a:cs typeface="Arabic Typesetting" panose="03020402040406030203" pitchFamily="66" charset="-78"/>
              </a:rPr>
              <a:t>TATEMENT:</a:t>
            </a:r>
          </a:p>
          <a:p>
            <a:pPr algn="ctr"/>
            <a:r>
              <a:rPr lang="en-US" i="1" dirty="0" smtClean="0">
                <a:latin typeface="Arabic Typesetting" panose="03020402040406030203" pitchFamily="66" charset="-78"/>
                <a:cs typeface="Arabic Typesetting" panose="03020402040406030203" pitchFamily="66" charset="-78"/>
              </a:rPr>
              <a:t>To Help People</a:t>
            </a:r>
            <a:endParaRPr lang="en-US" i="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1476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97" y="880780"/>
            <a:ext cx="8225901" cy="574341"/>
          </a:xfrm>
        </p:spPr>
        <p:txBody>
          <a:bodyPr>
            <a:normAutofit fontScale="90000"/>
          </a:bodyPr>
          <a:lstStyle/>
          <a:p>
            <a:r>
              <a:rPr lang="en-US" dirty="0" smtClean="0"/>
              <a:t>the JOSEPH PROJECT</a:t>
            </a:r>
            <a:endParaRPr lang="en-US" dirty="0"/>
          </a:p>
        </p:txBody>
      </p:sp>
      <p:sp>
        <p:nvSpPr>
          <p:cNvPr id="3" name="Content Placeholder 2"/>
          <p:cNvSpPr>
            <a:spLocks noGrp="1"/>
          </p:cNvSpPr>
          <p:nvPr>
            <p:ph idx="1"/>
          </p:nvPr>
        </p:nvSpPr>
        <p:spPr>
          <a:xfrm>
            <a:off x="422798" y="1533758"/>
            <a:ext cx="8302101" cy="4800600"/>
          </a:xfrm>
        </p:spPr>
        <p:txBody>
          <a:bodyPr>
            <a:normAutofit/>
          </a:bodyPr>
          <a:lstStyle/>
          <a:p>
            <a:r>
              <a:rPr lang="en-US" dirty="0" smtClean="0"/>
              <a:t>A constituent services initiative launched in September 2015</a:t>
            </a:r>
          </a:p>
          <a:p>
            <a:r>
              <a:rPr lang="en-US" dirty="0" smtClean="0"/>
              <a:t>Addressing two challenges simultaneously</a:t>
            </a:r>
          </a:p>
          <a:p>
            <a:pPr lvl="1"/>
            <a:r>
              <a:rPr lang="en-US" dirty="0" smtClean="0"/>
              <a:t>Under and unemployment in inner cities</a:t>
            </a:r>
          </a:p>
          <a:p>
            <a:pPr lvl="1"/>
            <a:r>
              <a:rPr lang="en-US" dirty="0" smtClean="0"/>
              <a:t>Labor shortfall in manufacturing</a:t>
            </a:r>
          </a:p>
          <a:p>
            <a:r>
              <a:rPr lang="en-US" dirty="0" smtClean="0"/>
              <a:t>Success is based on relationships</a:t>
            </a:r>
          </a:p>
          <a:p>
            <a:r>
              <a:rPr lang="en-US" dirty="0" smtClean="0"/>
              <a:t>No government funding </a:t>
            </a:r>
          </a:p>
          <a:p>
            <a:r>
              <a:rPr lang="en-US" dirty="0" smtClean="0"/>
              <a:t>Exemplifies our mission</a:t>
            </a:r>
          </a:p>
        </p:txBody>
      </p:sp>
    </p:spTree>
    <p:extLst>
      <p:ext uri="{BB962C8B-B14F-4D97-AF65-F5344CB8AC3E}">
        <p14:creationId xmlns:p14="http://schemas.microsoft.com/office/powerpoint/2010/main" val="150543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352800"/>
            <a:ext cx="4802886" cy="2814191"/>
          </a:xfrm>
          <a:prstGeom prst="rect">
            <a:avLst/>
          </a:prstGeom>
        </p:spPr>
      </p:pic>
      <p:grpSp>
        <p:nvGrpSpPr>
          <p:cNvPr id="8" name="Group 7"/>
          <p:cNvGrpSpPr/>
          <p:nvPr/>
        </p:nvGrpSpPr>
        <p:grpSpPr>
          <a:xfrm>
            <a:off x="256917" y="685800"/>
            <a:ext cx="8762999" cy="2152769"/>
            <a:chOff x="192347" y="3497080"/>
            <a:chExt cx="8762999" cy="2152769"/>
          </a:xfrm>
        </p:grpSpPr>
        <p:sp>
          <p:nvSpPr>
            <p:cNvPr id="9" name="Content Placeholder 2"/>
            <p:cNvSpPr txBox="1">
              <a:spLocks/>
            </p:cNvSpPr>
            <p:nvPr/>
          </p:nvSpPr>
          <p:spPr>
            <a:xfrm>
              <a:off x="192347" y="4792480"/>
              <a:ext cx="8762999" cy="85736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effectLst>
                    <a:outerShdw blurRad="38100" dist="38100" dir="2700000" algn="tl">
                      <a:srgbClr val="000000">
                        <a:alpha val="43137"/>
                      </a:srgbClr>
                    </a:outerShdw>
                  </a:effectLst>
                </a:rPr>
                <a:t>Connect those genuinely seeking opportunity with opportunities that already exist.</a:t>
              </a:r>
            </a:p>
          </p:txBody>
        </p:sp>
        <p:sp>
          <p:nvSpPr>
            <p:cNvPr id="10" name="Title 1"/>
            <p:cNvSpPr txBox="1">
              <a:spLocks/>
            </p:cNvSpPr>
            <p:nvPr/>
          </p:nvSpPr>
          <p:spPr>
            <a:xfrm>
              <a:off x="460897" y="3497080"/>
              <a:ext cx="8225901" cy="108370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effectLst>
                    <a:outerShdw blurRad="38100" dist="38100" dir="2700000" algn="tl">
                      <a:srgbClr val="000000">
                        <a:alpha val="43137"/>
                      </a:srgbClr>
                    </a:outerShdw>
                  </a:effectLst>
                </a:rPr>
                <a:t>The Joseph Project Mission Statement</a:t>
              </a:r>
            </a:p>
          </p:txBody>
        </p:sp>
      </p:grpSp>
      <p:pic>
        <p:nvPicPr>
          <p:cNvPr id="11"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t="4678"/>
          <a:stretch/>
        </p:blipFill>
        <p:spPr>
          <a:xfrm>
            <a:off x="525467" y="3100082"/>
            <a:ext cx="2611916" cy="165981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467" y="4536720"/>
            <a:ext cx="2446362" cy="163027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7285" y="4857300"/>
            <a:ext cx="2220402" cy="130969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3991" y="3100081"/>
            <a:ext cx="1243695" cy="1865543"/>
          </a:xfrm>
          <a:prstGeom prst="rect">
            <a:avLst/>
          </a:prstGeom>
        </p:spPr>
      </p:pic>
    </p:spTree>
    <p:extLst>
      <p:ext uri="{BB962C8B-B14F-4D97-AF65-F5344CB8AC3E}">
        <p14:creationId xmlns:p14="http://schemas.microsoft.com/office/powerpoint/2010/main" val="407617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4050" y="1066800"/>
            <a:ext cx="4893866" cy="4815042"/>
            <a:chOff x="4129595" y="1066800"/>
            <a:chExt cx="4893866" cy="4815042"/>
          </a:xfrm>
        </p:grpSpPr>
        <p:pic>
          <p:nvPicPr>
            <p:cNvPr id="5" name="Content Placeholder 7"/>
            <p:cNvPicPr>
              <a:picLocks noChangeAspect="1"/>
            </p:cNvPicPr>
            <p:nvPr/>
          </p:nvPicPr>
          <p:blipFill rotWithShape="1">
            <a:blip r:embed="rId2" cstate="print">
              <a:extLst>
                <a:ext uri="{28A0092B-C50C-407E-A947-70E740481C1C}">
                  <a14:useLocalDpi xmlns:a14="http://schemas.microsoft.com/office/drawing/2010/main" val="0"/>
                </a:ext>
              </a:extLst>
            </a:blip>
            <a:srcRect r="5001"/>
            <a:stretch/>
          </p:blipFill>
          <p:spPr>
            <a:xfrm>
              <a:off x="4129595" y="4153070"/>
              <a:ext cx="2464451" cy="1728772"/>
            </a:xfrm>
            <a:prstGeom prst="rect">
              <a:avLst/>
            </a:prstGeom>
          </p:spPr>
        </p:pic>
        <p:pic>
          <p:nvPicPr>
            <p:cNvPr id="4"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4678"/>
            <a:stretch/>
          </p:blipFill>
          <p:spPr>
            <a:xfrm>
              <a:off x="4129595" y="1066800"/>
              <a:ext cx="4893866" cy="31099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808" y="4176740"/>
              <a:ext cx="2558653" cy="1705102"/>
            </a:xfrm>
            <a:prstGeom prst="rect">
              <a:avLst/>
            </a:prstGeom>
          </p:spPr>
        </p:pic>
      </p:grpSp>
      <p:sp>
        <p:nvSpPr>
          <p:cNvPr id="2" name="Title 1"/>
          <p:cNvSpPr>
            <a:spLocks noGrp="1"/>
          </p:cNvSpPr>
          <p:nvPr>
            <p:ph type="title"/>
          </p:nvPr>
        </p:nvSpPr>
        <p:spPr>
          <a:xfrm>
            <a:off x="482015" y="315261"/>
            <a:ext cx="8225901" cy="574341"/>
          </a:xfrm>
        </p:spPr>
        <p:txBody>
          <a:bodyPr>
            <a:normAutofit fontScale="90000"/>
          </a:bodyPr>
          <a:lstStyle/>
          <a:p>
            <a:pPr algn="l"/>
            <a:r>
              <a:rPr lang="en-US" dirty="0" smtClean="0"/>
              <a:t>Who we</a:t>
            </a:r>
            <a:r>
              <a:rPr lang="en-US" dirty="0"/>
              <a:t> </a:t>
            </a:r>
            <a:r>
              <a:rPr lang="en-US" dirty="0" smtClean="0"/>
              <a:t>are</a:t>
            </a:r>
            <a:endParaRPr lang="en-US" dirty="0"/>
          </a:p>
        </p:txBody>
      </p:sp>
      <p:sp>
        <p:nvSpPr>
          <p:cNvPr id="3" name="Content Placeholder 2"/>
          <p:cNvSpPr>
            <a:spLocks noGrp="1"/>
          </p:cNvSpPr>
          <p:nvPr>
            <p:ph idx="1"/>
          </p:nvPr>
        </p:nvSpPr>
        <p:spPr>
          <a:xfrm>
            <a:off x="304800" y="1066800"/>
            <a:ext cx="4648200" cy="5410200"/>
          </a:xfrm>
        </p:spPr>
        <p:txBody>
          <a:bodyPr>
            <a:normAutofit fontScale="70000" lnSpcReduction="20000"/>
          </a:bodyPr>
          <a:lstStyle/>
          <a:p>
            <a:r>
              <a:rPr lang="en-US" sz="5100" dirty="0" smtClean="0"/>
              <a:t>A </a:t>
            </a:r>
            <a:r>
              <a:rPr lang="en-US" sz="5100" b="1" dirty="0" smtClean="0"/>
              <a:t>partnership </a:t>
            </a:r>
            <a:r>
              <a:rPr lang="en-US" sz="5100" dirty="0" smtClean="0"/>
              <a:t>between the faith and business communities</a:t>
            </a:r>
          </a:p>
          <a:p>
            <a:r>
              <a:rPr lang="en-US" sz="5100" dirty="0" smtClean="0"/>
              <a:t>We remove the obstacles to good paying jobs</a:t>
            </a:r>
          </a:p>
          <a:p>
            <a:r>
              <a:rPr lang="en-US" sz="5100" dirty="0" smtClean="0"/>
              <a:t>Volunteers </a:t>
            </a:r>
          </a:p>
          <a:p>
            <a:r>
              <a:rPr lang="en-US" sz="5100" dirty="0" smtClean="0"/>
              <a:t>We accept no   federal or state        tax dollars</a:t>
            </a:r>
          </a:p>
          <a:p>
            <a:pPr marL="342900" lvl="1" indent="0">
              <a:buNone/>
            </a:pPr>
            <a:endParaRPr lang="en-US" dirty="0"/>
          </a:p>
        </p:txBody>
      </p:sp>
    </p:spTree>
    <p:extLst>
      <p:ext uri="{BB962C8B-B14F-4D97-AF65-F5344CB8AC3E}">
        <p14:creationId xmlns:p14="http://schemas.microsoft.com/office/powerpoint/2010/main" val="179615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31278"/>
            <a:ext cx="7886700" cy="830006"/>
          </a:xfrm>
        </p:spPr>
        <p:txBody>
          <a:bodyPr>
            <a:normAutofit/>
          </a:bodyPr>
          <a:lstStyle/>
          <a:p>
            <a:r>
              <a:rPr lang="en-US" sz="4050" b="1" dirty="0">
                <a:solidFill>
                  <a:schemeClr val="tx1">
                    <a:lumMod val="95000"/>
                    <a:lumOff val="5000"/>
                  </a:schemeClr>
                </a:solidFill>
                <a:effectLst>
                  <a:outerShdw blurRad="38100" dist="38100" dir="2700000" algn="tl">
                    <a:srgbClr val="000000">
                      <a:alpha val="43137"/>
                    </a:srgbClr>
                  </a:outerShdw>
                </a:effectLst>
              </a:rPr>
              <a:t>Business Partners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839" y="1215354"/>
            <a:ext cx="1954265" cy="8654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621" y="1122136"/>
            <a:ext cx="2772716" cy="9644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317" y="2080814"/>
            <a:ext cx="2457379" cy="1007801"/>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29101" b="34051"/>
          <a:stretch/>
        </p:blipFill>
        <p:spPr>
          <a:xfrm>
            <a:off x="3581400" y="2212047"/>
            <a:ext cx="2270633" cy="8366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1764" y="3097720"/>
            <a:ext cx="1668118" cy="166811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9309" y="3679565"/>
            <a:ext cx="3314700" cy="514350"/>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b="31572"/>
          <a:stretch/>
        </p:blipFill>
        <p:spPr>
          <a:xfrm>
            <a:off x="6207953" y="2306477"/>
            <a:ext cx="2157413" cy="782138"/>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674" y="3679565"/>
            <a:ext cx="3014663" cy="650081"/>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5246" y="5031340"/>
            <a:ext cx="1803466" cy="925673"/>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6935" y="5182015"/>
            <a:ext cx="3008829" cy="769976"/>
          </a:xfrm>
          <a:prstGeom prst="rect">
            <a:avLst/>
          </a:prstGeom>
        </p:spPr>
      </p:pic>
    </p:spTree>
    <p:extLst>
      <p:ext uri="{BB962C8B-B14F-4D97-AF65-F5344CB8AC3E}">
        <p14:creationId xmlns:p14="http://schemas.microsoft.com/office/powerpoint/2010/main" val="122068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97000"/>
            <a:ext cx="2667000" cy="17773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397000"/>
            <a:ext cx="2717800" cy="174772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166034"/>
            <a:ext cx="2667000" cy="177756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4038600"/>
            <a:ext cx="2540000" cy="1905000"/>
          </a:xfrm>
          <a:prstGeom prst="rect">
            <a:avLst/>
          </a:prstGeom>
        </p:spPr>
      </p:pic>
      <p:sp>
        <p:nvSpPr>
          <p:cNvPr id="2" name="Title 1"/>
          <p:cNvSpPr>
            <a:spLocks noGrp="1"/>
          </p:cNvSpPr>
          <p:nvPr>
            <p:ph type="title"/>
          </p:nvPr>
        </p:nvSpPr>
        <p:spPr>
          <a:xfrm>
            <a:off x="459049" y="533400"/>
            <a:ext cx="8225901" cy="574341"/>
          </a:xfrm>
        </p:spPr>
        <p:txBody>
          <a:bodyPr>
            <a:normAutofit fontScale="90000"/>
          </a:bodyPr>
          <a:lstStyle/>
          <a:p>
            <a:r>
              <a:rPr lang="en-US" dirty="0" smtClean="0"/>
              <a:t>Grass Roots</a:t>
            </a:r>
            <a:r>
              <a:rPr lang="en-US" dirty="0" smtClean="0"/>
              <a:t/>
            </a:r>
            <a:br>
              <a:rPr lang="en-US" dirty="0" smtClean="0"/>
            </a:br>
            <a:r>
              <a:rPr lang="en-US" sz="2700" dirty="0" smtClean="0"/>
              <a:t>more than a partnership, it’s a cooperative </a:t>
            </a:r>
            <a:endParaRPr lang="en-US" sz="2700" dirty="0"/>
          </a:p>
        </p:txBody>
      </p:sp>
      <p:graphicFrame>
        <p:nvGraphicFramePr>
          <p:cNvPr id="3" name="Diagram 2"/>
          <p:cNvGraphicFramePr/>
          <p:nvPr>
            <p:extLst>
              <p:ext uri="{D42A27DB-BD31-4B8C-83A1-F6EECF244321}">
                <p14:modId xmlns:p14="http://schemas.microsoft.com/office/powerpoint/2010/main" val="3718084076"/>
              </p:ext>
            </p:extLst>
          </p:nvPr>
        </p:nvGraphicFramePr>
        <p:xfrm>
          <a:off x="1219200" y="1397000"/>
          <a:ext cx="6705600" cy="485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7400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41"/>
            <a:ext cx="8225901" cy="574341"/>
          </a:xfrm>
        </p:spPr>
        <p:txBody>
          <a:bodyPr>
            <a:normAutofit fontScale="90000"/>
          </a:bodyPr>
          <a:lstStyle/>
          <a:p>
            <a:r>
              <a:rPr lang="en-US" dirty="0" smtClean="0"/>
              <a:t>Where we are</a:t>
            </a:r>
            <a:endParaRPr lang="en-US" dirty="0"/>
          </a:p>
        </p:txBody>
      </p:sp>
      <p:sp>
        <p:nvSpPr>
          <p:cNvPr id="11" name="Content Placeholder 10"/>
          <p:cNvSpPr>
            <a:spLocks noGrp="1"/>
          </p:cNvSpPr>
          <p:nvPr>
            <p:ph sz="half" idx="1"/>
          </p:nvPr>
        </p:nvSpPr>
        <p:spPr>
          <a:xfrm>
            <a:off x="457200" y="1447800"/>
            <a:ext cx="4038600" cy="4525963"/>
          </a:xfrm>
        </p:spPr>
        <p:txBody>
          <a:bodyPr>
            <a:normAutofit fontScale="92500" lnSpcReduction="20000"/>
          </a:bodyPr>
          <a:lstStyle/>
          <a:p>
            <a:r>
              <a:rPr lang="en-US" dirty="0" smtClean="0"/>
              <a:t>Milwaukee</a:t>
            </a:r>
          </a:p>
          <a:p>
            <a:pPr lvl="1"/>
            <a:r>
              <a:rPr lang="en-US" dirty="0" smtClean="0"/>
              <a:t>Greater Praise COGIC</a:t>
            </a:r>
          </a:p>
          <a:p>
            <a:pPr lvl="1"/>
            <a:r>
              <a:rPr lang="en-US" dirty="0" smtClean="0"/>
              <a:t>House of Corrections</a:t>
            </a:r>
          </a:p>
          <a:p>
            <a:r>
              <a:rPr lang="en-US" dirty="0" smtClean="0"/>
              <a:t>Madison</a:t>
            </a:r>
          </a:p>
          <a:p>
            <a:pPr lvl="1"/>
            <a:r>
              <a:rPr lang="en-US" dirty="0" smtClean="0"/>
              <a:t>Capital City Sanctuary</a:t>
            </a:r>
          </a:p>
          <a:p>
            <a:r>
              <a:rPr lang="en-US" dirty="0" smtClean="0"/>
              <a:t>Wausau</a:t>
            </a:r>
          </a:p>
          <a:p>
            <a:pPr lvl="1"/>
            <a:r>
              <a:rPr lang="en-US" dirty="0" smtClean="0"/>
              <a:t>Greater Wausau Christian Services</a:t>
            </a:r>
          </a:p>
          <a:p>
            <a:r>
              <a:rPr lang="en-US" dirty="0" smtClean="0"/>
              <a:t>Green Bay	</a:t>
            </a:r>
          </a:p>
          <a:p>
            <a:pPr lvl="1"/>
            <a:r>
              <a:rPr lang="en-US" dirty="0" smtClean="0"/>
              <a:t>The Micah Center</a:t>
            </a:r>
          </a:p>
          <a:p>
            <a:r>
              <a:rPr lang="en-US" dirty="0" smtClean="0"/>
              <a:t>Chippewa Falls</a:t>
            </a:r>
          </a:p>
          <a:p>
            <a:pPr lvl="1"/>
            <a:r>
              <a:rPr lang="en-US" dirty="0" smtClean="0"/>
              <a:t>Northern Wisconsin Center</a:t>
            </a:r>
            <a:endParaRPr lang="en-US" dirty="0"/>
          </a:p>
        </p:txBody>
      </p:sp>
      <p:grpSp>
        <p:nvGrpSpPr>
          <p:cNvPr id="10" name="Group 9"/>
          <p:cNvGrpSpPr/>
          <p:nvPr/>
        </p:nvGrpSpPr>
        <p:grpSpPr>
          <a:xfrm>
            <a:off x="4419600" y="1295401"/>
            <a:ext cx="4648200" cy="4830762"/>
            <a:chOff x="1655937" y="-219243"/>
            <a:chExt cx="6149949" cy="6582054"/>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96" t="4023" r="5800"/>
            <a:stretch/>
          </p:blipFill>
          <p:spPr>
            <a:xfrm>
              <a:off x="1655937" y="-219243"/>
              <a:ext cx="6149949" cy="6582054"/>
            </a:xfrm>
            <a:prstGeom prst="rect">
              <a:avLst/>
            </a:prstGeom>
          </p:spPr>
        </p:pic>
        <p:sp>
          <p:nvSpPr>
            <p:cNvPr id="5" name="5-Point Star 4"/>
            <p:cNvSpPr/>
            <p:nvPr/>
          </p:nvSpPr>
          <p:spPr>
            <a:xfrm>
              <a:off x="6553410" y="5205984"/>
              <a:ext cx="304800" cy="304800"/>
            </a:xfrm>
            <a:prstGeom prst="star5">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876800" y="2345549"/>
              <a:ext cx="304800" cy="304800"/>
            </a:xfrm>
            <a:prstGeom prst="star5">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477000" y="3175230"/>
              <a:ext cx="304800" cy="304800"/>
            </a:xfrm>
            <a:prstGeom prst="star5">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181600" y="5205984"/>
              <a:ext cx="304800" cy="304800"/>
            </a:xfrm>
            <a:prstGeom prst="star5">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124200" y="2629013"/>
              <a:ext cx="304800" cy="304800"/>
            </a:xfrm>
            <a:prstGeom prst="star5">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9728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463" y="746697"/>
            <a:ext cx="2588321" cy="1895743"/>
          </a:xfrm>
          <a:prstGeom prst="rect">
            <a:avLst/>
          </a:prstGeom>
        </p:spPr>
      </p:pic>
      <p:sp>
        <p:nvSpPr>
          <p:cNvPr id="2" name="Title 1"/>
          <p:cNvSpPr>
            <a:spLocks noGrp="1"/>
          </p:cNvSpPr>
          <p:nvPr>
            <p:ph type="title"/>
          </p:nvPr>
        </p:nvSpPr>
        <p:spPr>
          <a:xfrm>
            <a:off x="552484" y="518240"/>
            <a:ext cx="7886700" cy="994172"/>
          </a:xfrm>
        </p:spPr>
        <p:txBody>
          <a:bodyPr/>
          <a:lstStyle/>
          <a:p>
            <a:pPr algn="l"/>
            <a:r>
              <a:rPr lang="en-US" dirty="0" smtClean="0"/>
              <a:t>What we do</a:t>
            </a:r>
            <a:endParaRPr lang="en-US" dirty="0"/>
          </a:p>
        </p:txBody>
      </p:sp>
      <p:sp>
        <p:nvSpPr>
          <p:cNvPr id="3" name="Content Placeholder 2"/>
          <p:cNvSpPr>
            <a:spLocks noGrp="1"/>
          </p:cNvSpPr>
          <p:nvPr>
            <p:ph idx="1"/>
          </p:nvPr>
        </p:nvSpPr>
        <p:spPr>
          <a:xfrm>
            <a:off x="552484" y="1437032"/>
            <a:ext cx="7886700" cy="3263504"/>
          </a:xfrm>
        </p:spPr>
        <p:txBody>
          <a:bodyPr>
            <a:normAutofit fontScale="92500" lnSpcReduction="20000"/>
          </a:bodyPr>
          <a:lstStyle/>
          <a:p>
            <a:r>
              <a:rPr lang="en-US" dirty="0" smtClean="0"/>
              <a:t>Find and vet potential </a:t>
            </a:r>
          </a:p>
          <a:p>
            <a:pPr marL="0" indent="0">
              <a:buNone/>
            </a:pPr>
            <a:r>
              <a:rPr lang="en-US" dirty="0" smtClean="0"/>
              <a:t>    applicants</a:t>
            </a:r>
          </a:p>
          <a:p>
            <a:r>
              <a:rPr lang="en-US" dirty="0" smtClean="0"/>
              <a:t>Essential skills workshop</a:t>
            </a:r>
          </a:p>
          <a:p>
            <a:r>
              <a:rPr lang="en-US" dirty="0" smtClean="0"/>
              <a:t>Interviews</a:t>
            </a:r>
          </a:p>
          <a:p>
            <a:r>
              <a:rPr lang="en-US" dirty="0" smtClean="0"/>
              <a:t>Transportation </a:t>
            </a:r>
          </a:p>
          <a:p>
            <a:r>
              <a:rPr lang="en-US" dirty="0" smtClean="0"/>
              <a:t>Mentorship</a:t>
            </a:r>
          </a:p>
          <a:p>
            <a:r>
              <a:rPr lang="en-US" dirty="0" smtClean="0"/>
              <a:t>Advocacy </a:t>
            </a:r>
          </a:p>
          <a:p>
            <a:pPr marL="342900" lvl="1" indent="0">
              <a:buNone/>
            </a:pPr>
            <a:endParaRPr lang="en-US" dirty="0"/>
          </a:p>
        </p:txBody>
      </p:sp>
      <p:pic>
        <p:nvPicPr>
          <p:cNvPr id="5" name="Picture 4"/>
          <p:cNvPicPr>
            <a:picLocks noChangeAspect="1"/>
          </p:cNvPicPr>
          <p:nvPr/>
        </p:nvPicPr>
        <p:blipFill>
          <a:blip r:embed="rId3"/>
          <a:stretch>
            <a:fillRect/>
          </a:stretch>
        </p:blipFill>
        <p:spPr>
          <a:xfrm>
            <a:off x="3581400" y="2743200"/>
            <a:ext cx="4705384" cy="3429769"/>
          </a:xfrm>
          <a:prstGeom prst="rect">
            <a:avLst/>
          </a:prstGeom>
        </p:spPr>
      </p:pic>
      <p:sp>
        <p:nvSpPr>
          <p:cNvPr id="6" name="Rectangle 5"/>
          <p:cNvSpPr/>
          <p:nvPr/>
        </p:nvSpPr>
        <p:spPr>
          <a:xfrm>
            <a:off x="3581400" y="2743200"/>
            <a:ext cx="4705384" cy="34297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880" y="4750916"/>
            <a:ext cx="2133600" cy="1422053"/>
          </a:xfrm>
          <a:prstGeom prst="rect">
            <a:avLst/>
          </a:prstGeom>
        </p:spPr>
      </p:pic>
    </p:spTree>
    <p:extLst>
      <p:ext uri="{BB962C8B-B14F-4D97-AF65-F5344CB8AC3E}">
        <p14:creationId xmlns:p14="http://schemas.microsoft.com/office/powerpoint/2010/main" val="168083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759</Words>
  <Application>Microsoft Office PowerPoint</Application>
  <PresentationFormat>On-screen Show (4:3)</PresentationFormat>
  <Paragraphs>160</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Arabic Typesetting</vt:lpstr>
      <vt:lpstr>Arial</vt:lpstr>
      <vt:lpstr>Calibri</vt:lpstr>
      <vt:lpstr>Helvetica</vt:lpstr>
      <vt:lpstr>Times New Roman</vt:lpstr>
      <vt:lpstr>Office Theme</vt:lpstr>
      <vt:lpstr>the JOSEPH PROJECT</vt:lpstr>
      <vt:lpstr>Task and Purpose</vt:lpstr>
      <vt:lpstr>the JOSEPH PROJECT</vt:lpstr>
      <vt:lpstr>PowerPoint Presentation</vt:lpstr>
      <vt:lpstr>Who we are</vt:lpstr>
      <vt:lpstr>Business Partners</vt:lpstr>
      <vt:lpstr>Grass Roots more than a partnership, it’s a cooperative </vt:lpstr>
      <vt:lpstr>Where we are</vt:lpstr>
      <vt:lpstr>What we do</vt:lpstr>
      <vt:lpstr>How do we do it</vt:lpstr>
      <vt:lpstr>PowerPoint Presentation</vt:lpstr>
      <vt:lpstr>Joseph Project Status Total</vt:lpstr>
      <vt:lpstr>PowerPoint Presentation</vt:lpstr>
      <vt:lpstr>PowerPoint Presentation</vt:lpstr>
      <vt:lpstr>PowerPoint Presentation</vt:lpstr>
      <vt:lpstr>Ripple Effects</vt:lpstr>
      <vt:lpstr>Moving Forward</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Chamberlain, Paul (Ron Johnson)</cp:lastModifiedBy>
  <cp:revision>91</cp:revision>
  <cp:lastPrinted>2017-08-17T15:17:23Z</cp:lastPrinted>
  <dcterms:created xsi:type="dcterms:W3CDTF">2017-04-10T12:20:03Z</dcterms:created>
  <dcterms:modified xsi:type="dcterms:W3CDTF">2018-07-31T14:42:37Z</dcterms:modified>
</cp:coreProperties>
</file>