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5"/>
  </p:normalViewPr>
  <p:slideViewPr>
    <p:cSldViewPr snapToGrid="0" snapToObjects="1">
      <p:cViewPr varScale="1">
        <p:scale>
          <a:sx n="90" d="100"/>
          <a:sy n="90" d="100"/>
        </p:scale>
        <p:origin x="232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1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6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57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16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48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95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85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3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10/10/16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7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11774"/>
            <a:ext cx="9144000" cy="2387600"/>
          </a:xfrm>
        </p:spPr>
        <p:txBody>
          <a:bodyPr/>
          <a:lstStyle/>
          <a:p>
            <a:pPr algn="ctr"/>
            <a:r>
              <a:rPr lang="en-US" baseline="30000" dirty="0">
                <a:solidFill>
                  <a:srgbClr val="000000"/>
                </a:solidFill>
                <a:latin typeface="Helvetica" charset="0"/>
              </a:rPr>
              <a:t> </a:t>
            </a:r>
            <a:r>
              <a:rPr lang="en-US" sz="3600" b="1" dirty="0"/>
              <a:t>Oshkosh Rotary Club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Endowment Fund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2400" dirty="0" smtClean="0"/>
              <a:t>Oshkosh </a:t>
            </a:r>
            <a:r>
              <a:rPr lang="en-US" sz="2400" dirty="0"/>
              <a:t>Area Community </a:t>
            </a:r>
            <a:r>
              <a:rPr lang="en-US" sz="2400" dirty="0" smtClean="0"/>
              <a:t>Foundation </a:t>
            </a:r>
            <a:r>
              <a:rPr lang="en-US" sz="2400" dirty="0"/>
              <a:t/>
            </a:r>
            <a:br>
              <a:rPr lang="en-US" sz="2400" dirty="0"/>
            </a:b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96449"/>
            <a:ext cx="9144000" cy="1655762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Annual Report to the </a:t>
            </a:r>
            <a:r>
              <a:rPr lang="en-US" sz="3200" dirty="0" smtClean="0"/>
              <a:t>Club 2016-2017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883231" y="764658"/>
            <a:ext cx="33725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aseline="30000" dirty="0">
                <a:solidFill>
                  <a:srgbClr val="000000"/>
                </a:solidFill>
                <a:latin typeface="Helvetica" charset="0"/>
              </a:rPr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982" y="582529"/>
            <a:ext cx="2276617" cy="224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8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25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Oshkosh Rotary Club Endowment Fund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Oshkosh </a:t>
            </a:r>
            <a:r>
              <a:rPr lang="en-US" sz="2400" dirty="0"/>
              <a:t>Area Community </a:t>
            </a:r>
            <a:r>
              <a:rPr lang="en-US" sz="2400" dirty="0" smtClean="0"/>
              <a:t>Foundation 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4255"/>
            <a:ext cx="10515600" cy="525800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3800" b="1" dirty="0" smtClean="0"/>
              <a:t>Committee </a:t>
            </a:r>
            <a:r>
              <a:rPr lang="en-US" sz="3800" b="1" dirty="0"/>
              <a:t>Membership </a:t>
            </a:r>
            <a:r>
              <a:rPr lang="en-US" sz="3800" b="1" dirty="0" smtClean="0"/>
              <a:t>2016-17 </a:t>
            </a: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	• </a:t>
            </a:r>
            <a:r>
              <a:rPr lang="en-US" dirty="0"/>
              <a:t> </a:t>
            </a:r>
            <a:r>
              <a:rPr lang="en-US" sz="3100" dirty="0" smtClean="0"/>
              <a:t>Teresa </a:t>
            </a:r>
            <a:r>
              <a:rPr lang="en-US" sz="3100" dirty="0"/>
              <a:t>Van </a:t>
            </a:r>
            <a:r>
              <a:rPr lang="en-US" sz="3100" dirty="0" err="1"/>
              <a:t>Aacken</a:t>
            </a:r>
            <a:r>
              <a:rPr lang="en-US" sz="3100" dirty="0"/>
              <a:t> </a:t>
            </a:r>
            <a:r>
              <a:rPr lang="en-US" sz="3100" dirty="0" smtClean="0"/>
              <a:t>- Chair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Tom </a:t>
            </a:r>
            <a:r>
              <a:rPr lang="en-US" sz="3100" dirty="0" err="1"/>
              <a:t>Willadsen</a:t>
            </a:r>
            <a:r>
              <a:rPr lang="en-US" sz="3100" dirty="0"/>
              <a:t> (for Lisa O’Halloran) 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Bill Bracken 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</a:t>
            </a:r>
            <a:r>
              <a:rPr lang="en-US" sz="3100" dirty="0" smtClean="0"/>
              <a:t>John Vette (for Sherry Lynch) 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David </a:t>
            </a:r>
            <a:r>
              <a:rPr lang="en-US" sz="3100" dirty="0" err="1"/>
              <a:t>Hayford</a:t>
            </a:r>
            <a:r>
              <a:rPr lang="en-US" sz="3100" dirty="0"/>
              <a:t> 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Karen </a:t>
            </a:r>
            <a:r>
              <a:rPr lang="en-US" sz="3100" dirty="0" err="1" smtClean="0"/>
              <a:t>Schibline</a:t>
            </a:r>
            <a:endParaRPr lang="en-US" sz="3100" dirty="0" smtClean="0"/>
          </a:p>
          <a:p>
            <a:pPr lvl="4"/>
            <a:r>
              <a:rPr lang="en-US" sz="3100" dirty="0" smtClean="0"/>
              <a:t>Lori </a:t>
            </a:r>
            <a:r>
              <a:rPr lang="en-US" sz="3100" dirty="0" err="1" smtClean="0"/>
              <a:t>Renning</a:t>
            </a:r>
            <a:endParaRPr lang="en-US" sz="3100" dirty="0" smtClean="0"/>
          </a:p>
          <a:p>
            <a:pPr lvl="4"/>
            <a:r>
              <a:rPr lang="en-US" sz="3100" dirty="0" smtClean="0"/>
              <a:t>John Fuller 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Dick Campbell </a:t>
            </a:r>
            <a:endParaRPr lang="en-US" sz="3100" dirty="0" smtClean="0"/>
          </a:p>
          <a:p>
            <a:pPr lvl="4"/>
            <a:r>
              <a:rPr lang="en-US" sz="3100" dirty="0" smtClean="0"/>
              <a:t>Dave </a:t>
            </a:r>
            <a:r>
              <a:rPr lang="en-US" sz="3100" dirty="0" err="1" smtClean="0"/>
              <a:t>Sennholtz</a:t>
            </a:r>
            <a:endParaRPr lang="en-US" sz="3100" dirty="0" smtClean="0">
              <a:effectLst/>
            </a:endParaRPr>
          </a:p>
          <a:p>
            <a:pPr marL="0" indent="0">
              <a:buNone/>
            </a:pPr>
            <a:r>
              <a:rPr lang="en-US" sz="3100" dirty="0" smtClean="0"/>
              <a:t>		• </a:t>
            </a:r>
            <a:r>
              <a:rPr lang="en-US" sz="3100" dirty="0"/>
              <a:t> Jim Stahl - Club Treasurer </a:t>
            </a:r>
            <a:endParaRPr lang="en-US" sz="3100" dirty="0" smtClean="0"/>
          </a:p>
          <a:p>
            <a:pPr marL="0" indent="0">
              <a:buNone/>
            </a:pPr>
            <a:endParaRPr lang="en-US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>			Michael </a:t>
            </a:r>
            <a:r>
              <a:rPr lang="en-US" dirty="0"/>
              <a:t>Cooney </a:t>
            </a:r>
            <a:r>
              <a:rPr lang="en-US" dirty="0" smtClean="0"/>
              <a:t>– Fund </a:t>
            </a:r>
            <a:r>
              <a:rPr lang="en-US" dirty="0"/>
              <a:t>Secretary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0830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Oshkosh Rotary Club Endowment Fund </a:t>
            </a:r>
            <a:br>
              <a:rPr lang="en-US" smtClean="0"/>
            </a:br>
            <a:r>
              <a:rPr lang="en-US" sz="2400" smtClean="0"/>
              <a:t>Oshkosh Area Community Foundation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i="1" smtClean="0"/>
              <a:t>Current Balances:</a:t>
            </a:r>
          </a:p>
          <a:p>
            <a:pPr marL="0" indent="0">
              <a:buNone/>
            </a:pPr>
            <a:endParaRPr lang="en-US" sz="1800" smtClean="0"/>
          </a:p>
          <a:p>
            <a:pPr lvl="1"/>
            <a:r>
              <a:rPr lang="en-US" sz="3200" smtClean="0"/>
              <a:t>General Fund: $82,983.92</a:t>
            </a:r>
          </a:p>
          <a:p>
            <a:pPr lvl="1"/>
            <a:r>
              <a:rPr lang="en-US" sz="3200" smtClean="0"/>
              <a:t>Oshkosh Local Projects Fund: $21,477.08</a:t>
            </a:r>
          </a:p>
          <a:p>
            <a:pPr lvl="1"/>
            <a:r>
              <a:rPr lang="en-US" sz="3200" smtClean="0"/>
              <a:t>Project Peru - disbursed</a:t>
            </a:r>
          </a:p>
          <a:p>
            <a:pPr lvl="1"/>
            <a:r>
              <a:rPr lang="en-US" sz="3200" smtClean="0"/>
              <a:t>Philippines Education Fund - disbursed</a:t>
            </a:r>
          </a:p>
          <a:p>
            <a:pPr lvl="1"/>
            <a:r>
              <a:rPr lang="en-US" sz="3200" smtClean="0"/>
              <a:t>Bonus 10 Fund – moved ($13,789.67)</a:t>
            </a:r>
          </a:p>
          <a:p>
            <a:pPr lvl="1"/>
            <a:r>
              <a:rPr lang="en-US" sz="3200" smtClean="0"/>
              <a:t>Afghan Education Fund: ($5,600)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04735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Oshkosh Rotary Club Endowment Fund </a:t>
            </a:r>
            <a:br>
              <a:rPr lang="en-US" smtClean="0"/>
            </a:br>
            <a:r>
              <a:rPr lang="en-US" sz="2400" smtClean="0"/>
              <a:t>Oshkosh Area Community Foundation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smtClean="0"/>
              <a:t>Fund Actions &amp; Transfers:</a:t>
            </a:r>
          </a:p>
          <a:p>
            <a:pPr marL="0" indent="0">
              <a:buNone/>
            </a:pPr>
            <a:endParaRPr lang="en-US" i="1"/>
          </a:p>
          <a:p>
            <a:pPr marL="0" indent="0">
              <a:buNone/>
            </a:pPr>
            <a:r>
              <a:rPr lang="en-US" b="1" smtClean="0"/>
              <a:t>Project Peru </a:t>
            </a:r>
            <a:r>
              <a:rPr lang="en-US" smtClean="0"/>
              <a:t>– all funds expended/fund in standby status</a:t>
            </a:r>
          </a:p>
          <a:p>
            <a:pPr marL="0" indent="0">
              <a:buNone/>
            </a:pPr>
            <a:r>
              <a:rPr lang="en-US" b="1" smtClean="0"/>
              <a:t>Bonus 10 Fund </a:t>
            </a:r>
            <a:r>
              <a:rPr lang="en-US" smtClean="0"/>
              <a:t>– Moved to stand alone status</a:t>
            </a:r>
          </a:p>
          <a:p>
            <a:pPr marL="0" indent="0">
              <a:buNone/>
            </a:pPr>
            <a:r>
              <a:rPr lang="en-US" b="1" smtClean="0"/>
              <a:t>Afghan Education Fund </a:t>
            </a:r>
            <a:r>
              <a:rPr lang="en-US" smtClean="0"/>
              <a:t>– in process of moving to stand alone status</a:t>
            </a:r>
          </a:p>
          <a:p>
            <a:pPr marL="0" indent="0">
              <a:buNone/>
            </a:pPr>
            <a:r>
              <a:rPr lang="en-US" b="1" smtClean="0"/>
              <a:t>Philippines Education Fund </a:t>
            </a:r>
            <a:r>
              <a:rPr lang="en-US" smtClean="0"/>
              <a:t>– In and out fund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93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Oshkosh Rotary Club Endowment Fund </a:t>
            </a:r>
            <a:br>
              <a:rPr lang="en-US" smtClean="0"/>
            </a:br>
            <a:r>
              <a:rPr lang="en-US" sz="2400" smtClean="0"/>
              <a:t>Oshkosh Area Community Foundation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smtClean="0"/>
              <a:t>Grants:</a:t>
            </a:r>
          </a:p>
          <a:p>
            <a:pPr marL="0" indent="0">
              <a:buNone/>
            </a:pPr>
            <a:endParaRPr lang="en-US" i="1" smtClean="0"/>
          </a:p>
          <a:p>
            <a:pPr lvl="1"/>
            <a:r>
              <a:rPr lang="en-US" sz="3200" smtClean="0"/>
              <a:t>Oshkosh Area Community Pantry: $2,500</a:t>
            </a:r>
          </a:p>
          <a:p>
            <a:pPr lvl="1"/>
            <a:r>
              <a:rPr lang="en-US" sz="3200" smtClean="0"/>
              <a:t>Farmers Market Bonus 10: $2,500</a:t>
            </a:r>
          </a:p>
          <a:p>
            <a:pPr lvl="1"/>
            <a:r>
              <a:rPr lang="en-US" sz="3200" smtClean="0"/>
              <a:t>Project Peru: $2,713</a:t>
            </a:r>
            <a:endParaRPr lang="en-US" sz="3200"/>
          </a:p>
          <a:p>
            <a:pPr marL="0" indent="0">
              <a:buNone/>
            </a:pPr>
            <a:endParaRPr lang="en-US" sz="3200" smtClean="0"/>
          </a:p>
          <a:p>
            <a:endParaRPr lang="en-US" sz="3200" smtClean="0">
              <a:effectLst/>
            </a:endParaRPr>
          </a:p>
          <a:p>
            <a:pPr marL="0" indent="0">
              <a:buNone/>
            </a:pP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59184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Oshkosh Rotary Club Endowment Fund </a:t>
            </a:r>
            <a:br>
              <a:rPr lang="en-US" smtClean="0"/>
            </a:br>
            <a:r>
              <a:rPr lang="en-US" sz="2400" smtClean="0"/>
              <a:t>Oshkosh Area Community Foundation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Future Fund Opportunities:</a:t>
            </a:r>
          </a:p>
          <a:p>
            <a:pPr marL="0" indent="0">
              <a:buNone/>
            </a:pPr>
            <a:endParaRPr lang="en-US" i="1" dirty="0"/>
          </a:p>
          <a:p>
            <a:pPr lvl="3"/>
            <a:r>
              <a:rPr lang="en-US" sz="3200" i="1" dirty="0" smtClean="0"/>
              <a:t>Heroin Task Force </a:t>
            </a:r>
          </a:p>
          <a:p>
            <a:pPr lvl="3"/>
            <a:r>
              <a:rPr lang="en-US" sz="3200" i="1" dirty="0" smtClean="0"/>
              <a:t>Growing Oshkosh – School Gardens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007821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Oshkosh Rotary Club Endowment Fund </a:t>
            </a:r>
            <a:br>
              <a:rPr lang="en-US" smtClean="0"/>
            </a:br>
            <a:r>
              <a:rPr lang="en-US" sz="2400" smtClean="0"/>
              <a:t>Oshkosh Area Community Foundation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3200"/>
              <a:t>$</a:t>
            </a:r>
            <a:r>
              <a:rPr lang="en-US" sz="3200" smtClean="0"/>
              <a:t>236,082 Total Gifts for the life of the fund </a:t>
            </a:r>
          </a:p>
          <a:p>
            <a:pPr lvl="2"/>
            <a:r>
              <a:rPr lang="en-US" sz="3200" smtClean="0"/>
              <a:t>$166,530 </a:t>
            </a:r>
            <a:r>
              <a:rPr lang="en-US" sz="3200"/>
              <a:t>Grants Paid over the life of the fund </a:t>
            </a:r>
            <a:endParaRPr lang="en-US" sz="3200" smtClean="0">
              <a:effectLst/>
            </a:endParaRPr>
          </a:p>
          <a:p>
            <a:pPr lvl="2"/>
            <a:r>
              <a:rPr lang="en-US" sz="3200"/>
              <a:t>$</a:t>
            </a:r>
            <a:r>
              <a:rPr lang="en-US" sz="3200" smtClean="0"/>
              <a:t>111,841 </a:t>
            </a:r>
            <a:r>
              <a:rPr lang="en-US" sz="3200"/>
              <a:t>Current Fund Balance </a:t>
            </a:r>
          </a:p>
          <a:p>
            <a:endParaRPr lang="en-US" smtClean="0">
              <a:effectLst/>
            </a:endParaRPr>
          </a:p>
          <a:p>
            <a:pPr marL="0" indent="0">
              <a:buNone/>
            </a:pPr>
            <a:r>
              <a:rPr lang="en-US" sz="2000" b="1" smtClean="0"/>
              <a:t>		2003 </a:t>
            </a:r>
            <a:r>
              <a:rPr lang="en-US" sz="2000" b="1"/>
              <a:t>the Endowment Fund moved to the </a:t>
            </a:r>
            <a:r>
              <a:rPr lang="en-US" sz="2000" b="1" smtClean="0"/>
              <a:t>foundation</a:t>
            </a:r>
            <a:r>
              <a:rPr lang="en-US" sz="2000" b="1"/>
              <a:t>. </a:t>
            </a:r>
            <a:endParaRPr lang="en-US" sz="2000" smtClean="0">
              <a:effectLst/>
            </a:endParaRPr>
          </a:p>
          <a:p>
            <a:pPr marL="0" indent="0">
              <a:buNone/>
            </a:pPr>
            <a:r>
              <a:rPr lang="en-US" sz="2000" smtClean="0"/>
              <a:t>			• </a:t>
            </a:r>
            <a:r>
              <a:rPr lang="en-US" sz="2000"/>
              <a:t> General Fund: $29,733 </a:t>
            </a:r>
            <a:endParaRPr lang="en-US" sz="2000" smtClean="0">
              <a:effectLst/>
            </a:endParaRPr>
          </a:p>
          <a:p>
            <a:pPr marL="0" indent="0">
              <a:buNone/>
            </a:pPr>
            <a:r>
              <a:rPr lang="en-US" sz="2000" smtClean="0"/>
              <a:t>			• </a:t>
            </a:r>
            <a:r>
              <a:rPr lang="en-US" sz="2000"/>
              <a:t> Local Projects Fund: $10,987 </a:t>
            </a:r>
            <a:endParaRPr lang="en-US" sz="2000" smtClean="0">
              <a:effectLst/>
            </a:endParaRPr>
          </a:p>
          <a:p>
            <a:pPr marL="0" indent="0">
              <a:buNone/>
            </a:pPr>
            <a:r>
              <a:rPr lang="en-US" sz="2000" smtClean="0"/>
              <a:t>			• </a:t>
            </a:r>
            <a:r>
              <a:rPr lang="en-US" sz="2000"/>
              <a:t> Peru Fund: $800 </a:t>
            </a:r>
            <a:endParaRPr lang="en-US" sz="2000" smtClean="0">
              <a:effectLst/>
            </a:endParaRPr>
          </a:p>
          <a:p>
            <a:pPr marL="0" indent="0">
              <a:buNone/>
            </a:pPr>
            <a:r>
              <a:rPr lang="en-US" sz="2000" b="1" smtClean="0"/>
              <a:t>			    Funds </a:t>
            </a:r>
            <a:r>
              <a:rPr lang="en-US" sz="2000" b="1"/>
              <a:t>total: $41,520 </a:t>
            </a:r>
            <a:endParaRPr lang="en-US" sz="2000" smtClean="0">
              <a:effectLst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0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184</Words>
  <Application>Microsoft Macintosh PowerPoint</Application>
  <PresentationFormat>Widescreen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Helvetica</vt:lpstr>
      <vt:lpstr>Arial</vt:lpstr>
      <vt:lpstr>Office Theme</vt:lpstr>
      <vt:lpstr> Oshkosh Rotary Club  Endowment Fund  Oshkosh Area Community Foundation  </vt:lpstr>
      <vt:lpstr>Oshkosh Rotary Club Endowment Fund  Oshkosh Area Community Foundation </vt:lpstr>
      <vt:lpstr>Oshkosh Rotary Club Endowment Fund  Oshkosh Area Community Foundation </vt:lpstr>
      <vt:lpstr>Oshkosh Rotary Club Endowment Fund  Oshkosh Area Community Foundation </vt:lpstr>
      <vt:lpstr>Oshkosh Rotary Club Endowment Fund  Oshkosh Area Community Foundation </vt:lpstr>
      <vt:lpstr>Oshkosh Rotary Club Endowment Fund  Oshkosh Area Community Foundation </vt:lpstr>
      <vt:lpstr>Oshkosh Rotary Club Endowment Fund  Oshkosh Area Community Foundation 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Oshkosh Rotary Club  Endowment Fund  Oshkosh Area Community Foundation  </dc:title>
  <dc:creator>Michael Cooney</dc:creator>
  <cp:lastModifiedBy>Michael Cooney</cp:lastModifiedBy>
  <cp:revision>7</cp:revision>
  <cp:lastPrinted>2016-10-10T12:34:12Z</cp:lastPrinted>
  <dcterms:created xsi:type="dcterms:W3CDTF">2016-10-10T11:41:20Z</dcterms:created>
  <dcterms:modified xsi:type="dcterms:W3CDTF">2016-10-10T12:43:14Z</dcterms:modified>
</cp:coreProperties>
</file>