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0.xml" ContentType="application/vnd.openxmlformats-officedocument.drawingml.chart+xml"/>
  <Override PartName="/ppt/charts/chart71.xml" ContentType="application/vnd.openxmlformats-officedocument.drawingml.chart+xml"/>
  <Override PartName="/ppt/charts/chart72.xml" ContentType="application/vnd.openxmlformats-officedocument.drawingml.chart+xml"/>
  <Override PartName="/ppt/charts/chart73.xml" ContentType="application/vnd.openxmlformats-officedocument.drawingml.chart+xml"/>
  <Override PartName="/ppt/charts/chart74.xml" ContentType="application/vnd.openxmlformats-officedocument.drawingml.chart+xml"/>
  <Override PartName="/ppt/charts/chart75.xml" ContentType="application/vnd.openxmlformats-officedocument.drawingml.chart+xml"/>
  <Override PartName="/ppt/charts/chart76.xml" ContentType="application/vnd.openxmlformats-officedocument.drawingml.chart+xml"/>
  <Override PartName="/ppt/charts/chart77.xml" ContentType="application/vnd.openxmlformats-officedocument.drawingml.chart+xml"/>
  <Override PartName="/ppt/charts/chart78.xml" ContentType="application/vnd.openxmlformats-officedocument.drawingml.chart+xml"/>
  <Override PartName="/ppt/charts/chart79.xml" ContentType="application/vnd.openxmlformats-officedocument.drawingml.chart+xml"/>
  <Override PartName="/ppt/charts/chart80.xml" ContentType="application/vnd.openxmlformats-officedocument.drawingml.chart+xml"/>
  <Override PartName="/ppt/charts/chart81.xml" ContentType="application/vnd.openxmlformats-officedocument.drawingml.chart+xml"/>
  <Override PartName="/ppt/charts/chart82.xml" ContentType="application/vnd.openxmlformats-officedocument.drawingml.chart+xml"/>
  <Override PartName="/ppt/charts/chart83.xml" ContentType="application/vnd.openxmlformats-officedocument.drawingml.chart+xml"/>
  <Override PartName="/ppt/charts/chart84.xml" ContentType="application/vnd.openxmlformats-officedocument.drawingml.chart+xml"/>
  <Override PartName="/ppt/charts/chart85.xml" ContentType="application/vnd.openxmlformats-officedocument.drawingml.chart+xml"/>
  <Override PartName="/ppt/charts/chart86.xml" ContentType="application/vnd.openxmlformats-officedocument.drawingml.chart+xml"/>
  <Override PartName="/ppt/charts/chart87.xml" ContentType="application/vnd.openxmlformats-officedocument.drawingml.chart+xml"/>
  <Override PartName="/ppt/charts/chart88.xml" ContentType="application/vnd.openxmlformats-officedocument.drawingml.chart+xml"/>
  <Override PartName="/ppt/charts/chart89.xml" ContentType="application/vnd.openxmlformats-officedocument.drawingml.chart+xml"/>
  <Override PartName="/ppt/charts/chart90.xml" ContentType="application/vnd.openxmlformats-officedocument.drawingml.chart+xml"/>
  <Override PartName="/ppt/charts/chart91.xml" ContentType="application/vnd.openxmlformats-officedocument.drawingml.chart+xml"/>
  <Override PartName="/ppt/charts/chart92.xml" ContentType="application/vnd.openxmlformats-officedocument.drawingml.chart+xml"/>
  <Override PartName="/ppt/charts/chart93.xml" ContentType="application/vnd.openxmlformats-officedocument.drawingml.chart+xml"/>
  <Override PartName="/ppt/charts/chart94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0.xlsx"/></Relationships>
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1.xlsx"/></Relationships>
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2.xlsx"/></Relationships>

</file>

<file path=ppt/charts/_rels/chart1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3.xlsx"/></Relationships>

</file>

<file path=ppt/charts/_rels/chart1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4.xlsx"/></Relationships>

</file>

<file path=ppt/charts/_rels/chart1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5.xlsx"/></Relationships>

</file>

<file path=ppt/charts/_rels/chart1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6.xlsx"/></Relationships>

</file>

<file path=ppt/charts/_rels/chart1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7.xlsx"/></Relationships>

</file>

<file path=ppt/charts/_rels/chart1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8.xlsx"/></Relationships>

</file>

<file path=ppt/charts/_rels/chart1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9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2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0.xlsx"/></Relationships>

</file>

<file path=ppt/charts/_rels/chart2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1.xlsx"/></Relationships>

</file>

<file path=ppt/charts/_rels/chart2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2.xlsx"/></Relationships>

</file>

<file path=ppt/charts/_rels/chart2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3.xlsx"/></Relationships>

</file>

<file path=ppt/charts/_rels/chart2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4.xlsx"/></Relationships>

</file>

<file path=ppt/charts/_rels/chart2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5.xlsx"/></Relationships>

</file>

<file path=ppt/charts/_rels/chart2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6.xlsx"/></Relationships>

</file>

<file path=ppt/charts/_rels/chart2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7.xlsx"/></Relationships>

</file>

<file path=ppt/charts/_rels/chart2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8.xlsx"/></Relationships>

</file>

<file path=ppt/charts/_rels/chart2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9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3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0.xlsx"/></Relationships>

</file>

<file path=ppt/charts/_rels/chart3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1.xlsx"/></Relationships>

</file>

<file path=ppt/charts/_rels/chart3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2.xlsx"/></Relationships>

</file>

<file path=ppt/charts/_rels/chart3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3.xlsx"/></Relationships>

</file>

<file path=ppt/charts/_rels/chart3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4.xlsx"/></Relationships>

</file>

<file path=ppt/charts/_rels/chart3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5.xlsx"/></Relationships>

</file>

<file path=ppt/charts/_rels/chart3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6.xlsx"/></Relationships>

</file>

<file path=ppt/charts/_rels/chart3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7.xlsx"/></Relationships>

</file>

<file path=ppt/charts/_rels/chart3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8.xlsx"/></Relationships>

</file>

<file path=ppt/charts/_rels/chart3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9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4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0.xlsx"/></Relationships>

</file>

<file path=ppt/charts/_rels/chart4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1.xlsx"/></Relationships>

</file>

<file path=ppt/charts/_rels/chart4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2.xlsx"/></Relationships>

</file>

<file path=ppt/charts/_rels/chart4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3.xlsx"/></Relationships>

</file>

<file path=ppt/charts/_rels/chart4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4.xlsx"/></Relationships>

</file>

<file path=ppt/charts/_rels/chart4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5.xlsx"/></Relationships>

</file>

<file path=ppt/charts/_rels/chart4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6.xlsx"/></Relationships>

</file>

<file path=ppt/charts/_rels/chart4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7.xlsx"/></Relationships>

</file>

<file path=ppt/charts/_rels/chart4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8.xlsx"/></Relationships>

</file>

<file path=ppt/charts/_rels/chart4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9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5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0.xlsx"/></Relationships>

</file>

<file path=ppt/charts/_rels/chart5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1.xlsx"/></Relationships>

</file>

<file path=ppt/charts/_rels/chart5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2.xlsx"/></Relationships>

</file>

<file path=ppt/charts/_rels/chart5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3.xlsx"/></Relationships>

</file>

<file path=ppt/charts/_rels/chart5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4.xlsx"/></Relationships>

</file>

<file path=ppt/charts/_rels/chart5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5.xlsx"/></Relationships>

</file>

<file path=ppt/charts/_rels/chart5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6.xlsx"/></Relationships>

</file>

<file path=ppt/charts/_rels/chart5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7.xlsx"/></Relationships>

</file>

<file path=ppt/charts/_rels/chart5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8.xlsx"/></Relationships>

</file>

<file path=ppt/charts/_rels/chart5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9.xlsx"/></Relationships>
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_rels/chart6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0.xlsx"/></Relationships>

</file>

<file path=ppt/charts/_rels/chart6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1.xlsx"/></Relationships>

</file>

<file path=ppt/charts/_rels/chart6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2.xlsx"/></Relationships>

</file>

<file path=ppt/charts/_rels/chart6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3.xlsx"/></Relationships>

</file>

<file path=ppt/charts/_rels/chart6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4.xlsx"/></Relationships>

</file>

<file path=ppt/charts/_rels/chart6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5.xlsx"/></Relationships>

</file>

<file path=ppt/charts/_rels/chart6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6.xlsx"/></Relationships>

</file>

<file path=ppt/charts/_rels/chart6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7.xlsx"/></Relationships>

</file>

<file path=ppt/charts/_rels/chart6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8.xlsx"/></Relationships>

</file>

<file path=ppt/charts/_rels/chart6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9.xlsx"/></Relationships>
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.xlsx"/></Relationships>

</file>

<file path=ppt/charts/_rels/chart7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0.xlsx"/></Relationships>

</file>

<file path=ppt/charts/_rels/chart7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1.xlsx"/></Relationships>

</file>

<file path=ppt/charts/_rels/chart7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2.xlsx"/></Relationships>

</file>

<file path=ppt/charts/_rels/chart7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3.xlsx"/></Relationships>

</file>

<file path=ppt/charts/_rels/chart7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4.xlsx"/></Relationships>

</file>

<file path=ppt/charts/_rels/chart7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5.xlsx"/></Relationships>

</file>

<file path=ppt/charts/_rels/chart7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6.xlsx"/></Relationships>

</file>

<file path=ppt/charts/_rels/chart7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7.xlsx"/></Relationships>

</file>

<file path=ppt/charts/_rels/chart7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8.xlsx"/></Relationships>

</file>

<file path=ppt/charts/_rels/chart7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9.xlsx"/></Relationships>
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.xlsx"/></Relationships>

</file>

<file path=ppt/charts/_rels/chart8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0.xlsx"/></Relationships>

</file>

<file path=ppt/charts/_rels/chart8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1.xlsx"/></Relationships>

</file>

<file path=ppt/charts/_rels/chart8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2.xlsx"/></Relationships>

</file>

<file path=ppt/charts/_rels/chart8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3.xlsx"/></Relationships>

</file>

<file path=ppt/charts/_rels/chart8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4.xlsx"/></Relationships>

</file>

<file path=ppt/charts/_rels/chart8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5.xlsx"/></Relationships>

</file>

<file path=ppt/charts/_rels/chart8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6.xlsx"/></Relationships>

</file>

<file path=ppt/charts/_rels/chart8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7.xlsx"/></Relationships>

</file>

<file path=ppt/charts/_rels/chart8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8.xlsx"/></Relationships>

</file>

<file path=ppt/charts/_rels/chart8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9.xlsx"/></Relationships>
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.xlsx"/></Relationships>

</file>

<file path=ppt/charts/_rels/chart9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0.xlsx"/></Relationships>

</file>

<file path=ppt/charts/_rels/chart9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1.xlsx"/></Relationships>

</file>

<file path=ppt/charts/_rels/chart9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2.xlsx"/></Relationships>

</file>

<file path=ppt/charts/_rels/chart9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3.xlsx"/></Relationships>

</file>

<file path=ppt/charts/_rels/chart9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4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53425"/>
          <c:y val="0.0430727"/>
          <c:w val="0.949658"/>
          <c:h val="0.870343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16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Saatisfied</c:v>
              </c:pt>
              <c:pt idx="1">
                <c:v>Somewhat Satisfied</c:v>
              </c:pt>
              <c:pt idx="2">
                <c:v>Neither</c:v>
              </c:pt>
              <c:pt idx="3">
                <c:v>Somewhat Dissatisfied</c:v>
              </c:pt>
              <c:pt idx="4">
                <c:v>Dissatisfied</c:v>
              </c:pt>
            </c:strLit>
          </c:cat>
          <c:val>
            <c:numLit>
              <c:ptCount val="5"/>
              <c:pt idx="0">
                <c:v>86.000000</c:v>
              </c:pt>
              <c:pt idx="1">
                <c:v>14.000000</c:v>
              </c:pt>
              <c:pt idx="2">
                <c:v>0.000000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3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3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2531"/>
          <c:y val="0.0617381"/>
          <c:w val="0.685355"/>
          <c:h val="0.82948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54.000000</c:v>
                </c:pt>
                <c:pt idx="1">
                  <c:v>33.000000</c:v>
                </c:pt>
                <c:pt idx="2">
                  <c:v>2.000000</c:v>
                </c:pt>
                <c:pt idx="3">
                  <c:v>11.000000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13212"/>
          <c:y val="0.790978"/>
          <c:w val="0.386788"/>
          <c:h val="0.20902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23691"/>
          <c:y val="0.0483265"/>
          <c:w val="0.942631"/>
          <c:h val="0.85662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18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53.000000</c:v>
              </c:pt>
              <c:pt idx="1">
                <c:v>36.000000</c:v>
              </c:pt>
              <c:pt idx="2">
                <c:v>4.000000</c:v>
              </c:pt>
              <c:pt idx="3">
                <c:v>7.000000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12185"/>
          <c:h val="0.8479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53.000000</c:v>
                </c:pt>
                <c:pt idx="1">
                  <c:v>36.000000</c:v>
                </c:pt>
                <c:pt idx="2">
                  <c:v>4.000000</c:v>
                </c:pt>
                <c:pt idx="3">
                  <c:v>7.000000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6791"/>
          <c:y val="0.769576"/>
          <c:w val="0.43209"/>
          <c:h val="0.2304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14436"/>
          <c:y val="0.0429978"/>
          <c:w val="0.943556"/>
          <c:h val="0.871052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18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68.000000</c:v>
              </c:pt>
              <c:pt idx="1">
                <c:v>23.000000</c:v>
              </c:pt>
              <c:pt idx="2">
                <c:v>7.000000</c:v>
              </c:pt>
              <c:pt idx="3">
                <c:v>2.000000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54359"/>
          <c:y val="0.0544922"/>
          <c:w val="0.665839"/>
          <c:h val="0.78605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68.000000</c:v>
                </c:pt>
                <c:pt idx="1">
                  <c:v>23.000000</c:v>
                </c:pt>
                <c:pt idx="2">
                  <c:v>7.000000</c:v>
                </c:pt>
                <c:pt idx="3">
                  <c:v>2.000000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83596"/>
          <c:y val="0.779076"/>
          <c:w val="0.416404"/>
          <c:h val="0.2209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39784"/>
          <c:y val="0.0453877"/>
          <c:w val="0.941022"/>
          <c:h val="0.864804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13.000000</c:v>
              </c:pt>
              <c:pt idx="1">
                <c:v>44.000000</c:v>
              </c:pt>
              <c:pt idx="2">
                <c:v>38.000000</c:v>
              </c:pt>
              <c:pt idx="3">
                <c:v>4.000000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79404"/>
          <c:h val="0.85112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13.000000</c:v>
                </c:pt>
                <c:pt idx="1">
                  <c:v>44.000000</c:v>
                </c:pt>
                <c:pt idx="2">
                  <c:v>38.000000</c:v>
                </c:pt>
                <c:pt idx="3">
                  <c:v>4.000000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02012"/>
          <c:y val="0.768503"/>
          <c:w val="0.297988"/>
          <c:h val="0.23149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15501"/>
          <c:y val="0.040893"/>
          <c:w val="0.94345"/>
          <c:h val="0.876752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18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21.000000</c:v>
              </c:pt>
              <c:pt idx="1">
                <c:v>57.000000</c:v>
              </c:pt>
              <c:pt idx="2">
                <c:v>19.000000</c:v>
              </c:pt>
              <c:pt idx="3">
                <c:v>0.000000</c:v>
              </c:pt>
              <c:pt idx="4">
                <c:v>2.000000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97795"/>
          <c:y val="0.0556791"/>
          <c:w val="0.743554"/>
          <c:h val="0.81917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21.000000</c:v>
                </c:pt>
                <c:pt idx="1">
                  <c:v>57.000000</c:v>
                </c:pt>
                <c:pt idx="2">
                  <c:v>19.000000</c:v>
                </c:pt>
                <c:pt idx="3">
                  <c:v>0.000000</c:v>
                </c:pt>
                <c:pt idx="4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16751"/>
          <c:y val="0.77761"/>
          <c:w val="0.283249"/>
          <c:h val="0.2223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5339"/>
          <c:y val="0.0402651"/>
          <c:w val="0.939661"/>
          <c:h val="0.878652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28.000000</c:v>
              </c:pt>
              <c:pt idx="1">
                <c:v>62.000000</c:v>
              </c:pt>
              <c:pt idx="2">
                <c:v>11.000000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683916"/>
          <c:h val="0.76514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3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Saatisfied</c:v>
                </c:pt>
                <c:pt idx="1">
                  <c:v>Somewhat Satisfied</c:v>
                </c:pt>
                <c:pt idx="2">
                  <c:v>Neither</c:v>
                </c:pt>
                <c:pt idx="3">
                  <c:v>Somewhat Dissatisfied</c:v>
                </c:pt>
                <c:pt idx="4">
                  <c:v>Dissatisfied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86.000000</c:v>
                </c:pt>
                <c:pt idx="1">
                  <c:v>14.000000</c:v>
                </c:pt>
                <c:pt idx="2">
                  <c:v>0.000000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46444"/>
          <c:y val="0.753118"/>
          <c:w val="0.53556"/>
          <c:h val="0.24688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47058"/>
          <c:h val="0.84386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28.000000</c:v>
                </c:pt>
                <c:pt idx="1">
                  <c:v>62.000000</c:v>
                </c:pt>
                <c:pt idx="2">
                  <c:v>11.000000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08166"/>
          <c:y val="0.766296"/>
          <c:w val="0.291834"/>
          <c:h val="0.23370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46349"/>
          <c:y val="0.0427208"/>
          <c:w val="0.940365"/>
          <c:h val="0.872013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32.000000</c:v>
              </c:pt>
              <c:pt idx="1">
                <c:v>43.000000</c:v>
              </c:pt>
              <c:pt idx="2">
                <c:v>23.000000</c:v>
              </c:pt>
              <c:pt idx="3">
                <c:v>2.000000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70067"/>
          <c:y val="0.0550852"/>
          <c:w val="0.697648"/>
          <c:h val="0.80504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32.000000</c:v>
                </c:pt>
                <c:pt idx="1">
                  <c:v>43.000000</c:v>
                </c:pt>
                <c:pt idx="2">
                  <c:v>23.000000</c:v>
                </c:pt>
                <c:pt idx="3">
                  <c:v>2.000000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26737"/>
          <c:y val="0.776645"/>
          <c:w val="0.273263"/>
          <c:h val="0.22335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48204"/>
          <c:y val="0.0442166"/>
          <c:w val="0.94018"/>
          <c:h val="0.86797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38.000000</c:v>
              </c:pt>
              <c:pt idx="1">
                <c:v>47.000000</c:v>
              </c:pt>
              <c:pt idx="2">
                <c:v>13.000000</c:v>
              </c:pt>
              <c:pt idx="3">
                <c:v>2.000000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15982"/>
          <c:y val="0.0593349"/>
          <c:w val="0.707223"/>
          <c:h val="0.80076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38.000000</c:v>
                </c:pt>
                <c:pt idx="1">
                  <c:v>47.000000</c:v>
                </c:pt>
                <c:pt idx="2">
                  <c:v>13.000000</c:v>
                </c:pt>
                <c:pt idx="3">
                  <c:v>2.000000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04733"/>
          <c:y val="0.760544"/>
          <c:w val="0.295267"/>
          <c:h val="0.23945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35319"/>
          <c:y val="0.0403134"/>
          <c:w val="0.941468"/>
          <c:h val="0.87852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45.000000</c:v>
              </c:pt>
              <c:pt idx="1">
                <c:v>43.000000</c:v>
              </c:pt>
              <c:pt idx="2">
                <c:v>13.000000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48437"/>
          <c:h val="0.785326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45.000000</c:v>
                </c:pt>
                <c:pt idx="1">
                  <c:v>43.000000</c:v>
                </c:pt>
                <c:pt idx="2">
                  <c:v>13.000000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18077"/>
          <c:y val="0.790596"/>
          <c:w val="0.281923"/>
          <c:h val="0.20940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44144"/>
          <c:y val="0.0407773"/>
          <c:w val="0.940586"/>
          <c:h val="0.877267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57.000000</c:v>
              </c:pt>
              <c:pt idx="1">
                <c:v>36.000000</c:v>
              </c:pt>
              <c:pt idx="2">
                <c:v>4.000000</c:v>
              </c:pt>
              <c:pt idx="3">
                <c:v>2.000000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83801"/>
          <c:y val="0.0521932"/>
          <c:w val="0.693742"/>
          <c:h val="0.73591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57.000000</c:v>
                </c:pt>
                <c:pt idx="1">
                  <c:v>36.000000</c:v>
                </c:pt>
                <c:pt idx="2">
                  <c:v>4.000000</c:v>
                </c:pt>
                <c:pt idx="3">
                  <c:v>2.000000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21768"/>
          <c:y val="0.789615"/>
          <c:w val="0.278232"/>
          <c:h val="0.21038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8795"/>
          <c:y val="0.0407981"/>
          <c:w val="0.936205"/>
          <c:h val="0.87721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27.000000</c:v>
              </c:pt>
              <c:pt idx="1">
                <c:v>52.000000</c:v>
              </c:pt>
              <c:pt idx="2">
                <c:v>15.000000</c:v>
              </c:pt>
              <c:pt idx="3">
                <c:v>6.000000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24375"/>
          <c:y val="0.0462675"/>
          <c:w val="0.942562"/>
          <c:h val="0.862426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73.000000</c:v>
              </c:pt>
              <c:pt idx="1">
                <c:v>27.000000</c:v>
              </c:pt>
              <c:pt idx="2">
                <c:v>0.000000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57565"/>
          <c:h val="0.83600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4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4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4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4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4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4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27.000000</c:v>
                </c:pt>
                <c:pt idx="1">
                  <c:v>52.000000</c:v>
                </c:pt>
                <c:pt idx="2">
                  <c:v>15.000000</c:v>
                </c:pt>
                <c:pt idx="3">
                  <c:v>6.000000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1702"/>
          <c:y val="0.779349"/>
          <c:w val="0.28298"/>
          <c:h val="0.22065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6493"/>
          <c:y val="0.0377967"/>
          <c:w val="0.938507"/>
          <c:h val="0.885325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Excellent</c:v>
              </c:pt>
              <c:pt idx="1">
                <c:v>Good</c:v>
              </c:pt>
              <c:pt idx="2">
                <c:v>Fair</c:v>
              </c:pt>
              <c:pt idx="3">
                <c:v>Poor</c:v>
              </c:pt>
              <c:pt idx="4">
                <c:v>Very Poor</c:v>
              </c:pt>
            </c:strLit>
          </c:cat>
          <c:val>
            <c:numLit>
              <c:ptCount val="5"/>
              <c:pt idx="0">
                <c:v>31.000000</c:v>
              </c:pt>
              <c:pt idx="1">
                <c:v>58.000000</c:v>
              </c:pt>
              <c:pt idx="2">
                <c:v>8.000000</c:v>
              </c:pt>
              <c:pt idx="3">
                <c:v>2.000000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72912"/>
          <c:y val="0.0510928"/>
          <c:w val="0.738849"/>
          <c:h val="0.78574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31.000000</c:v>
                </c:pt>
                <c:pt idx="1">
                  <c:v>58.000000</c:v>
                </c:pt>
                <c:pt idx="2">
                  <c:v>8.000000</c:v>
                </c:pt>
                <c:pt idx="3">
                  <c:v>2.000000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24895"/>
          <c:y val="0.792024"/>
          <c:w val="0.275105"/>
          <c:h val="0.20797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52069"/>
          <c:y val="0.0373405"/>
          <c:w val="0.939793"/>
          <c:h val="0.886558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Just Right</c:v>
              </c:pt>
              <c:pt idx="1">
                <c:v>Too Many</c:v>
              </c:pt>
              <c:pt idx="2">
                <c:v>Too Few</c:v>
              </c:pt>
            </c:strLit>
          </c:cat>
          <c:val>
            <c:numLit>
              <c:ptCount val="3"/>
              <c:pt idx="0">
                <c:v>66.000000</c:v>
              </c:pt>
              <c:pt idx="1">
                <c:v>2.000000</c:v>
              </c:pt>
              <c:pt idx="2">
                <c:v>32.000000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728775"/>
          <c:y val="0.00665361"/>
          <c:w val="0.913585"/>
          <c:h val="0.8215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Just Right</c:v>
                </c:pt>
                <c:pt idx="1">
                  <c:v>Too Many</c:v>
                </c:pt>
                <c:pt idx="2">
                  <c:v>Too Few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66.000000</c:v>
                </c:pt>
                <c:pt idx="1">
                  <c:v>2.000000</c:v>
                </c:pt>
                <c:pt idx="2">
                  <c:v>32.000000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89901"/>
          <c:y val="0.874038"/>
          <c:w val="0.310099"/>
          <c:h val="0.12596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24247"/>
          <c:y val="0.0376686"/>
          <c:w val="0.942575"/>
          <c:h val="0.88567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Just Right</c:v>
              </c:pt>
              <c:pt idx="1">
                <c:v>Too Many</c:v>
              </c:pt>
              <c:pt idx="2">
                <c:v>Too Few</c:v>
              </c:pt>
            </c:strLit>
          </c:cat>
          <c:val>
            <c:numLit>
              <c:ptCount val="3"/>
              <c:pt idx="0">
                <c:v>44.000000</c:v>
              </c:pt>
              <c:pt idx="1">
                <c:v>0.000000</c:v>
              </c:pt>
              <c:pt idx="2">
                <c:v>56.000000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92238"/>
          <c:h val="0.8019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Just Right</c:v>
                </c:pt>
                <c:pt idx="1">
                  <c:v>Too Many</c:v>
                </c:pt>
                <c:pt idx="2">
                  <c:v>Too Few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44.000000</c:v>
                </c:pt>
                <c:pt idx="1">
                  <c:v>0.000000</c:v>
                </c:pt>
                <c:pt idx="2">
                  <c:v>56.000000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78837"/>
          <c:y val="0.870007"/>
          <c:w val="0.321163"/>
          <c:h val="0.129993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690393"/>
          <c:y val="0.0361088"/>
          <c:w val="0.925961"/>
          <c:h val="0.889888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Just Right</c:v>
              </c:pt>
              <c:pt idx="1">
                <c:v>Too Many</c:v>
              </c:pt>
              <c:pt idx="2">
                <c:v>Too Few</c:v>
              </c:pt>
            </c:strLit>
          </c:cat>
          <c:val>
            <c:numLit>
              <c:ptCount val="3"/>
              <c:pt idx="0">
                <c:v>100.000000</c:v>
              </c:pt>
              <c:pt idx="1">
                <c:v>0.000000</c:v>
              </c:pt>
              <c:pt idx="2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99352"/>
          <c:h val="0.817716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Just Right</c:v>
                </c:pt>
                <c:pt idx="1">
                  <c:v>Too Many</c:v>
                </c:pt>
                <c:pt idx="2">
                  <c:v>Too Few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100.000000</c:v>
                </c:pt>
                <c:pt idx="1">
                  <c:v>0.000000</c:v>
                </c:pt>
                <c:pt idx="2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6329"/>
          <c:y val="0.86158"/>
          <c:w val="0.33671"/>
          <c:h val="0.1384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24805"/>
          <c:y val="0.0374269"/>
          <c:w val="0.942519"/>
          <c:h val="0.886324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Agree</c:v>
              </c:pt>
              <c:pt idx="1">
                <c:v>Disagree</c:v>
              </c:pt>
              <c:pt idx="2">
                <c:v>No Opinion</c:v>
              </c:pt>
            </c:strLit>
          </c:cat>
          <c:val>
            <c:numLit>
              <c:ptCount val="3"/>
              <c:pt idx="0">
                <c:v>66.000000</c:v>
              </c:pt>
              <c:pt idx="1">
                <c:v>9.000000</c:v>
              </c:pt>
              <c:pt idx="2">
                <c:v>25.000000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75467"/>
          <c:h val="0.80676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3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3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73.000000</c:v>
                </c:pt>
                <c:pt idx="1">
                  <c:v>27.000000</c:v>
                </c:pt>
                <c:pt idx="2">
                  <c:v>0.000000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31303"/>
          <c:y val="0.779393"/>
          <c:w val="0.468697"/>
          <c:h val="0.22060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27935"/>
          <c:h val="0.78945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No Opinion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66.000000</c:v>
                </c:pt>
                <c:pt idx="1">
                  <c:v>9.000000</c:v>
                </c:pt>
                <c:pt idx="2">
                  <c:v>25.000000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33903"/>
          <c:y val="0.865801"/>
          <c:w val="0.366097"/>
          <c:h val="0.1341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680358"/>
          <c:y val="0.035952"/>
          <c:w val="0.926964"/>
          <c:h val="0.89031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Agree</c:v>
              </c:pt>
              <c:pt idx="1">
                <c:v>Disagree</c:v>
              </c:pt>
              <c:pt idx="2">
                <c:v>No Opinion</c:v>
              </c:pt>
            </c:strLit>
          </c:cat>
          <c:val>
            <c:numLit>
              <c:ptCount val="3"/>
              <c:pt idx="0">
                <c:v>98.000000</c:v>
              </c:pt>
              <c:pt idx="1">
                <c:v>0.000000</c:v>
              </c:pt>
              <c:pt idx="2">
                <c:v>2.000000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37506"/>
          <c:y val="0.0489725"/>
          <c:w val="0.865623"/>
          <c:h val="0.77617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No Opinion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98.000000</c:v>
                </c:pt>
                <c:pt idx="1">
                  <c:v>0.000000</c:v>
                </c:pt>
                <c:pt idx="2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6695"/>
          <c:y val="0.871365"/>
          <c:w val="0.33305"/>
          <c:h val="0.12863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683323"/>
          <c:y val="0.0354531"/>
          <c:w val="0.926668"/>
          <c:h val="0.89166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Agree</c:v>
              </c:pt>
              <c:pt idx="1">
                <c:v>Disagree</c:v>
              </c:pt>
              <c:pt idx="2">
                <c:v>No Opinion</c:v>
              </c:pt>
            </c:strLit>
          </c:cat>
          <c:val>
            <c:numLit>
              <c:ptCount val="3"/>
              <c:pt idx="0">
                <c:v>91.000000</c:v>
              </c:pt>
              <c:pt idx="1">
                <c:v>4.000000</c:v>
              </c:pt>
              <c:pt idx="2">
                <c:v>4.000000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98187"/>
          <c:h val="0.83110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No Opinion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91.000000</c:v>
                </c:pt>
                <c:pt idx="1">
                  <c:v>4.000000</c:v>
                </c:pt>
                <c:pt idx="2">
                  <c:v>4.000000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7639"/>
          <c:y val="0.858085"/>
          <c:w val="0.32361"/>
          <c:h val="0.14191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42406"/>
          <c:y val="0.0425114"/>
          <c:w val="0.940759"/>
          <c:h val="0.872579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60.000000</c:v>
              </c:pt>
              <c:pt idx="1">
                <c:v>40.000000</c:v>
              </c:pt>
              <c:pt idx="2">
                <c:v>0.000000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662469"/>
          <c:h val="0.83026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60.000000</c:v>
                </c:pt>
                <c:pt idx="1">
                  <c:v>40.000000</c:v>
                </c:pt>
                <c:pt idx="2">
                  <c:v>0.000000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77826"/>
          <c:y val="0.763667"/>
          <c:w val="0.422174"/>
          <c:h val="0.236333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26358"/>
          <c:y val="0.0381804"/>
          <c:w val="0.942364"/>
          <c:h val="0.884287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52.000000</c:v>
              </c:pt>
              <c:pt idx="1">
                <c:v>47.000000</c:v>
              </c:pt>
              <c:pt idx="2">
                <c:v>2.000000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65053"/>
          <c:y val="0.0516505"/>
          <c:w val="0.673445"/>
          <c:h val="0.73545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52.000000</c:v>
                </c:pt>
                <c:pt idx="1">
                  <c:v>47.000000</c:v>
                </c:pt>
                <c:pt idx="2">
                  <c:v>2.000000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80041"/>
          <c:y val="0.793065"/>
          <c:w val="0.419959"/>
          <c:h val="0.20693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57518"/>
          <c:y val="0.0367161"/>
          <c:w val="0.939248"/>
          <c:h val="0.888246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60.000000</c:v>
              </c:pt>
              <c:pt idx="1">
                <c:v>38.000000</c:v>
              </c:pt>
              <c:pt idx="2">
                <c:v>2.000000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65617"/>
          <c:y val="0.0396565"/>
          <c:w val="0.948438"/>
          <c:h val="0.879636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1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16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 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50.000000</c:v>
              </c:pt>
              <c:pt idx="1">
                <c:v>27.000000</c:v>
              </c:pt>
              <c:pt idx="2">
                <c:v>12.000000</c:v>
              </c:pt>
              <c:pt idx="3">
                <c:v>9.000000</c:v>
              </c:pt>
              <c:pt idx="4">
                <c:v>2.000000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3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3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32103"/>
          <c:y val="0.0459195"/>
          <c:w val="0.715897"/>
          <c:h val="0.74828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60.000000</c:v>
                </c:pt>
                <c:pt idx="1">
                  <c:v>38.000000</c:v>
                </c:pt>
                <c:pt idx="2">
                  <c:v>2.000000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00449"/>
          <c:y val="0.805832"/>
          <c:w val="0.399551"/>
          <c:h val="0.19416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15037"/>
          <c:y val="0.0378915"/>
          <c:w val="0.943496"/>
          <c:h val="0.885068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60.000000</c:v>
              </c:pt>
              <c:pt idx="1">
                <c:v>38.000000</c:v>
              </c:pt>
              <c:pt idx="2">
                <c:v>2.000000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55496"/>
          <c:y val="0.0507676"/>
          <c:w val="0.675775"/>
          <c:h val="0.7406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60.000000</c:v>
                </c:pt>
                <c:pt idx="1">
                  <c:v>38.000000</c:v>
                </c:pt>
                <c:pt idx="2">
                  <c:v>2.000000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82479"/>
          <c:y val="0.793664"/>
          <c:w val="0.417521"/>
          <c:h val="0.20633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97097"/>
          <c:y val="0.0367078"/>
          <c:w val="0.94529"/>
          <c:h val="0.888087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18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</c:strLit>
          </c:cat>
          <c:val>
            <c:numLit>
              <c:ptCount val="4"/>
              <c:pt idx="0">
                <c:v>56.000000</c:v>
              </c:pt>
              <c:pt idx="1">
                <c:v>22.000000</c:v>
              </c:pt>
              <c:pt idx="2">
                <c:v>20.000000</c:v>
              </c:pt>
              <c:pt idx="3">
                <c:v>2.000000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69184"/>
          <c:y val="0.0508673"/>
          <c:w val="0.732493"/>
          <c:h val="0.78164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56.000000</c:v>
                </c:pt>
                <c:pt idx="1">
                  <c:v>22.000000</c:v>
                </c:pt>
                <c:pt idx="2">
                  <c:v>20.000000</c:v>
                </c:pt>
                <c:pt idx="3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70452"/>
          <c:y val="0.833084"/>
          <c:w val="0.429548"/>
          <c:h val="0.16691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24074"/>
          <c:y val="0.039095"/>
          <c:w val="0.942593"/>
          <c:h val="0.881815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62.000000</c:v>
              </c:pt>
              <c:pt idx="1">
                <c:v>33.000000</c:v>
              </c:pt>
              <c:pt idx="2">
                <c:v>4.000000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34536"/>
          <c:h val="0.823966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62.000000</c:v>
                </c:pt>
                <c:pt idx="1">
                  <c:v>33.000000</c:v>
                </c:pt>
                <c:pt idx="2">
                  <c:v>4.000000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67716"/>
          <c:y val="0.782347"/>
          <c:w val="0.432284"/>
          <c:h val="0.217653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1562"/>
          <c:y val="0.0401494"/>
          <c:w val="0.944844"/>
          <c:h val="0.878965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87.000000</c:v>
              </c:pt>
              <c:pt idx="1">
                <c:v>13.000000</c:v>
              </c:pt>
              <c:pt idx="2">
                <c:v>0.000000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11989"/>
          <c:h val="0.79558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87.000000</c:v>
                </c:pt>
                <c:pt idx="1">
                  <c:v>13.000000</c:v>
                </c:pt>
                <c:pt idx="2">
                  <c:v>0.000000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64716"/>
          <c:y val="0.781439"/>
          <c:w val="0.435284"/>
          <c:h val="0.21856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9985"/>
          <c:y val="0.0359935"/>
          <c:w val="0.944001"/>
          <c:h val="0.890199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73.000000</c:v>
              </c:pt>
              <c:pt idx="1">
                <c:v>18.000000</c:v>
              </c:pt>
              <c:pt idx="2">
                <c:v>7.000000</c:v>
              </c:pt>
              <c:pt idx="3">
                <c:v>2.000000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640834"/>
          <c:y val="0.0819494"/>
          <c:w val="0.627446"/>
          <c:h val="0.78987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 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50.000000</c:v>
                </c:pt>
                <c:pt idx="1">
                  <c:v>27.000000</c:v>
                </c:pt>
                <c:pt idx="2">
                  <c:v>12.000000</c:v>
                </c:pt>
                <c:pt idx="3">
                  <c:v>9.000000</c:v>
                </c:pt>
                <c:pt idx="4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01236"/>
          <c:y val="0.775076"/>
          <c:w val="0.398764"/>
          <c:h val="0.2249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70317"/>
          <c:y val="0.0478671"/>
          <c:w val="0.733912"/>
          <c:h val="0.73444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73.000000</c:v>
                </c:pt>
                <c:pt idx="1">
                  <c:v>18.000000</c:v>
                </c:pt>
                <c:pt idx="2">
                  <c:v>7.000000</c:v>
                </c:pt>
                <c:pt idx="3">
                  <c:v>2.000000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59413"/>
          <c:y val="0.809744"/>
          <c:w val="0.40587"/>
          <c:h val="0.19025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11302"/>
          <c:y val="0.0361969"/>
          <c:w val="0.94387"/>
          <c:h val="0.88965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64.000000</c:v>
              </c:pt>
              <c:pt idx="1">
                <c:v>24.000000</c:v>
              </c:pt>
              <c:pt idx="2">
                <c:v>7.000000</c:v>
              </c:pt>
              <c:pt idx="3">
                <c:v>4.000000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91998"/>
          <c:h val="0.8065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64.000000</c:v>
                </c:pt>
                <c:pt idx="1">
                  <c:v>24.000000</c:v>
                </c:pt>
                <c:pt idx="2">
                  <c:v>7.000000</c:v>
                </c:pt>
                <c:pt idx="3">
                  <c:v>4.000000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60557"/>
          <c:y val="0.798259"/>
          <c:w val="0.439443"/>
          <c:h val="0.20174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10067"/>
          <c:y val="0.0395207"/>
          <c:w val="0.943993"/>
          <c:h val="0.880664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87.000000</c:v>
              </c:pt>
              <c:pt idx="1">
                <c:v>9.000000</c:v>
              </c:pt>
              <c:pt idx="2">
                <c:v>4.000000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55295"/>
          <c:h val="0.7896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87.000000</c:v>
                </c:pt>
                <c:pt idx="1">
                  <c:v>9.000000</c:v>
                </c:pt>
                <c:pt idx="2">
                  <c:v>4.000000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56377"/>
          <c:y val="0.790893"/>
          <c:w val="0.443623"/>
          <c:h val="0.20910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5917"/>
          <c:y val="0.0358635"/>
          <c:w val="0.944408"/>
          <c:h val="0.89055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 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85.000000</c:v>
              </c:pt>
              <c:pt idx="1">
                <c:v>13.000000</c:v>
              </c:pt>
              <c:pt idx="2">
                <c:v>2.000000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31147"/>
          <c:y val="0.0476798"/>
          <c:w val="0.714842"/>
          <c:h val="0.77803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 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85.000000</c:v>
                </c:pt>
                <c:pt idx="1">
                  <c:v>13.000000</c:v>
                </c:pt>
                <c:pt idx="2">
                  <c:v>2.000000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01243"/>
          <c:y val="0.805113"/>
          <c:w val="0.398757"/>
          <c:h val="0.19488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4569"/>
          <c:y val="0.0376713"/>
          <c:w val="0.944543"/>
          <c:h val="0.885664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72.000000</c:v>
              </c:pt>
              <c:pt idx="1">
                <c:v>13.000000</c:v>
              </c:pt>
              <c:pt idx="2">
                <c:v>15.000000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42463"/>
          <c:h val="0.83067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72.000000</c:v>
                </c:pt>
                <c:pt idx="1">
                  <c:v>13.000000</c:v>
                </c:pt>
                <c:pt idx="2">
                  <c:v>15.000000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71026"/>
          <c:y val="0.784709"/>
          <c:w val="0.428974"/>
          <c:h val="0.21529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3739"/>
          <c:y val="0.0391782"/>
          <c:w val="0.944626"/>
          <c:h val="0.88159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54.000000</c:v>
              </c:pt>
              <c:pt idx="1">
                <c:v>17.000000</c:v>
              </c:pt>
              <c:pt idx="2">
                <c:v>26.000000</c:v>
              </c:pt>
              <c:pt idx="3">
                <c:v>2.000000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0935"/>
          <c:y val="0.0426967"/>
          <c:w val="0.944907"/>
          <c:h val="0.871867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18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78.000000</c:v>
              </c:pt>
              <c:pt idx="1">
                <c:v>27.000000</c:v>
              </c:pt>
              <c:pt idx="2">
                <c:v>0.000000</c:v>
              </c:pt>
              <c:pt idx="3">
                <c:v>2.000000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57345"/>
          <c:y val="0.052306"/>
          <c:w val="0.671812"/>
          <c:h val="0.75584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54.000000</c:v>
                </c:pt>
                <c:pt idx="1">
                  <c:v>17.000000</c:v>
                </c:pt>
                <c:pt idx="2">
                  <c:v>26.000000</c:v>
                </c:pt>
                <c:pt idx="3">
                  <c:v>2.000000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81096"/>
          <c:y val="0.787677"/>
          <c:w val="0.418904"/>
          <c:h val="0.212323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15021"/>
          <c:y val="0.0381589"/>
          <c:w val="0.943498"/>
          <c:h val="0.884346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76.000000</c:v>
              </c:pt>
              <c:pt idx="1">
                <c:v>15.000000</c:v>
              </c:pt>
              <c:pt idx="2">
                <c:v>4.000000</c:v>
              </c:pt>
              <c:pt idx="3">
                <c:v>2.000000</c:v>
              </c:pt>
              <c:pt idx="4">
                <c:v>2.000000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85195"/>
          <c:y val="0.0543664"/>
          <c:w val="0.68302"/>
          <c:h val="0.75282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76.000000</c:v>
                </c:pt>
                <c:pt idx="1">
                  <c:v>15.000000</c:v>
                </c:pt>
                <c:pt idx="2">
                  <c:v>4.000000</c:v>
                </c:pt>
                <c:pt idx="3">
                  <c:v>2.000000</c:v>
                </c:pt>
                <c:pt idx="4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82141"/>
          <c:y val="0.792352"/>
          <c:w val="0.417859"/>
          <c:h val="0.20764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3089"/>
          <c:y val="0.0384404"/>
          <c:w val="0.944691"/>
          <c:h val="0.883585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72.000000</c:v>
              </c:pt>
              <c:pt idx="1">
                <c:v>15.000000</c:v>
              </c:pt>
              <c:pt idx="2">
                <c:v>7.000000</c:v>
              </c:pt>
              <c:pt idx="3">
                <c:v>7.000000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515"/>
          <c:h val="0.78016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72.000000</c:v>
                </c:pt>
                <c:pt idx="1">
                  <c:v>15.000000</c:v>
                </c:pt>
                <c:pt idx="2">
                  <c:v>7.000000</c:v>
                </c:pt>
                <c:pt idx="3">
                  <c:v>7.000000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549545"/>
          <c:y val="0.782613"/>
          <c:w val="0.450455"/>
          <c:h val="0.21738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21356"/>
          <c:y val="0.0378461"/>
          <c:w val="0.942864"/>
          <c:h val="0.88519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33.000000</c:v>
              </c:pt>
              <c:pt idx="1">
                <c:v>36.000000</c:v>
              </c:pt>
              <c:pt idx="2">
                <c:v>22.000000</c:v>
              </c:pt>
              <c:pt idx="3">
                <c:v>2.000000</c:v>
              </c:pt>
              <c:pt idx="4">
                <c:v>7.000000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47285"/>
          <c:y val="0.0596612"/>
          <c:w val="0.717536"/>
          <c:h val="0.76970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33.000000</c:v>
                </c:pt>
                <c:pt idx="1">
                  <c:v>36.000000</c:v>
                </c:pt>
                <c:pt idx="2">
                  <c:v>22.000000</c:v>
                </c:pt>
                <c:pt idx="3">
                  <c:v>2.000000</c:v>
                </c:pt>
                <c:pt idx="4">
                  <c:v>7.000000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78967"/>
          <c:y val="0.796043"/>
          <c:w val="0.421033"/>
          <c:h val="0.20395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1873"/>
          <c:y val="0.0385082"/>
          <c:w val="0.944813"/>
          <c:h val="0.88340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36.000000</c:v>
              </c:pt>
              <c:pt idx="1">
                <c:v>40.000000</c:v>
              </c:pt>
              <c:pt idx="2">
                <c:v>16.000000</c:v>
              </c:pt>
              <c:pt idx="3">
                <c:v>4.000000</c:v>
              </c:pt>
              <c:pt idx="4">
                <c:v>4.000000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44001"/>
          <c:h val="0.8203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36.000000</c:v>
                </c:pt>
                <c:pt idx="1">
                  <c:v>40.000000</c:v>
                </c:pt>
                <c:pt idx="2">
                  <c:v>16.000000</c:v>
                </c:pt>
                <c:pt idx="3">
                  <c:v>4.000000</c:v>
                </c:pt>
                <c:pt idx="4">
                  <c:v>4.000000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62642"/>
          <c:y val="0.783236"/>
          <c:w val="0.437358"/>
          <c:h val="0.21676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4153"/>
          <c:y val="0.039638"/>
          <c:w val="0.944585"/>
          <c:h val="0.880347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59.000000</c:v>
              </c:pt>
              <c:pt idx="1">
                <c:v>24.000000</c:v>
              </c:pt>
              <c:pt idx="2">
                <c:v>5.000000</c:v>
              </c:pt>
              <c:pt idx="3">
                <c:v>11.000000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68157"/>
          <c:y val="0.0511694"/>
          <c:w val="0.671412"/>
          <c:h val="0.72135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78.000000</c:v>
                </c:pt>
                <c:pt idx="1">
                  <c:v>27.000000</c:v>
                </c:pt>
                <c:pt idx="2">
                  <c:v>0.000000</c:v>
                </c:pt>
                <c:pt idx="3">
                  <c:v>2.000000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572347"/>
          <c:y val="0.78601"/>
          <c:w val="0.427653"/>
          <c:h val="0.213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53605"/>
          <c:h val="0.80821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59.000000</c:v>
                </c:pt>
                <c:pt idx="1">
                  <c:v>24.000000</c:v>
                </c:pt>
                <c:pt idx="2">
                  <c:v>5.000000</c:v>
                </c:pt>
                <c:pt idx="3">
                  <c:v>11.000000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57426"/>
          <c:y val="0.786269"/>
          <c:w val="0.442574"/>
          <c:h val="0.21373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643187"/>
          <c:y val="0.0395392"/>
          <c:w val="0.930681"/>
          <c:h val="0.880614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96.000000</c:v>
              </c:pt>
              <c:pt idx="1">
                <c:v>4.000000</c:v>
              </c:pt>
              <c:pt idx="2">
                <c:v>0.000000</c:v>
              </c:pt>
              <c:pt idx="3">
                <c:v>0.000000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37646"/>
          <c:h val="0.85270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96.000000</c:v>
                </c:pt>
                <c:pt idx="1">
                  <c:v>4.000000</c:v>
                </c:pt>
                <c:pt idx="2">
                  <c:v>0.000000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8395"/>
          <c:y val="0.785029"/>
          <c:w val="0.41605"/>
          <c:h val="0.21497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689132"/>
          <c:y val="0.0376539"/>
          <c:w val="0.926087"/>
          <c:h val="0.885711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Too Low</c:v>
              </c:pt>
              <c:pt idx="1">
                <c:v>Just Right</c:v>
              </c:pt>
              <c:pt idx="2">
                <c:v>Too High</c:v>
              </c:pt>
              <c:pt idx="3">
                <c:v>Not Applicable</c:v>
              </c:pt>
            </c:strLit>
          </c:cat>
          <c:val>
            <c:numLit>
              <c:ptCount val="4"/>
              <c:pt idx="0">
                <c:v>0.000000</c:v>
              </c:pt>
              <c:pt idx="1">
                <c:v>98.000000</c:v>
              </c:pt>
              <c:pt idx="2">
                <c:v>0.000000</c:v>
              </c:pt>
              <c:pt idx="3">
                <c:v>2.000000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2696"/>
          <c:y val="0.0533915"/>
          <c:w val="0.732335"/>
          <c:h val="0.76531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Too Low</c:v>
                </c:pt>
                <c:pt idx="1">
                  <c:v>Just Right</c:v>
                </c:pt>
                <c:pt idx="2">
                  <c:v>Too High</c:v>
                </c:pt>
                <c:pt idx="3">
                  <c:v>Not Applicable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0.000000</c:v>
                </c:pt>
                <c:pt idx="1">
                  <c:v>98.000000</c:v>
                </c:pt>
                <c:pt idx="2">
                  <c:v>0.000000</c:v>
                </c:pt>
                <c:pt idx="3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31984"/>
          <c:y val="0.819265"/>
          <c:w val="0.368016"/>
          <c:h val="0.18073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55276"/>
          <c:y val="0.0369094"/>
          <c:w val="0.939472"/>
          <c:h val="0.887723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Too Low</c:v>
              </c:pt>
              <c:pt idx="1">
                <c:v>Just Right</c:v>
              </c:pt>
              <c:pt idx="2">
                <c:v>Too High</c:v>
              </c:pt>
              <c:pt idx="3">
                <c:v>Not Applicable</c:v>
              </c:pt>
            </c:strLit>
          </c:cat>
          <c:val>
            <c:numLit>
              <c:ptCount val="4"/>
              <c:pt idx="0">
                <c:v>0.000000</c:v>
              </c:pt>
              <c:pt idx="1">
                <c:v>82.000000</c:v>
              </c:pt>
              <c:pt idx="2">
                <c:v>18.000000</c:v>
              </c:pt>
              <c:pt idx="3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38017"/>
          <c:h val="0.84386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Too Low</c:v>
                </c:pt>
                <c:pt idx="1">
                  <c:v>Just Right</c:v>
                </c:pt>
                <c:pt idx="2">
                  <c:v>Too High</c:v>
                </c:pt>
                <c:pt idx="3">
                  <c:v>Not Applicable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0.000000</c:v>
                </c:pt>
                <c:pt idx="1">
                  <c:v>82.000000</c:v>
                </c:pt>
                <c:pt idx="2">
                  <c:v>18.000000</c:v>
                </c:pt>
                <c:pt idx="3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26801"/>
          <c:y val="0.830349"/>
          <c:w val="0.373199"/>
          <c:h val="0.16965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80166"/>
          <c:y val="0.0376929"/>
          <c:w val="0.936983"/>
          <c:h val="0.885605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Too Low</c:v>
              </c:pt>
              <c:pt idx="1">
                <c:v>Just Right</c:v>
              </c:pt>
              <c:pt idx="2">
                <c:v>Neither</c:v>
              </c:pt>
              <c:pt idx="3">
                <c:v>Not Applicalbe</c:v>
              </c:pt>
            </c:strLit>
          </c:cat>
          <c:val>
            <c:numLit>
              <c:ptCount val="4"/>
              <c:pt idx="0">
                <c:v>0.000000</c:v>
              </c:pt>
              <c:pt idx="1">
                <c:v>18.000000</c:v>
              </c:pt>
              <c:pt idx="2">
                <c:v>0.000000</c:v>
              </c:pt>
              <c:pt idx="3">
                <c:v>83.000000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799216"/>
          <c:h val="0.84200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Too Low</c:v>
                </c:pt>
                <c:pt idx="1">
                  <c:v>Just Right</c:v>
                </c:pt>
                <c:pt idx="2">
                  <c:v>Neither</c:v>
                </c:pt>
                <c:pt idx="3">
                  <c:v>Not Applicalbe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0.000000</c:v>
                </c:pt>
                <c:pt idx="1">
                  <c:v>18.000000</c:v>
                </c:pt>
                <c:pt idx="2">
                  <c:v>0.000000</c:v>
                </c:pt>
                <c:pt idx="3">
                  <c:v>83.000000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23405"/>
          <c:y val="0.821034"/>
          <c:w val="0.376595"/>
          <c:h val="0.17896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80071"/>
          <c:y val="0.0346326"/>
          <c:w val="0.936993"/>
          <c:h val="0.893878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Too Low</c:v>
              </c:pt>
              <c:pt idx="1">
                <c:v>Just Right</c:v>
              </c:pt>
              <c:pt idx="2">
                <c:v>Too High</c:v>
              </c:pt>
              <c:pt idx="3">
                <c:v>Not Applicable</c:v>
              </c:pt>
            </c:strLit>
          </c:cat>
          <c:val>
            <c:numLit>
              <c:ptCount val="4"/>
              <c:pt idx="0">
                <c:v>0.000000</c:v>
              </c:pt>
              <c:pt idx="1">
                <c:v>34.000000</c:v>
              </c:pt>
              <c:pt idx="2">
                <c:v>0.000000</c:v>
              </c:pt>
              <c:pt idx="3">
                <c:v>66.000000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28752"/>
          <c:y val="0.04481"/>
          <c:w val="0.942125"/>
          <c:h val="0.866144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FC5937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>
                    <a:defRPr b="1" i="0" strike="noStrike" sz="18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18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Agree</c:v>
              </c:pt>
              <c:pt idx="1">
                <c:v>Somewhat Agree</c:v>
              </c:pt>
              <c:pt idx="2">
                <c:v>Neither</c:v>
              </c:pt>
              <c:pt idx="3">
                <c:v>Somewhat Disagree</c:v>
              </c:pt>
              <c:pt idx="4">
                <c:v>Disagree</c:v>
              </c:pt>
            </c:strLit>
          </c:cat>
          <c:val>
            <c:numLit>
              <c:ptCount val="5"/>
              <c:pt idx="0">
                <c:v>54.000000</c:v>
              </c:pt>
              <c:pt idx="1">
                <c:v>33.000000</c:v>
              </c:pt>
              <c:pt idx="2">
                <c:v>2.000000</c:v>
              </c:pt>
              <c:pt idx="3">
                <c:v>11.000000</c:v>
              </c:pt>
              <c:pt idx="4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5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56817"/>
          <c:h val="0.81870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Too Low</c:v>
                </c:pt>
                <c:pt idx="1">
                  <c:v>Just Right</c:v>
                </c:pt>
                <c:pt idx="2">
                  <c:v>Too High</c:v>
                </c:pt>
                <c:pt idx="3">
                  <c:v>Not Applicable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0.000000</c:v>
                </c:pt>
                <c:pt idx="1">
                  <c:v>34.000000</c:v>
                </c:pt>
                <c:pt idx="2">
                  <c:v>0.000000</c:v>
                </c:pt>
                <c:pt idx="3">
                  <c:v>66.000000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607274"/>
          <c:y val="0.823273"/>
          <c:w val="0.392726"/>
          <c:h val="0.17672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34794"/>
          <c:y val="0.0368712"/>
          <c:w val="0.941521"/>
          <c:h val="0.887827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Too Low</c:v>
              </c:pt>
              <c:pt idx="1">
                <c:v>Just Right</c:v>
              </c:pt>
              <c:pt idx="2">
                <c:v>Too High</c:v>
              </c:pt>
              <c:pt idx="3">
                <c:v>Not Applicalbe</c:v>
              </c:pt>
            </c:strLit>
          </c:cat>
          <c:val>
            <c:numLit>
              <c:ptCount val="4"/>
              <c:pt idx="0">
                <c:v>9.000000</c:v>
              </c:pt>
              <c:pt idx="1">
                <c:v>83.000000</c:v>
              </c:pt>
              <c:pt idx="2">
                <c:v>0.000000</c:v>
              </c:pt>
              <c:pt idx="3">
                <c:v>9.000000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30232"/>
          <c:h val="0.84975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Too Low</c:v>
                </c:pt>
                <c:pt idx="1">
                  <c:v>Just Right</c:v>
                </c:pt>
                <c:pt idx="2">
                  <c:v>Too High</c:v>
                </c:pt>
                <c:pt idx="3">
                  <c:v>Not Applicalbe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9.000000</c:v>
                </c:pt>
                <c:pt idx="1">
                  <c:v>83.000000</c:v>
                </c:pt>
                <c:pt idx="2">
                  <c:v>0.000000</c:v>
                </c:pt>
                <c:pt idx="3">
                  <c:v>9.000000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29927"/>
          <c:y val="0.829241"/>
          <c:w val="0.370073"/>
          <c:h val="0.17075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63471"/>
          <c:y val="0.0379963"/>
          <c:w val="0.938653"/>
          <c:h val="0.884785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>
                    <a:defRPr b="1" i="0" strike="noStrike" sz="20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63500" dist="35135" dir="5388752">
                          <a:srgbClr val="000000">
                            <a:alpha val="90342"/>
                          </a:srgbClr>
                        </a:outerShdw>
                      </a:effectLst>
                      <a:latin typeface="Helvetica Neu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 i="0" strike="noStrike" sz="20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5135" dir="5388752">
                        <a:srgbClr val="000000">
                          <a:alpha val="90342"/>
                        </a:srgbClr>
                      </a:outerShdw>
                    </a:effectLst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Too Low</c:v>
              </c:pt>
              <c:pt idx="1">
                <c:v>Just Right</c:v>
              </c:pt>
              <c:pt idx="2">
                <c:v>Too High</c:v>
              </c:pt>
              <c:pt idx="3">
                <c:v>Not Applicable</c:v>
              </c:pt>
            </c:strLit>
          </c:cat>
          <c:val>
            <c:numLit>
              <c:ptCount val="4"/>
              <c:pt idx="0">
                <c:v>7.000000</c:v>
              </c:pt>
              <c:pt idx="1">
                <c:v>87.000000</c:v>
              </c:pt>
              <c:pt idx="2">
                <c:v>7.000000</c:v>
              </c:pt>
              <c:pt idx="3">
                <c:v>0.000000</c:v>
              </c:pt>
            </c:numLit>
          </c:val>
        </c:ser>
        <c:gapWidth val="2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low"/>
        <c:spPr>
          <a:ln w="12700" cap="flat">
            <a:solidFill>
              <a:srgbClr val="A7A7A7"/>
            </a:solidFill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7A7A7"/>
              </a:solidFill>
              <a:custDash>
                <a:ds d="200000" sp="200000"/>
              </a:custDash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1" i="0" strike="noStrike" sz="1600" u="none">
                <a:solidFill>
                  <a:srgbClr val="444444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8222"/>
          <c:h val="0.8588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Label 4</c:v>
                </c:pt>
              </c:strCache>
            </c:strRef>
          </c:tx>
          <c:spPr>
            <a:solidFill>
              <a:srgbClr val="5862C2">
                <a:alpha val="85000"/>
              </a:srgb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862C2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2EC6FF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79C8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FAA41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 Neue Medium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 Neue Medium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Too Low</c:v>
                </c:pt>
                <c:pt idx="1">
                  <c:v>Just Right</c:v>
                </c:pt>
                <c:pt idx="2">
                  <c:v>Too High</c:v>
                </c:pt>
                <c:pt idx="3">
                  <c:v>Not Applicable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7.000000</c:v>
                </c:pt>
                <c:pt idx="1">
                  <c:v>87.000000</c:v>
                </c:pt>
                <c:pt idx="2">
                  <c:v>7.000000</c:v>
                </c:pt>
                <c:pt idx="3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41403"/>
          <c:y val="0.833212"/>
          <c:w val="0.358597"/>
          <c:h val="0.16678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400" u="none">
              <a:solidFill>
                <a:srgbClr val="444444"/>
              </a:solidFill>
              <a:latin typeface="Helvetica Neue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.gif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7.xml"/><Relationship Id="rId3" Type="http://schemas.openxmlformats.org/officeDocument/2006/relationships/chart" Target="../charts/chart1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9.xml"/><Relationship Id="rId3" Type="http://schemas.openxmlformats.org/officeDocument/2006/relationships/chart" Target="../charts/chart20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1.xml"/><Relationship Id="rId3" Type="http://schemas.openxmlformats.org/officeDocument/2006/relationships/chart" Target="../charts/chart2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3.xml"/><Relationship Id="rId3" Type="http://schemas.openxmlformats.org/officeDocument/2006/relationships/chart" Target="../charts/chart2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5.xml"/><Relationship Id="rId3" Type="http://schemas.openxmlformats.org/officeDocument/2006/relationships/chart" Target="../charts/chart2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7.xml"/><Relationship Id="rId3" Type="http://schemas.openxmlformats.org/officeDocument/2006/relationships/chart" Target="../charts/chart28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9.xml"/><Relationship Id="rId3" Type="http://schemas.openxmlformats.org/officeDocument/2006/relationships/chart" Target="../charts/chart30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1.xml"/><Relationship Id="rId3" Type="http://schemas.openxmlformats.org/officeDocument/2006/relationships/chart" Target="../charts/chart3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3.xml"/><Relationship Id="rId3" Type="http://schemas.openxmlformats.org/officeDocument/2006/relationships/chart" Target="../charts/chart34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5.xml"/><Relationship Id="rId3" Type="http://schemas.openxmlformats.org/officeDocument/2006/relationships/chart" Target="../charts/chart3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7.xml"/><Relationship Id="rId3" Type="http://schemas.openxmlformats.org/officeDocument/2006/relationships/chart" Target="../charts/chart38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9.xml"/><Relationship Id="rId3" Type="http://schemas.openxmlformats.org/officeDocument/2006/relationships/chart" Target="../charts/chart40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1.xml"/><Relationship Id="rId3" Type="http://schemas.openxmlformats.org/officeDocument/2006/relationships/chart" Target="../charts/chart4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3.xml"/><Relationship Id="rId3" Type="http://schemas.openxmlformats.org/officeDocument/2006/relationships/chart" Target="../charts/chart44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5.xml"/><Relationship Id="rId3" Type="http://schemas.openxmlformats.org/officeDocument/2006/relationships/chart" Target="../charts/chart4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7.xml"/><Relationship Id="rId3" Type="http://schemas.openxmlformats.org/officeDocument/2006/relationships/chart" Target="../charts/chart4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9.xml"/><Relationship Id="rId3" Type="http://schemas.openxmlformats.org/officeDocument/2006/relationships/chart" Target="../charts/chart50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1.xml"/><Relationship Id="rId3" Type="http://schemas.openxmlformats.org/officeDocument/2006/relationships/chart" Target="../charts/chart5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3.xml"/><Relationship Id="rId3" Type="http://schemas.openxmlformats.org/officeDocument/2006/relationships/chart" Target="../charts/chart54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5.xml"/><Relationship Id="rId3" Type="http://schemas.openxmlformats.org/officeDocument/2006/relationships/chart" Target="../charts/chart56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7.xml"/><Relationship Id="rId3" Type="http://schemas.openxmlformats.org/officeDocument/2006/relationships/chart" Target="../charts/chart58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9.xml"/><Relationship Id="rId3" Type="http://schemas.openxmlformats.org/officeDocument/2006/relationships/chart" Target="../charts/chart60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1.xml"/><Relationship Id="rId3" Type="http://schemas.openxmlformats.org/officeDocument/2006/relationships/chart" Target="../charts/chart6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3.xml"/><Relationship Id="rId3" Type="http://schemas.openxmlformats.org/officeDocument/2006/relationships/chart" Target="../charts/chart64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5.xml"/><Relationship Id="rId3" Type="http://schemas.openxmlformats.org/officeDocument/2006/relationships/chart" Target="../charts/chart6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7.xml"/><Relationship Id="rId3" Type="http://schemas.openxmlformats.org/officeDocument/2006/relationships/chart" Target="../charts/chart68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9.xml"/><Relationship Id="rId3" Type="http://schemas.openxmlformats.org/officeDocument/2006/relationships/chart" Target="../charts/chart70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1.xml"/><Relationship Id="rId3" Type="http://schemas.openxmlformats.org/officeDocument/2006/relationships/chart" Target="../charts/chart7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3.xml"/><Relationship Id="rId3" Type="http://schemas.openxmlformats.org/officeDocument/2006/relationships/chart" Target="../charts/chart74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5.xml"/><Relationship Id="rId3" Type="http://schemas.openxmlformats.org/officeDocument/2006/relationships/chart" Target="../charts/chart76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7.xml"/><Relationship Id="rId3" Type="http://schemas.openxmlformats.org/officeDocument/2006/relationships/chart" Target="../charts/chart78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9.xml"/><Relationship Id="rId3" Type="http://schemas.openxmlformats.org/officeDocument/2006/relationships/chart" Target="../charts/chart80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1.xml"/><Relationship Id="rId3" Type="http://schemas.openxmlformats.org/officeDocument/2006/relationships/chart" Target="../charts/chart82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3.xml"/><Relationship Id="rId3" Type="http://schemas.openxmlformats.org/officeDocument/2006/relationships/chart" Target="../charts/chart84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5.xml"/><Relationship Id="rId3" Type="http://schemas.openxmlformats.org/officeDocument/2006/relationships/chart" Target="../charts/chart86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7.xml"/><Relationship Id="rId3" Type="http://schemas.openxmlformats.org/officeDocument/2006/relationships/chart" Target="../charts/chart88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9.xml"/><Relationship Id="rId3" Type="http://schemas.openxmlformats.org/officeDocument/2006/relationships/chart" Target="../charts/chart90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91.xml"/><Relationship Id="rId3" Type="http://schemas.openxmlformats.org/officeDocument/2006/relationships/chart" Target="../charts/chart92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93.xml"/><Relationship Id="rId3" Type="http://schemas.openxmlformats.org/officeDocument/2006/relationships/chart" Target="../charts/chart94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1.xml"/><Relationship Id="rId3" Type="http://schemas.openxmlformats.org/officeDocument/2006/relationships/chart" Target="../charts/char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1384300" y="21209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  <a:ea typeface="+mj-ea"/>
                <a:cs typeface="+mj-cs"/>
                <a:sym typeface="Helvetica"/>
              </a:defRPr>
            </a:lvl1pPr>
            <a:lvl2pPr indent="228600">
              <a:defRPr b="1">
                <a:latin typeface="+mj-lt"/>
                <a:ea typeface="+mj-ea"/>
                <a:cs typeface="+mj-cs"/>
                <a:sym typeface="Helvetica"/>
              </a:defRPr>
            </a:lvl2pPr>
          </a:lstStyle>
          <a:p>
            <a:pPr/>
            <a:r>
              <a:t>Membership Survey</a:t>
            </a:r>
          </a:p>
          <a:p>
            <a:pPr lvl="1"/>
            <a:r>
              <a:t>Results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4390106" y="5359398"/>
            <a:ext cx="4224587" cy="1550544"/>
          </a:xfrm>
          <a:prstGeom prst="rect">
            <a:avLst/>
          </a:prstGeom>
        </p:spPr>
        <p:txBody>
          <a:bodyPr/>
          <a:lstStyle/>
          <a:p>
            <a:pPr/>
            <a:r>
              <a:t>Ralph Jodice</a:t>
            </a:r>
          </a:p>
          <a:p>
            <a:pPr/>
            <a:r>
              <a:t>President Elect</a:t>
            </a:r>
          </a:p>
          <a:p>
            <a:pPr/>
            <a:r>
              <a:t>6 June 2017</a:t>
            </a:r>
          </a:p>
        </p:txBody>
      </p:sp>
      <p:pic>
        <p:nvPicPr>
          <p:cNvPr id="121" name="image1.jpg" descr="promo-epn-spo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71326" y="6894328"/>
            <a:ext cx="4649324" cy="26179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2.png" descr="T1617_EN_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7843" y="296389"/>
            <a:ext cx="3556002" cy="266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3.png" descr="T1718_E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7843" y="6869814"/>
            <a:ext cx="3556002" cy="266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6216650" y="4470400"/>
            <a:ext cx="57150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b="1" sz="1800">
                <a:solidFill>
                  <a:srgbClr val="019FCB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457200" indent="-457200" algn="r" defTabSz="457200">
              <a:tabLst>
                <a:tab pos="139700" algn="l"/>
                <a:tab pos="457200" algn="l"/>
              </a:tabLst>
              <a:defRPr sz="1400">
                <a:solidFill>
                  <a:srgbClr val="39424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		</a:t>
            </a:r>
            <a:br/>
          </a:p>
        </p:txBody>
      </p:sp>
      <p:pic>
        <p:nvPicPr>
          <p:cNvPr id="125" name="image1.gif" descr="http://www.rotaryeclubny1.com/images/wheel.gi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695914" y="70810"/>
            <a:ext cx="3600148" cy="31181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Culture, Members, &amp; Meetings Summary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8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Strengths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Good meetings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We care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Fundraising is appropriate </a:t>
            </a:r>
          </a:p>
          <a:p>
            <a:pPr marL="391158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Areas to improve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Involvement of &amp; direction to new members 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Outreach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Table 167"/>
          <p:cNvGraphicFramePr/>
          <p:nvPr/>
        </p:nvGraphicFramePr>
        <p:xfrm>
          <a:off x="7287090" y="797547"/>
          <a:ext cx="4229103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8" name="Chart 168"/>
          <p:cNvGraphicFramePr/>
          <p:nvPr/>
        </p:nvGraphicFramePr>
        <p:xfrm>
          <a:off x="107276" y="4000809"/>
          <a:ext cx="7841396" cy="518656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69" name="Chart 169"/>
          <p:cNvGraphicFramePr/>
          <p:nvPr/>
        </p:nvGraphicFramePr>
        <p:xfrm>
          <a:off x="7406735" y="4720584"/>
          <a:ext cx="5183552" cy="467803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70" name="Shape 170"/>
          <p:cNvSpPr/>
          <p:nvPr/>
        </p:nvSpPr>
        <p:spPr>
          <a:xfrm>
            <a:off x="1796411" y="1002737"/>
            <a:ext cx="4483103" cy="1934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defRPr b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How would you rate the following aspects of our weekly meetings?</a:t>
            </a:r>
          </a:p>
          <a:p>
            <a:pPr algn="l" defTabSz="457200">
              <a:defRPr b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pPr>
            <a:r>
              <a:t>Rotary International Updates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 172"/>
          <p:cNvGraphicFramePr/>
          <p:nvPr/>
        </p:nvGraphicFramePr>
        <p:xfrm>
          <a:off x="7193519" y="988046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21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19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3" name="Chart 173"/>
          <p:cNvGraphicFramePr/>
          <p:nvPr/>
        </p:nvGraphicFramePr>
        <p:xfrm>
          <a:off x="169925" y="3992081"/>
          <a:ext cx="7789972" cy="545507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74" name="Chart 174"/>
          <p:cNvGraphicFramePr/>
          <p:nvPr/>
        </p:nvGraphicFramePr>
        <p:xfrm>
          <a:off x="7034478" y="4448764"/>
          <a:ext cx="5452920" cy="487513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75" name="Shape 175"/>
          <p:cNvSpPr/>
          <p:nvPr/>
        </p:nvSpPr>
        <p:spPr>
          <a:xfrm>
            <a:off x="1840775" y="1696816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Length of our club meetings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Table 177"/>
          <p:cNvGraphicFramePr/>
          <p:nvPr/>
        </p:nvGraphicFramePr>
        <p:xfrm>
          <a:off x="7296087" y="848346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8" name="Chart 178"/>
          <p:cNvGraphicFramePr/>
          <p:nvPr/>
        </p:nvGraphicFramePr>
        <p:xfrm>
          <a:off x="89297" y="3701715"/>
          <a:ext cx="7648593" cy="584639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79" name="Chart 179"/>
          <p:cNvGraphicFramePr/>
          <p:nvPr/>
        </p:nvGraphicFramePr>
        <p:xfrm>
          <a:off x="7452778" y="4720354"/>
          <a:ext cx="5310445" cy="463263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80" name="Shape 180"/>
          <p:cNvSpPr/>
          <p:nvPr/>
        </p:nvSpPr>
        <p:spPr>
          <a:xfrm>
            <a:off x="1681546" y="1557116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Time for socializing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Table 182"/>
          <p:cNvGraphicFramePr/>
          <p:nvPr/>
        </p:nvGraphicFramePr>
        <p:xfrm>
          <a:off x="7296150" y="492747"/>
          <a:ext cx="4229100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3" name="Chart 183"/>
          <p:cNvGraphicFramePr/>
          <p:nvPr/>
        </p:nvGraphicFramePr>
        <p:xfrm>
          <a:off x="207665" y="3712926"/>
          <a:ext cx="7747166" cy="551032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84" name="Chart 184"/>
          <p:cNvGraphicFramePr/>
          <p:nvPr/>
        </p:nvGraphicFramePr>
        <p:xfrm>
          <a:off x="7185657" y="4452765"/>
          <a:ext cx="5687569" cy="485346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85" name="Shape 185"/>
          <p:cNvSpPr/>
          <p:nvPr/>
        </p:nvSpPr>
        <p:spPr>
          <a:xfrm>
            <a:off x="2078050" y="1250388"/>
            <a:ext cx="4025902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Professional connections and networking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Table 187"/>
          <p:cNvGraphicFramePr/>
          <p:nvPr/>
        </p:nvGraphicFramePr>
        <p:xfrm>
          <a:off x="7375983" y="797547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8" name="Chart 188"/>
          <p:cNvGraphicFramePr/>
          <p:nvPr/>
        </p:nvGraphicFramePr>
        <p:xfrm>
          <a:off x="78383" y="3854065"/>
          <a:ext cx="7720955" cy="532392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89" name="Chart 189"/>
          <p:cNvGraphicFramePr/>
          <p:nvPr/>
        </p:nvGraphicFramePr>
        <p:xfrm>
          <a:off x="7409009" y="4413962"/>
          <a:ext cx="5195867" cy="451837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90" name="Shape 190"/>
          <p:cNvSpPr/>
          <p:nvPr/>
        </p:nvSpPr>
        <p:spPr>
          <a:xfrm>
            <a:off x="1706995" y="1607916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Variety of program topics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Table 192"/>
          <p:cNvGraphicFramePr/>
          <p:nvPr/>
        </p:nvGraphicFramePr>
        <p:xfrm>
          <a:off x="7308850" y="683247"/>
          <a:ext cx="4229100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3" name="Chart 193"/>
          <p:cNvGraphicFramePr/>
          <p:nvPr/>
        </p:nvGraphicFramePr>
        <p:xfrm>
          <a:off x="143669" y="3439082"/>
          <a:ext cx="7906796" cy="583939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94" name="Chart 194"/>
          <p:cNvGraphicFramePr/>
          <p:nvPr/>
        </p:nvGraphicFramePr>
        <p:xfrm>
          <a:off x="7381152" y="4117252"/>
          <a:ext cx="5529029" cy="518676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95" name="Shape 195"/>
          <p:cNvSpPr/>
          <p:nvPr/>
        </p:nvSpPr>
        <p:spPr>
          <a:xfrm>
            <a:off x="1865671" y="1392016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Location of club meetings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Table 197"/>
          <p:cNvGraphicFramePr/>
          <p:nvPr/>
        </p:nvGraphicFramePr>
        <p:xfrm>
          <a:off x="7372350" y="746747"/>
          <a:ext cx="4229100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8" name="Chart 198"/>
          <p:cNvGraphicFramePr/>
          <p:nvPr/>
        </p:nvGraphicFramePr>
        <p:xfrm>
          <a:off x="165200" y="3685443"/>
          <a:ext cx="7778556" cy="577296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99" name="Chart 199"/>
          <p:cNvGraphicFramePr/>
          <p:nvPr/>
        </p:nvGraphicFramePr>
        <p:xfrm>
          <a:off x="7311577" y="4172989"/>
          <a:ext cx="5568673" cy="516184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00" name="Shape 200"/>
          <p:cNvSpPr/>
          <p:nvPr/>
        </p:nvSpPr>
        <p:spPr>
          <a:xfrm>
            <a:off x="2044153" y="1455516"/>
            <a:ext cx="44831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Meeting time and day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2" name="Table 202"/>
          <p:cNvGraphicFramePr/>
          <p:nvPr/>
        </p:nvGraphicFramePr>
        <p:xfrm>
          <a:off x="7335836" y="784847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3" name="Chart 203"/>
          <p:cNvGraphicFramePr/>
          <p:nvPr/>
        </p:nvGraphicFramePr>
        <p:xfrm>
          <a:off x="281534" y="3663168"/>
          <a:ext cx="7199005" cy="577002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04" name="Chart 204"/>
          <p:cNvGraphicFramePr/>
          <p:nvPr/>
        </p:nvGraphicFramePr>
        <p:xfrm>
          <a:off x="7392007" y="4302680"/>
          <a:ext cx="5504666" cy="491467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05" name="Shape 205"/>
          <p:cNvSpPr/>
          <p:nvPr/>
        </p:nvSpPr>
        <p:spPr>
          <a:xfrm>
            <a:off x="1647861" y="1600846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Meals and refreshments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" name="Table 207"/>
          <p:cNvGraphicFramePr/>
          <p:nvPr/>
        </p:nvGraphicFramePr>
        <p:xfrm>
          <a:off x="6926261" y="822946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Excellent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31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Good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Fair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Very Poor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8" name="Chart 208"/>
          <p:cNvGraphicFramePr/>
          <p:nvPr/>
        </p:nvGraphicFramePr>
        <p:xfrm>
          <a:off x="257225" y="3115629"/>
          <a:ext cx="7492363" cy="62282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09" name="Chart 209"/>
          <p:cNvGraphicFramePr/>
          <p:nvPr/>
        </p:nvGraphicFramePr>
        <p:xfrm>
          <a:off x="6715195" y="3828602"/>
          <a:ext cx="5643394" cy="522349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10" name="Shape 210"/>
          <p:cNvSpPr/>
          <p:nvPr/>
        </p:nvSpPr>
        <p:spPr>
          <a:xfrm>
            <a:off x="1770967" y="1531716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Speakers and programs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8933" indent="-368933" defTabSz="484886">
              <a:spcBef>
                <a:spcPts val="3400"/>
              </a:spcBef>
              <a:defRPr sz="2900"/>
            </a:pPr>
            <a:r>
              <a:t>Thanks to everyone who responded…your inputs are valuable</a:t>
            </a:r>
          </a:p>
          <a:p>
            <a:pPr marL="368933" indent="-368933" defTabSz="484886">
              <a:spcBef>
                <a:spcPts val="3400"/>
              </a:spcBef>
              <a:defRPr sz="2900"/>
            </a:pPr>
            <a:r>
              <a:t>Number of survey responses</a:t>
            </a:r>
          </a:p>
          <a:p>
            <a:pPr lvl="1" marL="737869" indent="-368933" defTabSz="484886">
              <a:spcBef>
                <a:spcPts val="3400"/>
              </a:spcBef>
              <a:defRPr sz="2900"/>
            </a:pPr>
            <a:r>
              <a:t>Low of 39</a:t>
            </a:r>
          </a:p>
          <a:p>
            <a:pPr lvl="1" marL="737869" indent="-368933" defTabSz="484886">
              <a:spcBef>
                <a:spcPts val="3400"/>
              </a:spcBef>
              <a:defRPr sz="2900"/>
            </a:pPr>
            <a:r>
              <a:t>Max of 49</a:t>
            </a:r>
          </a:p>
          <a:p>
            <a:pPr lvl="1" marL="737869" indent="-368933" defTabSz="484886">
              <a:spcBef>
                <a:spcPts val="3400"/>
              </a:spcBef>
              <a:defRPr sz="2900"/>
            </a:pPr>
            <a:r>
              <a:t>Average ~46</a:t>
            </a:r>
          </a:p>
          <a:p>
            <a:pPr marL="368933" indent="-368933" defTabSz="484886">
              <a:spcBef>
                <a:spcPts val="3400"/>
              </a:spcBef>
              <a:defRPr sz="2900"/>
            </a:pPr>
            <a:r>
              <a:t>All numbers are rounded and shown in %</a:t>
            </a:r>
          </a:p>
          <a:p>
            <a:pPr marL="368933" indent="-368933" defTabSz="484886">
              <a:spcBef>
                <a:spcPts val="3400"/>
              </a:spcBef>
              <a:defRPr sz="2900"/>
            </a:pPr>
            <a:r>
              <a:t>I read ALL comments…will summarize </a:t>
            </a:r>
          </a:p>
          <a:p>
            <a:pPr marL="368933" indent="-368933" defTabSz="484886">
              <a:spcBef>
                <a:spcPts val="3400"/>
              </a:spcBef>
              <a:defRPr sz="2900"/>
            </a:pPr>
            <a:r>
              <a:t>Special thanks to Torren, Cheryl and Chris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00"/>
            </a:pPr>
            <a:r>
              <a:t>Weekly Meetings</a:t>
            </a:r>
          </a:p>
          <a:p>
            <a:pPr defTabSz="490727">
              <a:defRPr sz="6700"/>
            </a:pPr>
            <a:r>
              <a:t>Summary</a:t>
            </a:r>
          </a:p>
        </p:txBody>
      </p:sp>
      <p:sp>
        <p:nvSpPr>
          <p:cNvPr id="213" name="Shape 2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263" indent="-342263" defTabSz="449833">
              <a:spcBef>
                <a:spcPts val="32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Strengths</a:t>
            </a:r>
          </a:p>
          <a:p>
            <a:pPr lvl="1" marL="684529" indent="-342263" defTabSz="449833">
              <a:spcBef>
                <a:spcPts val="32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Meeting time and day</a:t>
            </a:r>
          </a:p>
          <a:p>
            <a:pPr lvl="1" marL="684529" indent="-342263" defTabSz="449833">
              <a:spcBef>
                <a:spcPts val="32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Speakers and programs</a:t>
            </a:r>
          </a:p>
          <a:p>
            <a:pPr marL="342263" indent="-342263" defTabSz="449833">
              <a:spcBef>
                <a:spcPts val="32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Areas to improve</a:t>
            </a:r>
          </a:p>
          <a:p>
            <a:pPr lvl="1" marL="684529" indent="-342263" defTabSz="449833">
              <a:spcBef>
                <a:spcPts val="32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Start and stop on time</a:t>
            </a:r>
          </a:p>
          <a:p>
            <a:pPr lvl="2" marL="1026794" indent="-342263" defTabSz="449833">
              <a:spcBef>
                <a:spcPts val="32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Ensure speakers have time </a:t>
            </a:r>
          </a:p>
          <a:p>
            <a:pPr lvl="1" marL="684529" indent="-342263" defTabSz="449833">
              <a:spcBef>
                <a:spcPts val="32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Better Rotary Int’l updates</a:t>
            </a:r>
          </a:p>
          <a:p>
            <a:pPr lvl="1" marL="684529" indent="-342263" defTabSz="449833">
              <a:spcBef>
                <a:spcPts val="32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Professional connections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Table 215"/>
          <p:cNvGraphicFramePr/>
          <p:nvPr/>
        </p:nvGraphicFramePr>
        <p:xfrm>
          <a:off x="7802268" y="886446"/>
          <a:ext cx="4229101" cy="102056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Many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Few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6" name="Chart 216"/>
          <p:cNvGraphicFramePr/>
          <p:nvPr/>
        </p:nvGraphicFramePr>
        <p:xfrm>
          <a:off x="149999" y="3295563"/>
          <a:ext cx="7666898" cy="630430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17" name="Chart 217"/>
          <p:cNvGraphicFramePr/>
          <p:nvPr/>
        </p:nvGraphicFramePr>
        <p:xfrm>
          <a:off x="7580425" y="3533339"/>
          <a:ext cx="5087299" cy="557215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18" name="Shape 218"/>
          <p:cNvSpPr/>
          <p:nvPr/>
        </p:nvSpPr>
        <p:spPr>
          <a:xfrm>
            <a:off x="1751450" y="701393"/>
            <a:ext cx="4483103" cy="1934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defRPr b="1" i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What are your opinions on our club’s service projects?</a:t>
            </a:r>
          </a:p>
          <a:p>
            <a:pPr algn="l" defTabSz="457200">
              <a:defRPr b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pPr>
            <a:r>
              <a:t>Total number of service projects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Table 220"/>
          <p:cNvGraphicFramePr/>
          <p:nvPr/>
        </p:nvGraphicFramePr>
        <p:xfrm>
          <a:off x="8068691" y="962646"/>
          <a:ext cx="4229101" cy="102056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Many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Few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1" name="Chart 221"/>
          <p:cNvGraphicFramePr/>
          <p:nvPr/>
        </p:nvGraphicFramePr>
        <p:xfrm>
          <a:off x="129679" y="3252434"/>
          <a:ext cx="8073786" cy="624939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22" name="Chart 222"/>
          <p:cNvGraphicFramePr/>
          <p:nvPr/>
        </p:nvGraphicFramePr>
        <p:xfrm>
          <a:off x="8144527" y="3974403"/>
          <a:ext cx="4620176" cy="506125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23" name="Shape 223"/>
          <p:cNvSpPr/>
          <p:nvPr/>
        </p:nvSpPr>
        <p:spPr>
          <a:xfrm>
            <a:off x="2475892" y="1330044"/>
            <a:ext cx="3402511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Number of community service projects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Table 225"/>
          <p:cNvGraphicFramePr/>
          <p:nvPr/>
        </p:nvGraphicFramePr>
        <p:xfrm>
          <a:off x="8078786" y="1203946"/>
          <a:ext cx="4229101" cy="102056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100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Many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Few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6" name="Chart 226"/>
          <p:cNvGraphicFramePr/>
          <p:nvPr/>
        </p:nvGraphicFramePr>
        <p:xfrm>
          <a:off x="61150" y="2917511"/>
          <a:ext cx="7767240" cy="651934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27" name="Chart 227"/>
          <p:cNvGraphicFramePr/>
          <p:nvPr/>
        </p:nvGraphicFramePr>
        <p:xfrm>
          <a:off x="8131641" y="4009844"/>
          <a:ext cx="4634888" cy="502085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28" name="Shape 228"/>
          <p:cNvSpPr/>
          <p:nvPr/>
        </p:nvSpPr>
        <p:spPr>
          <a:xfrm>
            <a:off x="1709861" y="1522472"/>
            <a:ext cx="448310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Number of international service projects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Table 230"/>
          <p:cNvGraphicFramePr/>
          <p:nvPr/>
        </p:nvGraphicFramePr>
        <p:xfrm>
          <a:off x="8250236" y="797547"/>
          <a:ext cx="4229101" cy="102056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 Opinion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1" name="Chart 231"/>
          <p:cNvGraphicFramePr/>
          <p:nvPr/>
        </p:nvGraphicFramePr>
        <p:xfrm>
          <a:off x="154732" y="2876582"/>
          <a:ext cx="8065196" cy="628974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32" name="Chart 232"/>
          <p:cNvGraphicFramePr/>
          <p:nvPr/>
        </p:nvGraphicFramePr>
        <p:xfrm>
          <a:off x="8303503" y="3946591"/>
          <a:ext cx="4489736" cy="519501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33" name="Shape 233"/>
          <p:cNvSpPr/>
          <p:nvPr/>
        </p:nvSpPr>
        <p:spPr>
          <a:xfrm>
            <a:off x="1956332" y="1116072"/>
            <a:ext cx="448310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Service projects are well organized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" name="Table 235"/>
          <p:cNvGraphicFramePr/>
          <p:nvPr/>
        </p:nvGraphicFramePr>
        <p:xfrm>
          <a:off x="8186773" y="947700"/>
          <a:ext cx="4229101" cy="102056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 Opinion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6" name="Chart 236"/>
          <p:cNvGraphicFramePr/>
          <p:nvPr/>
        </p:nvGraphicFramePr>
        <p:xfrm>
          <a:off x="67004" y="3004008"/>
          <a:ext cx="7881810" cy="654777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37" name="Chart 237"/>
          <p:cNvGraphicFramePr/>
          <p:nvPr/>
        </p:nvGraphicFramePr>
        <p:xfrm>
          <a:off x="7910771" y="3816809"/>
          <a:ext cx="4959991" cy="544392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38" name="Shape 238"/>
          <p:cNvSpPr/>
          <p:nvPr/>
        </p:nvSpPr>
        <p:spPr>
          <a:xfrm>
            <a:off x="1873250" y="1130946"/>
            <a:ext cx="4483100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Service projects make a difference in the community or the world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/>
          <p:cNvGraphicFramePr/>
          <p:nvPr/>
        </p:nvGraphicFramePr>
        <p:xfrm>
          <a:off x="7374893" y="507621"/>
          <a:ext cx="4229101" cy="102056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91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 Opinion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1" name="Chart 241"/>
          <p:cNvGraphicFramePr/>
          <p:nvPr/>
        </p:nvGraphicFramePr>
        <p:xfrm>
          <a:off x="85608" y="2944626"/>
          <a:ext cx="7847604" cy="6639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42" name="Chart 242"/>
          <p:cNvGraphicFramePr/>
          <p:nvPr/>
        </p:nvGraphicFramePr>
        <p:xfrm>
          <a:off x="7453871" y="4214807"/>
          <a:ext cx="5163244" cy="488528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43" name="Shape 243"/>
          <p:cNvSpPr/>
          <p:nvPr/>
        </p:nvSpPr>
        <p:spPr>
          <a:xfrm>
            <a:off x="1047750" y="826146"/>
            <a:ext cx="4483100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Service projects are meaningful to 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00"/>
            </a:pPr>
            <a:r>
              <a:t>Service Projects</a:t>
            </a:r>
          </a:p>
          <a:p>
            <a:pPr defTabSz="490727">
              <a:defRPr sz="6700"/>
            </a:pPr>
            <a:r>
              <a:t>Summary</a:t>
            </a:r>
          </a:p>
        </p:txBody>
      </p:sp>
      <p:sp>
        <p:nvSpPr>
          <p:cNvPr id="246" name="Shape 2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8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Strengths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Int’l service projects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Service projects make a difference</a:t>
            </a:r>
          </a:p>
          <a:p>
            <a:pPr marL="391158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Areas to improve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More community service projects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Publicize both community and int’l projects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Toasts to other clubs…recognize with a card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" name="Table 248"/>
          <p:cNvGraphicFramePr/>
          <p:nvPr/>
        </p:nvGraphicFramePr>
        <p:xfrm>
          <a:off x="7169150" y="670547"/>
          <a:ext cx="4229100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9" name="Chart 249"/>
          <p:cNvGraphicFramePr/>
          <p:nvPr/>
        </p:nvGraphicFramePr>
        <p:xfrm>
          <a:off x="149523" y="4056174"/>
          <a:ext cx="7803483" cy="553746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50" name="Chart 250"/>
          <p:cNvGraphicFramePr/>
          <p:nvPr/>
        </p:nvGraphicFramePr>
        <p:xfrm>
          <a:off x="7382116" y="4841752"/>
          <a:ext cx="5826127" cy="457970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51" name="Shape 251"/>
          <p:cNvSpPr/>
          <p:nvPr/>
        </p:nvSpPr>
        <p:spPr>
          <a:xfrm>
            <a:off x="1819609" y="285187"/>
            <a:ext cx="4483103" cy="3407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defRPr b="1" i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Thinking about communications and responsiveness in our Rotary club, indicate your agreement with the following statements.</a:t>
            </a:r>
          </a:p>
          <a:p>
            <a:pPr algn="l" defTabSz="457200">
              <a:defRPr b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pPr>
            <a:r>
              <a:t>My club does a good job communicating to members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" name="Table 253"/>
          <p:cNvGraphicFramePr/>
          <p:nvPr/>
        </p:nvGraphicFramePr>
        <p:xfrm>
          <a:off x="7202264" y="563955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4" name="Chart 254"/>
          <p:cNvGraphicFramePr/>
          <p:nvPr/>
        </p:nvGraphicFramePr>
        <p:xfrm>
          <a:off x="236140" y="3179993"/>
          <a:ext cx="8041403" cy="616561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55" name="Chart 255"/>
          <p:cNvGraphicFramePr/>
          <p:nvPr/>
        </p:nvGraphicFramePr>
        <p:xfrm>
          <a:off x="7108992" y="4035729"/>
          <a:ext cx="5831481" cy="525057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56" name="Shape 256"/>
          <p:cNvSpPr/>
          <p:nvPr/>
        </p:nvSpPr>
        <p:spPr>
          <a:xfrm>
            <a:off x="2025785" y="1418775"/>
            <a:ext cx="44831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 does a good job listening to members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Table 129"/>
          <p:cNvGraphicFramePr/>
          <p:nvPr/>
        </p:nvGraphicFramePr>
        <p:xfrm>
          <a:off x="7807256" y="1254746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Satisfied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Satisfied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Dissatisfied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Dissatisfied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0" name="Chart 130"/>
          <p:cNvGraphicFramePr/>
          <p:nvPr/>
        </p:nvGraphicFramePr>
        <p:xfrm>
          <a:off x="180970" y="4476124"/>
          <a:ext cx="7899674" cy="46064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31" name="Chart 131"/>
          <p:cNvGraphicFramePr/>
          <p:nvPr/>
        </p:nvGraphicFramePr>
        <p:xfrm>
          <a:off x="8243321" y="5101393"/>
          <a:ext cx="4979058" cy="437893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32" name="Shape 132"/>
          <p:cNvSpPr/>
          <p:nvPr/>
        </p:nvSpPr>
        <p:spPr>
          <a:xfrm>
            <a:off x="1828987" y="2120338"/>
            <a:ext cx="4628228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457200">
              <a:defRPr b="1" i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Overall, how satisfied are you with your membership in our Rotary Club?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" name="Table 258"/>
          <p:cNvGraphicFramePr/>
          <p:nvPr/>
        </p:nvGraphicFramePr>
        <p:xfrm>
          <a:off x="7232650" y="386154"/>
          <a:ext cx="4229100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9" name="Chart 259"/>
          <p:cNvGraphicFramePr/>
          <p:nvPr/>
        </p:nvGraphicFramePr>
        <p:xfrm>
          <a:off x="92522" y="2841290"/>
          <a:ext cx="7591971" cy="641152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60" name="Chart 260"/>
          <p:cNvGraphicFramePr/>
          <p:nvPr/>
        </p:nvGraphicFramePr>
        <p:xfrm>
          <a:off x="6903116" y="3525297"/>
          <a:ext cx="6163872" cy="580020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61" name="Shape 261"/>
          <p:cNvSpPr/>
          <p:nvPr/>
        </p:nvSpPr>
        <p:spPr>
          <a:xfrm>
            <a:off x="1656319" y="870745"/>
            <a:ext cx="4483103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 seeks inputs and ideas from members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" name="Table 263"/>
          <p:cNvGraphicFramePr/>
          <p:nvPr/>
        </p:nvGraphicFramePr>
        <p:xfrm>
          <a:off x="7259959" y="589355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4" name="Chart 264"/>
          <p:cNvGraphicFramePr/>
          <p:nvPr/>
        </p:nvGraphicFramePr>
        <p:xfrm>
          <a:off x="101996" y="2884371"/>
          <a:ext cx="8218168" cy="621262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65" name="Chart 265"/>
          <p:cNvGraphicFramePr/>
          <p:nvPr/>
        </p:nvGraphicFramePr>
        <p:xfrm>
          <a:off x="7151054" y="3748089"/>
          <a:ext cx="5869597" cy="526630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66" name="Shape 266"/>
          <p:cNvSpPr/>
          <p:nvPr/>
        </p:nvSpPr>
        <p:spPr>
          <a:xfrm>
            <a:off x="1980467" y="1444175"/>
            <a:ext cx="44831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 seeks inputs and ideas from members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" name="Table 268"/>
          <p:cNvGraphicFramePr/>
          <p:nvPr/>
        </p:nvGraphicFramePr>
        <p:xfrm>
          <a:off x="7386636" y="475055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o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9" name="Chart 269"/>
          <p:cNvGraphicFramePr/>
          <p:nvPr/>
        </p:nvGraphicFramePr>
        <p:xfrm>
          <a:off x="232035" y="3007063"/>
          <a:ext cx="8078390" cy="607701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70" name="Chart 270"/>
          <p:cNvGraphicFramePr/>
          <p:nvPr/>
        </p:nvGraphicFramePr>
        <p:xfrm>
          <a:off x="7177272" y="3705877"/>
          <a:ext cx="5688319" cy="524673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71" name="Shape 271"/>
          <p:cNvSpPr/>
          <p:nvPr/>
        </p:nvSpPr>
        <p:spPr>
          <a:xfrm>
            <a:off x="2047820" y="1329875"/>
            <a:ext cx="44831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am comfortable with the pace of change in my club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Table 273"/>
          <p:cNvGraphicFramePr/>
          <p:nvPr/>
        </p:nvGraphicFramePr>
        <p:xfrm>
          <a:off x="7259636" y="821825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4" name="Chart 274"/>
          <p:cNvGraphicFramePr/>
          <p:nvPr/>
        </p:nvGraphicFramePr>
        <p:xfrm>
          <a:off x="200075" y="3445482"/>
          <a:ext cx="8076453" cy="602138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75" name="Chart 275"/>
          <p:cNvGraphicFramePr/>
          <p:nvPr/>
        </p:nvGraphicFramePr>
        <p:xfrm>
          <a:off x="7317077" y="4320754"/>
          <a:ext cx="5676051" cy="498437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76" name="Shape 276"/>
          <p:cNvSpPr/>
          <p:nvPr/>
        </p:nvSpPr>
        <p:spPr>
          <a:xfrm>
            <a:off x="2007330" y="1541365"/>
            <a:ext cx="4483103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 works to update club processes and rules to meet the needs of its members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03097">
              <a:defRPr sz="5500"/>
            </a:pPr>
            <a:r>
              <a:t>Communication &amp; Responsiveness </a:t>
            </a:r>
          </a:p>
          <a:p>
            <a:pPr defTabSz="403097">
              <a:defRPr sz="5500"/>
            </a:pPr>
            <a:r>
              <a:t>Summary</a:t>
            </a:r>
          </a:p>
        </p:txBody>
      </p:sp>
      <p:sp>
        <p:nvSpPr>
          <p:cNvPr id="279" name="Shape 2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8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Strengths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Communicating to members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Updating club processes</a:t>
            </a:r>
          </a:p>
          <a:p>
            <a:pPr marL="391158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Areas to improve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Communicating to members!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Assigning mentors to new members</a:t>
            </a:r>
          </a:p>
          <a:p>
            <a:pPr lvl="1" marL="782319" indent="-391158" defTabSz="514094">
              <a:spcBef>
                <a:spcPts val="3600"/>
              </a:spcBef>
              <a:defRPr sz="3100">
                <a:latin typeface="+mj-lt"/>
                <a:ea typeface="+mj-ea"/>
                <a:cs typeface="+mj-cs"/>
                <a:sym typeface="Helvetica"/>
              </a:defRPr>
            </a:pPr>
            <a:r>
              <a:t>Weekly emails about meeting and program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1" name="Table 281"/>
          <p:cNvGraphicFramePr/>
          <p:nvPr/>
        </p:nvGraphicFramePr>
        <p:xfrm>
          <a:off x="7497301" y="697486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2" name="Chart 282"/>
          <p:cNvGraphicFramePr/>
          <p:nvPr/>
        </p:nvGraphicFramePr>
        <p:xfrm>
          <a:off x="198237" y="3545643"/>
          <a:ext cx="8438960" cy="586325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83" name="Chart 283"/>
          <p:cNvGraphicFramePr/>
          <p:nvPr/>
        </p:nvGraphicFramePr>
        <p:xfrm>
          <a:off x="7633880" y="4328459"/>
          <a:ext cx="5632898" cy="496306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84" name="Shape 284"/>
          <p:cNvSpPr/>
          <p:nvPr/>
        </p:nvSpPr>
        <p:spPr>
          <a:xfrm>
            <a:off x="2187658" y="864575"/>
            <a:ext cx="4483102" cy="2302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defRPr b="1" i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Indicate your agreement with the following statements about the </a:t>
            </a:r>
            <a:r>
              <a:rPr>
                <a:solidFill>
                  <a:srgbClr val="000000"/>
                </a:solidFill>
              </a:rPr>
              <a:t>value</a:t>
            </a:r>
            <a:r>
              <a:t> of your membership.</a:t>
            </a:r>
          </a:p>
          <a:p>
            <a:pPr algn="l" defTabSz="457200">
              <a:defRPr b="1" i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pPr>
            <a:r>
              <a:t>I feel welcome in my club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" name="Table 286"/>
          <p:cNvGraphicFramePr/>
          <p:nvPr/>
        </p:nvGraphicFramePr>
        <p:xfrm>
          <a:off x="7451725" y="251447"/>
          <a:ext cx="4229100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7" name="Chart 287"/>
          <p:cNvGraphicFramePr/>
          <p:nvPr/>
        </p:nvGraphicFramePr>
        <p:xfrm>
          <a:off x="109140" y="2908163"/>
          <a:ext cx="8299570" cy="654023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88" name="Chart 288"/>
          <p:cNvGraphicFramePr/>
          <p:nvPr/>
        </p:nvGraphicFramePr>
        <p:xfrm>
          <a:off x="7243252" y="3781060"/>
          <a:ext cx="5674711" cy="557567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89" name="Shape 289"/>
          <p:cNvSpPr/>
          <p:nvPr/>
        </p:nvSpPr>
        <p:spPr>
          <a:xfrm>
            <a:off x="2028514" y="1106266"/>
            <a:ext cx="4483103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make valuable connections through my club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" name="Table 291"/>
          <p:cNvGraphicFramePr/>
          <p:nvPr/>
        </p:nvGraphicFramePr>
        <p:xfrm>
          <a:off x="7391400" y="514108"/>
          <a:ext cx="4229100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2" name="Chart 292"/>
          <p:cNvGraphicFramePr/>
          <p:nvPr/>
        </p:nvGraphicFramePr>
        <p:xfrm>
          <a:off x="128489" y="2892288"/>
          <a:ext cx="8278192" cy="650348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93" name="Chart 293"/>
          <p:cNvGraphicFramePr/>
          <p:nvPr/>
        </p:nvGraphicFramePr>
        <p:xfrm>
          <a:off x="7325512" y="3888296"/>
          <a:ext cx="5574457" cy="539007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94" name="Shape 294"/>
          <p:cNvSpPr/>
          <p:nvPr/>
        </p:nvSpPr>
        <p:spPr>
          <a:xfrm>
            <a:off x="2037121" y="1233649"/>
            <a:ext cx="4483103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 provides valuable opportunities to use my talents and skills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" name="Table 296"/>
          <p:cNvGraphicFramePr/>
          <p:nvPr/>
        </p:nvGraphicFramePr>
        <p:xfrm>
          <a:off x="7480617" y="759447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7" name="Chart 297"/>
          <p:cNvGraphicFramePr/>
          <p:nvPr/>
        </p:nvGraphicFramePr>
        <p:xfrm>
          <a:off x="166806" y="3397311"/>
          <a:ext cx="8298235" cy="595652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98" name="Chart 298"/>
          <p:cNvGraphicFramePr/>
          <p:nvPr/>
        </p:nvGraphicFramePr>
        <p:xfrm>
          <a:off x="7538621" y="4240803"/>
          <a:ext cx="5516531" cy="519436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99" name="Shape 299"/>
          <p:cNvSpPr/>
          <p:nvPr/>
        </p:nvSpPr>
        <p:spPr>
          <a:xfrm>
            <a:off x="2085510" y="1478988"/>
            <a:ext cx="4483103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experience as a member is worth the money I spend on Rotary participation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" name="Table 301"/>
          <p:cNvGraphicFramePr/>
          <p:nvPr/>
        </p:nvGraphicFramePr>
        <p:xfrm>
          <a:off x="7046317" y="563805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2" name="Chart 302"/>
          <p:cNvGraphicFramePr/>
          <p:nvPr/>
        </p:nvGraphicFramePr>
        <p:xfrm>
          <a:off x="118220" y="3023306"/>
          <a:ext cx="8366302" cy="656394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03" name="Chart 303"/>
          <p:cNvGraphicFramePr/>
          <p:nvPr/>
        </p:nvGraphicFramePr>
        <p:xfrm>
          <a:off x="6715268" y="3783236"/>
          <a:ext cx="6177380" cy="558592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04" name="Shape 304"/>
          <p:cNvSpPr/>
          <p:nvPr/>
        </p:nvSpPr>
        <p:spPr>
          <a:xfrm>
            <a:off x="2071128" y="1283346"/>
            <a:ext cx="4483103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experience as a member is worth the time I give to Rotary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Table 134"/>
          <p:cNvGraphicFramePr/>
          <p:nvPr/>
        </p:nvGraphicFramePr>
        <p:xfrm>
          <a:off x="7895490" y="1227988"/>
          <a:ext cx="4229103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5" name="Chart 135"/>
          <p:cNvGraphicFramePr/>
          <p:nvPr/>
        </p:nvGraphicFramePr>
        <p:xfrm>
          <a:off x="184100" y="4220987"/>
          <a:ext cx="8071815" cy="508793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36" name="Chart 136"/>
          <p:cNvGraphicFramePr/>
          <p:nvPr/>
        </p:nvGraphicFramePr>
        <p:xfrm>
          <a:off x="8021603" y="4694714"/>
          <a:ext cx="5193327" cy="491569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37" name="Shape 137"/>
          <p:cNvSpPr/>
          <p:nvPr/>
        </p:nvSpPr>
        <p:spPr>
          <a:xfrm>
            <a:off x="2210419" y="1026778"/>
            <a:ext cx="4483103" cy="3039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defRPr b="1" i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Considering our club’s </a:t>
            </a:r>
            <a:r>
              <a:rPr>
                <a:solidFill>
                  <a:srgbClr val="000000"/>
                </a:solidFill>
              </a:rPr>
              <a:t>culture, members, and meetings,</a:t>
            </a:r>
            <a:r>
              <a:t> indicate your agreement with the following statements.</a:t>
            </a:r>
          </a:p>
          <a:p>
            <a:pPr algn="l" defTabSz="457200">
              <a:defRPr b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pPr>
            <a:r>
              <a:t>Club meetings are a good use of my time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6" name="Table 306"/>
          <p:cNvGraphicFramePr/>
          <p:nvPr/>
        </p:nvGraphicFramePr>
        <p:xfrm>
          <a:off x="7503652" y="861669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7" name="Chart 307"/>
          <p:cNvGraphicFramePr/>
          <p:nvPr/>
        </p:nvGraphicFramePr>
        <p:xfrm>
          <a:off x="158701" y="3346460"/>
          <a:ext cx="8388666" cy="624894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08" name="Chart 308"/>
          <p:cNvGraphicFramePr/>
          <p:nvPr/>
        </p:nvGraphicFramePr>
        <p:xfrm>
          <a:off x="7520865" y="4296419"/>
          <a:ext cx="5724440" cy="504070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09" name="Shape 309"/>
          <p:cNvSpPr/>
          <p:nvPr/>
        </p:nvSpPr>
        <p:spPr>
          <a:xfrm>
            <a:off x="2122846" y="1716490"/>
            <a:ext cx="44831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family sees value in my Rotary membership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" name="Table 311"/>
          <p:cNvGraphicFramePr/>
          <p:nvPr/>
        </p:nvGraphicFramePr>
        <p:xfrm>
          <a:off x="7354416" y="759447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2" name="Chart 312"/>
          <p:cNvGraphicFramePr/>
          <p:nvPr/>
        </p:nvGraphicFramePr>
        <p:xfrm>
          <a:off x="268338" y="3475793"/>
          <a:ext cx="8402487" cy="600859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13" name="Chart 313"/>
          <p:cNvGraphicFramePr/>
          <p:nvPr/>
        </p:nvGraphicFramePr>
        <p:xfrm>
          <a:off x="7264180" y="4197555"/>
          <a:ext cx="5848026" cy="511331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14" name="Shape 314"/>
          <p:cNvSpPr/>
          <p:nvPr/>
        </p:nvSpPr>
        <p:spPr>
          <a:xfrm>
            <a:off x="2239428" y="1614266"/>
            <a:ext cx="4483103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friends see value in my Rotary membership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6" name="Table 316"/>
          <p:cNvGraphicFramePr/>
          <p:nvPr/>
        </p:nvGraphicFramePr>
        <p:xfrm>
          <a:off x="7291164" y="822946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7" name="Chart 317"/>
          <p:cNvGraphicFramePr/>
          <p:nvPr/>
        </p:nvGraphicFramePr>
        <p:xfrm>
          <a:off x="209600" y="3335101"/>
          <a:ext cx="8218417" cy="616908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18" name="Chart 318"/>
          <p:cNvGraphicFramePr/>
          <p:nvPr/>
        </p:nvGraphicFramePr>
        <p:xfrm>
          <a:off x="7146226" y="4140928"/>
          <a:ext cx="5862469" cy="523198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19" name="Shape 319"/>
          <p:cNvSpPr/>
          <p:nvPr/>
        </p:nvSpPr>
        <p:spPr>
          <a:xfrm>
            <a:off x="2088194" y="1677766"/>
            <a:ext cx="4483103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Through Rotary, I make a difference in my community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1" name="Table 321"/>
          <p:cNvGraphicFramePr/>
          <p:nvPr/>
        </p:nvGraphicFramePr>
        <p:xfrm>
          <a:off x="7366905" y="1026769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2" name="Chart 322"/>
          <p:cNvGraphicFramePr/>
          <p:nvPr/>
        </p:nvGraphicFramePr>
        <p:xfrm>
          <a:off x="205233" y="3385582"/>
          <a:ext cx="8413345" cy="612392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23" name="Chart 323"/>
          <p:cNvGraphicFramePr/>
          <p:nvPr/>
        </p:nvGraphicFramePr>
        <p:xfrm>
          <a:off x="7469478" y="4380823"/>
          <a:ext cx="5424589" cy="514288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24" name="Shape 324"/>
          <p:cNvSpPr/>
          <p:nvPr/>
        </p:nvSpPr>
        <p:spPr>
          <a:xfrm>
            <a:off x="2181782" y="1881590"/>
            <a:ext cx="4483102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Through Rotary, I make a difference in the world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00"/>
            </a:pPr>
            <a:r>
              <a:t>Value of Your Membership</a:t>
            </a:r>
          </a:p>
          <a:p>
            <a:pPr defTabSz="490727">
              <a:defRPr sz="6700"/>
            </a:pPr>
            <a:r>
              <a:t>Summary</a:t>
            </a:r>
          </a:p>
        </p:txBody>
      </p:sp>
      <p:sp>
        <p:nvSpPr>
          <p:cNvPr id="327" name="Shape 3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3379" indent="-373379" defTabSz="490727">
              <a:spcBef>
                <a:spcPts val="3500"/>
              </a:spcBef>
              <a:defRPr sz="3000">
                <a:latin typeface="+mj-lt"/>
                <a:ea typeface="+mj-ea"/>
                <a:cs typeface="+mj-cs"/>
                <a:sym typeface="Helvetica"/>
              </a:defRPr>
            </a:pPr>
            <a:r>
              <a:t>Strengths</a:t>
            </a:r>
          </a:p>
          <a:p>
            <a:pPr lvl="1" marL="746759" indent="-373379" defTabSz="490727">
              <a:spcBef>
                <a:spcPts val="3500"/>
              </a:spcBef>
              <a:defRPr sz="3000">
                <a:latin typeface="+mj-lt"/>
                <a:ea typeface="+mj-ea"/>
                <a:cs typeface="+mj-cs"/>
                <a:sym typeface="Helvetica"/>
              </a:defRPr>
            </a:pPr>
            <a:r>
              <a:t>Valuable connections</a:t>
            </a:r>
          </a:p>
          <a:p>
            <a:pPr lvl="1" marL="746759" indent="-373379" defTabSz="490727">
              <a:spcBef>
                <a:spcPts val="3500"/>
              </a:spcBef>
              <a:defRPr sz="3000">
                <a:latin typeface="+mj-lt"/>
                <a:ea typeface="+mj-ea"/>
                <a:cs typeface="+mj-cs"/>
                <a:sym typeface="Helvetica"/>
              </a:defRPr>
            </a:pPr>
            <a:r>
              <a:t>Rotary experience is worth the $$$ and time</a:t>
            </a:r>
          </a:p>
          <a:p>
            <a:pPr lvl="1" marL="746759" indent="-373379" defTabSz="490727">
              <a:spcBef>
                <a:spcPts val="3500"/>
              </a:spcBef>
              <a:defRPr sz="3000">
                <a:latin typeface="+mj-lt"/>
                <a:ea typeface="+mj-ea"/>
                <a:cs typeface="+mj-cs"/>
                <a:sym typeface="Helvetica"/>
              </a:defRPr>
            </a:pPr>
            <a:r>
              <a:t>Thru Rotary I make a difference in the community and world</a:t>
            </a:r>
          </a:p>
          <a:p>
            <a:pPr marL="373379" indent="-373379" defTabSz="490727">
              <a:spcBef>
                <a:spcPts val="3500"/>
              </a:spcBef>
              <a:defRPr sz="3000">
                <a:latin typeface="+mj-lt"/>
                <a:ea typeface="+mj-ea"/>
                <a:cs typeface="+mj-cs"/>
                <a:sym typeface="Helvetica"/>
              </a:defRPr>
            </a:pPr>
            <a:r>
              <a:t>Areas to improve</a:t>
            </a:r>
          </a:p>
          <a:p>
            <a:pPr lvl="1" marL="746759" indent="-373379" defTabSz="490727">
              <a:spcBef>
                <a:spcPts val="3500"/>
              </a:spcBef>
              <a:defRPr sz="3000">
                <a:latin typeface="+mj-lt"/>
                <a:ea typeface="+mj-ea"/>
                <a:cs typeface="+mj-cs"/>
                <a:sym typeface="Helvetica"/>
              </a:defRPr>
            </a:pPr>
            <a:r>
              <a:t>More communications on service projects</a:t>
            </a:r>
          </a:p>
          <a:p>
            <a:pPr lvl="1" marL="746759" indent="-373379" defTabSz="490727">
              <a:spcBef>
                <a:spcPts val="3500"/>
              </a:spcBef>
              <a:defRPr sz="3000">
                <a:latin typeface="+mj-lt"/>
                <a:ea typeface="+mj-ea"/>
                <a:cs typeface="+mj-cs"/>
                <a:sym typeface="Helvetica"/>
              </a:defRPr>
            </a:pPr>
            <a:r>
              <a:t>Publicity…”beating our own drum”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" name="Table 329"/>
          <p:cNvGraphicFramePr/>
          <p:nvPr/>
        </p:nvGraphicFramePr>
        <p:xfrm>
          <a:off x="7666036" y="911846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0" name="Chart 330"/>
          <p:cNvGraphicFramePr/>
          <p:nvPr/>
        </p:nvGraphicFramePr>
        <p:xfrm>
          <a:off x="115938" y="3415965"/>
          <a:ext cx="8118560" cy="622008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31" name="Chart 331"/>
          <p:cNvGraphicFramePr/>
          <p:nvPr/>
        </p:nvGraphicFramePr>
        <p:xfrm>
          <a:off x="7404788" y="4043725"/>
          <a:ext cx="5810040" cy="532967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32" name="Shape 332"/>
          <p:cNvSpPr/>
          <p:nvPr/>
        </p:nvSpPr>
        <p:spPr>
          <a:xfrm>
            <a:off x="1944351" y="1078936"/>
            <a:ext cx="4483103" cy="2302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defRPr b="1" i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Indicate your agreement with the following statements about </a:t>
            </a:r>
            <a:r>
              <a:rPr>
                <a:solidFill>
                  <a:srgbClr val="000000"/>
                </a:solidFill>
              </a:rPr>
              <a:t>club management</a:t>
            </a:r>
            <a:r>
              <a:t>.</a:t>
            </a:r>
          </a:p>
          <a:p>
            <a:pPr algn="l" defTabSz="457200">
              <a:defRPr b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pPr>
            <a:r>
              <a:t>I invite my friends, family, and colleagues to club events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4" name="Table 334"/>
          <p:cNvGraphicFramePr/>
          <p:nvPr/>
        </p:nvGraphicFramePr>
        <p:xfrm>
          <a:off x="7361236" y="835646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5" name="Chart 335"/>
          <p:cNvGraphicFramePr/>
          <p:nvPr/>
        </p:nvGraphicFramePr>
        <p:xfrm>
          <a:off x="206078" y="3383668"/>
          <a:ext cx="8433730" cy="611314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36" name="Chart 336"/>
          <p:cNvGraphicFramePr/>
          <p:nvPr/>
        </p:nvGraphicFramePr>
        <p:xfrm>
          <a:off x="7418459" y="4363131"/>
          <a:ext cx="5603485" cy="500542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37" name="Shape 337"/>
          <p:cNvSpPr/>
          <p:nvPr/>
        </p:nvSpPr>
        <p:spPr>
          <a:xfrm>
            <a:off x="1932870" y="1739338"/>
            <a:ext cx="5003102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invite qualified prospective members to join my Rotary club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" name="Table 339"/>
          <p:cNvGraphicFramePr/>
          <p:nvPr/>
        </p:nvGraphicFramePr>
        <p:xfrm>
          <a:off x="7335836" y="911846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59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0" name="Chart 340"/>
          <p:cNvGraphicFramePr/>
          <p:nvPr/>
        </p:nvGraphicFramePr>
        <p:xfrm>
          <a:off x="323106" y="3481895"/>
          <a:ext cx="8395577" cy="593888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41" name="Chart 341"/>
          <p:cNvGraphicFramePr/>
          <p:nvPr/>
        </p:nvGraphicFramePr>
        <p:xfrm>
          <a:off x="7393175" y="4315872"/>
          <a:ext cx="5530844" cy="507860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42" name="Shape 342"/>
          <p:cNvSpPr/>
          <p:nvPr/>
        </p:nvSpPr>
        <p:spPr>
          <a:xfrm>
            <a:off x="2290724" y="1631388"/>
            <a:ext cx="4483102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frequently participate in my club’s activities, projects, and programs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4" name="Table 344"/>
          <p:cNvGraphicFramePr/>
          <p:nvPr/>
        </p:nvGraphicFramePr>
        <p:xfrm>
          <a:off x="7198314" y="1161809"/>
          <a:ext cx="4229103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5" name="Chart 345"/>
          <p:cNvGraphicFramePr/>
          <p:nvPr/>
        </p:nvGraphicFramePr>
        <p:xfrm>
          <a:off x="186563" y="3593506"/>
          <a:ext cx="8337311" cy="595373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46" name="Chart 346"/>
          <p:cNvGraphicFramePr/>
          <p:nvPr/>
        </p:nvGraphicFramePr>
        <p:xfrm>
          <a:off x="7157600" y="4335102"/>
          <a:ext cx="5921460" cy="504843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47" name="Shape 347"/>
          <p:cNvSpPr/>
          <p:nvPr/>
        </p:nvSpPr>
        <p:spPr>
          <a:xfrm>
            <a:off x="2121743" y="2016629"/>
            <a:ext cx="448310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I’m proud of my Rotary club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00"/>
            </a:lvl1pPr>
            <a:lvl2pPr indent="192023" defTabSz="490727">
              <a:defRPr sz="6700"/>
            </a:lvl2pPr>
          </a:lstStyle>
          <a:p>
            <a:pPr/>
            <a:r>
              <a:t>Club Engagement</a:t>
            </a:r>
          </a:p>
          <a:p>
            <a:pPr lvl="1"/>
            <a:r>
              <a:t>Summary</a:t>
            </a:r>
          </a:p>
        </p:txBody>
      </p:sp>
      <p:sp>
        <p:nvSpPr>
          <p:cNvPr id="350" name="Shape 3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Strengths</a:t>
            </a:r>
          </a:p>
          <a:p>
            <a:pPr lvl="1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Being proud of </a:t>
            </a:r>
            <a:r>
              <a:rPr u="sng"/>
              <a:t>OUR</a:t>
            </a:r>
            <a:r>
              <a:t> club</a:t>
            </a: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Areas to improve</a:t>
            </a:r>
          </a:p>
          <a:p>
            <a:pPr lvl="1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Inviting friends, colleagues, family, and prospective members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39"/>
          <p:cNvGraphicFramePr/>
          <p:nvPr/>
        </p:nvGraphicFramePr>
        <p:xfrm>
          <a:off x="7631430" y="836269"/>
          <a:ext cx="4229102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0" name="Chart 140"/>
          <p:cNvGraphicFramePr/>
          <p:nvPr/>
        </p:nvGraphicFramePr>
        <p:xfrm>
          <a:off x="158757" y="4032904"/>
          <a:ext cx="7692820" cy="500324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41" name="Chart 141"/>
          <p:cNvGraphicFramePr/>
          <p:nvPr/>
        </p:nvGraphicFramePr>
        <p:xfrm>
          <a:off x="7445854" y="4042287"/>
          <a:ext cx="6162062" cy="481865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42" name="Shape 142"/>
          <p:cNvSpPr/>
          <p:nvPr/>
        </p:nvSpPr>
        <p:spPr>
          <a:xfrm>
            <a:off x="1962079" y="1691090"/>
            <a:ext cx="44831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 does a good job involving new members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2" name="Table 352"/>
          <p:cNvGraphicFramePr/>
          <p:nvPr/>
        </p:nvGraphicFramePr>
        <p:xfrm>
          <a:off x="7261866" y="632447"/>
          <a:ext cx="4229101" cy="127571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Low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High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Not Applicable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3" name="Chart 353"/>
          <p:cNvGraphicFramePr/>
          <p:nvPr/>
        </p:nvGraphicFramePr>
        <p:xfrm>
          <a:off x="153721" y="3339218"/>
          <a:ext cx="7781459" cy="625183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54" name="Chart 354"/>
          <p:cNvGraphicFramePr/>
          <p:nvPr/>
        </p:nvGraphicFramePr>
        <p:xfrm>
          <a:off x="7184718" y="4199895"/>
          <a:ext cx="5321843" cy="501066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55" name="Shape 355"/>
          <p:cNvSpPr/>
          <p:nvPr/>
        </p:nvSpPr>
        <p:spPr>
          <a:xfrm>
            <a:off x="1809576" y="458364"/>
            <a:ext cx="4483103" cy="2302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defRPr b="1" i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Thinking about the </a:t>
            </a:r>
            <a:r>
              <a:rPr>
                <a:solidFill>
                  <a:srgbClr val="000000"/>
                </a:solidFill>
              </a:rPr>
              <a:t>costs</a:t>
            </a:r>
            <a:r>
              <a:t> associated with club membership, how would you rate the following?</a:t>
            </a:r>
          </a:p>
          <a:p>
            <a:pPr algn="l" defTabSz="457200">
              <a:defRPr b="1" sz="24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457200">
              <a:defRPr b="1" sz="2400">
                <a:latin typeface="+mn-lt"/>
                <a:ea typeface="+mn-ea"/>
                <a:cs typeface="+mn-cs"/>
                <a:sym typeface="Helvetica Neue"/>
              </a:defRPr>
            </a:pPr>
            <a:r>
              <a:t>Club dues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7" name="Table 357"/>
          <p:cNvGraphicFramePr/>
          <p:nvPr/>
        </p:nvGraphicFramePr>
        <p:xfrm>
          <a:off x="7512050" y="937246"/>
          <a:ext cx="4229100" cy="127571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Low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High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Not Applicable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8" name="Chart 358"/>
          <p:cNvGraphicFramePr/>
          <p:nvPr/>
        </p:nvGraphicFramePr>
        <p:xfrm>
          <a:off x="364580" y="3122674"/>
          <a:ext cx="7622622" cy="637793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59" name="Chart 359"/>
          <p:cNvGraphicFramePr/>
          <p:nvPr/>
        </p:nvGraphicFramePr>
        <p:xfrm>
          <a:off x="7443237" y="4138541"/>
          <a:ext cx="5271825" cy="515889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60" name="Shape 360"/>
          <p:cNvSpPr/>
          <p:nvPr/>
        </p:nvSpPr>
        <p:spPr>
          <a:xfrm>
            <a:off x="1943781" y="1450894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Meals at weekly meetings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2" name="Table 362"/>
          <p:cNvGraphicFramePr/>
          <p:nvPr/>
        </p:nvGraphicFramePr>
        <p:xfrm>
          <a:off x="7607617" y="1000746"/>
          <a:ext cx="4229101" cy="127571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Low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Not Applicalbe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3" name="Chart 363"/>
          <p:cNvGraphicFramePr/>
          <p:nvPr/>
        </p:nvGraphicFramePr>
        <p:xfrm>
          <a:off x="255509" y="3300474"/>
          <a:ext cx="7295604" cy="624536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64" name="Chart 364"/>
          <p:cNvGraphicFramePr/>
          <p:nvPr/>
        </p:nvGraphicFramePr>
        <p:xfrm>
          <a:off x="7662189" y="4288628"/>
          <a:ext cx="5218335" cy="488067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65" name="Shape 365"/>
          <p:cNvSpPr/>
          <p:nvPr/>
        </p:nvSpPr>
        <p:spPr>
          <a:xfrm>
            <a:off x="1670379" y="1514394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Club fines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7" name="Table 367"/>
          <p:cNvGraphicFramePr/>
          <p:nvPr/>
        </p:nvGraphicFramePr>
        <p:xfrm>
          <a:off x="7798382" y="734047"/>
          <a:ext cx="4229101" cy="127571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Low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High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Not Applicable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8" name="Chart 368"/>
          <p:cNvGraphicFramePr/>
          <p:nvPr/>
        </p:nvGraphicFramePr>
        <p:xfrm>
          <a:off x="273497" y="2607084"/>
          <a:ext cx="7296791" cy="679723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69" name="Chart 369"/>
          <p:cNvGraphicFramePr/>
          <p:nvPr/>
        </p:nvGraphicFramePr>
        <p:xfrm>
          <a:off x="7803819" y="3883934"/>
          <a:ext cx="4979550" cy="513296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70" name="Shape 370"/>
          <p:cNvSpPr/>
          <p:nvPr/>
        </p:nvSpPr>
        <p:spPr>
          <a:xfrm>
            <a:off x="1688962" y="1247694"/>
            <a:ext cx="44831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Club assessments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2" name="Table 372"/>
          <p:cNvGraphicFramePr/>
          <p:nvPr/>
        </p:nvGraphicFramePr>
        <p:xfrm>
          <a:off x="7562850" y="1038846"/>
          <a:ext cx="4229100" cy="127571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Low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High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Not Applicalbe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3" name="Chart 373"/>
          <p:cNvGraphicFramePr/>
          <p:nvPr/>
        </p:nvGraphicFramePr>
        <p:xfrm>
          <a:off x="213817" y="2987042"/>
          <a:ext cx="7914551" cy="638454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74" name="Chart 374"/>
          <p:cNvGraphicFramePr/>
          <p:nvPr/>
        </p:nvGraphicFramePr>
        <p:xfrm>
          <a:off x="7494055" y="3921485"/>
          <a:ext cx="5321794" cy="512417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75" name="Shape 375"/>
          <p:cNvSpPr/>
          <p:nvPr/>
        </p:nvSpPr>
        <p:spPr>
          <a:xfrm>
            <a:off x="1939713" y="1552494"/>
            <a:ext cx="4483103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Requests for donations for service projects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7" name="Table 377"/>
          <p:cNvGraphicFramePr/>
          <p:nvPr/>
        </p:nvGraphicFramePr>
        <p:xfrm>
          <a:off x="7415386" y="911846"/>
          <a:ext cx="4229101" cy="127571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Low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Just Right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87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Too High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Not Applicable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8" name="Chart 378"/>
          <p:cNvGraphicFramePr/>
          <p:nvPr/>
        </p:nvGraphicFramePr>
        <p:xfrm>
          <a:off x="270818" y="3135473"/>
          <a:ext cx="7511761" cy="619549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79" name="Chart 379"/>
          <p:cNvGraphicFramePr/>
          <p:nvPr/>
        </p:nvGraphicFramePr>
        <p:xfrm>
          <a:off x="7403555" y="4031822"/>
          <a:ext cx="5234172" cy="493892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80" name="Shape 380"/>
          <p:cNvSpPr/>
          <p:nvPr/>
        </p:nvSpPr>
        <p:spPr>
          <a:xfrm>
            <a:off x="1794309" y="1425494"/>
            <a:ext cx="448310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Requests for contributions to The Rotary Foundation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4676">
              <a:defRPr sz="4700"/>
            </a:pPr>
            <a:r>
              <a:t>Costs Associated with Club Membership</a:t>
            </a:r>
          </a:p>
          <a:p>
            <a:pPr defTabSz="344676">
              <a:defRPr sz="4700"/>
            </a:pPr>
            <a:r>
              <a:t>Summary</a:t>
            </a:r>
          </a:p>
        </p:txBody>
      </p:sp>
      <p:sp>
        <p:nvSpPr>
          <p:cNvPr id="383" name="Shape 3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Strengths</a:t>
            </a:r>
          </a:p>
          <a:p>
            <a:pPr lvl="1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Dues &amp; meals</a:t>
            </a:r>
          </a:p>
          <a:p>
            <a:pPr lvl="1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Requests for donations and contributions</a:t>
            </a: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Areas to improve</a:t>
            </a:r>
          </a:p>
          <a:p>
            <a:pPr lvl="1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Contributions to </a:t>
            </a:r>
            <a:r>
              <a:rPr u="sng"/>
              <a:t>OUR</a:t>
            </a:r>
            <a:r>
              <a:t> club’s foundation </a:t>
            </a:r>
          </a:p>
          <a:p>
            <a:pPr lvl="1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Purpose of The Rotary Foundation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Table 144"/>
          <p:cNvGraphicFramePr/>
          <p:nvPr/>
        </p:nvGraphicFramePr>
        <p:xfrm>
          <a:off x="7270750" y="593626"/>
          <a:ext cx="4229100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5" name="Chart 145"/>
          <p:cNvGraphicFramePr/>
          <p:nvPr/>
        </p:nvGraphicFramePr>
        <p:xfrm>
          <a:off x="165464" y="3947934"/>
          <a:ext cx="8016496" cy="522462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46" name="Chart 146"/>
          <p:cNvGraphicFramePr/>
          <p:nvPr/>
        </p:nvGraphicFramePr>
        <p:xfrm>
          <a:off x="7225248" y="4040484"/>
          <a:ext cx="5715946" cy="522960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47" name="Shape 147"/>
          <p:cNvSpPr/>
          <p:nvPr/>
        </p:nvSpPr>
        <p:spPr>
          <a:xfrm>
            <a:off x="1950143" y="1448446"/>
            <a:ext cx="4483103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club’s members care about one another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Table 149"/>
          <p:cNvGraphicFramePr/>
          <p:nvPr/>
        </p:nvGraphicFramePr>
        <p:xfrm>
          <a:off x="7264400" y="1051546"/>
          <a:ext cx="4229100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0" name="Chart 150"/>
          <p:cNvGraphicFramePr/>
          <p:nvPr/>
        </p:nvGraphicFramePr>
        <p:xfrm>
          <a:off x="186842" y="4411709"/>
          <a:ext cx="7594749" cy="497822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51" name="Chart 151"/>
          <p:cNvGraphicFramePr/>
          <p:nvPr/>
        </p:nvGraphicFramePr>
        <p:xfrm>
          <a:off x="6899789" y="4338614"/>
          <a:ext cx="6384188" cy="519655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52" name="Shape 152"/>
          <p:cNvSpPr/>
          <p:nvPr/>
        </p:nvSpPr>
        <p:spPr>
          <a:xfrm>
            <a:off x="1759589" y="1586937"/>
            <a:ext cx="4483103" cy="1565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 reflects the demographic profile of our area’s business, professional, and community leaders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 154"/>
          <p:cNvGraphicFramePr/>
          <p:nvPr/>
        </p:nvGraphicFramePr>
        <p:xfrm>
          <a:off x="7423150" y="1064246"/>
          <a:ext cx="4229100" cy="153086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53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36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5" name="Chart 155"/>
          <p:cNvGraphicFramePr/>
          <p:nvPr/>
        </p:nvGraphicFramePr>
        <p:xfrm>
          <a:off x="116326" y="4601063"/>
          <a:ext cx="7668154" cy="461598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56" name="Chart 156"/>
          <p:cNvGraphicFramePr/>
          <p:nvPr/>
        </p:nvGraphicFramePr>
        <p:xfrm>
          <a:off x="7543091" y="4831188"/>
          <a:ext cx="5678671" cy="470041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57" name="Shape 157"/>
          <p:cNvSpPr/>
          <p:nvPr/>
        </p:nvSpPr>
        <p:spPr>
          <a:xfrm>
            <a:off x="1550713" y="1599637"/>
            <a:ext cx="4833592" cy="1565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My club actively seeks to involve all members in projects and activities according to their interests, skills, and availability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Table 159"/>
          <p:cNvGraphicFramePr/>
          <p:nvPr/>
        </p:nvGraphicFramePr>
        <p:xfrm>
          <a:off x="7272362" y="797547"/>
          <a:ext cx="4229102" cy="153085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14550"/>
                <a:gridCol w="2114550"/>
              </a:tblGrid>
              <a:tr h="255142">
                <a:tc>
                  <a:txBody>
                    <a:bodyPr/>
                    <a:lstStyle/>
                    <a:p>
                      <a:pPr algn="l" defTabSz="457200">
                        <a:defRPr b="0"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12700"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cap="all">
                          <a:solidFill>
                            <a:srgbClr val="515151"/>
                          </a:solidFill>
                          <a:latin typeface="+mn-lt"/>
                          <a:ea typeface="+mn-ea"/>
                          <a:cs typeface="+mn-cs"/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6350">
                      <a:solidFill>
                        <a:srgbClr val="645C58"/>
                      </a:solidFill>
                      <a:miter lim="400000"/>
                    </a:lnB>
                    <a:solidFill>
                      <a:srgbClr val="D0D0CC"/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68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6350">
                      <a:solidFill>
                        <a:srgbClr val="645C58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Neither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Somewhat 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solidFill>
                      <a:srgbClr val="C0BDB5">
                        <a:alpha val="12000"/>
                      </a:srgbClr>
                    </a:solidFill>
                  </a:tcPr>
                </a:tc>
              </a:tr>
              <a:tr h="25514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Disagree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A2A2A2"/>
                      </a:solidFill>
                      <a:miter lim="400000"/>
                    </a:lnL>
                    <a:lnR w="6350">
                      <a:solidFill>
                        <a:srgbClr val="645C58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>
                          <a:latin typeface="Helvetica Neue Light"/>
                          <a:ea typeface="Helvetica Neue Light"/>
                          <a:cs typeface="Helvetica Neue Light"/>
                          <a:sym typeface="Helvetica Neue Light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645C58"/>
                      </a:solidFill>
                      <a:miter lim="400000"/>
                    </a:lnL>
                    <a:lnR w="3175">
                      <a:solidFill>
                        <a:srgbClr val="A2A2A2"/>
                      </a:solidFill>
                      <a:miter lim="400000"/>
                    </a:lnR>
                    <a:lnT w="3175">
                      <a:solidFill>
                        <a:srgbClr val="A2A2A2"/>
                      </a:solidFill>
                      <a:miter lim="400000"/>
                    </a:lnT>
                    <a:lnB w="3175">
                      <a:solidFill>
                        <a:srgbClr val="A2A2A2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0" name="Chart 160"/>
          <p:cNvGraphicFramePr/>
          <p:nvPr/>
        </p:nvGraphicFramePr>
        <p:xfrm>
          <a:off x="88764" y="4271308"/>
          <a:ext cx="7806112" cy="518803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61" name="Chart 161"/>
          <p:cNvGraphicFramePr/>
          <p:nvPr/>
        </p:nvGraphicFramePr>
        <p:xfrm>
          <a:off x="7186849" y="4452924"/>
          <a:ext cx="5886790" cy="490843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62" name="Shape 162"/>
          <p:cNvSpPr/>
          <p:nvPr/>
        </p:nvSpPr>
        <p:spPr>
          <a:xfrm>
            <a:off x="1767725" y="1646132"/>
            <a:ext cx="44831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457200">
              <a:defRPr b="1" sz="2400" u="sng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The amount of fundraising activities is appropriate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