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9" r:id="rId3"/>
    <p:sldId id="270" r:id="rId4"/>
    <p:sldId id="271" r:id="rId5"/>
    <p:sldId id="275" r:id="rId6"/>
    <p:sldId id="276" r:id="rId7"/>
    <p:sldId id="274" r:id="rId8"/>
    <p:sldId id="273" r:id="rId9"/>
    <p:sldId id="351" r:id="rId10"/>
    <p:sldId id="272" r:id="rId11"/>
    <p:sldId id="352" r:id="rId12"/>
    <p:sldId id="268" r:id="rId13"/>
    <p:sldId id="267" r:id="rId14"/>
    <p:sldId id="354" r:id="rId15"/>
    <p:sldId id="355" r:id="rId16"/>
    <p:sldId id="35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A62AA0"/>
    <a:srgbClr val="99FF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314B7-DE38-4296-880E-3FECD0456BBD}" type="doc">
      <dgm:prSet loTypeId="urn:microsoft.com/office/officeart/2005/8/layout/hList6" loCatId="list" qsTypeId="urn:microsoft.com/office/officeart/2005/8/quickstyle/3d2" qsCatId="3D" csTypeId="urn:microsoft.com/office/officeart/2005/8/colors/accent6_3" csCatId="accent6" phldr="1"/>
      <dgm:spPr/>
      <dgm:t>
        <a:bodyPr/>
        <a:lstStyle/>
        <a:p>
          <a:endParaRPr lang="en-US"/>
        </a:p>
      </dgm:t>
    </dgm:pt>
    <dgm:pt modelId="{62FEDA41-F9FA-4613-8712-2C66B7DFD2A7}">
      <dgm:prSet/>
      <dgm:spPr/>
      <dgm:t>
        <a:bodyPr/>
        <a:lstStyle/>
        <a:p>
          <a:r>
            <a:rPr lang="en-US" dirty="0">
              <a:solidFill>
                <a:srgbClr val="A62AA0"/>
              </a:solidFill>
            </a:rPr>
            <a:t>Imagine what we can do… Our Rotary Foundation 2022 2023</a:t>
          </a:r>
        </a:p>
      </dgm:t>
    </dgm:pt>
    <dgm:pt modelId="{C7B30AF9-A648-451A-A5F9-39F94FED6175}" type="parTrans" cxnId="{40014C1C-1830-4BCD-AA59-78DC95ACD3FD}">
      <dgm:prSet/>
      <dgm:spPr/>
      <dgm:t>
        <a:bodyPr/>
        <a:lstStyle/>
        <a:p>
          <a:endParaRPr lang="en-US"/>
        </a:p>
      </dgm:t>
    </dgm:pt>
    <dgm:pt modelId="{E34D6D44-9354-469E-94DE-D895794C78FF}" type="sibTrans" cxnId="{40014C1C-1830-4BCD-AA59-78DC95ACD3FD}">
      <dgm:prSet/>
      <dgm:spPr/>
      <dgm:t>
        <a:bodyPr/>
        <a:lstStyle/>
        <a:p>
          <a:endParaRPr lang="en-US"/>
        </a:p>
      </dgm:t>
    </dgm:pt>
    <dgm:pt modelId="{9BEF0227-AA09-4842-8DA5-779218E3389E}" type="pres">
      <dgm:prSet presAssocID="{902314B7-DE38-4296-880E-3FECD0456BBD}" presName="Name0" presStyleCnt="0">
        <dgm:presLayoutVars>
          <dgm:dir/>
          <dgm:resizeHandles val="exact"/>
        </dgm:presLayoutVars>
      </dgm:prSet>
      <dgm:spPr/>
    </dgm:pt>
    <dgm:pt modelId="{83CEA530-71C9-46D1-95F2-6F38AA452631}" type="pres">
      <dgm:prSet presAssocID="{62FEDA41-F9FA-4613-8712-2C66B7DFD2A7}" presName="node" presStyleLbl="node1" presStyleIdx="0" presStyleCnt="1" custLinFactNeighborX="-19588" custLinFactNeighborY="15554">
        <dgm:presLayoutVars>
          <dgm:bulletEnabled val="1"/>
        </dgm:presLayoutVars>
      </dgm:prSet>
      <dgm:spPr/>
    </dgm:pt>
  </dgm:ptLst>
  <dgm:cxnLst>
    <dgm:cxn modelId="{40014C1C-1830-4BCD-AA59-78DC95ACD3FD}" srcId="{902314B7-DE38-4296-880E-3FECD0456BBD}" destId="{62FEDA41-F9FA-4613-8712-2C66B7DFD2A7}" srcOrd="0" destOrd="0" parTransId="{C7B30AF9-A648-451A-A5F9-39F94FED6175}" sibTransId="{E34D6D44-9354-469E-94DE-D895794C78FF}"/>
    <dgm:cxn modelId="{812CB825-B386-458D-B5D2-BEEB03C2F569}" type="presOf" srcId="{902314B7-DE38-4296-880E-3FECD0456BBD}" destId="{9BEF0227-AA09-4842-8DA5-779218E3389E}" srcOrd="0" destOrd="0" presId="urn:microsoft.com/office/officeart/2005/8/layout/hList6"/>
    <dgm:cxn modelId="{E763CADC-796B-467D-8558-90EA082AAC96}" type="presOf" srcId="{62FEDA41-F9FA-4613-8712-2C66B7DFD2A7}" destId="{83CEA530-71C9-46D1-95F2-6F38AA452631}" srcOrd="0" destOrd="0" presId="urn:microsoft.com/office/officeart/2005/8/layout/hList6"/>
    <dgm:cxn modelId="{65C63FF5-56C0-4D32-9B1B-00823A97D298}" type="presParOf" srcId="{9BEF0227-AA09-4842-8DA5-779218E3389E}" destId="{83CEA530-71C9-46D1-95F2-6F38AA452631}" srcOrd="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78A6D0E-5BE0-4BAA-A3C9-592BD3BF18A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2AA51A97-C56E-40C9-AF27-79982D1FECEC}">
      <dgm:prSet/>
      <dgm:spPr/>
      <dgm:t>
        <a:bodyPr/>
        <a:lstStyle/>
        <a:p>
          <a:r>
            <a:rPr lang="en-US" i="1" dirty="0">
              <a:solidFill>
                <a:srgbClr val="A62AA0"/>
              </a:solidFill>
            </a:rPr>
            <a:t>More funds for more projects</a:t>
          </a:r>
        </a:p>
      </dgm:t>
    </dgm:pt>
    <dgm:pt modelId="{3A619B05-3B9C-4BC9-8231-EFA5208D1FBF}" type="parTrans" cxnId="{E2B67478-1008-4B4F-9E68-7397CFF45EE1}">
      <dgm:prSet/>
      <dgm:spPr/>
      <dgm:t>
        <a:bodyPr/>
        <a:lstStyle/>
        <a:p>
          <a:endParaRPr lang="en-US"/>
        </a:p>
      </dgm:t>
    </dgm:pt>
    <dgm:pt modelId="{65247989-7ACB-45AD-A1E6-81EF26C6F34E}" type="sibTrans" cxnId="{E2B67478-1008-4B4F-9E68-7397CFF45EE1}">
      <dgm:prSet/>
      <dgm:spPr/>
      <dgm:t>
        <a:bodyPr/>
        <a:lstStyle/>
        <a:p>
          <a:endParaRPr lang="en-US"/>
        </a:p>
      </dgm:t>
    </dgm:pt>
    <dgm:pt modelId="{7A46C83F-ED54-4853-BCB2-9A2D1C0E7BFC}" type="pres">
      <dgm:prSet presAssocID="{878A6D0E-5BE0-4BAA-A3C9-592BD3BF18A6}" presName="Name0" presStyleCnt="0">
        <dgm:presLayoutVars>
          <dgm:dir/>
          <dgm:resizeHandles val="exact"/>
        </dgm:presLayoutVars>
      </dgm:prSet>
      <dgm:spPr/>
    </dgm:pt>
    <dgm:pt modelId="{364B9285-5D20-476B-AE81-B3EB4CAA2B6F}" type="pres">
      <dgm:prSet presAssocID="{878A6D0E-5BE0-4BAA-A3C9-592BD3BF18A6}" presName="arrow" presStyleLbl="bgShp" presStyleIdx="0" presStyleCnt="1" custScaleY="249231" custLinFactNeighborY="-8137"/>
      <dgm:spPr>
        <a:prstGeom prst="flowChartPunchedTape">
          <a:avLst/>
        </a:prstGeom>
      </dgm:spPr>
    </dgm:pt>
    <dgm:pt modelId="{9F8DA44C-0B14-4B08-8EB7-2C1FD63D00A5}" type="pres">
      <dgm:prSet presAssocID="{878A6D0E-5BE0-4BAA-A3C9-592BD3BF18A6}" presName="points" presStyleCnt="0"/>
      <dgm:spPr/>
    </dgm:pt>
    <dgm:pt modelId="{FC398DAF-AFBE-476C-B586-A906154EEB08}" type="pres">
      <dgm:prSet presAssocID="{2AA51A97-C56E-40C9-AF27-79982D1FECEC}" presName="compositeA" presStyleCnt="0"/>
      <dgm:spPr/>
    </dgm:pt>
    <dgm:pt modelId="{69744BA8-021F-4322-A102-8F0CD108B1EF}" type="pres">
      <dgm:prSet presAssocID="{2AA51A97-C56E-40C9-AF27-79982D1FECEC}" presName="textA" presStyleLbl="revTx" presStyleIdx="0" presStyleCnt="1" custScaleY="250000">
        <dgm:presLayoutVars>
          <dgm:bulletEnabled val="1"/>
        </dgm:presLayoutVars>
      </dgm:prSet>
      <dgm:spPr/>
    </dgm:pt>
    <dgm:pt modelId="{E750660E-B900-4794-AEFA-34830E3461EE}" type="pres">
      <dgm:prSet presAssocID="{2AA51A97-C56E-40C9-AF27-79982D1FECEC}" presName="circleA" presStyleLbl="node1" presStyleIdx="0" presStyleCnt="1" custLinFactX="600000" custLinFactY="100000" custLinFactNeighborX="632198" custLinFactNeighborY="181428"/>
      <dgm:spPr/>
    </dgm:pt>
    <dgm:pt modelId="{2B956E81-9128-462F-A5ED-8DBFCF11B96E}" type="pres">
      <dgm:prSet presAssocID="{2AA51A97-C56E-40C9-AF27-79982D1FECEC}" presName="spaceA" presStyleCnt="0"/>
      <dgm:spPr/>
    </dgm:pt>
  </dgm:ptLst>
  <dgm:cxnLst>
    <dgm:cxn modelId="{2ABBAF3F-7FFA-415D-B275-454C94EC76EC}" type="presOf" srcId="{878A6D0E-5BE0-4BAA-A3C9-592BD3BF18A6}" destId="{7A46C83F-ED54-4853-BCB2-9A2D1C0E7BFC}" srcOrd="0" destOrd="0" presId="urn:microsoft.com/office/officeart/2005/8/layout/hProcess11"/>
    <dgm:cxn modelId="{E2B67478-1008-4B4F-9E68-7397CFF45EE1}" srcId="{878A6D0E-5BE0-4BAA-A3C9-592BD3BF18A6}" destId="{2AA51A97-C56E-40C9-AF27-79982D1FECEC}" srcOrd="0" destOrd="0" parTransId="{3A619B05-3B9C-4BC9-8231-EFA5208D1FBF}" sibTransId="{65247989-7ACB-45AD-A1E6-81EF26C6F34E}"/>
    <dgm:cxn modelId="{D52FA78B-4CA5-49C1-B6D2-C6D82AD1FC0A}" type="presOf" srcId="{2AA51A97-C56E-40C9-AF27-79982D1FECEC}" destId="{69744BA8-021F-4322-A102-8F0CD108B1EF}" srcOrd="0" destOrd="0" presId="urn:microsoft.com/office/officeart/2005/8/layout/hProcess11"/>
    <dgm:cxn modelId="{CDE09B69-E9BF-4D73-8EE2-81691796B302}" type="presParOf" srcId="{7A46C83F-ED54-4853-BCB2-9A2D1C0E7BFC}" destId="{364B9285-5D20-476B-AE81-B3EB4CAA2B6F}" srcOrd="0" destOrd="0" presId="urn:microsoft.com/office/officeart/2005/8/layout/hProcess11"/>
    <dgm:cxn modelId="{CC92296F-F33E-463A-90C6-200325765D7D}" type="presParOf" srcId="{7A46C83F-ED54-4853-BCB2-9A2D1C0E7BFC}" destId="{9F8DA44C-0B14-4B08-8EB7-2C1FD63D00A5}" srcOrd="1" destOrd="0" presId="urn:microsoft.com/office/officeart/2005/8/layout/hProcess11"/>
    <dgm:cxn modelId="{7D112729-4533-48F9-A839-BB312FF04B9F}" type="presParOf" srcId="{9F8DA44C-0B14-4B08-8EB7-2C1FD63D00A5}" destId="{FC398DAF-AFBE-476C-B586-A906154EEB08}" srcOrd="0" destOrd="0" presId="urn:microsoft.com/office/officeart/2005/8/layout/hProcess11"/>
    <dgm:cxn modelId="{69B96FED-4D23-4F68-9E87-A7899C8BD293}" type="presParOf" srcId="{FC398DAF-AFBE-476C-B586-A906154EEB08}" destId="{69744BA8-021F-4322-A102-8F0CD108B1EF}" srcOrd="0" destOrd="0" presId="urn:microsoft.com/office/officeart/2005/8/layout/hProcess11"/>
    <dgm:cxn modelId="{ADC3A0F0-0845-4A3D-BCA5-F1885C8007F0}" type="presParOf" srcId="{FC398DAF-AFBE-476C-B586-A906154EEB08}" destId="{E750660E-B900-4794-AEFA-34830E3461EE}" srcOrd="1" destOrd="0" presId="urn:microsoft.com/office/officeart/2005/8/layout/hProcess11"/>
    <dgm:cxn modelId="{48DC0CC2-BC08-4403-BFEC-970BCD0267A0}" type="presParOf" srcId="{FC398DAF-AFBE-476C-B586-A906154EEB08}" destId="{2B956E81-9128-462F-A5ED-8DBFCF11B96E}"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A530-71C9-46D1-95F2-6F38AA452631}">
      <dsp:nvSpPr>
        <dsp:cNvPr id="0" name=""/>
        <dsp:cNvSpPr/>
      </dsp:nvSpPr>
      <dsp:spPr>
        <a:xfrm rot="16200000">
          <a:off x="935182" y="-935182"/>
          <a:ext cx="5203767" cy="7074131"/>
        </a:xfrm>
        <a:prstGeom prst="flowChartManualOperation">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9250" tIns="0" rIns="347266" bIns="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A62AA0"/>
              </a:solidFill>
            </a:rPr>
            <a:t>Imagine what we can do… Our Rotary Foundation 2022 2023</a:t>
          </a:r>
        </a:p>
      </dsp:txBody>
      <dsp:txXfrm rot="5400000">
        <a:off x="0" y="1040753"/>
        <a:ext cx="7074131" cy="3122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B9285-5D20-476B-AE81-B3EB4CAA2B6F}">
      <dsp:nvSpPr>
        <dsp:cNvPr id="0" name=""/>
        <dsp:cNvSpPr/>
      </dsp:nvSpPr>
      <dsp:spPr>
        <a:xfrm>
          <a:off x="0" y="0"/>
          <a:ext cx="9809018" cy="3596626"/>
        </a:xfrm>
        <a:prstGeom prst="flowChartPunchedTap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44BA8-021F-4322-A102-8F0CD108B1EF}">
      <dsp:nvSpPr>
        <dsp:cNvPr id="0" name=""/>
        <dsp:cNvSpPr/>
      </dsp:nvSpPr>
      <dsp:spPr>
        <a:xfrm>
          <a:off x="4310" y="-541158"/>
          <a:ext cx="8819494" cy="360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56" tIns="448056" rIns="448056" bIns="448056" numCol="1" spcCol="1270" anchor="b" anchorCtr="0">
          <a:noAutofit/>
        </a:bodyPr>
        <a:lstStyle/>
        <a:p>
          <a:pPr marL="0" lvl="0" indent="0" algn="ctr" defTabSz="2800350">
            <a:lnSpc>
              <a:spcPct val="90000"/>
            </a:lnSpc>
            <a:spcBef>
              <a:spcPct val="0"/>
            </a:spcBef>
            <a:spcAft>
              <a:spcPct val="35000"/>
            </a:spcAft>
            <a:buNone/>
          </a:pPr>
          <a:r>
            <a:rPr lang="en-US" sz="6300" i="1" kern="1200" dirty="0">
              <a:solidFill>
                <a:srgbClr val="A62AA0"/>
              </a:solidFill>
            </a:rPr>
            <a:t>More funds for more projects</a:t>
          </a:r>
        </a:p>
      </dsp:txBody>
      <dsp:txXfrm>
        <a:off x="4310" y="-541158"/>
        <a:ext cx="8819494" cy="3607724"/>
      </dsp:txXfrm>
    </dsp:sp>
    <dsp:sp modelId="{E750660E-B900-4794-AEFA-34830E3461EE}">
      <dsp:nvSpPr>
        <dsp:cNvPr id="0" name=""/>
        <dsp:cNvSpPr/>
      </dsp:nvSpPr>
      <dsp:spPr>
        <a:xfrm>
          <a:off x="8679102" y="3179948"/>
          <a:ext cx="360772" cy="360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B598E-4FF7-4520-A2A1-76D628BAB887}"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668C7-53DA-4F90-AD90-5AFCEAECB305}" type="slidenum">
              <a:rPr lang="en-US" smtClean="0"/>
              <a:t>‹#›</a:t>
            </a:fld>
            <a:endParaRPr lang="en-US"/>
          </a:p>
        </p:txBody>
      </p:sp>
    </p:spTree>
    <p:extLst>
      <p:ext uri="{BB962C8B-B14F-4D97-AF65-F5344CB8AC3E}">
        <p14:creationId xmlns:p14="http://schemas.microsoft.com/office/powerpoint/2010/main" val="372256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2184-EFAE-B33C-F0E6-4D93FBD1D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DCA8C7-5C04-BFDB-6C68-329E22ABA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029B7E-5F4D-EA0F-599C-B15E5628E982}"/>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5" name="Footer Placeholder 4">
            <a:extLst>
              <a:ext uri="{FF2B5EF4-FFF2-40B4-BE49-F238E27FC236}">
                <a16:creationId xmlns:a16="http://schemas.microsoft.com/office/drawing/2014/main" id="{8D06CA74-EEF0-EAED-D977-FDD74408C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F84CF-5678-5354-98DC-252D1601FD4C}"/>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242385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1C69-A744-EC37-5683-50077E364F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B1FF86-4DFF-B09A-157C-B7AA1FBF7A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FE8FE-B8E3-E6D4-9B94-13D5E8814455}"/>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5" name="Footer Placeholder 4">
            <a:extLst>
              <a:ext uri="{FF2B5EF4-FFF2-40B4-BE49-F238E27FC236}">
                <a16:creationId xmlns:a16="http://schemas.microsoft.com/office/drawing/2014/main" id="{293DC7DC-428C-E37A-D472-251FF2F7D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B8DEF-C9AB-20CE-0EA6-C3966533B7AD}"/>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8425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37DD3-57CF-9363-A0B6-3CA1CC303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FF073B-7329-2003-454E-68F6731354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83690-B521-88C6-C7E7-81FE0268734C}"/>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5" name="Footer Placeholder 4">
            <a:extLst>
              <a:ext uri="{FF2B5EF4-FFF2-40B4-BE49-F238E27FC236}">
                <a16:creationId xmlns:a16="http://schemas.microsoft.com/office/drawing/2014/main" id="{48EA9CBE-6622-3098-63A7-BF4480FD3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60AD3-EC99-FCD4-15E7-B78E9CFF10A7}"/>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304501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DE51-164F-6718-8559-77AB2C295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128CD-2A63-7626-046E-B40EC6919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3A95A-AE6E-F9E8-6859-AE7260073B2D}"/>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5" name="Footer Placeholder 4">
            <a:extLst>
              <a:ext uri="{FF2B5EF4-FFF2-40B4-BE49-F238E27FC236}">
                <a16:creationId xmlns:a16="http://schemas.microsoft.com/office/drawing/2014/main" id="{54F4854B-43AC-AEFB-4290-BDFB72908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9963B-A632-596E-BC61-EB8DBAD4F156}"/>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262388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9FDB-35D2-05E6-1955-A7550CE94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8AD57-448D-CA07-0ABD-E8F4CD53F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ABCD4-9968-EBC3-62D7-681C471D9191}"/>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5" name="Footer Placeholder 4">
            <a:extLst>
              <a:ext uri="{FF2B5EF4-FFF2-40B4-BE49-F238E27FC236}">
                <a16:creationId xmlns:a16="http://schemas.microsoft.com/office/drawing/2014/main" id="{BA907110-C599-7658-CC23-6C5005707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1C59C-B185-061A-B24D-EA118E232133}"/>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123002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E982-D21C-F9A6-FAF3-58D469B9F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E72CF-961C-50F3-086D-5A4D3BFDA6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6A4F4E-CDFA-FA02-7EC8-51B79FC62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62400-AD45-49B3-1BD8-FDF6E50B06F5}"/>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6" name="Footer Placeholder 5">
            <a:extLst>
              <a:ext uri="{FF2B5EF4-FFF2-40B4-BE49-F238E27FC236}">
                <a16:creationId xmlns:a16="http://schemas.microsoft.com/office/drawing/2014/main" id="{287D06E8-7568-C1DD-5E20-0341708ED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45651-0DCA-1914-91B1-3D9CE26F6F80}"/>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85170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FC2A-223A-5D6D-B794-BEABD48524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4DB775-2922-F4C2-4877-D32946EC7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605767-0D46-BCC4-7D9C-5259F15F3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942683-3B25-64AD-D682-90630CE79D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D5B96-90DB-0CF3-F4E3-DF97EFCBD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03C03E-0B08-A379-E882-9BF8461DF76E}"/>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8" name="Footer Placeholder 7">
            <a:extLst>
              <a:ext uri="{FF2B5EF4-FFF2-40B4-BE49-F238E27FC236}">
                <a16:creationId xmlns:a16="http://schemas.microsoft.com/office/drawing/2014/main" id="{ED4E2C6A-CB9E-2D6C-E112-84BCD3E9F2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7729F3-D185-D36B-4AB3-3F45A4E42388}"/>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337766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4D04-BE9B-7F58-8865-1266CDC99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D3FA19-8A25-1050-86EF-A99627ADAE7D}"/>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4" name="Footer Placeholder 3">
            <a:extLst>
              <a:ext uri="{FF2B5EF4-FFF2-40B4-BE49-F238E27FC236}">
                <a16:creationId xmlns:a16="http://schemas.microsoft.com/office/drawing/2014/main" id="{DC0A5970-6A6B-1254-FD61-635D94224F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522A6C-3BF7-7FCF-9341-ACF885C81EE4}"/>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123857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4FBC3-18C3-189F-6B26-4CC4FB925162}"/>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3" name="Footer Placeholder 2">
            <a:extLst>
              <a:ext uri="{FF2B5EF4-FFF2-40B4-BE49-F238E27FC236}">
                <a16:creationId xmlns:a16="http://schemas.microsoft.com/office/drawing/2014/main" id="{FD7D8F93-DFA0-FA8E-6BF1-4081271E7C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189BE-8162-3208-9ED8-07A63500E191}"/>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54933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26A3-FD0E-1390-6B97-2A431A622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A3D58D-D164-7DDD-CF09-E0A428549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339D5-E800-86F1-CC7A-7EAF7DD56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12618B-0CA0-612D-B5C5-503B487E8501}"/>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6" name="Footer Placeholder 5">
            <a:extLst>
              <a:ext uri="{FF2B5EF4-FFF2-40B4-BE49-F238E27FC236}">
                <a16:creationId xmlns:a16="http://schemas.microsoft.com/office/drawing/2014/main" id="{64C61293-CCE9-7634-8ED3-999A782E7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DF217-2612-85BC-ADC2-A0B211FBAB24}"/>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183670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CA54-4B73-1106-C15F-25F085177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94C3D-015F-711E-1299-A84751FA7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C0E0AE-E4CF-5A8D-CE45-D4EA28E64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0A8E0-62C8-D9B2-9421-148C0A1B52C8}"/>
              </a:ext>
            </a:extLst>
          </p:cNvPr>
          <p:cNvSpPr>
            <a:spLocks noGrp="1"/>
          </p:cNvSpPr>
          <p:nvPr>
            <p:ph type="dt" sz="half" idx="10"/>
          </p:nvPr>
        </p:nvSpPr>
        <p:spPr/>
        <p:txBody>
          <a:bodyPr/>
          <a:lstStyle/>
          <a:p>
            <a:fld id="{2FC15F00-4465-47B5-9AC0-AD43E990ED0C}" type="datetimeFigureOut">
              <a:rPr lang="en-US" smtClean="0"/>
              <a:t>11/15/2022</a:t>
            </a:fld>
            <a:endParaRPr lang="en-US"/>
          </a:p>
        </p:txBody>
      </p:sp>
      <p:sp>
        <p:nvSpPr>
          <p:cNvPr id="6" name="Footer Placeholder 5">
            <a:extLst>
              <a:ext uri="{FF2B5EF4-FFF2-40B4-BE49-F238E27FC236}">
                <a16:creationId xmlns:a16="http://schemas.microsoft.com/office/drawing/2014/main" id="{79596AF5-4793-EAD4-113C-E26F43347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D9B90-F60F-73A5-B4B4-5E62E2EA196D}"/>
              </a:ext>
            </a:extLst>
          </p:cNvPr>
          <p:cNvSpPr>
            <a:spLocks noGrp="1"/>
          </p:cNvSpPr>
          <p:nvPr>
            <p:ph type="sldNum" sz="quarter" idx="12"/>
          </p:nvPr>
        </p:nvSpPr>
        <p:spPr/>
        <p:txBody>
          <a:bodyPr/>
          <a:lstStyle/>
          <a:p>
            <a:fld id="{79B50C0F-960E-44FA-9129-353127E1F738}" type="slidenum">
              <a:rPr lang="en-US" smtClean="0"/>
              <a:t>‹#›</a:t>
            </a:fld>
            <a:endParaRPr lang="en-US"/>
          </a:p>
        </p:txBody>
      </p:sp>
    </p:spTree>
    <p:extLst>
      <p:ext uri="{BB962C8B-B14F-4D97-AF65-F5344CB8AC3E}">
        <p14:creationId xmlns:p14="http://schemas.microsoft.com/office/powerpoint/2010/main" val="311574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4D29C5-9B52-CD5B-D6F1-69DFC2EC1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F9C109-F93C-92FA-612A-C77534433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9841A-6CE2-F705-5132-DCFBACA7D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15F00-4465-47B5-9AC0-AD43E990ED0C}" type="datetimeFigureOut">
              <a:rPr lang="en-US" smtClean="0"/>
              <a:t>11/15/2022</a:t>
            </a:fld>
            <a:endParaRPr lang="en-US"/>
          </a:p>
        </p:txBody>
      </p:sp>
      <p:sp>
        <p:nvSpPr>
          <p:cNvPr id="5" name="Footer Placeholder 4">
            <a:extLst>
              <a:ext uri="{FF2B5EF4-FFF2-40B4-BE49-F238E27FC236}">
                <a16:creationId xmlns:a16="http://schemas.microsoft.com/office/drawing/2014/main" id="{5252C622-B8C9-5929-2AEC-B6F9ACAF4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1A961C-D2FC-F9F4-05A1-86396A01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50C0F-960E-44FA-9129-353127E1F738}" type="slidenum">
              <a:rPr lang="en-US" smtClean="0"/>
              <a:t>‹#›</a:t>
            </a:fld>
            <a:endParaRPr lang="en-US"/>
          </a:p>
        </p:txBody>
      </p:sp>
    </p:spTree>
    <p:extLst>
      <p:ext uri="{BB962C8B-B14F-4D97-AF65-F5344CB8AC3E}">
        <p14:creationId xmlns:p14="http://schemas.microsoft.com/office/powerpoint/2010/main" val="322465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jpeg"/><Relationship Id="rId4" Type="http://schemas.openxmlformats.org/officeDocument/2006/relationships/image" Target="../media/image2.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XMxNtHCTqIw?feature=oembed" TargetMode="External"/><Relationship Id="rId1" Type="http://schemas.openxmlformats.org/officeDocument/2006/relationships/themeOverride" Target="../theme/themeOverride2.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J2dWVGPI5zw?feature=oembed" TargetMode="External"/><Relationship Id="rId1" Type="http://schemas.openxmlformats.org/officeDocument/2006/relationships/themeOverride" Target="../theme/themeOverride4.xm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pic>
        <p:nvPicPr>
          <p:cNvPr id="5" name="Picture 4" descr="Logo&#10;&#10;Description automatically generated">
            <a:extLst>
              <a:ext uri="{FF2B5EF4-FFF2-40B4-BE49-F238E27FC236}">
                <a16:creationId xmlns:a16="http://schemas.microsoft.com/office/drawing/2014/main" id="{D80E4042-D400-4DDB-3910-5F530CC25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29" y="469121"/>
            <a:ext cx="2541639" cy="3443921"/>
          </a:xfrm>
          <a:prstGeom prst="rect">
            <a:avLst/>
          </a:prstGeom>
        </p:spPr>
      </p:pic>
      <p:graphicFrame>
        <p:nvGraphicFramePr>
          <p:cNvPr id="8" name="Diagram 7">
            <a:extLst>
              <a:ext uri="{FF2B5EF4-FFF2-40B4-BE49-F238E27FC236}">
                <a16:creationId xmlns:a16="http://schemas.microsoft.com/office/drawing/2014/main" id="{9A3E4AC7-36FD-C33B-1B38-381789242B65}"/>
              </a:ext>
            </a:extLst>
          </p:cNvPr>
          <p:cNvGraphicFramePr/>
          <p:nvPr>
            <p:extLst>
              <p:ext uri="{D42A27DB-BD31-4B8C-83A1-F6EECF244321}">
                <p14:modId xmlns:p14="http://schemas.microsoft.com/office/powerpoint/2010/main" val="1384278721"/>
              </p:ext>
            </p:extLst>
          </p:nvPr>
        </p:nvGraphicFramePr>
        <p:xfrm>
          <a:off x="3416531" y="1163781"/>
          <a:ext cx="7074131" cy="5203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ubtitle 6">
            <a:extLst>
              <a:ext uri="{FF2B5EF4-FFF2-40B4-BE49-F238E27FC236}">
                <a16:creationId xmlns:a16="http://schemas.microsoft.com/office/drawing/2014/main" id="{D7DA9C82-0145-2A49-2BFF-ADC6AEF12EEB}"/>
              </a:ext>
            </a:extLst>
          </p:cNvPr>
          <p:cNvSpPr>
            <a:spLocks noGrp="1"/>
          </p:cNvSpPr>
          <p:nvPr>
            <p:ph type="subTitle" idx="1"/>
          </p:nvPr>
        </p:nvSpPr>
        <p:spPr/>
        <p:txBody>
          <a:bodyPr/>
          <a:lstStyle/>
          <a:p>
            <a:r>
              <a:rPr lang="en-US" dirty="0"/>
              <a:t> </a:t>
            </a:r>
          </a:p>
        </p:txBody>
      </p:sp>
      <p:pic>
        <p:nvPicPr>
          <p:cNvPr id="10" name="Picture 9" descr="A picture containing logo&#10;&#10;Description automatically generated">
            <a:extLst>
              <a:ext uri="{FF2B5EF4-FFF2-40B4-BE49-F238E27FC236}">
                <a16:creationId xmlns:a16="http://schemas.microsoft.com/office/drawing/2014/main" id="{EB1711FD-3DD4-C99C-76FB-E519272118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15004" y="5069148"/>
            <a:ext cx="2743200" cy="1092200"/>
          </a:xfrm>
          <a:prstGeom prst="rect">
            <a:avLst/>
          </a:prstGeom>
        </p:spPr>
      </p:pic>
    </p:spTree>
    <p:extLst>
      <p:ext uri="{BB962C8B-B14F-4D97-AF65-F5344CB8AC3E}">
        <p14:creationId xmlns:p14="http://schemas.microsoft.com/office/powerpoint/2010/main" val="381413584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F753F3A8-B50B-E6CF-9098-2EB8067FDB6E}"/>
              </a:ext>
            </a:extLst>
          </p:cNvPr>
          <p:cNvSpPr>
            <a:spLocks noGrp="1"/>
          </p:cNvSpPr>
          <p:nvPr>
            <p:ph type="title"/>
          </p:nvPr>
        </p:nvSpPr>
        <p:spPr/>
        <p:txBody>
          <a:bodyPr/>
          <a:lstStyle/>
          <a:p>
            <a:pPr algn="ctr"/>
            <a:r>
              <a:rPr lang="en-US" dirty="0">
                <a:solidFill>
                  <a:srgbClr val="A62AA0"/>
                </a:solidFill>
              </a:rPr>
              <a:t>“Pieces” of our Foundation-- simple</a:t>
            </a:r>
          </a:p>
        </p:txBody>
      </p:sp>
      <p:sp>
        <p:nvSpPr>
          <p:cNvPr id="4" name="Content Placeholder 3">
            <a:extLst>
              <a:ext uri="{FF2B5EF4-FFF2-40B4-BE49-F238E27FC236}">
                <a16:creationId xmlns:a16="http://schemas.microsoft.com/office/drawing/2014/main" id="{28A81B4C-586D-D8A0-58D7-5BB20D4A5B86}"/>
              </a:ext>
            </a:extLst>
          </p:cNvPr>
          <p:cNvSpPr>
            <a:spLocks noGrp="1"/>
          </p:cNvSpPr>
          <p:nvPr>
            <p:ph idx="1"/>
          </p:nvPr>
        </p:nvSpPr>
        <p:spPr>
          <a:xfrm>
            <a:off x="199505" y="1825625"/>
            <a:ext cx="11154295" cy="4351338"/>
          </a:xfrm>
        </p:spPr>
        <p:txBody>
          <a:bodyPr/>
          <a:lstStyle/>
          <a:p>
            <a:r>
              <a:rPr lang="en-US" dirty="0">
                <a:solidFill>
                  <a:srgbClr val="A62AA0"/>
                </a:solidFill>
              </a:rPr>
              <a:t>Annual Fund– Also Called SHARE– our major focus for projects</a:t>
            </a:r>
          </a:p>
          <a:p>
            <a:r>
              <a:rPr lang="en-US" dirty="0">
                <a:solidFill>
                  <a:srgbClr val="A62AA0"/>
                </a:solidFill>
              </a:rPr>
              <a:t>Levels of Giving- Paul Harris Fellow, Paul Harris Society, Major Donor, Bequest</a:t>
            </a:r>
          </a:p>
          <a:p>
            <a:r>
              <a:rPr lang="en-US" dirty="0">
                <a:solidFill>
                  <a:srgbClr val="A62AA0"/>
                </a:solidFill>
              </a:rPr>
              <a:t>Rotary Direct– simple way to give</a:t>
            </a:r>
          </a:p>
          <a:p>
            <a:r>
              <a:rPr lang="en-US" dirty="0">
                <a:solidFill>
                  <a:srgbClr val="A62AA0"/>
                </a:solidFill>
              </a:rPr>
              <a:t>Endowment</a:t>
            </a:r>
          </a:p>
          <a:p>
            <a:r>
              <a:rPr lang="en-US" dirty="0">
                <a:solidFill>
                  <a:srgbClr val="A62AA0"/>
                </a:solidFill>
              </a:rPr>
              <a:t>Polio Plus</a:t>
            </a:r>
          </a:p>
          <a:p>
            <a:r>
              <a:rPr lang="en-US" dirty="0">
                <a:solidFill>
                  <a:srgbClr val="A62AA0"/>
                </a:solidFill>
              </a:rPr>
              <a:t>Other– Peace Centers, by Cause</a:t>
            </a:r>
          </a:p>
          <a:p>
            <a:pPr marL="0" indent="0">
              <a:buNone/>
            </a:pPr>
            <a:endParaRPr lang="en-US" dirty="0"/>
          </a:p>
        </p:txBody>
      </p:sp>
    </p:spTree>
    <p:extLst>
      <p:ext uri="{BB962C8B-B14F-4D97-AF65-F5344CB8AC3E}">
        <p14:creationId xmlns:p14="http://schemas.microsoft.com/office/powerpoint/2010/main" val="315128927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A4710B25-85FC-DE76-918D-C768FCC04617}"/>
              </a:ext>
            </a:extLst>
          </p:cNvPr>
          <p:cNvSpPr>
            <a:spLocks noGrp="1"/>
          </p:cNvSpPr>
          <p:nvPr>
            <p:ph type="title" idx="4294967295"/>
          </p:nvPr>
        </p:nvSpPr>
        <p:spPr>
          <a:xfrm>
            <a:off x="0" y="365126"/>
            <a:ext cx="10515600" cy="989850"/>
          </a:xfrm>
        </p:spPr>
        <p:txBody>
          <a:bodyPr/>
          <a:lstStyle/>
          <a:p>
            <a:pPr algn="ctr"/>
            <a:r>
              <a:rPr lang="en-US" dirty="0">
                <a:solidFill>
                  <a:srgbClr val="A62AA0"/>
                </a:solidFill>
              </a:rPr>
              <a:t>Reminders– how does all this work?</a:t>
            </a:r>
          </a:p>
        </p:txBody>
      </p:sp>
      <p:pic>
        <p:nvPicPr>
          <p:cNvPr id="6" name="Picture 5">
            <a:extLst>
              <a:ext uri="{FF2B5EF4-FFF2-40B4-BE49-F238E27FC236}">
                <a16:creationId xmlns:a16="http://schemas.microsoft.com/office/drawing/2014/main" id="{C88A543C-6E9F-BCFE-AF23-92F3B1E03E03}"/>
              </a:ext>
            </a:extLst>
          </p:cNvPr>
          <p:cNvPicPr>
            <a:picLocks noChangeAspect="1"/>
          </p:cNvPicPr>
          <p:nvPr/>
        </p:nvPicPr>
        <p:blipFill>
          <a:blip r:embed="rId4"/>
          <a:stretch>
            <a:fillRect/>
          </a:stretch>
        </p:blipFill>
        <p:spPr>
          <a:xfrm>
            <a:off x="2202426" y="1447646"/>
            <a:ext cx="8239432" cy="5251993"/>
          </a:xfrm>
          <a:prstGeom prst="rect">
            <a:avLst/>
          </a:prstGeom>
        </p:spPr>
      </p:pic>
    </p:spTree>
    <p:extLst>
      <p:ext uri="{BB962C8B-B14F-4D97-AF65-F5344CB8AC3E}">
        <p14:creationId xmlns:p14="http://schemas.microsoft.com/office/powerpoint/2010/main" val="344351790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24827796-1F43-1073-2666-3E2FFFDC47B0}"/>
              </a:ext>
            </a:extLst>
          </p:cNvPr>
          <p:cNvSpPr>
            <a:spLocks noGrp="1"/>
          </p:cNvSpPr>
          <p:nvPr>
            <p:ph type="title"/>
          </p:nvPr>
        </p:nvSpPr>
        <p:spPr/>
        <p:txBody>
          <a:bodyPr/>
          <a:lstStyle/>
          <a:p>
            <a:r>
              <a:rPr lang="en-US" dirty="0">
                <a:solidFill>
                  <a:srgbClr val="A62AA0"/>
                </a:solidFill>
              </a:rPr>
              <a:t>More funding means more projects!</a:t>
            </a:r>
          </a:p>
        </p:txBody>
      </p:sp>
      <p:sp>
        <p:nvSpPr>
          <p:cNvPr id="4" name="Content Placeholder 3">
            <a:extLst>
              <a:ext uri="{FF2B5EF4-FFF2-40B4-BE49-F238E27FC236}">
                <a16:creationId xmlns:a16="http://schemas.microsoft.com/office/drawing/2014/main" id="{4BCF26CD-ED3B-64E3-3716-49FC651F5BCB}"/>
              </a:ext>
            </a:extLst>
          </p:cNvPr>
          <p:cNvSpPr>
            <a:spLocks noGrp="1"/>
          </p:cNvSpPr>
          <p:nvPr>
            <p:ph idx="1"/>
          </p:nvPr>
        </p:nvSpPr>
        <p:spPr>
          <a:xfrm>
            <a:off x="838200" y="1308100"/>
            <a:ext cx="10515600" cy="4868863"/>
          </a:xfrm>
        </p:spPr>
        <p:txBody>
          <a:bodyPr/>
          <a:lstStyle/>
          <a:p>
            <a:r>
              <a:rPr lang="en-US" dirty="0">
                <a:solidFill>
                  <a:srgbClr val="A62AA0"/>
                </a:solidFill>
              </a:rPr>
              <a:t>In 2021-2022 our District contributed $321276 to Annual fund</a:t>
            </a:r>
          </a:p>
          <a:p>
            <a:endParaRPr lang="en-US" dirty="0"/>
          </a:p>
        </p:txBody>
      </p:sp>
      <p:pic>
        <p:nvPicPr>
          <p:cNvPr id="5" name="Picture 3">
            <a:extLst>
              <a:ext uri="{FF2B5EF4-FFF2-40B4-BE49-F238E27FC236}">
                <a16:creationId xmlns:a16="http://schemas.microsoft.com/office/drawing/2014/main" id="{FCC06112-BFD1-A2A6-8CB5-24C388344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20" y="1837490"/>
            <a:ext cx="2887691" cy="19665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a:extLst>
              <a:ext uri="{FF2B5EF4-FFF2-40B4-BE49-F238E27FC236}">
                <a16:creationId xmlns:a16="http://schemas.microsoft.com/office/drawing/2014/main" id="{730977D5-8E7C-F73B-F21C-FC63A5632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7300" y="4844942"/>
            <a:ext cx="3088640" cy="18736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a:extLst>
              <a:ext uri="{FF2B5EF4-FFF2-40B4-BE49-F238E27FC236}">
                <a16:creationId xmlns:a16="http://schemas.microsoft.com/office/drawing/2014/main" id="{68FF28B4-6271-99B6-9A1C-81CBDFF392A2}"/>
              </a:ext>
            </a:extLst>
          </p:cNvPr>
          <p:cNvPicPr>
            <a:picLocks noChangeAspect="1"/>
          </p:cNvPicPr>
          <p:nvPr/>
        </p:nvPicPr>
        <p:blipFill>
          <a:blip r:embed="rId6"/>
          <a:stretch>
            <a:fillRect/>
          </a:stretch>
        </p:blipFill>
        <p:spPr>
          <a:xfrm>
            <a:off x="3194702" y="1837490"/>
            <a:ext cx="6670822" cy="3007452"/>
          </a:xfrm>
          <a:prstGeom prst="rect">
            <a:avLst/>
          </a:prstGeom>
        </p:spPr>
      </p:pic>
    </p:spTree>
    <p:extLst>
      <p:ext uri="{BB962C8B-B14F-4D97-AF65-F5344CB8AC3E}">
        <p14:creationId xmlns:p14="http://schemas.microsoft.com/office/powerpoint/2010/main" val="107116098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F11B7911-2783-671D-F052-5BECFF89B31E}"/>
              </a:ext>
            </a:extLst>
          </p:cNvPr>
          <p:cNvSpPr>
            <a:spLocks noGrp="1"/>
          </p:cNvSpPr>
          <p:nvPr>
            <p:ph type="title"/>
          </p:nvPr>
        </p:nvSpPr>
        <p:spPr/>
        <p:txBody>
          <a:bodyPr>
            <a:normAutofit fontScale="90000"/>
          </a:bodyPr>
          <a:lstStyle/>
          <a:p>
            <a:r>
              <a:rPr lang="en-US" dirty="0">
                <a:solidFill>
                  <a:srgbClr val="A62AA0"/>
                </a:solidFill>
              </a:rPr>
              <a:t>How can we achieve $1million donations to our Foundation by the end of Rotary Year 2024?</a:t>
            </a:r>
          </a:p>
        </p:txBody>
      </p:sp>
      <p:sp>
        <p:nvSpPr>
          <p:cNvPr id="4" name="Content Placeholder 3">
            <a:extLst>
              <a:ext uri="{FF2B5EF4-FFF2-40B4-BE49-F238E27FC236}">
                <a16:creationId xmlns:a16="http://schemas.microsoft.com/office/drawing/2014/main" id="{46546F86-86B6-4087-E9B6-46D089960FED}"/>
              </a:ext>
            </a:extLst>
          </p:cNvPr>
          <p:cNvSpPr>
            <a:spLocks noGrp="1"/>
          </p:cNvSpPr>
          <p:nvPr>
            <p:ph idx="1"/>
          </p:nvPr>
        </p:nvSpPr>
        <p:spPr>
          <a:xfrm>
            <a:off x="266700" y="1825624"/>
            <a:ext cx="11087100" cy="4808855"/>
          </a:xfrm>
        </p:spPr>
        <p:txBody>
          <a:bodyPr/>
          <a:lstStyle/>
          <a:p>
            <a:pPr marL="0" indent="0" algn="ctr">
              <a:buNone/>
            </a:pPr>
            <a:r>
              <a:rPr lang="en-US" dirty="0">
                <a:solidFill>
                  <a:srgbClr val="A62AA0"/>
                </a:solidFill>
              </a:rPr>
              <a:t>Ideas</a:t>
            </a:r>
          </a:p>
          <a:p>
            <a:pPr marL="0" indent="0" algn="ctr">
              <a:buNone/>
            </a:pPr>
            <a:r>
              <a:rPr lang="en-US" dirty="0">
                <a:solidFill>
                  <a:srgbClr val="A62AA0"/>
                </a:solidFill>
              </a:rPr>
              <a:t>Every club participate in Foundation Giving</a:t>
            </a:r>
          </a:p>
          <a:p>
            <a:pPr marL="0" indent="0" algn="ctr">
              <a:buNone/>
            </a:pPr>
            <a:r>
              <a:rPr lang="en-US" dirty="0">
                <a:solidFill>
                  <a:srgbClr val="A62AA0"/>
                </a:solidFill>
              </a:rPr>
              <a:t>Can every Rotarian contribute– maybe contribute a bit more?</a:t>
            </a:r>
            <a:br>
              <a:rPr lang="en-US" dirty="0">
                <a:solidFill>
                  <a:srgbClr val="A62AA0"/>
                </a:solidFill>
              </a:rPr>
            </a:br>
            <a:r>
              <a:rPr lang="en-US" dirty="0">
                <a:solidFill>
                  <a:srgbClr val="A62AA0"/>
                </a:solidFill>
              </a:rPr>
              <a:t>Increase our Rotary Direct Giving</a:t>
            </a:r>
          </a:p>
          <a:p>
            <a:pPr marL="0" indent="0" algn="ctr">
              <a:buNone/>
            </a:pPr>
            <a:r>
              <a:rPr lang="en-US" dirty="0">
                <a:solidFill>
                  <a:srgbClr val="A62AA0"/>
                </a:solidFill>
              </a:rPr>
              <a:t>Consider being  a Major Donor</a:t>
            </a:r>
          </a:p>
          <a:p>
            <a:pPr marL="0" indent="0" algn="ctr">
              <a:buNone/>
            </a:pPr>
            <a:r>
              <a:rPr lang="en-US" dirty="0">
                <a:solidFill>
                  <a:srgbClr val="A62AA0"/>
                </a:solidFill>
              </a:rPr>
              <a:t>Consider Paul Harris Society</a:t>
            </a:r>
          </a:p>
          <a:p>
            <a:pPr marL="0" indent="0" algn="ctr">
              <a:buNone/>
            </a:pPr>
            <a:r>
              <a:rPr lang="en-US" dirty="0">
                <a:solidFill>
                  <a:srgbClr val="A62AA0"/>
                </a:solidFill>
              </a:rPr>
              <a:t>Consider joining the Bequest Society and Being a Benefactor</a:t>
            </a:r>
          </a:p>
          <a:p>
            <a:pPr marL="0" indent="0" algn="ctr">
              <a:buNone/>
            </a:pPr>
            <a:r>
              <a:rPr lang="en-US" dirty="0">
                <a:solidFill>
                  <a:srgbClr val="A62AA0"/>
                </a:solidFill>
              </a:rPr>
              <a:t>Can your club be a 100% membership giving Club</a:t>
            </a:r>
          </a:p>
          <a:p>
            <a:pPr marL="0" indent="0" algn="ctr">
              <a:buNone/>
            </a:pPr>
            <a:r>
              <a:rPr lang="en-US" sz="3600" i="1" dirty="0">
                <a:solidFill>
                  <a:srgbClr val="A62AA0"/>
                </a:solidFill>
              </a:rPr>
              <a:t>WE CAN DO IT!</a:t>
            </a:r>
          </a:p>
          <a:p>
            <a:pPr marL="0" indent="0" algn="ctr">
              <a:buNone/>
            </a:pPr>
            <a:endParaRPr lang="en-US" dirty="0">
              <a:solidFill>
                <a:srgbClr val="A62AA0"/>
              </a:solidFill>
            </a:endParaRPr>
          </a:p>
        </p:txBody>
      </p:sp>
    </p:spTree>
    <p:extLst>
      <p:ext uri="{BB962C8B-B14F-4D97-AF65-F5344CB8AC3E}">
        <p14:creationId xmlns:p14="http://schemas.microsoft.com/office/powerpoint/2010/main" val="20082987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1FFBD7F3-47EC-910C-C3AD-6415517E85C0}"/>
              </a:ext>
            </a:extLst>
          </p:cNvPr>
          <p:cNvSpPr>
            <a:spLocks noGrp="1"/>
          </p:cNvSpPr>
          <p:nvPr>
            <p:ph type="title"/>
          </p:nvPr>
        </p:nvSpPr>
        <p:spPr/>
        <p:txBody>
          <a:bodyPr/>
          <a:lstStyle/>
          <a:p>
            <a:pPr algn="ctr"/>
            <a:r>
              <a:rPr lang="en-US" b="1" dirty="0">
                <a:solidFill>
                  <a:srgbClr val="A62AA0"/>
                </a:solidFill>
              </a:rPr>
              <a:t>What’s next?</a:t>
            </a:r>
          </a:p>
        </p:txBody>
      </p:sp>
      <p:sp>
        <p:nvSpPr>
          <p:cNvPr id="4" name="Content Placeholder 3">
            <a:extLst>
              <a:ext uri="{FF2B5EF4-FFF2-40B4-BE49-F238E27FC236}">
                <a16:creationId xmlns:a16="http://schemas.microsoft.com/office/drawing/2014/main" id="{BD0582EF-2CCD-1805-9536-55414718572F}"/>
              </a:ext>
            </a:extLst>
          </p:cNvPr>
          <p:cNvSpPr>
            <a:spLocks noGrp="1"/>
          </p:cNvSpPr>
          <p:nvPr>
            <p:ph idx="1"/>
          </p:nvPr>
        </p:nvSpPr>
        <p:spPr>
          <a:xfrm>
            <a:off x="279400" y="1825625"/>
            <a:ext cx="11074400" cy="4351338"/>
          </a:xfrm>
        </p:spPr>
        <p:txBody>
          <a:bodyPr/>
          <a:lstStyle/>
          <a:p>
            <a:pPr algn="ctr"/>
            <a:r>
              <a:rPr lang="en-US" dirty="0">
                <a:solidFill>
                  <a:srgbClr val="A62AA0"/>
                </a:solidFill>
              </a:rPr>
              <a:t>Mark your Calendars: </a:t>
            </a:r>
          </a:p>
          <a:p>
            <a:pPr algn="ctr"/>
            <a:endParaRPr lang="en-US" dirty="0">
              <a:solidFill>
                <a:srgbClr val="A62AA0"/>
              </a:solidFill>
            </a:endParaRPr>
          </a:p>
          <a:p>
            <a:r>
              <a:rPr lang="en-US" dirty="0">
                <a:solidFill>
                  <a:srgbClr val="A62AA0"/>
                </a:solidFill>
              </a:rPr>
              <a:t>November 22, 2022 Rotary District 7430 Foundation Giving Day</a:t>
            </a:r>
          </a:p>
          <a:p>
            <a:pPr marL="0" indent="0">
              <a:buNone/>
            </a:pPr>
            <a:r>
              <a:rPr lang="en-US" dirty="0">
                <a:solidFill>
                  <a:srgbClr val="A62AA0"/>
                </a:solidFill>
              </a:rPr>
              <a:t>				go to rotarydistrict7430.org- on the calendar- 				click and easy to donate</a:t>
            </a:r>
          </a:p>
        </p:txBody>
      </p:sp>
    </p:spTree>
    <p:extLst>
      <p:ext uri="{BB962C8B-B14F-4D97-AF65-F5344CB8AC3E}">
        <p14:creationId xmlns:p14="http://schemas.microsoft.com/office/powerpoint/2010/main" val="364245120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D026-D952-9B64-6E17-5E06F71FFDF1}"/>
              </a:ext>
            </a:extLst>
          </p:cNvPr>
          <p:cNvSpPr>
            <a:spLocks noGrp="1"/>
          </p:cNvSpPr>
          <p:nvPr>
            <p:ph type="title"/>
          </p:nvPr>
        </p:nvSpPr>
        <p:spPr/>
        <p:txBody>
          <a:bodyPr/>
          <a:lstStyle/>
          <a:p>
            <a:r>
              <a:rPr lang="en-US" dirty="0">
                <a:solidFill>
                  <a:srgbClr val="A62AA0"/>
                </a:solidFill>
              </a:rPr>
              <a:t>Bethlehem Morning Star Rotary Projects</a:t>
            </a:r>
          </a:p>
        </p:txBody>
      </p:sp>
      <p:sp>
        <p:nvSpPr>
          <p:cNvPr id="3" name="Content Placeholder 2">
            <a:extLst>
              <a:ext uri="{FF2B5EF4-FFF2-40B4-BE49-F238E27FC236}">
                <a16:creationId xmlns:a16="http://schemas.microsoft.com/office/drawing/2014/main" id="{12343565-F80E-A83B-4228-B6430B1E133E}"/>
              </a:ext>
            </a:extLst>
          </p:cNvPr>
          <p:cNvSpPr>
            <a:spLocks noGrp="1"/>
          </p:cNvSpPr>
          <p:nvPr>
            <p:ph idx="1"/>
          </p:nvPr>
        </p:nvSpPr>
        <p:spPr/>
        <p:txBody>
          <a:bodyPr/>
          <a:lstStyle/>
          <a:p>
            <a:r>
              <a:rPr lang="en-US" dirty="0">
                <a:solidFill>
                  <a:srgbClr val="A62AA0"/>
                </a:solidFill>
              </a:rPr>
              <a:t>New Bethany Ministries</a:t>
            </a:r>
          </a:p>
          <a:p>
            <a:r>
              <a:rPr lang="en-US" dirty="0">
                <a:solidFill>
                  <a:srgbClr val="A62AA0"/>
                </a:solidFill>
              </a:rPr>
              <a:t>Fountain Hill grocery equipment</a:t>
            </a:r>
          </a:p>
          <a:p>
            <a:r>
              <a:rPr lang="en-US" dirty="0">
                <a:solidFill>
                  <a:srgbClr val="A62AA0"/>
                </a:solidFill>
              </a:rPr>
              <a:t>Playground project</a:t>
            </a:r>
          </a:p>
          <a:p>
            <a:r>
              <a:rPr lang="en-US" dirty="0">
                <a:solidFill>
                  <a:srgbClr val="A62AA0"/>
                </a:solidFill>
              </a:rPr>
              <a:t>Victory house</a:t>
            </a:r>
          </a:p>
          <a:p>
            <a:r>
              <a:rPr lang="en-US" dirty="0">
                <a:solidFill>
                  <a:srgbClr val="A62AA0"/>
                </a:solidFill>
              </a:rPr>
              <a:t>Game of rent</a:t>
            </a:r>
          </a:p>
          <a:p>
            <a:r>
              <a:rPr lang="en-US" dirty="0">
                <a:solidFill>
                  <a:srgbClr val="A62AA0"/>
                </a:solidFill>
              </a:rPr>
              <a:t>Emergency shelter</a:t>
            </a:r>
          </a:p>
          <a:p>
            <a:r>
              <a:rPr lang="en-US" dirty="0">
                <a:solidFill>
                  <a:srgbClr val="A62AA0"/>
                </a:solidFill>
              </a:rPr>
              <a:t>Nicaragua Water Project</a:t>
            </a:r>
          </a:p>
          <a:p>
            <a:r>
              <a:rPr lang="en-US" dirty="0">
                <a:solidFill>
                  <a:srgbClr val="A62AA0"/>
                </a:solidFill>
              </a:rPr>
              <a:t>Kenya Global grant</a:t>
            </a:r>
          </a:p>
          <a:p>
            <a:endParaRPr lang="en-US" dirty="0"/>
          </a:p>
        </p:txBody>
      </p:sp>
    </p:spTree>
    <p:extLst>
      <p:ext uri="{BB962C8B-B14F-4D97-AF65-F5344CB8AC3E}">
        <p14:creationId xmlns:p14="http://schemas.microsoft.com/office/powerpoint/2010/main" val="110844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1156-61B5-1209-AAF0-7FC1AAA63536}"/>
              </a:ext>
            </a:extLst>
          </p:cNvPr>
          <p:cNvSpPr>
            <a:spLocks noGrp="1"/>
          </p:cNvSpPr>
          <p:nvPr>
            <p:ph type="title"/>
          </p:nvPr>
        </p:nvSpPr>
        <p:spPr/>
        <p:txBody>
          <a:bodyPr/>
          <a:lstStyle/>
          <a:p>
            <a:r>
              <a:rPr lang="en-US" dirty="0">
                <a:solidFill>
                  <a:srgbClr val="A62AA0"/>
                </a:solidFill>
              </a:rPr>
              <a:t>Bethlehem Morning Star Matching Points</a:t>
            </a:r>
          </a:p>
        </p:txBody>
      </p:sp>
      <p:sp>
        <p:nvSpPr>
          <p:cNvPr id="3" name="Content Placeholder 2">
            <a:extLst>
              <a:ext uri="{FF2B5EF4-FFF2-40B4-BE49-F238E27FC236}">
                <a16:creationId xmlns:a16="http://schemas.microsoft.com/office/drawing/2014/main" id="{2673F988-3CD5-3317-6C7C-0AF1629AF1F3}"/>
              </a:ext>
            </a:extLst>
          </p:cNvPr>
          <p:cNvSpPr>
            <a:spLocks noGrp="1"/>
          </p:cNvSpPr>
          <p:nvPr>
            <p:ph idx="1"/>
          </p:nvPr>
        </p:nvSpPr>
        <p:spPr/>
        <p:txBody>
          <a:bodyPr/>
          <a:lstStyle/>
          <a:p>
            <a:endParaRPr lang="en-US" dirty="0">
              <a:solidFill>
                <a:srgbClr val="A62AA0"/>
              </a:solidFill>
            </a:endParaRPr>
          </a:p>
          <a:p>
            <a:pPr algn="just"/>
            <a:r>
              <a:rPr lang="en-US" dirty="0">
                <a:solidFill>
                  <a:srgbClr val="A62AA0"/>
                </a:solidFill>
              </a:rPr>
              <a:t>The Board has agreed to match Foundation gifts made during the 2022-23 Rotary year with up to 500 points.  If a member contributes $500, the club will match 500 points and you will receive a Paul Harris Fellow.  If you contribute a lesser amount, the club will still match your contribution with points to bring you closer to attaining your first or multiple Paul Harris recognition.  This offer is retroactive for anyone who has contributed to Foundation since July 1, 2022.  Match would be optional at discretion of donor.</a:t>
            </a:r>
          </a:p>
        </p:txBody>
      </p:sp>
    </p:spTree>
    <p:extLst>
      <p:ext uri="{BB962C8B-B14F-4D97-AF65-F5344CB8AC3E}">
        <p14:creationId xmlns:p14="http://schemas.microsoft.com/office/powerpoint/2010/main" val="409699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27" y="2775516"/>
            <a:ext cx="4455621" cy="3500147"/>
          </a:xfrm>
          <a:prstGeom prst="rect">
            <a:avLst/>
          </a:prstGeom>
        </p:spPr>
      </p:pic>
      <p:sp>
        <p:nvSpPr>
          <p:cNvPr id="2" name="Title 1">
            <a:extLst>
              <a:ext uri="{FF2B5EF4-FFF2-40B4-BE49-F238E27FC236}">
                <a16:creationId xmlns:a16="http://schemas.microsoft.com/office/drawing/2014/main" id="{A62237D5-B6F7-404C-0036-C895A6B40106}"/>
              </a:ext>
            </a:extLst>
          </p:cNvPr>
          <p:cNvSpPr>
            <a:spLocks noGrp="1"/>
          </p:cNvSpPr>
          <p:nvPr>
            <p:ph type="title"/>
          </p:nvPr>
        </p:nvSpPr>
        <p:spPr>
          <a:xfrm>
            <a:off x="838200" y="365124"/>
            <a:ext cx="10515600" cy="2932355"/>
          </a:xfrm>
        </p:spPr>
        <p:txBody>
          <a:bodyPr/>
          <a:lstStyle/>
          <a:p>
            <a:pPr algn="ctr"/>
            <a:r>
              <a:rPr lang="en-US" dirty="0">
                <a:solidFill>
                  <a:srgbClr val="A62AA0"/>
                </a:solidFill>
              </a:rPr>
              <a:t>Thank you!</a:t>
            </a:r>
            <a:br>
              <a:rPr lang="en-US" dirty="0">
                <a:solidFill>
                  <a:srgbClr val="A62AA0"/>
                </a:solidFill>
              </a:rPr>
            </a:br>
            <a:r>
              <a:rPr lang="en-US" dirty="0">
                <a:solidFill>
                  <a:srgbClr val="A62AA0"/>
                </a:solidFill>
              </a:rPr>
              <a:t>Let’s grow our Foundation in 2022 -2023</a:t>
            </a:r>
          </a:p>
        </p:txBody>
      </p:sp>
    </p:spTree>
    <p:extLst>
      <p:ext uri="{BB962C8B-B14F-4D97-AF65-F5344CB8AC3E}">
        <p14:creationId xmlns:p14="http://schemas.microsoft.com/office/powerpoint/2010/main" val="25581866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pic>
        <p:nvPicPr>
          <p:cNvPr id="4" name="Online Media 3" title="The Rotary Foundation - 2022 Thank You (EN - Version 1)">
            <a:hlinkClick r:id="" action="ppaction://media"/>
            <a:extLst>
              <a:ext uri="{FF2B5EF4-FFF2-40B4-BE49-F238E27FC236}">
                <a16:creationId xmlns:a16="http://schemas.microsoft.com/office/drawing/2014/main" id="{E0A20F4C-A2F2-70C9-4582-E772C475DF0B}"/>
              </a:ext>
            </a:extLst>
          </p:cNvPr>
          <p:cNvPicPr>
            <a:picLocks noRot="1" noChangeAspect="1"/>
          </p:cNvPicPr>
          <p:nvPr>
            <a:videoFile r:link="rId2"/>
          </p:nvPr>
        </p:nvPicPr>
        <p:blipFill>
          <a:blip r:embed="rId5"/>
          <a:stretch>
            <a:fillRect/>
          </a:stretch>
        </p:blipFill>
        <p:spPr>
          <a:xfrm>
            <a:off x="1363288" y="367262"/>
            <a:ext cx="9266400" cy="5235516"/>
          </a:xfrm>
          <a:prstGeom prst="rect">
            <a:avLst/>
          </a:prstGeom>
        </p:spPr>
      </p:pic>
    </p:spTree>
    <p:extLst>
      <p:ext uri="{BB962C8B-B14F-4D97-AF65-F5344CB8AC3E}">
        <p14:creationId xmlns:p14="http://schemas.microsoft.com/office/powerpoint/2010/main" val="32536523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2197E088-555A-57F4-C291-CCAEF2EDF55D}"/>
              </a:ext>
            </a:extLst>
          </p:cNvPr>
          <p:cNvSpPr>
            <a:spLocks noGrp="1"/>
          </p:cNvSpPr>
          <p:nvPr>
            <p:ph type="title"/>
          </p:nvPr>
        </p:nvSpPr>
        <p:spPr/>
        <p:txBody>
          <a:bodyPr/>
          <a:lstStyle/>
          <a:p>
            <a:r>
              <a:rPr lang="en-US" dirty="0">
                <a:solidFill>
                  <a:srgbClr val="A62AA0"/>
                </a:solidFill>
              </a:rPr>
              <a:t>OUR  Foundation and YOUR  SUPPORT IN 2021-2023 has helped to fund in the world:</a:t>
            </a:r>
          </a:p>
        </p:txBody>
      </p:sp>
      <p:sp>
        <p:nvSpPr>
          <p:cNvPr id="4" name="Content Placeholder 3">
            <a:extLst>
              <a:ext uri="{FF2B5EF4-FFF2-40B4-BE49-F238E27FC236}">
                <a16:creationId xmlns:a16="http://schemas.microsoft.com/office/drawing/2014/main" id="{FD4273EE-9E6C-D0D5-4602-8F84336D0020}"/>
              </a:ext>
            </a:extLst>
          </p:cNvPr>
          <p:cNvSpPr>
            <a:spLocks noGrp="1"/>
          </p:cNvSpPr>
          <p:nvPr>
            <p:ph idx="1"/>
          </p:nvPr>
        </p:nvSpPr>
        <p:spPr>
          <a:xfrm>
            <a:off x="232756" y="1825625"/>
            <a:ext cx="11121044" cy="4351338"/>
          </a:xfrm>
        </p:spPr>
        <p:txBody>
          <a:bodyPr/>
          <a:lstStyle/>
          <a:p>
            <a:r>
              <a:rPr lang="en-US" dirty="0"/>
              <a:t> </a:t>
            </a:r>
            <a:r>
              <a:rPr lang="en-US" sz="5400" dirty="0">
                <a:solidFill>
                  <a:srgbClr val="A62AA0"/>
                </a:solidFill>
              </a:rPr>
              <a:t>478 District Grants - $28.7 Million</a:t>
            </a:r>
          </a:p>
          <a:p>
            <a:r>
              <a:rPr lang="en-US" sz="5400" dirty="0">
                <a:solidFill>
                  <a:srgbClr val="A62AA0"/>
                </a:solidFill>
              </a:rPr>
              <a:t>1197 Global Grants - $76.9 Million</a:t>
            </a:r>
          </a:p>
          <a:p>
            <a:r>
              <a:rPr lang="en-US" sz="5400" dirty="0">
                <a:solidFill>
                  <a:srgbClr val="A62AA0"/>
                </a:solidFill>
              </a:rPr>
              <a:t>228 Disaster Response Grants- $7.09M- for Ukraine</a:t>
            </a:r>
          </a:p>
        </p:txBody>
      </p:sp>
    </p:spTree>
    <p:extLst>
      <p:ext uri="{BB962C8B-B14F-4D97-AF65-F5344CB8AC3E}">
        <p14:creationId xmlns:p14="http://schemas.microsoft.com/office/powerpoint/2010/main" val="356632349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pic>
        <p:nvPicPr>
          <p:cNvPr id="2" name="Online Media 1" title="Rotary Responds: Support for Ukraine">
            <a:hlinkClick r:id="" action="ppaction://media"/>
            <a:extLst>
              <a:ext uri="{FF2B5EF4-FFF2-40B4-BE49-F238E27FC236}">
                <a16:creationId xmlns:a16="http://schemas.microsoft.com/office/drawing/2014/main" id="{BA69DE97-7DC5-FB41-A3D0-8171B3B0E2D3}"/>
              </a:ext>
            </a:extLst>
          </p:cNvPr>
          <p:cNvPicPr>
            <a:picLocks noRot="1" noChangeAspect="1"/>
          </p:cNvPicPr>
          <p:nvPr>
            <a:videoFile r:link="rId2"/>
          </p:nvPr>
        </p:nvPicPr>
        <p:blipFill>
          <a:blip r:embed="rId5"/>
          <a:stretch>
            <a:fillRect/>
          </a:stretch>
        </p:blipFill>
        <p:spPr>
          <a:xfrm>
            <a:off x="1841526" y="241069"/>
            <a:ext cx="10092975" cy="5702531"/>
          </a:xfrm>
          <a:prstGeom prst="rect">
            <a:avLst/>
          </a:prstGeom>
        </p:spPr>
      </p:pic>
    </p:spTree>
    <p:extLst>
      <p:ext uri="{BB962C8B-B14F-4D97-AF65-F5344CB8AC3E}">
        <p14:creationId xmlns:p14="http://schemas.microsoft.com/office/powerpoint/2010/main" val="2151881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DB2DF765-8DE7-A2FF-6F96-4C5A3F0F076C}"/>
              </a:ext>
            </a:extLst>
          </p:cNvPr>
          <p:cNvSpPr>
            <a:spLocks noGrp="1"/>
          </p:cNvSpPr>
          <p:nvPr>
            <p:ph type="title"/>
          </p:nvPr>
        </p:nvSpPr>
        <p:spPr>
          <a:xfrm>
            <a:off x="838200" y="365125"/>
            <a:ext cx="10515600" cy="1912562"/>
          </a:xfrm>
        </p:spPr>
        <p:txBody>
          <a:bodyPr>
            <a:normAutofit/>
          </a:bodyPr>
          <a:lstStyle/>
          <a:p>
            <a:pPr algn="ctr"/>
            <a:r>
              <a:rPr lang="en-US" dirty="0">
                <a:solidFill>
                  <a:srgbClr val="A62AA0"/>
                </a:solidFill>
              </a:rPr>
              <a:t>Our district this Rotary year supporting</a:t>
            </a:r>
            <a:br>
              <a:rPr lang="en-US" dirty="0">
                <a:solidFill>
                  <a:srgbClr val="A62AA0"/>
                </a:solidFill>
              </a:rPr>
            </a:br>
            <a:r>
              <a:rPr lang="en-US" dirty="0">
                <a:solidFill>
                  <a:srgbClr val="A62AA0"/>
                </a:solidFill>
              </a:rPr>
              <a:t>10 Global Grants– the most ever valued at $467970</a:t>
            </a:r>
          </a:p>
        </p:txBody>
      </p:sp>
      <p:sp>
        <p:nvSpPr>
          <p:cNvPr id="4" name="Content Placeholder 3">
            <a:extLst>
              <a:ext uri="{FF2B5EF4-FFF2-40B4-BE49-F238E27FC236}">
                <a16:creationId xmlns:a16="http://schemas.microsoft.com/office/drawing/2014/main" id="{E6E50A51-5E56-CF88-D1DB-5ED31F9EFBBE}"/>
              </a:ext>
            </a:extLst>
          </p:cNvPr>
          <p:cNvSpPr>
            <a:spLocks noGrp="1"/>
          </p:cNvSpPr>
          <p:nvPr>
            <p:ph idx="1"/>
          </p:nvPr>
        </p:nvSpPr>
        <p:spPr>
          <a:xfrm>
            <a:off x="723208" y="2277687"/>
            <a:ext cx="10630592" cy="4380808"/>
          </a:xfrm>
        </p:spPr>
        <p:txBody>
          <a:bodyPr>
            <a:normAutofit/>
          </a:bodyPr>
          <a:lstStyle/>
          <a:p>
            <a:pPr marL="0" indent="0" algn="ctr">
              <a:buNone/>
            </a:pPr>
            <a:r>
              <a:rPr lang="en-US" dirty="0">
                <a:solidFill>
                  <a:srgbClr val="A62AA0"/>
                </a:solidFill>
              </a:rPr>
              <a:t>Kenya – 2</a:t>
            </a:r>
          </a:p>
          <a:p>
            <a:pPr marL="0" indent="0" algn="ctr">
              <a:buNone/>
            </a:pPr>
            <a:r>
              <a:rPr lang="en-US" dirty="0">
                <a:solidFill>
                  <a:srgbClr val="A62AA0"/>
                </a:solidFill>
              </a:rPr>
              <a:t>Zambia -2</a:t>
            </a:r>
          </a:p>
          <a:p>
            <a:pPr marL="0" indent="0" algn="ctr">
              <a:buNone/>
            </a:pPr>
            <a:r>
              <a:rPr lang="en-US" dirty="0">
                <a:solidFill>
                  <a:srgbClr val="A62AA0"/>
                </a:solidFill>
              </a:rPr>
              <a:t>Burkina Faso</a:t>
            </a:r>
          </a:p>
          <a:p>
            <a:pPr marL="0" indent="0" algn="ctr">
              <a:buNone/>
            </a:pPr>
            <a:r>
              <a:rPr lang="en-US" dirty="0">
                <a:solidFill>
                  <a:srgbClr val="A62AA0"/>
                </a:solidFill>
              </a:rPr>
              <a:t>Tanzania</a:t>
            </a:r>
          </a:p>
          <a:p>
            <a:pPr marL="0" indent="0" algn="ctr">
              <a:buNone/>
            </a:pPr>
            <a:r>
              <a:rPr lang="en-US" dirty="0">
                <a:solidFill>
                  <a:srgbClr val="A62AA0"/>
                </a:solidFill>
              </a:rPr>
              <a:t>Turkey</a:t>
            </a:r>
          </a:p>
          <a:p>
            <a:pPr marL="0" indent="0" algn="ctr">
              <a:buNone/>
            </a:pPr>
            <a:r>
              <a:rPr lang="en-US" dirty="0">
                <a:solidFill>
                  <a:srgbClr val="A62AA0"/>
                </a:solidFill>
              </a:rPr>
              <a:t>Rwanda</a:t>
            </a:r>
          </a:p>
          <a:p>
            <a:pPr marL="0" indent="0" algn="ctr">
              <a:buNone/>
            </a:pPr>
            <a:r>
              <a:rPr lang="en-US" dirty="0">
                <a:solidFill>
                  <a:srgbClr val="A62AA0"/>
                </a:solidFill>
              </a:rPr>
              <a:t>India</a:t>
            </a:r>
          </a:p>
          <a:p>
            <a:pPr marL="0" indent="0" algn="ctr">
              <a:buNone/>
            </a:pPr>
            <a:r>
              <a:rPr lang="en-US" dirty="0">
                <a:solidFill>
                  <a:srgbClr val="A62AA0"/>
                </a:solidFill>
              </a:rPr>
              <a:t>Haiti</a:t>
            </a:r>
          </a:p>
        </p:txBody>
      </p:sp>
    </p:spTree>
    <p:extLst>
      <p:ext uri="{BB962C8B-B14F-4D97-AF65-F5344CB8AC3E}">
        <p14:creationId xmlns:p14="http://schemas.microsoft.com/office/powerpoint/2010/main" val="332334854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53B6E551-348F-8278-D601-AF5C852DABF2}"/>
              </a:ext>
            </a:extLst>
          </p:cNvPr>
          <p:cNvSpPr>
            <a:spLocks noGrp="1"/>
          </p:cNvSpPr>
          <p:nvPr>
            <p:ph type="title"/>
          </p:nvPr>
        </p:nvSpPr>
        <p:spPr/>
        <p:txBody>
          <a:bodyPr/>
          <a:lstStyle/>
          <a:p>
            <a:r>
              <a:rPr lang="en-US" dirty="0">
                <a:solidFill>
                  <a:srgbClr val="A62AA0"/>
                </a:solidFill>
              </a:rPr>
              <a:t>Our district this Rotary year supporting</a:t>
            </a:r>
            <a:br>
              <a:rPr lang="en-US" dirty="0">
                <a:solidFill>
                  <a:srgbClr val="A62AA0"/>
                </a:solidFill>
              </a:rPr>
            </a:br>
            <a:r>
              <a:rPr lang="en-US" dirty="0">
                <a:solidFill>
                  <a:srgbClr val="A62AA0"/>
                </a:solidFill>
              </a:rPr>
              <a:t> 19 District grants valued at  $126,000</a:t>
            </a:r>
            <a:endParaRPr lang="en-US" dirty="0"/>
          </a:p>
        </p:txBody>
      </p:sp>
      <p:sp>
        <p:nvSpPr>
          <p:cNvPr id="4" name="Content Placeholder 3">
            <a:extLst>
              <a:ext uri="{FF2B5EF4-FFF2-40B4-BE49-F238E27FC236}">
                <a16:creationId xmlns:a16="http://schemas.microsoft.com/office/drawing/2014/main" id="{075A22D1-838C-34A5-BA17-121EFAAB241B}"/>
              </a:ext>
            </a:extLst>
          </p:cNvPr>
          <p:cNvSpPr>
            <a:spLocks noGrp="1"/>
          </p:cNvSpPr>
          <p:nvPr>
            <p:ph idx="1"/>
          </p:nvPr>
        </p:nvSpPr>
        <p:spPr>
          <a:xfrm>
            <a:off x="838200" y="1690688"/>
            <a:ext cx="10515600" cy="4735050"/>
          </a:xfrm>
        </p:spPr>
        <p:txBody>
          <a:bodyPr>
            <a:normAutofit fontScale="92500" lnSpcReduction="10000"/>
          </a:bodyPr>
          <a:lstStyle/>
          <a:p>
            <a:r>
              <a:rPr lang="en-US" dirty="0">
                <a:solidFill>
                  <a:srgbClr val="A62AA0"/>
                </a:solidFill>
              </a:rPr>
              <a:t>Foundation grant of $63 380 in our district</a:t>
            </a:r>
          </a:p>
          <a:p>
            <a:pPr marL="0" indent="0" algn="ctr">
              <a:buNone/>
            </a:pPr>
            <a:r>
              <a:rPr lang="en-US" dirty="0"/>
              <a:t> </a:t>
            </a:r>
            <a:r>
              <a:rPr lang="en-US" dirty="0">
                <a:solidFill>
                  <a:srgbClr val="A62AA0"/>
                </a:solidFill>
              </a:rPr>
              <a:t>Types of projects:</a:t>
            </a:r>
          </a:p>
          <a:p>
            <a:pPr marL="0" indent="0" algn="ctr">
              <a:buNone/>
            </a:pPr>
            <a:r>
              <a:rPr lang="en-US" dirty="0">
                <a:solidFill>
                  <a:srgbClr val="A62AA0"/>
                </a:solidFill>
              </a:rPr>
              <a:t>Bike Repair Stations</a:t>
            </a:r>
          </a:p>
          <a:p>
            <a:pPr marL="0" indent="0" algn="ctr">
              <a:buNone/>
            </a:pPr>
            <a:r>
              <a:rPr lang="en-US" dirty="0">
                <a:solidFill>
                  <a:srgbClr val="A62AA0"/>
                </a:solidFill>
              </a:rPr>
              <a:t>Emergency Shelter</a:t>
            </a:r>
          </a:p>
          <a:p>
            <a:pPr marL="0" indent="0" algn="ctr">
              <a:buNone/>
            </a:pPr>
            <a:r>
              <a:rPr lang="en-US" dirty="0">
                <a:solidFill>
                  <a:srgbClr val="A62AA0"/>
                </a:solidFill>
              </a:rPr>
              <a:t>2 Homeless Shelters</a:t>
            </a:r>
          </a:p>
          <a:p>
            <a:pPr marL="0" indent="0" algn="ctr">
              <a:buNone/>
            </a:pPr>
            <a:r>
              <a:rPr lang="en-US" dirty="0">
                <a:solidFill>
                  <a:srgbClr val="A62AA0"/>
                </a:solidFill>
              </a:rPr>
              <a:t>4 Environmental projects</a:t>
            </a:r>
          </a:p>
          <a:p>
            <a:pPr marL="0" indent="0" algn="ctr">
              <a:buNone/>
            </a:pPr>
            <a:r>
              <a:rPr lang="en-US" dirty="0">
                <a:solidFill>
                  <a:srgbClr val="A62AA0"/>
                </a:solidFill>
              </a:rPr>
              <a:t>2 Food Programs</a:t>
            </a:r>
          </a:p>
          <a:p>
            <a:pPr marL="0" indent="0" algn="ctr">
              <a:buNone/>
            </a:pPr>
            <a:r>
              <a:rPr lang="en-US" dirty="0">
                <a:solidFill>
                  <a:srgbClr val="A62AA0"/>
                </a:solidFill>
              </a:rPr>
              <a:t>ADA Playground</a:t>
            </a:r>
          </a:p>
          <a:p>
            <a:pPr marL="0" indent="0" algn="ctr">
              <a:buNone/>
            </a:pPr>
            <a:r>
              <a:rPr lang="en-US" dirty="0">
                <a:solidFill>
                  <a:srgbClr val="A62AA0"/>
                </a:solidFill>
              </a:rPr>
              <a:t>5 Literacy Projects</a:t>
            </a:r>
          </a:p>
          <a:p>
            <a:pPr marL="0" indent="0" algn="ctr">
              <a:buNone/>
            </a:pPr>
            <a:r>
              <a:rPr lang="en-US" dirty="0">
                <a:solidFill>
                  <a:srgbClr val="A62AA0"/>
                </a:solidFill>
              </a:rPr>
              <a:t>2 Medical Equipment</a:t>
            </a:r>
          </a:p>
        </p:txBody>
      </p:sp>
    </p:spTree>
    <p:extLst>
      <p:ext uri="{BB962C8B-B14F-4D97-AF65-F5344CB8AC3E}">
        <p14:creationId xmlns:p14="http://schemas.microsoft.com/office/powerpoint/2010/main" val="40960991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8DA4C7C4-8C34-9404-C70A-A810781F4C63}"/>
              </a:ext>
            </a:extLst>
          </p:cNvPr>
          <p:cNvSpPr>
            <a:spLocks noGrp="1"/>
          </p:cNvSpPr>
          <p:nvPr>
            <p:ph type="ctrTitle"/>
          </p:nvPr>
        </p:nvSpPr>
        <p:spPr>
          <a:xfrm>
            <a:off x="2367608" y="183031"/>
            <a:ext cx="6385693" cy="4272592"/>
          </a:xfrm>
        </p:spPr>
        <p:txBody>
          <a:bodyPr>
            <a:normAutofit fontScale="90000"/>
          </a:bodyPr>
          <a:lstStyle/>
          <a:p>
            <a:br>
              <a:rPr lang="en-US" dirty="0">
                <a:solidFill>
                  <a:srgbClr val="A62AA0"/>
                </a:solidFill>
              </a:rPr>
            </a:br>
            <a:br>
              <a:rPr lang="en-US" dirty="0">
                <a:solidFill>
                  <a:srgbClr val="A62AA0"/>
                </a:solidFill>
              </a:rPr>
            </a:br>
            <a:br>
              <a:rPr lang="en-US" dirty="0">
                <a:solidFill>
                  <a:srgbClr val="A62AA0"/>
                </a:solidFill>
              </a:rPr>
            </a:br>
            <a:br>
              <a:rPr lang="en-US" dirty="0">
                <a:solidFill>
                  <a:srgbClr val="A62AA0"/>
                </a:solidFill>
              </a:rPr>
            </a:br>
            <a:br>
              <a:rPr lang="en-US" dirty="0">
                <a:solidFill>
                  <a:srgbClr val="A62AA0"/>
                </a:solidFill>
              </a:rPr>
            </a:br>
            <a:r>
              <a:rPr lang="en-US" dirty="0">
                <a:solidFill>
                  <a:srgbClr val="A62AA0"/>
                </a:solidFill>
              </a:rPr>
              <a:t>Polio Plus</a:t>
            </a:r>
            <a:br>
              <a:rPr lang="en-US" dirty="0">
                <a:solidFill>
                  <a:srgbClr val="A62AA0"/>
                </a:solidFill>
              </a:rPr>
            </a:br>
            <a:r>
              <a:rPr lang="en-US" dirty="0">
                <a:solidFill>
                  <a:srgbClr val="A62AA0"/>
                </a:solidFill>
              </a:rPr>
              <a:t>Our District Contributed</a:t>
            </a:r>
            <a:br>
              <a:rPr lang="en-US" dirty="0">
                <a:solidFill>
                  <a:srgbClr val="A62AA0"/>
                </a:solidFill>
              </a:rPr>
            </a:br>
            <a:r>
              <a:rPr lang="en-US" dirty="0">
                <a:solidFill>
                  <a:srgbClr val="A62AA0"/>
                </a:solidFill>
              </a:rPr>
              <a:t>$70,292 </a:t>
            </a:r>
            <a:br>
              <a:rPr lang="en-US" dirty="0">
                <a:solidFill>
                  <a:srgbClr val="A62AA0"/>
                </a:solidFill>
              </a:rPr>
            </a:br>
            <a:r>
              <a:rPr lang="en-US" dirty="0">
                <a:solidFill>
                  <a:srgbClr val="A62AA0"/>
                </a:solidFill>
              </a:rPr>
              <a:t>in 2021-2022</a:t>
            </a:r>
          </a:p>
        </p:txBody>
      </p:sp>
      <p:sp>
        <p:nvSpPr>
          <p:cNvPr id="4" name="Subtitle 3">
            <a:extLst>
              <a:ext uri="{FF2B5EF4-FFF2-40B4-BE49-F238E27FC236}">
                <a16:creationId xmlns:a16="http://schemas.microsoft.com/office/drawing/2014/main" id="{4CF96E10-1216-0BD3-5FAA-58949C170B4A}"/>
              </a:ext>
            </a:extLst>
          </p:cNvPr>
          <p:cNvSpPr>
            <a:spLocks noGrp="1"/>
          </p:cNvSpPr>
          <p:nvPr>
            <p:ph type="subTitle" idx="1"/>
          </p:nvPr>
        </p:nvSpPr>
        <p:spPr>
          <a:xfrm>
            <a:off x="1870364" y="4272592"/>
            <a:ext cx="8797636" cy="2585408"/>
          </a:xfrm>
        </p:spPr>
        <p:txBody>
          <a:bodyPr>
            <a:normAutofit lnSpcReduction="10000"/>
          </a:bodyPr>
          <a:lstStyle/>
          <a:p>
            <a:r>
              <a:rPr lang="en-US" dirty="0">
                <a:solidFill>
                  <a:srgbClr val="A62AA0"/>
                </a:solidFill>
              </a:rPr>
              <a:t>It’s not over “yet”– we still need to support and contribute</a:t>
            </a:r>
          </a:p>
          <a:p>
            <a:r>
              <a:rPr lang="en-US" dirty="0">
                <a:solidFill>
                  <a:srgbClr val="A62AA0"/>
                </a:solidFill>
              </a:rPr>
              <a:t>2022 cases</a:t>
            </a:r>
          </a:p>
          <a:p>
            <a:r>
              <a:rPr lang="en-US" dirty="0">
                <a:solidFill>
                  <a:srgbClr val="A62AA0"/>
                </a:solidFill>
              </a:rPr>
              <a:t>Pakistan: 19</a:t>
            </a:r>
          </a:p>
          <a:p>
            <a:r>
              <a:rPr lang="en-US" dirty="0">
                <a:solidFill>
                  <a:srgbClr val="A62AA0"/>
                </a:solidFill>
              </a:rPr>
              <a:t>Afghanistan: 2</a:t>
            </a:r>
          </a:p>
          <a:p>
            <a:r>
              <a:rPr lang="en-US" dirty="0">
                <a:solidFill>
                  <a:srgbClr val="A62AA0"/>
                </a:solidFill>
              </a:rPr>
              <a:t>Mozambique: 6</a:t>
            </a:r>
          </a:p>
          <a:p>
            <a:r>
              <a:rPr lang="en-US" dirty="0">
                <a:solidFill>
                  <a:srgbClr val="A62AA0"/>
                </a:solidFill>
              </a:rPr>
              <a:t>USA: 1—( non-vaccinated person- </a:t>
            </a:r>
            <a:r>
              <a:rPr lang="en-US">
                <a:solidFill>
                  <a:srgbClr val="A62AA0"/>
                </a:solidFill>
              </a:rPr>
              <a:t>originated Pakistan)</a:t>
            </a:r>
            <a:endParaRPr lang="en-US" dirty="0">
              <a:solidFill>
                <a:srgbClr val="A62AA0"/>
              </a:solidFill>
            </a:endParaRPr>
          </a:p>
        </p:txBody>
      </p:sp>
      <p:pic>
        <p:nvPicPr>
          <p:cNvPr id="6" name="Picture 5" descr="A person smoking a cigarette&#10;&#10;Description automatically generated with low confidence">
            <a:extLst>
              <a:ext uri="{FF2B5EF4-FFF2-40B4-BE49-F238E27FC236}">
                <a16:creationId xmlns:a16="http://schemas.microsoft.com/office/drawing/2014/main" id="{485365C3-ECE2-E476-702B-4DE98DDD3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4939"/>
            <a:ext cx="2139008" cy="3208512"/>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913462E0-CC18-743E-4EF5-D83F34A4E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200" y="0"/>
            <a:ext cx="3352800" cy="4272592"/>
          </a:xfrm>
          <a:prstGeom prst="rect">
            <a:avLst/>
          </a:prstGeom>
        </p:spPr>
      </p:pic>
    </p:spTree>
    <p:extLst>
      <p:ext uri="{BB962C8B-B14F-4D97-AF65-F5344CB8AC3E}">
        <p14:creationId xmlns:p14="http://schemas.microsoft.com/office/powerpoint/2010/main" val="130135699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CC">
            <a:alpha val="62000"/>
          </a:srgbClr>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CDB9103-7532-10E4-6A1A-473A9677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0" y="5431080"/>
            <a:ext cx="1693243" cy="1330140"/>
          </a:xfrm>
          <a:prstGeom prst="rect">
            <a:avLst/>
          </a:prstGeom>
        </p:spPr>
      </p:pic>
      <p:sp>
        <p:nvSpPr>
          <p:cNvPr id="2" name="Title 1">
            <a:extLst>
              <a:ext uri="{FF2B5EF4-FFF2-40B4-BE49-F238E27FC236}">
                <a16:creationId xmlns:a16="http://schemas.microsoft.com/office/drawing/2014/main" id="{6E410535-DC9B-F2AA-BB47-33F810F7710F}"/>
              </a:ext>
            </a:extLst>
          </p:cNvPr>
          <p:cNvSpPr>
            <a:spLocks noGrp="1"/>
          </p:cNvSpPr>
          <p:nvPr>
            <p:ph type="title"/>
          </p:nvPr>
        </p:nvSpPr>
        <p:spPr/>
        <p:txBody>
          <a:bodyPr/>
          <a:lstStyle/>
          <a:p>
            <a:r>
              <a:rPr lang="en-US" b="1" dirty="0">
                <a:solidFill>
                  <a:srgbClr val="A62AA0"/>
                </a:solidFill>
              </a:rPr>
              <a:t>More Club support for Our Foundation means…</a:t>
            </a:r>
          </a:p>
        </p:txBody>
      </p:sp>
      <p:graphicFrame>
        <p:nvGraphicFramePr>
          <p:cNvPr id="5" name="Content Placeholder 4">
            <a:extLst>
              <a:ext uri="{FF2B5EF4-FFF2-40B4-BE49-F238E27FC236}">
                <a16:creationId xmlns:a16="http://schemas.microsoft.com/office/drawing/2014/main" id="{B053F3DD-264D-783C-6179-45504ACB6EF7}"/>
              </a:ext>
            </a:extLst>
          </p:cNvPr>
          <p:cNvGraphicFramePr>
            <a:graphicFrameLocks noGrp="1"/>
          </p:cNvGraphicFramePr>
          <p:nvPr>
            <p:ph idx="1"/>
            <p:extLst>
              <p:ext uri="{D42A27DB-BD31-4B8C-83A1-F6EECF244321}">
                <p14:modId xmlns:p14="http://schemas.microsoft.com/office/powerpoint/2010/main" val="1396627626"/>
              </p:ext>
            </p:extLst>
          </p:nvPr>
        </p:nvGraphicFramePr>
        <p:xfrm>
          <a:off x="1354975" y="1886989"/>
          <a:ext cx="9809018" cy="3607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481386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microscope&#10;&#10;Description automatically generated with low confidence">
            <a:extLst>
              <a:ext uri="{FF2B5EF4-FFF2-40B4-BE49-F238E27FC236}">
                <a16:creationId xmlns:a16="http://schemas.microsoft.com/office/drawing/2014/main" id="{70C5C8DE-765A-47F0-8665-1FC6F30D387C}"/>
              </a:ext>
            </a:extLst>
          </p:cNvPr>
          <p:cNvPicPr>
            <a:picLocks noChangeAspect="1"/>
          </p:cNvPicPr>
          <p:nvPr/>
        </p:nvPicPr>
        <p:blipFill>
          <a:blip r:embed="rId2"/>
          <a:stretch>
            <a:fillRect/>
          </a:stretch>
        </p:blipFill>
        <p:spPr>
          <a:xfrm>
            <a:off x="1625602" y="216299"/>
            <a:ext cx="2084881" cy="1845733"/>
          </a:xfrm>
          <a:prstGeom prst="rect">
            <a:avLst/>
          </a:prstGeom>
        </p:spPr>
      </p:pic>
      <p:pic>
        <p:nvPicPr>
          <p:cNvPr id="7" name="Picture 6" descr="A picture containing person, person, blue, male&#10;&#10;Description automatically generated">
            <a:extLst>
              <a:ext uri="{FF2B5EF4-FFF2-40B4-BE49-F238E27FC236}">
                <a16:creationId xmlns:a16="http://schemas.microsoft.com/office/drawing/2014/main" id="{E1CEB27B-352B-4E2A-8BD6-06F4B34BC4C4}"/>
              </a:ext>
            </a:extLst>
          </p:cNvPr>
          <p:cNvPicPr>
            <a:picLocks noChangeAspect="1"/>
          </p:cNvPicPr>
          <p:nvPr/>
        </p:nvPicPr>
        <p:blipFill>
          <a:blip r:embed="rId3"/>
          <a:stretch>
            <a:fillRect/>
          </a:stretch>
        </p:blipFill>
        <p:spPr>
          <a:xfrm>
            <a:off x="3843868" y="207382"/>
            <a:ext cx="2084881" cy="1842453"/>
          </a:xfrm>
          <a:prstGeom prst="rect">
            <a:avLst/>
          </a:prstGeom>
        </p:spPr>
      </p:pic>
      <p:pic>
        <p:nvPicPr>
          <p:cNvPr id="9" name="Picture 8" descr="A picture containing text, outdoor, grass, person&#10;&#10;Description automatically generated">
            <a:extLst>
              <a:ext uri="{FF2B5EF4-FFF2-40B4-BE49-F238E27FC236}">
                <a16:creationId xmlns:a16="http://schemas.microsoft.com/office/drawing/2014/main" id="{B7BF88C9-FD23-412B-9B1F-803744E64E6B}"/>
              </a:ext>
            </a:extLst>
          </p:cNvPr>
          <p:cNvPicPr>
            <a:picLocks noChangeAspect="1"/>
          </p:cNvPicPr>
          <p:nvPr/>
        </p:nvPicPr>
        <p:blipFill>
          <a:blip r:embed="rId4"/>
          <a:stretch>
            <a:fillRect/>
          </a:stretch>
        </p:blipFill>
        <p:spPr>
          <a:xfrm>
            <a:off x="6087534" y="181981"/>
            <a:ext cx="2084881" cy="1859386"/>
          </a:xfrm>
          <a:prstGeom prst="rect">
            <a:avLst/>
          </a:prstGeom>
        </p:spPr>
      </p:pic>
      <p:pic>
        <p:nvPicPr>
          <p:cNvPr id="11" name="Picture 10" descr="A person and a baby&#10;&#10;Description automatically generated with low confidence">
            <a:extLst>
              <a:ext uri="{FF2B5EF4-FFF2-40B4-BE49-F238E27FC236}">
                <a16:creationId xmlns:a16="http://schemas.microsoft.com/office/drawing/2014/main" id="{2822E67C-DF27-46A7-8DDB-B294A0570261}"/>
              </a:ext>
            </a:extLst>
          </p:cNvPr>
          <p:cNvPicPr>
            <a:picLocks noChangeAspect="1"/>
          </p:cNvPicPr>
          <p:nvPr/>
        </p:nvPicPr>
        <p:blipFill>
          <a:blip r:embed="rId5"/>
          <a:stretch>
            <a:fillRect/>
          </a:stretch>
        </p:blipFill>
        <p:spPr>
          <a:xfrm>
            <a:off x="8382001" y="152400"/>
            <a:ext cx="1898757" cy="1880500"/>
          </a:xfrm>
          <a:prstGeom prst="rect">
            <a:avLst/>
          </a:prstGeom>
        </p:spPr>
      </p:pic>
      <p:pic>
        <p:nvPicPr>
          <p:cNvPr id="13" name="Picture 12" descr="A group of boys posing for a picture&#10;&#10;Description automatically generated with medium confidence">
            <a:extLst>
              <a:ext uri="{FF2B5EF4-FFF2-40B4-BE49-F238E27FC236}">
                <a16:creationId xmlns:a16="http://schemas.microsoft.com/office/drawing/2014/main" id="{0B2E2537-DB1A-4DA9-8DF6-C9F902B2575F}"/>
              </a:ext>
            </a:extLst>
          </p:cNvPr>
          <p:cNvPicPr>
            <a:picLocks noChangeAspect="1"/>
          </p:cNvPicPr>
          <p:nvPr/>
        </p:nvPicPr>
        <p:blipFill>
          <a:blip r:embed="rId6"/>
          <a:stretch>
            <a:fillRect/>
          </a:stretch>
        </p:blipFill>
        <p:spPr>
          <a:xfrm>
            <a:off x="1752600" y="3729170"/>
            <a:ext cx="1994604" cy="2133600"/>
          </a:xfrm>
          <a:prstGeom prst="rect">
            <a:avLst/>
          </a:prstGeom>
        </p:spPr>
      </p:pic>
      <p:pic>
        <p:nvPicPr>
          <p:cNvPr id="14" name="Picture 13">
            <a:extLst>
              <a:ext uri="{FF2B5EF4-FFF2-40B4-BE49-F238E27FC236}">
                <a16:creationId xmlns:a16="http://schemas.microsoft.com/office/drawing/2014/main" id="{AD4EAFD2-3854-4A84-A10E-E014B72CCF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1" y="6172201"/>
            <a:ext cx="1561059" cy="588339"/>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6E355721-07DA-44C3-B5F1-D7DCF7D4BE31}"/>
              </a:ext>
            </a:extLst>
          </p:cNvPr>
          <p:cNvPicPr>
            <a:picLocks noChangeAspect="1"/>
          </p:cNvPicPr>
          <p:nvPr/>
        </p:nvPicPr>
        <p:blipFill>
          <a:blip r:embed="rId8"/>
          <a:stretch>
            <a:fillRect/>
          </a:stretch>
        </p:blipFill>
        <p:spPr>
          <a:xfrm>
            <a:off x="4142484" y="3669906"/>
            <a:ext cx="2326744" cy="2192865"/>
          </a:xfrm>
          <a:prstGeom prst="rect">
            <a:avLst/>
          </a:prstGeom>
        </p:spPr>
      </p:pic>
      <p:pic>
        <p:nvPicPr>
          <p:cNvPr id="18" name="Picture 17" descr="A picture containing tree, plant&#10;&#10;Description automatically generated">
            <a:extLst>
              <a:ext uri="{FF2B5EF4-FFF2-40B4-BE49-F238E27FC236}">
                <a16:creationId xmlns:a16="http://schemas.microsoft.com/office/drawing/2014/main" id="{5DEC38E9-4C81-4C9F-AD9E-7B53393CED6A}"/>
              </a:ext>
            </a:extLst>
          </p:cNvPr>
          <p:cNvPicPr>
            <a:picLocks noChangeAspect="1"/>
          </p:cNvPicPr>
          <p:nvPr/>
        </p:nvPicPr>
        <p:blipFill>
          <a:blip r:embed="rId9"/>
          <a:stretch>
            <a:fillRect/>
          </a:stretch>
        </p:blipFill>
        <p:spPr>
          <a:xfrm>
            <a:off x="7010401" y="3652463"/>
            <a:ext cx="2508091" cy="2287014"/>
          </a:xfrm>
          <a:prstGeom prst="rect">
            <a:avLst/>
          </a:prstGeom>
        </p:spPr>
      </p:pic>
      <p:sp>
        <p:nvSpPr>
          <p:cNvPr id="20" name="Rectangle 19">
            <a:extLst>
              <a:ext uri="{FF2B5EF4-FFF2-40B4-BE49-F238E27FC236}">
                <a16:creationId xmlns:a16="http://schemas.microsoft.com/office/drawing/2014/main" id="{1EC1770C-7B1B-449D-8B7C-47DBFE21B1D1}"/>
              </a:ext>
            </a:extLst>
          </p:cNvPr>
          <p:cNvSpPr/>
          <p:nvPr/>
        </p:nvSpPr>
        <p:spPr>
          <a:xfrm>
            <a:off x="1641201" y="2373733"/>
            <a:ext cx="857510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What do we fund: Our Causes</a:t>
            </a:r>
          </a:p>
        </p:txBody>
      </p:sp>
    </p:spTree>
    <p:extLst>
      <p:ext uri="{BB962C8B-B14F-4D97-AF65-F5344CB8AC3E}">
        <p14:creationId xmlns:p14="http://schemas.microsoft.com/office/powerpoint/2010/main" val="2234401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237</TotalTime>
  <Words>533</Words>
  <Application>Microsoft Office PowerPoint</Application>
  <PresentationFormat>Widescreen</PresentationFormat>
  <Paragraphs>73</Paragraphs>
  <Slides>17</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OUR  Foundation and YOUR  SUPPORT IN 2021-2023 has helped to fund in the world:</vt:lpstr>
      <vt:lpstr>PowerPoint Presentation</vt:lpstr>
      <vt:lpstr>Our district this Rotary year supporting 10 Global Grants– the most ever valued at $467970</vt:lpstr>
      <vt:lpstr>Our district this Rotary year supporting  19 District grants valued at  $126,000</vt:lpstr>
      <vt:lpstr>     Polio Plus Our District Contributed $70,292  in 2021-2022</vt:lpstr>
      <vt:lpstr>More Club support for Our Foundation means…</vt:lpstr>
      <vt:lpstr>PowerPoint Presentation</vt:lpstr>
      <vt:lpstr>“Pieces” of our Foundation-- simple</vt:lpstr>
      <vt:lpstr>Reminders– how does all this work?</vt:lpstr>
      <vt:lpstr>More funding means more projects!</vt:lpstr>
      <vt:lpstr>How can we achieve $1million donations to our Foundation by the end of Rotary Year 2024?</vt:lpstr>
      <vt:lpstr>What’s next?</vt:lpstr>
      <vt:lpstr>Bethlehem Morning Star Rotary Projects</vt:lpstr>
      <vt:lpstr>Bethlehem Morning Star Matching Points</vt:lpstr>
      <vt:lpstr>Thank you! Let’s grow our Foundation in 2022 -2023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Hornaman</dc:creator>
  <cp:lastModifiedBy>Ron Searfoss</cp:lastModifiedBy>
  <cp:revision>12</cp:revision>
  <dcterms:created xsi:type="dcterms:W3CDTF">2022-09-25T19:27:58Z</dcterms:created>
  <dcterms:modified xsi:type="dcterms:W3CDTF">2022-11-15T14:55:36Z</dcterms:modified>
</cp:coreProperties>
</file>