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8"/>
  </p:notesMasterIdLst>
  <p:sldIdLst>
    <p:sldId id="256" r:id="rId2"/>
    <p:sldId id="281" r:id="rId3"/>
    <p:sldId id="257" r:id="rId4"/>
    <p:sldId id="258" r:id="rId5"/>
    <p:sldId id="279" r:id="rId6"/>
    <p:sldId id="261" r:id="rId7"/>
    <p:sldId id="277" r:id="rId8"/>
    <p:sldId id="267" r:id="rId9"/>
    <p:sldId id="268" r:id="rId10"/>
    <p:sldId id="269" r:id="rId11"/>
    <p:sldId id="282" r:id="rId12"/>
    <p:sldId id="270" r:id="rId13"/>
    <p:sldId id="271" r:id="rId14"/>
    <p:sldId id="272" r:id="rId15"/>
    <p:sldId id="280" r:id="rId16"/>
    <p:sldId id="274"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izo9QiNhjGUcclLioieto1hbK+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6" d="100"/>
          <a:sy n="126"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Bill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Bill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Answers: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United Nations recognizes 195 sovereign countries in the world. 193 are member states (Taiwan left the UN in 1971) and South Sudan has not applied yet (or been accepted) as a sovereign state. Vatican City has chosen not to join the UN and the Holy See and the State of Palestine are only observer states.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current Secretary General is Antonio Guterres from Portugal.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Official languages of the UN: Russian, English, French, Spanish, Chinese, Arabic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Whitney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Bill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Emma- talk about your experience and how it inspires/drives you to take advantage of opportunities here at Lehigh and in your future career?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Bill- example of international student experiences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Bill- example of past students seeking solutions as well as upcoming Oct. 25th conference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Bill- will tell story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5ed0d8e921_0_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g5ed0d8e921_0_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g5ed0d8e921_0_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g5ed0d8e921_0_5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g5ed0d8e921_0_5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g5ed0d8e921_0_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5ed0d8e921_0_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bg>
      <p:bgPr>
        <a:solidFill>
          <a:srgbClr val="1D1D1B"/>
        </a:solidFill>
        <a:effectLst/>
      </p:bgPr>
    </p:bg>
    <p:spTree>
      <p:nvGrpSpPr>
        <p:cNvPr id="1" name="Shape 50"/>
        <p:cNvGrpSpPr/>
        <p:nvPr/>
      </p:nvGrpSpPr>
      <p:grpSpPr>
        <a:xfrm>
          <a:off x="0" y="0"/>
          <a:ext cx="0" cy="0"/>
          <a:chOff x="0" y="0"/>
          <a:chExt cx="0" cy="0"/>
        </a:xfrm>
      </p:grpSpPr>
      <p:sp>
        <p:nvSpPr>
          <p:cNvPr id="51" name="Google Shape;51;g5ed0d8e921_0_60"/>
          <p:cNvSpPr/>
          <p:nvPr/>
        </p:nvSpPr>
        <p:spPr>
          <a:xfrm>
            <a:off x="3373200" y="1373150"/>
            <a:ext cx="2397300" cy="23973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5ed0d8e921_0_60"/>
          <p:cNvSpPr txBox="1">
            <a:spLocks noGrp="1"/>
          </p:cNvSpPr>
          <p:nvPr>
            <p:ph type="ctrTitle"/>
          </p:nvPr>
        </p:nvSpPr>
        <p:spPr>
          <a:xfrm>
            <a:off x="3457500" y="1457250"/>
            <a:ext cx="2229000" cy="2229000"/>
          </a:xfrm>
          <a:prstGeom prst="rect">
            <a:avLst/>
          </a:prstGeom>
          <a:solidFill>
            <a:srgbClr val="FFFFFF"/>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TITLE_1_1_1">
    <p:spTree>
      <p:nvGrpSpPr>
        <p:cNvPr id="1" name="Shape 56"/>
        <p:cNvGrpSpPr/>
        <p:nvPr/>
      </p:nvGrpSpPr>
      <p:grpSpPr>
        <a:xfrm>
          <a:off x="0" y="0"/>
          <a:ext cx="0" cy="0"/>
          <a:chOff x="0" y="0"/>
          <a:chExt cx="0" cy="0"/>
        </a:xfrm>
      </p:grpSpPr>
      <p:sp>
        <p:nvSpPr>
          <p:cNvPr id="57" name="Google Shape;57;g5ed0d8e921_0_66"/>
          <p:cNvSpPr/>
          <p:nvPr/>
        </p:nvSpPr>
        <p:spPr>
          <a:xfrm>
            <a:off x="1188450" y="1194900"/>
            <a:ext cx="6767100" cy="2753700"/>
          </a:xfrm>
          <a:prstGeom prst="rect">
            <a:avLst/>
          </a:prstGeom>
          <a:noFill/>
          <a:ln w="9525"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g5ed0d8e921_0_66"/>
          <p:cNvSpPr txBox="1">
            <a:spLocks noGrp="1"/>
          </p:cNvSpPr>
          <p:nvPr>
            <p:ph type="sldNum" idx="12"/>
          </p:nvPr>
        </p:nvSpPr>
        <p:spPr>
          <a:xfrm>
            <a:off x="1188150" y="3948600"/>
            <a:ext cx="6767100" cy="11949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6000"/>
              <a:buFont typeface="Arial"/>
              <a:buNone/>
              <a:defRPr sz="6000" b="0" i="0" u="none" strike="noStrike" cap="none">
                <a:solidFill>
                  <a:srgbClr val="1D1D1B"/>
                </a:solidFill>
                <a:latin typeface="Vidaloka"/>
                <a:ea typeface="Vidaloka"/>
                <a:cs typeface="Vidaloka"/>
                <a:sym typeface="Vidaloka"/>
              </a:defRPr>
            </a:lvl1pPr>
            <a:lvl2pPr marL="0" marR="0" lvl="1" indent="0" algn="ctr" rtl="0">
              <a:lnSpc>
                <a:spcPct val="100000"/>
              </a:lnSpc>
              <a:spcBef>
                <a:spcPts val="0"/>
              </a:spcBef>
              <a:spcAft>
                <a:spcPts val="0"/>
              </a:spcAft>
              <a:buClr>
                <a:srgbClr val="000000"/>
              </a:buClr>
              <a:buSzPts val="6000"/>
              <a:buFont typeface="Arial"/>
              <a:buNone/>
              <a:defRPr sz="6000" b="0" i="0" u="none" strike="noStrike" cap="none">
                <a:solidFill>
                  <a:srgbClr val="1D1D1B"/>
                </a:solidFill>
                <a:latin typeface="Vidaloka"/>
                <a:ea typeface="Vidaloka"/>
                <a:cs typeface="Vidaloka"/>
                <a:sym typeface="Vidaloka"/>
              </a:defRPr>
            </a:lvl2pPr>
            <a:lvl3pPr marL="0" marR="0" lvl="2" indent="0" algn="ctr" rtl="0">
              <a:lnSpc>
                <a:spcPct val="100000"/>
              </a:lnSpc>
              <a:spcBef>
                <a:spcPts val="0"/>
              </a:spcBef>
              <a:spcAft>
                <a:spcPts val="0"/>
              </a:spcAft>
              <a:buClr>
                <a:srgbClr val="000000"/>
              </a:buClr>
              <a:buSzPts val="6000"/>
              <a:buFont typeface="Arial"/>
              <a:buNone/>
              <a:defRPr sz="6000" b="0" i="0" u="none" strike="noStrike" cap="none">
                <a:solidFill>
                  <a:srgbClr val="1D1D1B"/>
                </a:solidFill>
                <a:latin typeface="Vidaloka"/>
                <a:ea typeface="Vidaloka"/>
                <a:cs typeface="Vidaloka"/>
                <a:sym typeface="Vidaloka"/>
              </a:defRPr>
            </a:lvl3pPr>
            <a:lvl4pPr marL="0" marR="0" lvl="3" indent="0" algn="ctr" rtl="0">
              <a:lnSpc>
                <a:spcPct val="100000"/>
              </a:lnSpc>
              <a:spcBef>
                <a:spcPts val="0"/>
              </a:spcBef>
              <a:spcAft>
                <a:spcPts val="0"/>
              </a:spcAft>
              <a:buClr>
                <a:srgbClr val="000000"/>
              </a:buClr>
              <a:buSzPts val="6000"/>
              <a:buFont typeface="Arial"/>
              <a:buNone/>
              <a:defRPr sz="6000" b="0" i="0" u="none" strike="noStrike" cap="none">
                <a:solidFill>
                  <a:srgbClr val="1D1D1B"/>
                </a:solidFill>
                <a:latin typeface="Vidaloka"/>
                <a:ea typeface="Vidaloka"/>
                <a:cs typeface="Vidaloka"/>
                <a:sym typeface="Vidaloka"/>
              </a:defRPr>
            </a:lvl4pPr>
            <a:lvl5pPr marL="0" marR="0" lvl="4" indent="0" algn="ctr" rtl="0">
              <a:lnSpc>
                <a:spcPct val="100000"/>
              </a:lnSpc>
              <a:spcBef>
                <a:spcPts val="0"/>
              </a:spcBef>
              <a:spcAft>
                <a:spcPts val="0"/>
              </a:spcAft>
              <a:buClr>
                <a:srgbClr val="000000"/>
              </a:buClr>
              <a:buSzPts val="6000"/>
              <a:buFont typeface="Arial"/>
              <a:buNone/>
              <a:defRPr sz="6000" b="0" i="0" u="none" strike="noStrike" cap="none">
                <a:solidFill>
                  <a:srgbClr val="1D1D1B"/>
                </a:solidFill>
                <a:latin typeface="Vidaloka"/>
                <a:ea typeface="Vidaloka"/>
                <a:cs typeface="Vidaloka"/>
                <a:sym typeface="Vidaloka"/>
              </a:defRPr>
            </a:lvl5pPr>
            <a:lvl6pPr marL="0" marR="0" lvl="5" indent="0" algn="ctr" rtl="0">
              <a:lnSpc>
                <a:spcPct val="100000"/>
              </a:lnSpc>
              <a:spcBef>
                <a:spcPts val="0"/>
              </a:spcBef>
              <a:spcAft>
                <a:spcPts val="0"/>
              </a:spcAft>
              <a:buClr>
                <a:srgbClr val="000000"/>
              </a:buClr>
              <a:buSzPts val="6000"/>
              <a:buFont typeface="Arial"/>
              <a:buNone/>
              <a:defRPr sz="6000" b="0" i="0" u="none" strike="noStrike" cap="none">
                <a:solidFill>
                  <a:srgbClr val="1D1D1B"/>
                </a:solidFill>
                <a:latin typeface="Vidaloka"/>
                <a:ea typeface="Vidaloka"/>
                <a:cs typeface="Vidaloka"/>
                <a:sym typeface="Vidaloka"/>
              </a:defRPr>
            </a:lvl6pPr>
            <a:lvl7pPr marL="0" marR="0" lvl="6" indent="0" algn="ctr" rtl="0">
              <a:lnSpc>
                <a:spcPct val="100000"/>
              </a:lnSpc>
              <a:spcBef>
                <a:spcPts val="0"/>
              </a:spcBef>
              <a:spcAft>
                <a:spcPts val="0"/>
              </a:spcAft>
              <a:buClr>
                <a:srgbClr val="000000"/>
              </a:buClr>
              <a:buSzPts val="6000"/>
              <a:buFont typeface="Arial"/>
              <a:buNone/>
              <a:defRPr sz="6000" b="0" i="0" u="none" strike="noStrike" cap="none">
                <a:solidFill>
                  <a:srgbClr val="1D1D1B"/>
                </a:solidFill>
                <a:latin typeface="Vidaloka"/>
                <a:ea typeface="Vidaloka"/>
                <a:cs typeface="Vidaloka"/>
                <a:sym typeface="Vidaloka"/>
              </a:defRPr>
            </a:lvl7pPr>
            <a:lvl8pPr marL="0" marR="0" lvl="7" indent="0" algn="ctr" rtl="0">
              <a:lnSpc>
                <a:spcPct val="100000"/>
              </a:lnSpc>
              <a:spcBef>
                <a:spcPts val="0"/>
              </a:spcBef>
              <a:spcAft>
                <a:spcPts val="0"/>
              </a:spcAft>
              <a:buClr>
                <a:srgbClr val="000000"/>
              </a:buClr>
              <a:buSzPts val="6000"/>
              <a:buFont typeface="Arial"/>
              <a:buNone/>
              <a:defRPr sz="6000" b="0" i="0" u="none" strike="noStrike" cap="none">
                <a:solidFill>
                  <a:srgbClr val="1D1D1B"/>
                </a:solidFill>
                <a:latin typeface="Vidaloka"/>
                <a:ea typeface="Vidaloka"/>
                <a:cs typeface="Vidaloka"/>
                <a:sym typeface="Vidaloka"/>
              </a:defRPr>
            </a:lvl8pPr>
            <a:lvl9pPr marL="0" marR="0" lvl="8" indent="0" algn="ctr" rtl="0">
              <a:lnSpc>
                <a:spcPct val="100000"/>
              </a:lnSpc>
              <a:spcBef>
                <a:spcPts val="0"/>
              </a:spcBef>
              <a:spcAft>
                <a:spcPts val="0"/>
              </a:spcAft>
              <a:buClr>
                <a:srgbClr val="000000"/>
              </a:buClr>
              <a:buSzPts val="6000"/>
              <a:buFont typeface="Arial"/>
              <a:buNone/>
              <a:defRPr sz="6000" b="0" i="0" u="none" strike="noStrike" cap="none">
                <a:solidFill>
                  <a:srgbClr val="1D1D1B"/>
                </a:solidFill>
                <a:latin typeface="Vidaloka"/>
                <a:ea typeface="Vidaloka"/>
                <a:cs typeface="Vidaloka"/>
                <a:sym typeface="Vidaloka"/>
              </a:defRPr>
            </a:lvl9pPr>
          </a:lstStyle>
          <a:p>
            <a:pPr marL="0" lvl="0" indent="0" algn="ctr" rtl="0">
              <a:spcBef>
                <a:spcPts val="0"/>
              </a:spcBef>
              <a:spcAft>
                <a:spcPts val="0"/>
              </a:spcAft>
              <a:buNone/>
            </a:pPr>
            <a:fld id="{00000000-1234-1234-1234-123412341234}" type="slidenum">
              <a:rPr lang="en-US"/>
              <a:t>‹#›</a:t>
            </a:fld>
            <a:endParaRPr/>
          </a:p>
        </p:txBody>
      </p:sp>
      <p:sp>
        <p:nvSpPr>
          <p:cNvPr id="59" name="Google Shape;59;g5ed0d8e921_0_66"/>
          <p:cNvSpPr txBox="1">
            <a:spLocks noGrp="1"/>
          </p:cNvSpPr>
          <p:nvPr>
            <p:ph type="body" idx="1"/>
          </p:nvPr>
        </p:nvSpPr>
        <p:spPr>
          <a:xfrm>
            <a:off x="1779975" y="2161800"/>
            <a:ext cx="5583900" cy="819900"/>
          </a:xfrm>
          <a:prstGeom prst="rect">
            <a:avLst/>
          </a:prstGeom>
          <a:noFill/>
          <a:ln>
            <a:noFill/>
          </a:ln>
        </p:spPr>
        <p:txBody>
          <a:bodyPr spcFirstLastPara="1" wrap="square" lIns="91425" tIns="91425" rIns="91425" bIns="91425" anchor="ctr" anchorCtr="0">
            <a:noAutofit/>
          </a:bodyPr>
          <a:lstStyle>
            <a:lvl1pPr marL="457200" lvl="0" indent="-342900" algn="ctr" rtl="0">
              <a:lnSpc>
                <a:spcPct val="115000"/>
              </a:lnSpc>
              <a:spcBef>
                <a:spcPts val="60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1pPr>
            <a:lvl2pPr marL="914400" lvl="1" indent="-342900" algn="ctr" rtl="0">
              <a:lnSpc>
                <a:spcPct val="115000"/>
              </a:lnSpc>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2pPr>
            <a:lvl3pPr marL="1371600" lvl="2" indent="-342900" algn="ctr" rtl="0">
              <a:lnSpc>
                <a:spcPct val="115000"/>
              </a:lnSpc>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3pPr>
            <a:lvl4pPr marL="1828800" lvl="3" indent="-342900" algn="ctr" rtl="0">
              <a:lnSpc>
                <a:spcPct val="115000"/>
              </a:lnSpc>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4pPr>
            <a:lvl5pPr marL="2286000" lvl="4" indent="-342900" algn="ctr" rtl="0">
              <a:lnSpc>
                <a:spcPct val="115000"/>
              </a:lnSpc>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5pPr>
            <a:lvl6pPr marL="2743200" lvl="5" indent="-342900" algn="ctr" rtl="0">
              <a:lnSpc>
                <a:spcPct val="115000"/>
              </a:lnSpc>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6pPr>
            <a:lvl7pPr marL="3200400" lvl="6" indent="-342900" algn="ctr" rtl="0">
              <a:lnSpc>
                <a:spcPct val="115000"/>
              </a:lnSpc>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7pPr>
            <a:lvl8pPr marL="3657600" lvl="7" indent="-342900" algn="ctr" rtl="0">
              <a:lnSpc>
                <a:spcPct val="115000"/>
              </a:lnSpc>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8pPr>
            <a:lvl9pPr marL="4114800" lvl="8" indent="-342900" algn="ctr" rtl="0">
              <a:lnSpc>
                <a:spcPct val="115000"/>
              </a:lnSpc>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9pPr>
          </a:lstStyle>
          <a:p>
            <a:endParaRPr/>
          </a:p>
        </p:txBody>
      </p:sp>
      <p:sp>
        <p:nvSpPr>
          <p:cNvPr id="60" name="Google Shape;60;g5ed0d8e921_0_66"/>
          <p:cNvSpPr txBox="1"/>
          <p:nvPr/>
        </p:nvSpPr>
        <p:spPr>
          <a:xfrm>
            <a:off x="3593400" y="212050"/>
            <a:ext cx="1957200" cy="98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none" strike="noStrike" cap="none">
                <a:solidFill>
                  <a:srgbClr val="1D1D1B"/>
                </a:solidFill>
                <a:latin typeface="Vidaloka"/>
                <a:ea typeface="Vidaloka"/>
                <a:cs typeface="Vidaloka"/>
                <a:sym typeface="Vidaloka"/>
              </a:rPr>
              <a:t>“</a:t>
            </a:r>
            <a:endParaRPr sz="7200" b="0" i="0" u="none" strike="noStrike" cap="none">
              <a:solidFill>
                <a:srgbClr val="1D1D1B"/>
              </a:solidFill>
              <a:latin typeface="Montserrat"/>
              <a:ea typeface="Montserrat"/>
              <a:cs typeface="Montserrat"/>
              <a:sym typeface="Montserra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5129E-BCA5-44CF-840B-AA833149E032}"/>
              </a:ext>
            </a:extLst>
          </p:cNvPr>
          <p:cNvSpPr>
            <a:spLocks noGrp="1"/>
          </p:cNvSpPr>
          <p:nvPr>
            <p:ph type="title"/>
          </p:nvPr>
        </p:nvSpPr>
        <p:spPr/>
        <p:txBody>
          <a:bodyPr/>
          <a:lstStyle>
            <a:lvl1pPr>
              <a:defRPr sz="33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AC3AE4B-93B9-48E5-8FEA-4E57C0DBA73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A142D3-8FFB-46C7-84BE-2E235A90F317}"/>
              </a:ext>
            </a:extLst>
          </p:cNvPr>
          <p:cNvSpPr>
            <a:spLocks noGrp="1"/>
          </p:cNvSpPr>
          <p:nvPr>
            <p:ph type="dt" sz="half" idx="10"/>
          </p:nvPr>
        </p:nvSpPr>
        <p:spPr/>
        <p:txBody>
          <a:bodyPr/>
          <a:lstStyle/>
          <a:p>
            <a:fld id="{AEC0C9AF-5E4D-4E4D-82CA-1468F61DEC7C}" type="datetimeFigureOut">
              <a:rPr lang="en-US" smtClean="0"/>
              <a:t>2/17/2021</a:t>
            </a:fld>
            <a:endParaRPr lang="en-US"/>
          </a:p>
        </p:txBody>
      </p:sp>
      <p:sp>
        <p:nvSpPr>
          <p:cNvPr id="5" name="Footer Placeholder 4">
            <a:extLst>
              <a:ext uri="{FF2B5EF4-FFF2-40B4-BE49-F238E27FC236}">
                <a16:creationId xmlns:a16="http://schemas.microsoft.com/office/drawing/2014/main" id="{63299EA8-DD63-47AC-A3BB-8BC4B3CD2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D0814-DBEA-44EF-9B10-9989767004BF}"/>
              </a:ext>
            </a:extLst>
          </p:cNvPr>
          <p:cNvSpPr>
            <a:spLocks noGrp="1"/>
          </p:cNvSpPr>
          <p:nvPr>
            <p:ph type="sldNum" sz="quarter" idx="12"/>
          </p:nvPr>
        </p:nvSpPr>
        <p:spPr/>
        <p:txBody>
          <a:bodyPr/>
          <a:lstStyle/>
          <a:p>
            <a:fld id="{24CEDCA5-A587-43D4-BE2C-16BE989E187C}" type="slidenum">
              <a:rPr lang="en-US" smtClean="0"/>
              <a:t>‹#›</a:t>
            </a:fld>
            <a:endParaRPr lang="en-US"/>
          </a:p>
        </p:txBody>
      </p:sp>
    </p:spTree>
    <p:extLst>
      <p:ext uri="{BB962C8B-B14F-4D97-AF65-F5344CB8AC3E}">
        <p14:creationId xmlns:p14="http://schemas.microsoft.com/office/powerpoint/2010/main" val="34454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g5ed0d8e921_0_2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g5ed0d8e921_0_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g5ed0d8e921_0_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g5ed0d8e921_0_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g5ed0d8e921_0_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g5ed0d8e921_0_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g5ed0d8e921_0_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g5ed0d8e921_0_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g5ed0d8e921_0_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g5ed0d8e921_0_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g5ed0d8e921_0_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g5ed0d8e921_0_3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g5ed0d8e921_0_3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g5ed0d8e921_0_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g5ed0d8e921_0_4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g5ed0d8e921_0_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g5ed0d8e921_0_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g5ed0d8e921_0_4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g5ed0d8e921_0_4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g5ed0d8e921_0_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g5ed0d8e921_0_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g5ed0d8e921_0_5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g5ed0d8e921_0_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5ed0d8e921_0_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g5ed0d8e921_0_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g5ed0d8e921_0_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pngimg.com/download/3378" TargetMode="External"/><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hyperlink" Target="https://creativecommons.org/licenses/by-nc/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1"/>
          <p:cNvSpPr/>
          <p:nvPr/>
        </p:nvSpPr>
        <p:spPr>
          <a:xfrm>
            <a:off x="3295461" y="1294646"/>
            <a:ext cx="2598345" cy="2571184"/>
          </a:xfrm>
          <a:prstGeom prst="rect">
            <a:avLst/>
          </a:prstGeom>
          <a:solidFill>
            <a:srgbClr val="1C405D"/>
          </a:solidFill>
          <a:ln w="25400" cap="flat" cmpd="sng">
            <a:solidFill>
              <a:srgbClr val="7251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 name="Google Shape;66;p1"/>
          <p:cNvSpPr txBox="1">
            <a:spLocks noGrp="1"/>
          </p:cNvSpPr>
          <p:nvPr>
            <p:ph type="ctrTitle"/>
          </p:nvPr>
        </p:nvSpPr>
        <p:spPr>
          <a:xfrm>
            <a:off x="3457500" y="1457250"/>
            <a:ext cx="2229000" cy="2229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1800"/>
              <a:t>LEHIGH UNIVERSITY UNITED NATIONS</a:t>
            </a:r>
            <a:br>
              <a:rPr lang="en-US" sz="1800"/>
            </a:br>
            <a:r>
              <a:rPr lang="en-US" sz="1800"/>
              <a:t>PARTNERSHIP</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Shape 155"/>
        <p:cNvGrpSpPr/>
        <p:nvPr/>
      </p:nvGrpSpPr>
      <p:grpSpPr>
        <a:xfrm>
          <a:off x="0" y="0"/>
          <a:ext cx="0" cy="0"/>
          <a:chOff x="0" y="0"/>
          <a:chExt cx="0" cy="0"/>
        </a:xfrm>
      </p:grpSpPr>
      <p:sp>
        <p:nvSpPr>
          <p:cNvPr id="156" name="Google Shape;156;p10"/>
          <p:cNvSpPr/>
          <p:nvPr/>
        </p:nvSpPr>
        <p:spPr>
          <a:xfrm>
            <a:off x="4114800" y="256032"/>
            <a:ext cx="969264" cy="804672"/>
          </a:xfrm>
          <a:prstGeom prst="rect">
            <a:avLst/>
          </a:prstGeom>
          <a:solidFill>
            <a:srgbClr val="D5E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7" name="Google Shape;157;p10"/>
          <p:cNvSpPr txBox="1">
            <a:spLocks noGrp="1"/>
          </p:cNvSpPr>
          <p:nvPr>
            <p:ph type="body" idx="1"/>
          </p:nvPr>
        </p:nvSpPr>
        <p:spPr>
          <a:xfrm>
            <a:off x="1170432" y="240804"/>
            <a:ext cx="6839712"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SzPts val="1800"/>
              <a:buNone/>
            </a:pPr>
            <a:r>
              <a:rPr lang="en-US" sz="2400"/>
              <a:t>Lehigh Class Visits UNEP in Nairobi</a:t>
            </a:r>
            <a:endParaRPr sz="2400"/>
          </a:p>
        </p:txBody>
      </p:sp>
      <p:sp>
        <p:nvSpPr>
          <p:cNvPr id="158" name="Google Shape;158;p10"/>
          <p:cNvSpPr/>
          <p:nvPr/>
        </p:nvSpPr>
        <p:spPr>
          <a:xfrm>
            <a:off x="1170432" y="1060704"/>
            <a:ext cx="6839712" cy="3127248"/>
          </a:xfrm>
          <a:prstGeom prst="rect">
            <a:avLst/>
          </a:prstGeom>
          <a:solidFill>
            <a:srgbClr val="D5E5F2"/>
          </a:solidFill>
          <a:ln w="25400" cap="flat" cmpd="sng">
            <a:solidFill>
              <a:srgbClr val="D5E5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9" name="Google Shape;159;p10"/>
          <p:cNvPicPr preferRelativeResize="0"/>
          <p:nvPr/>
        </p:nvPicPr>
        <p:blipFill rotWithShape="1">
          <a:blip r:embed="rId3">
            <a:alphaModFix/>
          </a:blip>
          <a:srcRect/>
          <a:stretch/>
        </p:blipFill>
        <p:spPr>
          <a:xfrm>
            <a:off x="2270760" y="1098792"/>
            <a:ext cx="4657344" cy="3493008"/>
          </a:xfrm>
          <a:prstGeom prst="rect">
            <a:avLst/>
          </a:prstGeom>
          <a:noFill/>
          <a:ln w="15875"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08D7F7-77DC-46D3-A385-8A9B2CD599C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11</a:t>
            </a:fld>
            <a:endParaRPr lang="en-US"/>
          </a:p>
        </p:txBody>
      </p:sp>
      <p:pic>
        <p:nvPicPr>
          <p:cNvPr id="5" name="Picture 4">
            <a:extLst>
              <a:ext uri="{FF2B5EF4-FFF2-40B4-BE49-F238E27FC236}">
                <a16:creationId xmlns:a16="http://schemas.microsoft.com/office/drawing/2014/main" id="{FCD65D86-4C3C-4DE4-BD12-8C9DF98B8C22}"/>
              </a:ext>
            </a:extLst>
          </p:cNvPr>
          <p:cNvPicPr>
            <a:picLocks noChangeAspect="1"/>
          </p:cNvPicPr>
          <p:nvPr/>
        </p:nvPicPr>
        <p:blipFill>
          <a:blip r:embed="rId2"/>
          <a:stretch>
            <a:fillRect/>
          </a:stretch>
        </p:blipFill>
        <p:spPr>
          <a:xfrm>
            <a:off x="2286285" y="824131"/>
            <a:ext cx="4571429" cy="3495238"/>
          </a:xfrm>
          <a:prstGeom prst="rect">
            <a:avLst/>
          </a:prstGeom>
        </p:spPr>
      </p:pic>
    </p:spTree>
    <p:extLst>
      <p:ext uri="{BB962C8B-B14F-4D97-AF65-F5344CB8AC3E}">
        <p14:creationId xmlns:p14="http://schemas.microsoft.com/office/powerpoint/2010/main" val="3629156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2627"/>
        </a:solidFill>
        <a:effectLst/>
      </p:bgPr>
    </p:bg>
    <p:spTree>
      <p:nvGrpSpPr>
        <p:cNvPr id="1" name="Shape 163"/>
        <p:cNvGrpSpPr/>
        <p:nvPr/>
      </p:nvGrpSpPr>
      <p:grpSpPr>
        <a:xfrm>
          <a:off x="0" y="0"/>
          <a:ext cx="0" cy="0"/>
          <a:chOff x="0" y="0"/>
          <a:chExt cx="0" cy="0"/>
        </a:xfrm>
      </p:grpSpPr>
      <p:sp>
        <p:nvSpPr>
          <p:cNvPr id="164" name="Google Shape;164;p11"/>
          <p:cNvSpPr/>
          <p:nvPr/>
        </p:nvSpPr>
        <p:spPr>
          <a:xfrm>
            <a:off x="4114800" y="256032"/>
            <a:ext cx="969264" cy="804672"/>
          </a:xfrm>
          <a:prstGeom prst="rect">
            <a:avLst/>
          </a:prstGeom>
          <a:solidFill>
            <a:srgbClr val="7026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5" name="Google Shape;165;p11"/>
          <p:cNvSpPr txBox="1">
            <a:spLocks noGrp="1"/>
          </p:cNvSpPr>
          <p:nvPr>
            <p:ph type="body" idx="1"/>
          </p:nvPr>
        </p:nvSpPr>
        <p:spPr>
          <a:xfrm>
            <a:off x="1170432" y="73170"/>
            <a:ext cx="6620256" cy="987534"/>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SzPts val="1800"/>
              <a:buNone/>
            </a:pPr>
            <a:r>
              <a:rPr lang="en-US" sz="2400">
                <a:solidFill>
                  <a:schemeClr val="lt1"/>
                </a:solidFill>
              </a:rPr>
              <a:t>International Day of Women and Girls in Science, February 11</a:t>
            </a:r>
            <a:endParaRPr sz="2400">
              <a:solidFill>
                <a:schemeClr val="lt1"/>
              </a:solidFill>
            </a:endParaRPr>
          </a:p>
        </p:txBody>
      </p:sp>
      <p:sp>
        <p:nvSpPr>
          <p:cNvPr id="166" name="Google Shape;166;p11"/>
          <p:cNvSpPr/>
          <p:nvPr/>
        </p:nvSpPr>
        <p:spPr>
          <a:xfrm>
            <a:off x="1170432" y="1060704"/>
            <a:ext cx="6839712" cy="3127248"/>
          </a:xfrm>
          <a:prstGeom prst="rect">
            <a:avLst/>
          </a:prstGeom>
          <a:solidFill>
            <a:srgbClr val="702627"/>
          </a:solidFill>
          <a:ln w="25400" cap="flat" cmpd="sng">
            <a:solidFill>
              <a:srgbClr val="70262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7" name="Google Shape;167;p11"/>
          <p:cNvSpPr txBox="1"/>
          <p:nvPr/>
        </p:nvSpPr>
        <p:spPr>
          <a:xfrm>
            <a:off x="5029200" y="-694944"/>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68" name="Google Shape;168;p11"/>
          <p:cNvGrpSpPr/>
          <p:nvPr/>
        </p:nvGrpSpPr>
        <p:grpSpPr>
          <a:xfrm>
            <a:off x="793181" y="1073924"/>
            <a:ext cx="7729027" cy="4014712"/>
            <a:chOff x="-212659" y="1544383"/>
            <a:chExt cx="9363693" cy="4863812"/>
          </a:xfrm>
        </p:grpSpPr>
        <p:pic>
          <p:nvPicPr>
            <p:cNvPr id="169" name="Google Shape;169;p11"/>
            <p:cNvPicPr preferRelativeResize="0"/>
            <p:nvPr/>
          </p:nvPicPr>
          <p:blipFill rotWithShape="1">
            <a:blip r:embed="rId3">
              <a:alphaModFix/>
            </a:blip>
            <a:srcRect/>
            <a:stretch/>
          </p:blipFill>
          <p:spPr>
            <a:xfrm>
              <a:off x="5880843" y="1544383"/>
              <a:ext cx="3270191" cy="4360255"/>
            </a:xfrm>
            <a:prstGeom prst="rect">
              <a:avLst/>
            </a:prstGeom>
            <a:noFill/>
            <a:ln w="15875" cap="flat" cmpd="sng">
              <a:solidFill>
                <a:schemeClr val="dk1"/>
              </a:solidFill>
              <a:prstDash val="solid"/>
              <a:round/>
              <a:headEnd type="none" w="sm" len="sm"/>
              <a:tailEnd type="none" w="sm" len="sm"/>
            </a:ln>
          </p:spPr>
        </p:pic>
        <p:pic>
          <p:nvPicPr>
            <p:cNvPr id="170" name="Google Shape;170;p11"/>
            <p:cNvPicPr preferRelativeResize="0"/>
            <p:nvPr/>
          </p:nvPicPr>
          <p:blipFill rotWithShape="1">
            <a:blip r:embed="rId4">
              <a:alphaModFix/>
            </a:blip>
            <a:srcRect/>
            <a:stretch/>
          </p:blipFill>
          <p:spPr>
            <a:xfrm>
              <a:off x="-212659" y="1544383"/>
              <a:ext cx="3265960" cy="4360256"/>
            </a:xfrm>
            <a:prstGeom prst="rect">
              <a:avLst/>
            </a:prstGeom>
            <a:noFill/>
            <a:ln w="15875" cap="flat" cmpd="sng">
              <a:solidFill>
                <a:schemeClr val="dk1"/>
              </a:solidFill>
              <a:prstDash val="solid"/>
              <a:round/>
              <a:headEnd type="none" w="sm" len="sm"/>
              <a:tailEnd type="none" w="sm" len="sm"/>
            </a:ln>
          </p:spPr>
        </p:pic>
        <p:sp>
          <p:nvSpPr>
            <p:cNvPr id="171" name="Google Shape;171;p11"/>
            <p:cNvSpPr txBox="1"/>
            <p:nvPr/>
          </p:nvSpPr>
          <p:spPr>
            <a:xfrm>
              <a:off x="3053302" y="1934581"/>
              <a:ext cx="2712246"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Hosted by Princess Dr. Nisreen El-Hashemite</a:t>
              </a:r>
              <a:endParaRPr sz="1200" b="0" i="0" u="none" strike="noStrike" cap="none">
                <a:solidFill>
                  <a:schemeClr val="lt1"/>
                </a:solidFill>
                <a:latin typeface="Century Gothic"/>
                <a:ea typeface="Century Gothic"/>
                <a:cs typeface="Century Gothic"/>
                <a:sym typeface="Century Gothic"/>
              </a:endParaRPr>
            </a:p>
          </p:txBody>
        </p:sp>
        <p:pic>
          <p:nvPicPr>
            <p:cNvPr id="172" name="Google Shape;172;p11"/>
            <p:cNvPicPr preferRelativeResize="0"/>
            <p:nvPr/>
          </p:nvPicPr>
          <p:blipFill rotWithShape="1">
            <a:blip r:embed="rId5">
              <a:alphaModFix/>
            </a:blip>
            <a:srcRect/>
            <a:stretch/>
          </p:blipFill>
          <p:spPr>
            <a:xfrm rot="5400000">
              <a:off x="2849686" y="3514872"/>
              <a:ext cx="3256450" cy="2442338"/>
            </a:xfrm>
            <a:prstGeom prst="rect">
              <a:avLst/>
            </a:prstGeom>
            <a:noFill/>
            <a:ln w="15875" cap="flat" cmpd="sng">
              <a:solidFill>
                <a:schemeClr val="dk1"/>
              </a:solidFill>
              <a:prstDash val="solid"/>
              <a:round/>
              <a:headEnd type="none" w="sm" len="sm"/>
              <a:tailEnd type="none" w="sm" len="sm"/>
            </a:ln>
          </p:spPr>
        </p:pic>
        <p:sp>
          <p:nvSpPr>
            <p:cNvPr id="173" name="Google Shape;173;p11"/>
            <p:cNvSpPr txBox="1"/>
            <p:nvPr/>
          </p:nvSpPr>
          <p:spPr>
            <a:xfrm>
              <a:off x="368310" y="5967269"/>
              <a:ext cx="2059708"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Maryam Khan ’19</a:t>
              </a:r>
              <a:endParaRPr sz="1400" b="0" i="0" u="none" strike="noStrike" cap="none">
                <a:solidFill>
                  <a:schemeClr val="lt1"/>
                </a:solidFill>
                <a:latin typeface="Century Gothic"/>
                <a:ea typeface="Century Gothic"/>
                <a:cs typeface="Century Gothic"/>
                <a:sym typeface="Century Gothic"/>
              </a:endParaRPr>
            </a:p>
          </p:txBody>
        </p:sp>
        <p:sp>
          <p:nvSpPr>
            <p:cNvPr id="174" name="Google Shape;174;p11"/>
            <p:cNvSpPr txBox="1"/>
            <p:nvPr/>
          </p:nvSpPr>
          <p:spPr>
            <a:xfrm>
              <a:off x="6446128" y="5989424"/>
              <a:ext cx="2442338" cy="4187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Kelsie Strobel ’18</a:t>
              </a:r>
              <a:endParaRPr sz="1400" b="0" i="0" u="none" strike="noStrike" cap="none">
                <a:solidFill>
                  <a:schemeClr val="lt1"/>
                </a:solidFill>
                <a:latin typeface="Century Gothic"/>
                <a:ea typeface="Century Gothic"/>
                <a:cs typeface="Century Gothic"/>
                <a:sym typeface="Century Gothic"/>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Shape 178"/>
        <p:cNvGrpSpPr/>
        <p:nvPr/>
      </p:nvGrpSpPr>
      <p:grpSpPr>
        <a:xfrm>
          <a:off x="0" y="0"/>
          <a:ext cx="0" cy="0"/>
          <a:chOff x="0" y="0"/>
          <a:chExt cx="0" cy="0"/>
        </a:xfrm>
      </p:grpSpPr>
      <p:sp>
        <p:nvSpPr>
          <p:cNvPr id="179" name="Google Shape;179;p12"/>
          <p:cNvSpPr/>
          <p:nvPr/>
        </p:nvSpPr>
        <p:spPr>
          <a:xfrm>
            <a:off x="4114800" y="256032"/>
            <a:ext cx="969264" cy="804672"/>
          </a:xfrm>
          <a:prstGeom prst="rect">
            <a:avLst/>
          </a:prstGeom>
          <a:solidFill>
            <a:srgbClr val="D5E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0" name="Google Shape;180;p12"/>
          <p:cNvSpPr txBox="1">
            <a:spLocks noGrp="1"/>
          </p:cNvSpPr>
          <p:nvPr>
            <p:ph type="body" idx="1"/>
          </p:nvPr>
        </p:nvSpPr>
        <p:spPr>
          <a:xfrm>
            <a:off x="1170432" y="149364"/>
            <a:ext cx="6839712"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SzPts val="1800"/>
              <a:buNone/>
            </a:pPr>
            <a:r>
              <a:rPr lang="en-US" sz="2400"/>
              <a:t>First UN Tweet</a:t>
            </a:r>
            <a:endParaRPr sz="2400"/>
          </a:p>
        </p:txBody>
      </p:sp>
      <p:sp>
        <p:nvSpPr>
          <p:cNvPr id="181" name="Google Shape;181;p12"/>
          <p:cNvSpPr/>
          <p:nvPr/>
        </p:nvSpPr>
        <p:spPr>
          <a:xfrm>
            <a:off x="1170432" y="1060704"/>
            <a:ext cx="6839712" cy="3127248"/>
          </a:xfrm>
          <a:prstGeom prst="rect">
            <a:avLst/>
          </a:prstGeom>
          <a:solidFill>
            <a:srgbClr val="D5E5F2"/>
          </a:solidFill>
          <a:ln w="25400" cap="flat" cmpd="sng">
            <a:solidFill>
              <a:srgbClr val="D5E5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2" name="Google Shape;182;p12"/>
          <p:cNvPicPr preferRelativeResize="0"/>
          <p:nvPr/>
        </p:nvPicPr>
        <p:blipFill rotWithShape="1">
          <a:blip r:embed="rId3">
            <a:alphaModFix/>
          </a:blip>
          <a:srcRect/>
          <a:stretch/>
        </p:blipFill>
        <p:spPr>
          <a:xfrm>
            <a:off x="1623060" y="970776"/>
            <a:ext cx="5897880" cy="39319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Shape 186"/>
        <p:cNvGrpSpPr/>
        <p:nvPr/>
      </p:nvGrpSpPr>
      <p:grpSpPr>
        <a:xfrm>
          <a:off x="0" y="0"/>
          <a:ext cx="0" cy="0"/>
          <a:chOff x="0" y="0"/>
          <a:chExt cx="0" cy="0"/>
        </a:xfrm>
      </p:grpSpPr>
      <p:sp>
        <p:nvSpPr>
          <p:cNvPr id="187" name="Google Shape;187;p13"/>
          <p:cNvSpPr/>
          <p:nvPr/>
        </p:nvSpPr>
        <p:spPr>
          <a:xfrm>
            <a:off x="4114800" y="256032"/>
            <a:ext cx="969264" cy="804672"/>
          </a:xfrm>
          <a:prstGeom prst="rect">
            <a:avLst/>
          </a:prstGeom>
          <a:solidFill>
            <a:srgbClr val="D5E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8" name="Google Shape;188;p13"/>
          <p:cNvSpPr txBox="1">
            <a:spLocks noGrp="1"/>
          </p:cNvSpPr>
          <p:nvPr>
            <p:ph type="body" idx="1"/>
          </p:nvPr>
        </p:nvSpPr>
        <p:spPr>
          <a:xfrm>
            <a:off x="1170432" y="57924"/>
            <a:ext cx="6839712"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SzPts val="1800"/>
              <a:buNone/>
            </a:pPr>
            <a:r>
              <a:rPr lang="en-US" sz="2400"/>
              <a:t>First UN Youth Representative in Geneva</a:t>
            </a:r>
            <a:endParaRPr sz="2400"/>
          </a:p>
        </p:txBody>
      </p:sp>
      <p:sp>
        <p:nvSpPr>
          <p:cNvPr id="189" name="Google Shape;189;p13"/>
          <p:cNvSpPr/>
          <p:nvPr/>
        </p:nvSpPr>
        <p:spPr>
          <a:xfrm>
            <a:off x="1170432" y="1060704"/>
            <a:ext cx="6839712" cy="3127248"/>
          </a:xfrm>
          <a:prstGeom prst="rect">
            <a:avLst/>
          </a:prstGeom>
          <a:solidFill>
            <a:srgbClr val="D5E5F2"/>
          </a:solidFill>
          <a:ln w="25400" cap="flat" cmpd="sng">
            <a:solidFill>
              <a:srgbClr val="D5E5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0" name="Google Shape;190;p13"/>
          <p:cNvPicPr preferRelativeResize="0"/>
          <p:nvPr/>
        </p:nvPicPr>
        <p:blipFill rotWithShape="1">
          <a:blip r:embed="rId3">
            <a:alphaModFix/>
          </a:blip>
          <a:srcRect t="3755"/>
          <a:stretch/>
        </p:blipFill>
        <p:spPr>
          <a:xfrm>
            <a:off x="2940248" y="912793"/>
            <a:ext cx="3263503" cy="41879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8EE207-1ED4-4700-AA9E-1D37E8E471CE}"/>
              </a:ext>
            </a:extLst>
          </p:cNvPr>
          <p:cNvSpPr>
            <a:spLocks noGrp="1"/>
          </p:cNvSpPr>
          <p:nvPr>
            <p:ph type="title"/>
          </p:nvPr>
        </p:nvSpPr>
        <p:spPr/>
        <p:txBody>
          <a:bodyPr/>
          <a:lstStyle/>
          <a:p>
            <a:r>
              <a:rPr lang="en-US" dirty="0"/>
              <a:t>WHO Executive Director to Speak at Lehigh Monday</a:t>
            </a:r>
          </a:p>
        </p:txBody>
      </p:sp>
      <p:sp>
        <p:nvSpPr>
          <p:cNvPr id="7" name="Text Placeholder 6">
            <a:extLst>
              <a:ext uri="{FF2B5EF4-FFF2-40B4-BE49-F238E27FC236}">
                <a16:creationId xmlns:a16="http://schemas.microsoft.com/office/drawing/2014/main" id="{9F70D164-D666-4E1A-8846-A9DBD31BFB9B}"/>
              </a:ext>
            </a:extLst>
          </p:cNvPr>
          <p:cNvSpPr>
            <a:spLocks noGrp="1"/>
          </p:cNvSpPr>
          <p:nvPr>
            <p:ph type="body" idx="1"/>
          </p:nvPr>
        </p:nvSpPr>
        <p:spPr/>
        <p:txBody>
          <a:bodyPr/>
          <a:lstStyle/>
          <a:p>
            <a:endParaRPr lang="en-US" dirty="0"/>
          </a:p>
        </p:txBody>
      </p:sp>
      <p:sp>
        <p:nvSpPr>
          <p:cNvPr id="2" name="Slide Number Placeholder 1">
            <a:extLst>
              <a:ext uri="{FF2B5EF4-FFF2-40B4-BE49-F238E27FC236}">
                <a16:creationId xmlns:a16="http://schemas.microsoft.com/office/drawing/2014/main" id="{8C4BA9E7-37A7-4D5D-A136-BFA8A617D4B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15</a:t>
            </a:fld>
            <a:endParaRPr lang="en-US"/>
          </a:p>
        </p:txBody>
      </p:sp>
      <p:pic>
        <p:nvPicPr>
          <p:cNvPr id="2050" name="Picture 2" descr="Dr. Menabde">
            <a:extLst>
              <a:ext uri="{FF2B5EF4-FFF2-40B4-BE49-F238E27FC236}">
                <a16:creationId xmlns:a16="http://schemas.microsoft.com/office/drawing/2014/main" id="{7D123A8B-8A59-40DF-B41C-53CAA4B54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9733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BB8D85F-9237-4937-A5A9-2AF073921CC4}"/>
              </a:ext>
            </a:extLst>
          </p:cNvPr>
          <p:cNvSpPr txBox="1"/>
          <p:nvPr/>
        </p:nvSpPr>
        <p:spPr>
          <a:xfrm>
            <a:off x="2910840" y="585550"/>
            <a:ext cx="4572000" cy="3754874"/>
          </a:xfrm>
          <a:prstGeom prst="rect">
            <a:avLst/>
          </a:prstGeom>
          <a:noFill/>
        </p:spPr>
        <p:txBody>
          <a:bodyPr wrap="square">
            <a:spAutoFit/>
          </a:bodyPr>
          <a:lstStyle/>
          <a:p>
            <a:endParaRPr lang="en-US" dirty="0"/>
          </a:p>
          <a:p>
            <a:endParaRPr lang="en-US" dirty="0"/>
          </a:p>
          <a:p>
            <a:endParaRPr lang="en-US" dirty="0"/>
          </a:p>
          <a:p>
            <a:r>
              <a:rPr lang="en-US" dirty="0"/>
              <a:t>Population Health Colloquium | College of Health</a:t>
            </a:r>
          </a:p>
          <a:p>
            <a:r>
              <a:rPr lang="en-US" dirty="0"/>
              <a:t> Monday, February 22 at 1:00pm to 2:00pm</a:t>
            </a:r>
          </a:p>
          <a:p>
            <a:endParaRPr lang="en-US" dirty="0"/>
          </a:p>
          <a:p>
            <a:r>
              <a:rPr lang="en-US" dirty="0"/>
              <a:t> Virtual Event</a:t>
            </a:r>
          </a:p>
          <a:p>
            <a:r>
              <a:rPr lang="en-US" dirty="0"/>
              <a:t>The College of Health in collaboration with Lehigh's United Nations Partnership is pleased to continue our colloquium series.  We invite you to join us as Dr. Nata </a:t>
            </a:r>
            <a:r>
              <a:rPr lang="en-US" dirty="0" err="1"/>
              <a:t>Menabde</a:t>
            </a:r>
            <a:r>
              <a:rPr lang="en-US" dirty="0"/>
              <a:t>, Executive Director, World Health Organization Office at the United Nations, New York presents "A Global Perspective: Advancing Health Outcomes Around the World."  </a:t>
            </a:r>
          </a:p>
          <a:p>
            <a:endParaRPr lang="en-US" dirty="0"/>
          </a:p>
          <a:p>
            <a:r>
              <a:rPr lang="en-US" dirty="0"/>
              <a:t>This event is free and open to the greater Lehigh community.  Registration is required. </a:t>
            </a:r>
          </a:p>
        </p:txBody>
      </p:sp>
    </p:spTree>
    <p:extLst>
      <p:ext uri="{BB962C8B-B14F-4D97-AF65-F5344CB8AC3E}">
        <p14:creationId xmlns:p14="http://schemas.microsoft.com/office/powerpoint/2010/main" val="2798750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14"/>
          <p:cNvSpPr/>
          <p:nvPr/>
        </p:nvSpPr>
        <p:spPr>
          <a:xfrm>
            <a:off x="3295461" y="1294646"/>
            <a:ext cx="2598345" cy="2571184"/>
          </a:xfrm>
          <a:prstGeom prst="rect">
            <a:avLst/>
          </a:prstGeom>
          <a:solidFill>
            <a:srgbClr val="1C405D"/>
          </a:solidFill>
          <a:ln w="25400" cap="flat" cmpd="sng">
            <a:solidFill>
              <a:srgbClr val="7251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1" name="Google Shape;201;p14"/>
          <p:cNvSpPr txBox="1">
            <a:spLocks noGrp="1"/>
          </p:cNvSpPr>
          <p:nvPr>
            <p:ph type="ctrTitle"/>
          </p:nvPr>
        </p:nvSpPr>
        <p:spPr>
          <a:xfrm>
            <a:off x="3457500" y="1457250"/>
            <a:ext cx="2229000" cy="2229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1800"/>
              <a:t>LEHIGH UNIVERSITY UNITED NATIONS</a:t>
            </a:r>
            <a:br>
              <a:rPr lang="en-US" sz="1800"/>
            </a:br>
            <a:r>
              <a:rPr lang="en-US" sz="1800"/>
              <a:t>PARTNERSHIP</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2A732F-375B-4571-B02B-C0C09AE694DC}"/>
              </a:ext>
            </a:extLst>
          </p:cNvPr>
          <p:cNvPicPr>
            <a:picLocks noChangeAspect="1"/>
          </p:cNvPicPr>
          <p:nvPr/>
        </p:nvPicPr>
        <p:blipFill>
          <a:blip r:embed="rId2"/>
          <a:stretch>
            <a:fillRect/>
          </a:stretch>
        </p:blipFill>
        <p:spPr>
          <a:xfrm>
            <a:off x="2667000" y="161925"/>
            <a:ext cx="3810000" cy="4819650"/>
          </a:xfrm>
          <a:prstGeom prst="rect">
            <a:avLst/>
          </a:prstGeom>
        </p:spPr>
      </p:pic>
    </p:spTree>
    <p:extLst>
      <p:ext uri="{BB962C8B-B14F-4D97-AF65-F5344CB8AC3E}">
        <p14:creationId xmlns:p14="http://schemas.microsoft.com/office/powerpoint/2010/main" val="292455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405D"/>
        </a:solidFill>
        <a:effectLst/>
      </p:bgPr>
    </p:bg>
    <p:spTree>
      <p:nvGrpSpPr>
        <p:cNvPr id="1" name="Shape 70"/>
        <p:cNvGrpSpPr/>
        <p:nvPr/>
      </p:nvGrpSpPr>
      <p:grpSpPr>
        <a:xfrm>
          <a:off x="0" y="0"/>
          <a:ext cx="0" cy="0"/>
          <a:chOff x="0" y="0"/>
          <a:chExt cx="0" cy="0"/>
        </a:xfrm>
      </p:grpSpPr>
      <p:pic>
        <p:nvPicPr>
          <p:cNvPr id="71" name="Google Shape;71;p2"/>
          <p:cNvPicPr preferRelativeResize="0"/>
          <p:nvPr/>
        </p:nvPicPr>
        <p:blipFill rotWithShape="1">
          <a:blip r:embed="rId3">
            <a:alphaModFix amt="36000"/>
          </a:blip>
          <a:srcRect l="528" t="1076" r="710" b="1625"/>
          <a:stretch/>
        </p:blipFill>
        <p:spPr>
          <a:xfrm>
            <a:off x="0" y="76200"/>
            <a:ext cx="9144000" cy="5217537"/>
          </a:xfrm>
          <a:prstGeom prst="rect">
            <a:avLst/>
          </a:prstGeom>
          <a:noFill/>
          <a:ln>
            <a:noFill/>
          </a:ln>
        </p:spPr>
      </p:pic>
      <p:sp>
        <p:nvSpPr>
          <p:cNvPr id="72" name="Google Shape;72;p2"/>
          <p:cNvSpPr txBox="1">
            <a:spLocks noGrp="1"/>
          </p:cNvSpPr>
          <p:nvPr>
            <p:ph type="ctrTitle" idx="4294967295"/>
          </p:nvPr>
        </p:nvSpPr>
        <p:spPr>
          <a:xfrm>
            <a:off x="1188450" y="1360502"/>
            <a:ext cx="6767100" cy="7377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1D1D1B"/>
              </a:buClr>
              <a:buSzPts val="1400"/>
              <a:buFont typeface="Montserrat"/>
              <a:buNone/>
            </a:pPr>
            <a:r>
              <a:rPr lang="en-US" sz="1800" b="1" i="0" u="none" strike="noStrike" cap="none">
                <a:solidFill>
                  <a:srgbClr val="FFFFFF"/>
                </a:solidFill>
                <a:latin typeface="Montserrat"/>
                <a:ea typeface="Montserrat"/>
                <a:cs typeface="Montserrat"/>
                <a:sym typeface="Montserrat"/>
              </a:rPr>
              <a:t>What is the UN?</a:t>
            </a:r>
            <a:endParaRPr sz="1800" b="1" i="0" u="none" strike="noStrike" cap="none">
              <a:solidFill>
                <a:srgbClr val="FFFFFF"/>
              </a:solidFill>
              <a:latin typeface="Montserrat"/>
              <a:ea typeface="Montserrat"/>
              <a:cs typeface="Montserrat"/>
              <a:sym typeface="Montserrat"/>
            </a:endParaRPr>
          </a:p>
        </p:txBody>
      </p:sp>
      <p:sp>
        <p:nvSpPr>
          <p:cNvPr id="73" name="Google Shape;73;p2"/>
          <p:cNvSpPr txBox="1">
            <a:spLocks noGrp="1"/>
          </p:cNvSpPr>
          <p:nvPr>
            <p:ph type="subTitle" idx="4294967295"/>
          </p:nvPr>
        </p:nvSpPr>
        <p:spPr>
          <a:xfrm>
            <a:off x="1188450" y="1746900"/>
            <a:ext cx="6767100" cy="1649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576574"/>
              </a:buClr>
              <a:buSzPts val="1300"/>
              <a:buFont typeface="Raleway"/>
              <a:buNone/>
            </a:pPr>
            <a:endParaRPr sz="1400" b="0" i="0" u="none" strike="noStrike" cap="none">
              <a:solidFill>
                <a:srgbClr val="FFFFFF"/>
              </a:solidFill>
              <a:latin typeface="Raleway"/>
              <a:ea typeface="Raleway"/>
              <a:cs typeface="Raleway"/>
              <a:sym typeface="Raleway"/>
            </a:endParaRPr>
          </a:p>
          <a:p>
            <a:pPr marL="0" marR="0" lvl="0" indent="0" algn="ctr" rtl="0">
              <a:lnSpc>
                <a:spcPct val="115000"/>
              </a:lnSpc>
              <a:spcBef>
                <a:spcPts val="0"/>
              </a:spcBef>
              <a:spcAft>
                <a:spcPts val="0"/>
              </a:spcAft>
              <a:buClr>
                <a:srgbClr val="576574"/>
              </a:buClr>
              <a:buSzPts val="1300"/>
              <a:buFont typeface="Raleway"/>
              <a:buNone/>
            </a:pPr>
            <a:endParaRPr sz="1400" b="0" i="0" u="none" strike="noStrike" cap="none">
              <a:solidFill>
                <a:srgbClr val="FFFFFF"/>
              </a:solidFill>
              <a:latin typeface="Raleway"/>
              <a:ea typeface="Raleway"/>
              <a:cs typeface="Raleway"/>
              <a:sym typeface="Raleway"/>
            </a:endParaRPr>
          </a:p>
          <a:p>
            <a:pPr marL="0" marR="0" lvl="0" indent="0" algn="ctr" rtl="0">
              <a:lnSpc>
                <a:spcPct val="115000"/>
              </a:lnSpc>
              <a:spcBef>
                <a:spcPts val="0"/>
              </a:spcBef>
              <a:spcAft>
                <a:spcPts val="0"/>
              </a:spcAft>
              <a:buClr>
                <a:schemeClr val="dk1"/>
              </a:buClr>
              <a:buSzPts val="1100"/>
              <a:buFont typeface="Raleway"/>
              <a:buNone/>
            </a:pPr>
            <a:r>
              <a:rPr lang="en-US" sz="1400" b="0" i="1" u="none" strike="noStrike" cap="none">
                <a:solidFill>
                  <a:schemeClr val="lt1"/>
                </a:solidFill>
                <a:latin typeface="Raleway"/>
                <a:ea typeface="Raleway"/>
                <a:cs typeface="Raleway"/>
                <a:sym typeface="Raleway"/>
              </a:rPr>
              <a:t>The United Nations is an intergovernmental organization tasked with maintaining international peace and security, developing friendly relations among nations, achieving international </a:t>
            </a:r>
            <a:r>
              <a:rPr lang="en-US" sz="1400" i="1">
                <a:solidFill>
                  <a:schemeClr val="lt1"/>
                </a:solidFill>
              </a:rPr>
              <a:t>cooperation</a:t>
            </a:r>
            <a:r>
              <a:rPr lang="en-US" sz="1400" b="0" i="1" u="none" strike="noStrike" cap="none">
                <a:solidFill>
                  <a:schemeClr val="lt1"/>
                </a:solidFill>
                <a:latin typeface="Raleway"/>
                <a:ea typeface="Raleway"/>
                <a:cs typeface="Raleway"/>
                <a:sym typeface="Raleway"/>
              </a:rPr>
              <a:t>, and being a center for harmonizing the actions of nations.</a:t>
            </a:r>
            <a:endParaRPr sz="1400" b="1" i="1" u="none" strike="noStrike" cap="none">
              <a:solidFill>
                <a:schemeClr val="lt1"/>
              </a:solidFill>
              <a:latin typeface="Raleway"/>
              <a:ea typeface="Raleway"/>
              <a:cs typeface="Raleway"/>
              <a:sym typeface="Raleway"/>
            </a:endParaRPr>
          </a:p>
        </p:txBody>
      </p:sp>
      <p:cxnSp>
        <p:nvCxnSpPr>
          <p:cNvPr id="74" name="Google Shape;74;p2"/>
          <p:cNvCxnSpPr/>
          <p:nvPr/>
        </p:nvCxnSpPr>
        <p:spPr>
          <a:xfrm>
            <a:off x="2834640" y="2169090"/>
            <a:ext cx="3474720" cy="0"/>
          </a:xfrm>
          <a:prstGeom prst="straightConnector1">
            <a:avLst/>
          </a:prstGeom>
          <a:noFill/>
          <a:ln w="47625" cap="flat" cmpd="sng">
            <a:solidFill>
              <a:schemeClr val="dk1"/>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4"/>
          <p:cNvSpPr txBox="1">
            <a:spLocks noGrp="1"/>
          </p:cNvSpPr>
          <p:nvPr>
            <p:ph type="title"/>
          </p:nvPr>
        </p:nvSpPr>
        <p:spPr>
          <a:xfrm>
            <a:off x="5283650" y="155175"/>
            <a:ext cx="3148800" cy="857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US" sz="2000"/>
              <a:t>UN QUIZ</a:t>
            </a:r>
            <a:endParaRPr sz="2000"/>
          </a:p>
        </p:txBody>
      </p:sp>
      <p:sp>
        <p:nvSpPr>
          <p:cNvPr id="80" name="Google Shape;80;p4"/>
          <p:cNvSpPr txBox="1">
            <a:spLocks noGrp="1"/>
          </p:cNvSpPr>
          <p:nvPr>
            <p:ph type="body" idx="1"/>
          </p:nvPr>
        </p:nvSpPr>
        <p:spPr>
          <a:xfrm>
            <a:off x="5001600" y="1120225"/>
            <a:ext cx="3712800" cy="3329100"/>
          </a:xfrm>
          <a:prstGeom prst="rect">
            <a:avLst/>
          </a:prstGeom>
          <a:noFill/>
          <a:ln>
            <a:noFill/>
          </a:ln>
        </p:spPr>
        <p:txBody>
          <a:bodyPr spcFirstLastPara="1" wrap="square" lIns="91425" tIns="91425" rIns="91425" bIns="91425" anchor="t" anchorCtr="0">
            <a:noAutofit/>
          </a:bodyPr>
          <a:lstStyle/>
          <a:p>
            <a:pPr marL="457200" lvl="0" indent="-311150" algn="l" rtl="0">
              <a:lnSpc>
                <a:spcPct val="150000"/>
              </a:lnSpc>
              <a:spcBef>
                <a:spcPts val="0"/>
              </a:spcBef>
              <a:spcAft>
                <a:spcPts val="0"/>
              </a:spcAft>
              <a:buSzPts val="1300"/>
              <a:buChar char="▫"/>
            </a:pPr>
            <a:r>
              <a:rPr lang="en-US" sz="1400"/>
              <a:t>How many countries are there in the world? How many belong to the United Nations?</a:t>
            </a:r>
            <a:endParaRPr sz="1400"/>
          </a:p>
          <a:p>
            <a:pPr marL="914400" lvl="1" indent="-311150" algn="l" rtl="0">
              <a:lnSpc>
                <a:spcPct val="150000"/>
              </a:lnSpc>
              <a:spcBef>
                <a:spcPts val="0"/>
              </a:spcBef>
              <a:spcAft>
                <a:spcPts val="0"/>
              </a:spcAft>
              <a:buSzPts val="1300"/>
              <a:buChar char="○"/>
            </a:pPr>
            <a:r>
              <a:rPr lang="en-US" sz="1200"/>
              <a:t>Are there any other organizations that belong to the UN?</a:t>
            </a:r>
            <a:endParaRPr sz="1200"/>
          </a:p>
          <a:p>
            <a:pPr marL="914400" lvl="1" indent="-311150" algn="l" rtl="0">
              <a:lnSpc>
                <a:spcPct val="150000"/>
              </a:lnSpc>
              <a:spcBef>
                <a:spcPts val="0"/>
              </a:spcBef>
              <a:spcAft>
                <a:spcPts val="0"/>
              </a:spcAft>
              <a:buSzPts val="1300"/>
              <a:buChar char="○"/>
            </a:pPr>
            <a:r>
              <a:rPr lang="en-US" sz="1200"/>
              <a:t>Who? Why?</a:t>
            </a:r>
            <a:br>
              <a:rPr lang="en-US" sz="1200"/>
            </a:br>
            <a:endParaRPr sz="500"/>
          </a:p>
          <a:p>
            <a:pPr marL="457200" lvl="0" indent="-311150" algn="l" rtl="0">
              <a:lnSpc>
                <a:spcPct val="150000"/>
              </a:lnSpc>
              <a:spcBef>
                <a:spcPts val="0"/>
              </a:spcBef>
              <a:spcAft>
                <a:spcPts val="0"/>
              </a:spcAft>
              <a:buSzPts val="1300"/>
              <a:buChar char="▫"/>
            </a:pPr>
            <a:r>
              <a:rPr lang="en-US" sz="1400"/>
              <a:t>Who is the Current Secretary General? Where is (s)he from?</a:t>
            </a:r>
            <a:br>
              <a:rPr lang="en-US" sz="1200"/>
            </a:br>
            <a:endParaRPr sz="500"/>
          </a:p>
          <a:p>
            <a:pPr marL="457200" lvl="0" indent="-311150" algn="l" rtl="0">
              <a:lnSpc>
                <a:spcPct val="150000"/>
              </a:lnSpc>
              <a:spcBef>
                <a:spcPts val="0"/>
              </a:spcBef>
              <a:spcAft>
                <a:spcPts val="0"/>
              </a:spcAft>
              <a:buSzPts val="1300"/>
              <a:buChar char="▫"/>
            </a:pPr>
            <a:r>
              <a:rPr lang="en-US" sz="1400"/>
              <a:t>What are the official language(s) of the UN?</a:t>
            </a:r>
            <a:endParaRPr sz="1400"/>
          </a:p>
        </p:txBody>
      </p:sp>
      <p:pic>
        <p:nvPicPr>
          <p:cNvPr id="81" name="Google Shape;81;p4"/>
          <p:cNvPicPr preferRelativeResize="0"/>
          <p:nvPr/>
        </p:nvPicPr>
        <p:blipFill rotWithShape="1">
          <a:blip r:embed="rId3">
            <a:alphaModFix/>
          </a:blip>
          <a:srcRect l="20729" r="23922"/>
          <a:stretch/>
        </p:blipFill>
        <p:spPr>
          <a:xfrm>
            <a:off x="-18288" y="0"/>
            <a:ext cx="45593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B514-6E1A-4622-A908-9B41BFBFDF2E}"/>
              </a:ext>
            </a:extLst>
          </p:cNvPr>
          <p:cNvSpPr>
            <a:spLocks noGrp="1"/>
          </p:cNvSpPr>
          <p:nvPr>
            <p:ph type="title"/>
          </p:nvPr>
        </p:nvSpPr>
        <p:spPr/>
        <p:txBody>
          <a:bodyPr>
            <a:normAutofit fontScale="90000"/>
          </a:bodyPr>
          <a:lstStyle/>
          <a:p>
            <a:pPr algn="ctr"/>
            <a:r>
              <a:rPr lang="en-US" sz="3000" dirty="0"/>
              <a:t>Keys to the House</a:t>
            </a:r>
          </a:p>
        </p:txBody>
      </p:sp>
      <p:sp>
        <p:nvSpPr>
          <p:cNvPr id="3" name="Content Placeholder 2">
            <a:extLst>
              <a:ext uri="{FF2B5EF4-FFF2-40B4-BE49-F238E27FC236}">
                <a16:creationId xmlns:a16="http://schemas.microsoft.com/office/drawing/2014/main" id="{E1211C70-8E87-4376-A1FD-46E4D893F54A}"/>
              </a:ext>
            </a:extLst>
          </p:cNvPr>
          <p:cNvSpPr>
            <a:spLocks noGrp="1"/>
          </p:cNvSpPr>
          <p:nvPr>
            <p:ph idx="1"/>
          </p:nvPr>
        </p:nvSpPr>
        <p:spPr>
          <a:xfrm>
            <a:off x="628650" y="1344830"/>
            <a:ext cx="7886700" cy="3263504"/>
          </a:xfrm>
        </p:spPr>
        <p:txBody>
          <a:bodyPr/>
          <a:lstStyle/>
          <a:p>
            <a:pPr marL="0" indent="0">
              <a:buNone/>
            </a:pPr>
            <a:endParaRPr lang="en-US" dirty="0"/>
          </a:p>
          <a:p>
            <a:pPr marL="0" indent="0">
              <a:buNone/>
            </a:pPr>
            <a:r>
              <a:rPr lang="en-US" dirty="0"/>
              <a:t>“I don’t know what you want (from the UN), but take it.”</a:t>
            </a:r>
          </a:p>
          <a:p>
            <a:pPr marL="0" indent="0">
              <a:buNone/>
            </a:pPr>
            <a:endParaRPr lang="en-US" sz="3600" dirty="0"/>
          </a:p>
          <a:p>
            <a:pPr marL="0" indent="0">
              <a:buNone/>
            </a:pPr>
            <a:r>
              <a:rPr lang="en-US" i="1" dirty="0"/>
              <a:t>Shashi Tharoor</a:t>
            </a:r>
          </a:p>
          <a:p>
            <a:pPr marL="0" indent="0">
              <a:buNone/>
            </a:pPr>
            <a:r>
              <a:rPr lang="en-US" i="1" dirty="0"/>
              <a:t>Former Under-Secretary General, United Nations</a:t>
            </a:r>
          </a:p>
        </p:txBody>
      </p:sp>
      <p:pic>
        <p:nvPicPr>
          <p:cNvPr id="5" name="Picture 4">
            <a:extLst>
              <a:ext uri="{FF2B5EF4-FFF2-40B4-BE49-F238E27FC236}">
                <a16:creationId xmlns:a16="http://schemas.microsoft.com/office/drawing/2014/main" id="{C7E6432B-FCEC-4D57-BD19-8F0E0DDD198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28650" y="2736130"/>
            <a:ext cx="2086700" cy="1371600"/>
          </a:xfrm>
          <a:prstGeom prst="rect">
            <a:avLst/>
          </a:prstGeom>
        </p:spPr>
      </p:pic>
      <p:sp>
        <p:nvSpPr>
          <p:cNvPr id="6" name="TextBox 5">
            <a:extLst>
              <a:ext uri="{FF2B5EF4-FFF2-40B4-BE49-F238E27FC236}">
                <a16:creationId xmlns:a16="http://schemas.microsoft.com/office/drawing/2014/main" id="{8D284A55-43BC-41E4-86F4-F50561565A29}"/>
              </a:ext>
            </a:extLst>
          </p:cNvPr>
          <p:cNvSpPr txBox="1"/>
          <p:nvPr/>
        </p:nvSpPr>
        <p:spPr>
          <a:xfrm>
            <a:off x="6039787" y="7610966"/>
            <a:ext cx="7825124" cy="196208"/>
          </a:xfrm>
          <a:prstGeom prst="rect">
            <a:avLst/>
          </a:prstGeom>
          <a:noFill/>
        </p:spPr>
        <p:txBody>
          <a:bodyPr wrap="square" rtlCol="0">
            <a:spAutoFit/>
          </a:bodyPr>
          <a:lstStyle/>
          <a:p>
            <a:r>
              <a:rPr lang="en-US" sz="675">
                <a:hlinkClick r:id="rId3" tooltip="https://pngimg.com/download/3378"/>
              </a:rPr>
              <a:t>This Photo</a:t>
            </a:r>
            <a:r>
              <a:rPr lang="en-US" sz="675"/>
              <a:t> by Unknown Author is licensed under </a:t>
            </a:r>
            <a:r>
              <a:rPr lang="en-US" sz="675">
                <a:hlinkClick r:id="rId4" tooltip="https://creativecommons.org/licenses/by-nc/3.0/"/>
              </a:rPr>
              <a:t>CC BY-NC</a:t>
            </a:r>
            <a:endParaRPr lang="en-US" sz="675"/>
          </a:p>
        </p:txBody>
      </p:sp>
    </p:spTree>
    <p:extLst>
      <p:ext uri="{BB962C8B-B14F-4D97-AF65-F5344CB8AC3E}">
        <p14:creationId xmlns:p14="http://schemas.microsoft.com/office/powerpoint/2010/main" val="4184482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608B"/>
        </a:solidFill>
        <a:effectLst/>
      </p:bgPr>
    </p:bg>
    <p:spTree>
      <p:nvGrpSpPr>
        <p:cNvPr id="1" name="Shape 98"/>
        <p:cNvGrpSpPr/>
        <p:nvPr/>
      </p:nvGrpSpPr>
      <p:grpSpPr>
        <a:xfrm>
          <a:off x="0" y="0"/>
          <a:ext cx="0" cy="0"/>
          <a:chOff x="0" y="0"/>
          <a:chExt cx="0" cy="0"/>
        </a:xfrm>
      </p:grpSpPr>
      <p:sp>
        <p:nvSpPr>
          <p:cNvPr id="99" name="Google Shape;99;p5"/>
          <p:cNvSpPr/>
          <p:nvPr/>
        </p:nvSpPr>
        <p:spPr>
          <a:xfrm>
            <a:off x="542260" y="723016"/>
            <a:ext cx="8006317" cy="4008474"/>
          </a:xfrm>
          <a:prstGeom prst="rect">
            <a:avLst/>
          </a:prstGeom>
          <a:solidFill>
            <a:schemeClr val="accent1"/>
          </a:solidFill>
          <a:ln w="25400" cap="flat" cmpd="sng">
            <a:solidFill>
              <a:srgbClr val="2A5E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0" name="Google Shape;100;p5"/>
          <p:cNvPicPr preferRelativeResize="0"/>
          <p:nvPr/>
        </p:nvPicPr>
        <p:blipFill rotWithShape="1">
          <a:blip r:embed="rId3">
            <a:alphaModFix/>
          </a:blip>
          <a:srcRect/>
          <a:stretch/>
        </p:blipFill>
        <p:spPr>
          <a:xfrm>
            <a:off x="925032" y="886252"/>
            <a:ext cx="7240772" cy="3604915"/>
          </a:xfrm>
          <a:prstGeom prst="rect">
            <a:avLst/>
          </a:prstGeom>
          <a:noFill/>
          <a:ln>
            <a:noFill/>
          </a:ln>
        </p:spPr>
      </p:pic>
      <p:sp>
        <p:nvSpPr>
          <p:cNvPr id="101" name="Google Shape;101;p5"/>
          <p:cNvSpPr txBox="1"/>
          <p:nvPr/>
        </p:nvSpPr>
        <p:spPr>
          <a:xfrm>
            <a:off x="542260" y="236724"/>
            <a:ext cx="481654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Century Gothic"/>
                <a:ea typeface="Century Gothic"/>
                <a:cs typeface="Century Gothic"/>
                <a:sym typeface="Century Gothic"/>
              </a:rPr>
              <a:t>SUSTAINABLE DEVELOPMENT GOALS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8E98-C306-463A-A54F-7E240611F554}"/>
              </a:ext>
            </a:extLst>
          </p:cNvPr>
          <p:cNvSpPr>
            <a:spLocks noGrp="1"/>
          </p:cNvSpPr>
          <p:nvPr>
            <p:ph type="title"/>
          </p:nvPr>
        </p:nvSpPr>
        <p:spPr/>
        <p:txBody>
          <a:bodyPr>
            <a:normAutofit fontScale="90000"/>
          </a:bodyPr>
          <a:lstStyle/>
          <a:p>
            <a:pPr algn="ctr"/>
            <a:r>
              <a:rPr lang="en-US" sz="3000" dirty="0">
                <a:cs typeface="Arial" panose="020B0604020202020204" pitchFamily="34" charset="0"/>
              </a:rPr>
              <a:t>LU / UN Strategic Partnership Pillars</a:t>
            </a:r>
            <a:endParaRPr lang="en-US" sz="3000" dirty="0"/>
          </a:p>
        </p:txBody>
      </p:sp>
      <p:sp>
        <p:nvSpPr>
          <p:cNvPr id="3" name="Content Placeholder 2">
            <a:extLst>
              <a:ext uri="{FF2B5EF4-FFF2-40B4-BE49-F238E27FC236}">
                <a16:creationId xmlns:a16="http://schemas.microsoft.com/office/drawing/2014/main" id="{E8B27056-474A-4306-B00B-29F264573572}"/>
              </a:ext>
            </a:extLst>
          </p:cNvPr>
          <p:cNvSpPr>
            <a:spLocks noGrp="1"/>
          </p:cNvSpPr>
          <p:nvPr>
            <p:ph idx="1"/>
          </p:nvPr>
        </p:nvSpPr>
        <p:spPr>
          <a:xfrm>
            <a:off x="487245" y="1369219"/>
            <a:ext cx="7886700" cy="3263504"/>
          </a:xfrm>
        </p:spPr>
        <p:txBody>
          <a:bodyPr>
            <a:normAutofit fontScale="92500" lnSpcReduction="20000"/>
          </a:bodyPr>
          <a:lstStyle/>
          <a:p>
            <a:pPr>
              <a:lnSpc>
                <a:spcPct val="107000"/>
              </a:lnSpc>
              <a:spcAft>
                <a:spcPts val="600"/>
              </a:spcAft>
            </a:pPr>
            <a:r>
              <a:rPr lang="en-US" sz="2250" dirty="0">
                <a:latin typeface="Calibri" panose="020F0502020204030204" pitchFamily="34" charset="0"/>
                <a:ea typeface="Calibri" panose="020F0502020204030204" pitchFamily="34" charset="0"/>
                <a:cs typeface="Times New Roman" panose="02020603050405020304" pitchFamily="18" charset="0"/>
              </a:rPr>
              <a:t>Lehigh University / United Nations Partnership is a comprehensive, university-wide curricular and co-curricular initiative that directly engages faculty, staff and students from all colleges, backgrounds, and majors.</a:t>
            </a:r>
          </a:p>
          <a:p>
            <a:pPr>
              <a:lnSpc>
                <a:spcPct val="107000"/>
              </a:lnSpc>
              <a:spcAft>
                <a:spcPts val="600"/>
              </a:spcAft>
            </a:pP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2250" dirty="0">
                <a:latin typeface="Calibri" panose="020F0502020204030204" pitchFamily="34" charset="0"/>
                <a:ea typeface="Calibri" panose="020F0502020204030204" pitchFamily="34" charset="0"/>
                <a:cs typeface="Times New Roman" panose="02020603050405020304" pitchFamily="18" charset="0"/>
              </a:rPr>
              <a:t>Strategically guided by five pillars that align with the UN SDGs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marL="728663" lvl="1" indent="-385763">
              <a:lnSpc>
                <a:spcPct val="107000"/>
              </a:lnSpc>
              <a:spcBef>
                <a:spcPts val="0"/>
              </a:spcBef>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Youth Empowerment</a:t>
            </a:r>
          </a:p>
          <a:p>
            <a:pPr marL="728663" lvl="1" indent="-385763">
              <a:lnSpc>
                <a:spcPct val="107000"/>
              </a:lnSpc>
              <a:spcBef>
                <a:spcPts val="0"/>
              </a:spcBef>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Social Justice</a:t>
            </a:r>
          </a:p>
          <a:p>
            <a:pPr marL="728663" lvl="1" indent="-385763">
              <a:lnSpc>
                <a:spcPct val="107000"/>
              </a:lnSpc>
              <a:spcBef>
                <a:spcPts val="0"/>
              </a:spcBef>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Gender Equity</a:t>
            </a:r>
          </a:p>
          <a:p>
            <a:pPr marL="728663" lvl="1" indent="-385763">
              <a:lnSpc>
                <a:spcPct val="107000"/>
              </a:lnSpc>
              <a:spcBef>
                <a:spcPts val="0"/>
              </a:spcBef>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Sustainable Development </a:t>
            </a:r>
          </a:p>
          <a:p>
            <a:pPr marL="728663" lvl="1" indent="-385763">
              <a:lnSpc>
                <a:spcPct val="107000"/>
              </a:lnSpc>
              <a:spcBef>
                <a:spcPts val="0"/>
              </a:spcBef>
              <a:spcAft>
                <a:spcPts val="600"/>
              </a:spcAft>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Health</a:t>
            </a:r>
          </a:p>
        </p:txBody>
      </p:sp>
      <p:pic>
        <p:nvPicPr>
          <p:cNvPr id="4" name="Google Shape;128;p24">
            <a:extLst>
              <a:ext uri="{FF2B5EF4-FFF2-40B4-BE49-F238E27FC236}">
                <a16:creationId xmlns:a16="http://schemas.microsoft.com/office/drawing/2014/main" id="{48BB9DEA-2290-4DE3-A7CA-F0E66E12E6B9}"/>
              </a:ext>
            </a:extLst>
          </p:cNvPr>
          <p:cNvPicPr preferRelativeResize="0">
            <a:picLocks noChangeAspect="1"/>
          </p:cNvPicPr>
          <p:nvPr/>
        </p:nvPicPr>
        <p:blipFill rotWithShape="1">
          <a:blip r:embed="rId2">
            <a:alphaModFix/>
          </a:blip>
          <a:stretch/>
        </p:blipFill>
        <p:spPr>
          <a:xfrm>
            <a:off x="5159058" y="3360500"/>
            <a:ext cx="1714500" cy="1714500"/>
          </a:xfrm>
          <a:prstGeom prst="rect">
            <a:avLst/>
          </a:prstGeom>
          <a:noFill/>
          <a:ln>
            <a:noFill/>
          </a:ln>
        </p:spPr>
      </p:pic>
    </p:spTree>
    <p:extLst>
      <p:ext uri="{BB962C8B-B14F-4D97-AF65-F5344CB8AC3E}">
        <p14:creationId xmlns:p14="http://schemas.microsoft.com/office/powerpoint/2010/main" val="153777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7" descr="create_0001_ung80sbsfmu-bench-accounting.jpg"/>
          <p:cNvPicPr preferRelativeResize="0"/>
          <p:nvPr/>
        </p:nvPicPr>
        <p:blipFill rotWithShape="1">
          <a:blip r:embed="rId3">
            <a:alphaModFix amt="71000"/>
          </a:blip>
          <a:srcRect l="25000" r="25000"/>
          <a:stretch/>
        </p:blipFill>
        <p:spPr>
          <a:xfrm>
            <a:off x="0" y="0"/>
            <a:ext cx="4572000" cy="5143500"/>
          </a:xfrm>
          <a:prstGeom prst="rect">
            <a:avLst/>
          </a:prstGeom>
          <a:noFill/>
          <a:ln>
            <a:noFill/>
          </a:ln>
        </p:spPr>
      </p:pic>
      <p:sp>
        <p:nvSpPr>
          <p:cNvPr id="141" name="Google Shape;141;p7"/>
          <p:cNvSpPr txBox="1">
            <a:spLocks noGrp="1"/>
          </p:cNvSpPr>
          <p:nvPr>
            <p:ph type="title"/>
          </p:nvPr>
        </p:nvSpPr>
        <p:spPr>
          <a:xfrm>
            <a:off x="4572000" y="445025"/>
            <a:ext cx="42603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US" sz="1800"/>
              <a:t>Lehigh United </a:t>
            </a:r>
            <a:br>
              <a:rPr lang="en-US" sz="1800"/>
            </a:br>
            <a:r>
              <a:rPr lang="en-US" sz="1800"/>
              <a:t>Nations Partnership</a:t>
            </a:r>
            <a:endParaRPr sz="1800"/>
          </a:p>
        </p:txBody>
      </p:sp>
      <p:sp>
        <p:nvSpPr>
          <p:cNvPr id="142" name="Google Shape;142;p7"/>
          <p:cNvSpPr txBox="1">
            <a:spLocks noGrp="1"/>
          </p:cNvSpPr>
          <p:nvPr>
            <p:ph type="body" idx="2"/>
          </p:nvPr>
        </p:nvSpPr>
        <p:spPr>
          <a:xfrm>
            <a:off x="4791456" y="1294560"/>
            <a:ext cx="4078224" cy="3112847"/>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600"/>
              </a:spcBef>
              <a:spcAft>
                <a:spcPts val="0"/>
              </a:spcAft>
              <a:buSzPts val="1200"/>
              <a:buChar char="●"/>
            </a:pPr>
            <a:r>
              <a:rPr lang="en-US" sz="1400" b="1"/>
              <a:t>6</a:t>
            </a:r>
            <a:r>
              <a:rPr lang="en-US" sz="1400" b="1" baseline="30000"/>
              <a:t>th</a:t>
            </a:r>
            <a:r>
              <a:rPr lang="en-US" sz="1400" b="1"/>
              <a:t> university in the world accredited as a UN NGO</a:t>
            </a:r>
            <a:endParaRPr/>
          </a:p>
          <a:p>
            <a:pPr marL="171450" lvl="0" indent="-171450" algn="l" rtl="0">
              <a:lnSpc>
                <a:spcPct val="115000"/>
              </a:lnSpc>
              <a:spcBef>
                <a:spcPts val="600"/>
              </a:spcBef>
              <a:spcAft>
                <a:spcPts val="0"/>
              </a:spcAft>
              <a:buSzPts val="1200"/>
              <a:buChar char="●"/>
            </a:pPr>
            <a:r>
              <a:rPr lang="en-US" sz="1400" b="1"/>
              <a:t>+10,000 students, faculty, and staff have engaged in UN activities</a:t>
            </a:r>
            <a:endParaRPr/>
          </a:p>
          <a:p>
            <a:pPr marL="171450" lvl="0" indent="-171450" algn="l" rtl="0">
              <a:lnSpc>
                <a:spcPct val="115000"/>
              </a:lnSpc>
              <a:spcBef>
                <a:spcPts val="600"/>
              </a:spcBef>
              <a:spcAft>
                <a:spcPts val="0"/>
              </a:spcAft>
              <a:buSzPts val="1200"/>
              <a:buChar char="●"/>
            </a:pPr>
            <a:r>
              <a:rPr lang="en-US" b="1"/>
              <a:t>More than 40</a:t>
            </a:r>
            <a:r>
              <a:rPr lang="en-US" sz="1400" b="1"/>
              <a:t> Lehigh students have interned at the UN</a:t>
            </a:r>
            <a:endParaRPr/>
          </a:p>
          <a:p>
            <a:pPr marL="171450" lvl="0" indent="-171450" algn="l" rtl="0">
              <a:lnSpc>
                <a:spcPct val="115000"/>
              </a:lnSpc>
              <a:spcBef>
                <a:spcPts val="600"/>
              </a:spcBef>
              <a:spcAft>
                <a:spcPts val="0"/>
              </a:spcAft>
              <a:buSzPts val="1200"/>
              <a:buChar char="●"/>
            </a:pPr>
            <a:r>
              <a:rPr lang="en-US" sz="1400" b="1"/>
              <a:t>UN Ambassadors have spoken on campus or met our students at the UN</a:t>
            </a:r>
            <a:endParaRPr/>
          </a:p>
          <a:p>
            <a:pPr marL="171450" lvl="0" indent="-171450" algn="l" rtl="0">
              <a:lnSpc>
                <a:spcPct val="115000"/>
              </a:lnSpc>
              <a:spcBef>
                <a:spcPts val="600"/>
              </a:spcBef>
              <a:spcAft>
                <a:spcPts val="0"/>
              </a:spcAft>
              <a:buSzPts val="1200"/>
              <a:buChar char="●"/>
            </a:pPr>
            <a:r>
              <a:rPr lang="en-US" b="1"/>
              <a:t>R</a:t>
            </a:r>
            <a:r>
              <a:rPr lang="en-US" sz="1400" b="1"/>
              <a:t>esearch projects with UNESCO and UNEP</a:t>
            </a:r>
            <a:endParaRPr/>
          </a:p>
          <a:p>
            <a:pPr marL="171450" lvl="0" indent="-171450" algn="l" rtl="0">
              <a:lnSpc>
                <a:spcPct val="115000"/>
              </a:lnSpc>
              <a:spcBef>
                <a:spcPts val="600"/>
              </a:spcBef>
              <a:spcAft>
                <a:spcPts val="0"/>
              </a:spcAft>
              <a:buSzPts val="1200"/>
              <a:buChar char="●"/>
            </a:pPr>
            <a:r>
              <a:rPr lang="en-US" sz="1400" b="1"/>
              <a:t>1</a:t>
            </a:r>
            <a:r>
              <a:rPr lang="en-US" sz="1400" b="1" baseline="30000"/>
              <a:t>st</a:t>
            </a:r>
            <a:r>
              <a:rPr lang="en-US" sz="1400" b="1"/>
              <a:t> university to conduct direct research project with UN PGA</a:t>
            </a:r>
            <a:endParaRPr/>
          </a:p>
          <a:p>
            <a:pPr marL="171450" lvl="0" indent="-95250" algn="l" rtl="0">
              <a:lnSpc>
                <a:spcPct val="115000"/>
              </a:lnSpc>
              <a:spcBef>
                <a:spcPts val="600"/>
              </a:spcBef>
              <a:spcAft>
                <a:spcPts val="0"/>
              </a:spcAft>
              <a:buSzPts val="1200"/>
              <a:buNone/>
            </a:pPr>
            <a:endParaRPr b="1"/>
          </a:p>
        </p:txBody>
      </p:sp>
      <p:pic>
        <p:nvPicPr>
          <p:cNvPr id="143" name="Google Shape;143;p7"/>
          <p:cNvPicPr preferRelativeResize="0"/>
          <p:nvPr/>
        </p:nvPicPr>
        <p:blipFill rotWithShape="1">
          <a:blip r:embed="rId4">
            <a:alphaModFix/>
          </a:blip>
          <a:srcRect l="3200" r="8266"/>
          <a:stretch/>
        </p:blipFill>
        <p:spPr>
          <a:xfrm>
            <a:off x="-1" y="0"/>
            <a:ext cx="4571999"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Shape 147"/>
        <p:cNvGrpSpPr/>
        <p:nvPr/>
      </p:nvGrpSpPr>
      <p:grpSpPr>
        <a:xfrm>
          <a:off x="0" y="0"/>
          <a:ext cx="0" cy="0"/>
          <a:chOff x="0" y="0"/>
          <a:chExt cx="0" cy="0"/>
        </a:xfrm>
      </p:grpSpPr>
      <p:sp>
        <p:nvSpPr>
          <p:cNvPr id="148" name="Google Shape;148;p9"/>
          <p:cNvSpPr/>
          <p:nvPr/>
        </p:nvSpPr>
        <p:spPr>
          <a:xfrm>
            <a:off x="4114800" y="256032"/>
            <a:ext cx="969264" cy="804672"/>
          </a:xfrm>
          <a:prstGeom prst="rect">
            <a:avLst/>
          </a:prstGeom>
          <a:solidFill>
            <a:srgbClr val="D5E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9" name="Google Shape;149;p9"/>
          <p:cNvSpPr txBox="1">
            <a:spLocks noGrp="1"/>
          </p:cNvSpPr>
          <p:nvPr>
            <p:ph type="body" idx="1"/>
          </p:nvPr>
        </p:nvSpPr>
        <p:spPr>
          <a:xfrm>
            <a:off x="1170432" y="240804"/>
            <a:ext cx="6839712"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SzPts val="1800"/>
              <a:buNone/>
            </a:pPr>
            <a:r>
              <a:rPr lang="en-US" sz="2400"/>
              <a:t>Lehigh Students Present at the UN</a:t>
            </a:r>
            <a:endParaRPr sz="2400"/>
          </a:p>
        </p:txBody>
      </p:sp>
      <p:sp>
        <p:nvSpPr>
          <p:cNvPr id="150" name="Google Shape;150;p9"/>
          <p:cNvSpPr/>
          <p:nvPr/>
        </p:nvSpPr>
        <p:spPr>
          <a:xfrm>
            <a:off x="1170432" y="1060704"/>
            <a:ext cx="6839712" cy="3127248"/>
          </a:xfrm>
          <a:prstGeom prst="rect">
            <a:avLst/>
          </a:prstGeom>
          <a:solidFill>
            <a:srgbClr val="D5E5F2"/>
          </a:solidFill>
          <a:ln w="25400" cap="flat" cmpd="sng">
            <a:solidFill>
              <a:srgbClr val="D5E5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1" name="Google Shape;151;p9"/>
          <p:cNvPicPr preferRelativeResize="0"/>
          <p:nvPr/>
        </p:nvPicPr>
        <p:blipFill rotWithShape="1">
          <a:blip r:embed="rId3">
            <a:alphaModFix/>
          </a:blip>
          <a:srcRect/>
          <a:stretch/>
        </p:blipFill>
        <p:spPr>
          <a:xfrm>
            <a:off x="1900047" y="1075932"/>
            <a:ext cx="5343906" cy="358750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578</Words>
  <Application>Microsoft Office PowerPoint</Application>
  <PresentationFormat>On-screen Show (16:9)</PresentationFormat>
  <Paragraphs>72</Paragraphs>
  <Slides>16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Gothic</vt:lpstr>
      <vt:lpstr>Montserrat</vt:lpstr>
      <vt:lpstr>Raleway</vt:lpstr>
      <vt:lpstr>Vidaloka</vt:lpstr>
      <vt:lpstr>Simple Light</vt:lpstr>
      <vt:lpstr>LEHIGH UNIVERSITY UNITED NATIONS PARTNERSHIP</vt:lpstr>
      <vt:lpstr>PowerPoint Presentation</vt:lpstr>
      <vt:lpstr>What is the UN?</vt:lpstr>
      <vt:lpstr>UN QUIZ</vt:lpstr>
      <vt:lpstr>Keys to the House</vt:lpstr>
      <vt:lpstr>PowerPoint Presentation</vt:lpstr>
      <vt:lpstr>LU / UN Strategic Partnership Pillars</vt:lpstr>
      <vt:lpstr>Lehigh United  Nations Partnership</vt:lpstr>
      <vt:lpstr>PowerPoint Presentation</vt:lpstr>
      <vt:lpstr>PowerPoint Presentation</vt:lpstr>
      <vt:lpstr>PowerPoint Presentation</vt:lpstr>
      <vt:lpstr>PowerPoint Presentation</vt:lpstr>
      <vt:lpstr>PowerPoint Presentation</vt:lpstr>
      <vt:lpstr>PowerPoint Presentation</vt:lpstr>
      <vt:lpstr>WHO Executive Director to Speak at Lehigh Monday</vt:lpstr>
      <vt:lpstr>LEHIGH UNIVERSITY UNITED NATIONS PARTNERSHIP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LEHIGH UNIVERSITY UNITED NATIONS PARTNERSHIP</dc:title>
  <dc:creator>Bill Hunter</dc:creator>
  <cp:lastModifiedBy>Bill Hunter</cp:lastModifiedBy>
  <cp:revision>5</cp:revision>
  <dcterms:modified xsi:type="dcterms:W3CDTF">2021-02-18T00:13:15Z</dcterms:modified>
</cp:coreProperties>
</file>