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273" r:id="rId2"/>
    <p:sldId id="267" r:id="rId3"/>
    <p:sldId id="269" r:id="rId4"/>
    <p:sldId id="270" r:id="rId5"/>
    <p:sldId id="260" r:id="rId6"/>
    <p:sldId id="271" r:id="rId7"/>
    <p:sldId id="275" r:id="rId8"/>
    <p:sldId id="276" r:id="rId9"/>
    <p:sldId id="277" r:id="rId10"/>
    <p:sldId id="278" r:id="rId11"/>
    <p:sldId id="259" r:id="rId12"/>
    <p:sldId id="261" r:id="rId13"/>
    <p:sldId id="262" r:id="rId14"/>
    <p:sldId id="263" r:id="rId15"/>
    <p:sldId id="274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5" d="100"/>
          <a:sy n="75" d="100"/>
        </p:scale>
        <p:origin x="-12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97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831A0B35-80D3-4AF3-B54E-D9879E53F9B1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E6156682-4A37-40F4-808E-575555353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1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14DAE2B4-2B47-4C3D-A364-E0841F0C8134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90B6CC03-4A69-4043-9821-FB2EDD35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CC03-4A69-4043-9821-FB2EDD35EE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CC03-4A69-4043-9821-FB2EDD35EE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CC03-4A69-4043-9821-FB2EDD35EE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0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CC03-4A69-4043-9821-FB2EDD35EE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3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CC03-4A69-4043-9821-FB2EDD35EE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CC03-4A69-4043-9821-FB2EDD35EE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CC03-4A69-4043-9821-FB2EDD35EE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4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CC03-4A69-4043-9821-FB2EDD35EE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0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CC03-4A69-4043-9821-FB2EDD35EE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CC03-4A69-4043-9821-FB2EDD35EE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5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CC03-4A69-4043-9821-FB2EDD35EE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3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29F5-6604-459E-8949-2491307885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124200" y="990600"/>
            <a:ext cx="1920240" cy="36576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C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1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22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419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57200" y="6214107"/>
            <a:ext cx="3657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C04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C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2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846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828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961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3667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650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351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642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648D2-8D94-429A-B486-8E291D352B3D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5538E-1270-435B-96F5-C319E6FDE2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57200" y="6214107"/>
            <a:ext cx="3657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C040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7" y="5943600"/>
            <a:ext cx="238225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0"/>
            <a:ext cx="7772400" cy="14487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New Approach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Life with Brain Injury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9560"/>
            <a:ext cx="7772400" cy="1675439"/>
          </a:xfrm>
        </p:spPr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Rotary Club of Lexington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March 2, 2015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411046"/>
            <a:ext cx="1763423" cy="2651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52" y="5519349"/>
            <a:ext cx="8345748" cy="13525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1098"/>
            <a:ext cx="4724400" cy="267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Peter\Pictures\Billy 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" y="388022"/>
            <a:ext cx="1920240" cy="26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04801" y="1828800"/>
            <a:ext cx="4495799" cy="41148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+mj-lt"/>
              </a:rPr>
              <a:t>Conventional thinking related to brain injury has been that the neurological improvement to the brain will plateau after a certain period of </a:t>
            </a:r>
            <a:r>
              <a:rPr lang="en-US" sz="2000" dirty="0" smtClean="0">
                <a:latin typeface="+mj-lt"/>
              </a:rPr>
              <a:t>time. </a:t>
            </a:r>
          </a:p>
          <a:p>
            <a:r>
              <a:rPr lang="en-US" sz="2000" dirty="0" smtClean="0">
                <a:latin typeface="+mj-lt"/>
              </a:rPr>
              <a:t>Research </a:t>
            </a:r>
            <a:r>
              <a:rPr lang="en-US" sz="2000" dirty="0">
                <a:latin typeface="+mj-lt"/>
              </a:rPr>
              <a:t>has proven this </a:t>
            </a:r>
            <a:r>
              <a:rPr lang="en-US" sz="2000" dirty="0" smtClean="0">
                <a:latin typeface="+mj-lt"/>
              </a:rPr>
              <a:t>assumption </a:t>
            </a:r>
            <a:r>
              <a:rPr lang="en-US" sz="2000" dirty="0">
                <a:latin typeface="+mj-lt"/>
              </a:rPr>
              <a:t>to be incorrect and is showing how the brain can recover </a:t>
            </a:r>
            <a:r>
              <a:rPr lang="en-US" sz="2000" dirty="0" smtClean="0">
                <a:latin typeface="+mj-lt"/>
              </a:rPr>
              <a:t>functions </a:t>
            </a:r>
            <a:r>
              <a:rPr lang="en-US" sz="2000" dirty="0">
                <a:latin typeface="+mj-lt"/>
              </a:rPr>
              <a:t>for many years after the </a:t>
            </a:r>
            <a:r>
              <a:rPr lang="en-US" sz="2000" dirty="0" smtClean="0">
                <a:latin typeface="+mj-lt"/>
              </a:rPr>
              <a:t>injury. This recovery show the brain’s plasticity – the ability to improve. </a:t>
            </a:r>
          </a:p>
          <a:p>
            <a:r>
              <a:rPr lang="en-US" sz="2000" dirty="0" smtClean="0">
                <a:latin typeface="+mj-lt"/>
              </a:rPr>
              <a:t>The Brain Injury Wellness Center provides the fitness programs and conducts research to help foster and validate this new finding.</a:t>
            </a:r>
          </a:p>
          <a:p>
            <a:endParaRPr lang="en-US" sz="20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999"/>
            <a:ext cx="355092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Peter\AppData\Local\Microsoft\Windows\Temporary Internet Files\Content.Outlook\LWR28WDM\photo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71" y="1981201"/>
            <a:ext cx="4389120" cy="34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 anchor="t" anchorCtr="0"/>
          <a:lstStyle/>
          <a:p>
            <a:r>
              <a:rPr lang="en-US" dirty="0" smtClean="0"/>
              <a:t>Brain Injury Wellness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562600" cy="48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900" dirty="0">
                <a:latin typeface="+mj-lt"/>
              </a:rPr>
              <a:t>Physical </a:t>
            </a:r>
            <a:r>
              <a:rPr lang="en-US" sz="2900" dirty="0" smtClean="0">
                <a:latin typeface="+mj-lt"/>
              </a:rPr>
              <a:t>Fitness - Supports </a:t>
            </a:r>
            <a:r>
              <a:rPr lang="en-US" sz="2900" dirty="0">
                <a:latin typeface="+mj-lt"/>
              </a:rPr>
              <a:t>overall </a:t>
            </a:r>
            <a:r>
              <a:rPr lang="en-US" sz="2900" dirty="0" smtClean="0">
                <a:latin typeface="+mj-lt"/>
              </a:rPr>
              <a:t>well-being. The Wellness Center is currently running four group sessions – three days a week serving 24 individuals.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900" dirty="0" smtClean="0">
                <a:latin typeface="+mj-lt"/>
              </a:rPr>
              <a:t>Cognitive Fitness - The </a:t>
            </a:r>
            <a:r>
              <a:rPr lang="en-US" sz="2900" dirty="0">
                <a:latin typeface="+mj-lt"/>
              </a:rPr>
              <a:t>brain is “plastic” – it has regenerative </a:t>
            </a:r>
            <a:r>
              <a:rPr lang="en-US" sz="2900" dirty="0" smtClean="0">
                <a:latin typeface="+mj-lt"/>
              </a:rPr>
              <a:t>properties.</a:t>
            </a:r>
            <a:endParaRPr lang="en-US" sz="29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900" dirty="0">
                <a:latin typeface="+mj-lt"/>
              </a:rPr>
              <a:t>Social </a:t>
            </a:r>
            <a:r>
              <a:rPr lang="en-US" sz="2900" dirty="0" smtClean="0">
                <a:latin typeface="+mj-lt"/>
              </a:rPr>
              <a:t>Fitness - Individuals </a:t>
            </a:r>
            <a:r>
              <a:rPr lang="en-US" sz="2900" dirty="0">
                <a:latin typeface="+mj-lt"/>
              </a:rPr>
              <a:t>with brain </a:t>
            </a:r>
            <a:r>
              <a:rPr lang="en-US" sz="2900" dirty="0" smtClean="0">
                <a:latin typeface="+mj-lt"/>
              </a:rPr>
              <a:t>injury need </a:t>
            </a:r>
            <a:r>
              <a:rPr lang="en-US" sz="2900" dirty="0">
                <a:latin typeface="+mj-lt"/>
              </a:rPr>
              <a:t>the same social connections that we all </a:t>
            </a:r>
            <a:r>
              <a:rPr lang="en-US" sz="2900" dirty="0" smtClean="0">
                <a:latin typeface="+mj-lt"/>
              </a:rPr>
              <a:t>do.</a:t>
            </a:r>
            <a:endParaRPr lang="en-US" sz="29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900" dirty="0">
                <a:latin typeface="+mj-lt"/>
              </a:rPr>
              <a:t>Partnerships with </a:t>
            </a:r>
            <a:r>
              <a:rPr lang="en-US" sz="2900" dirty="0" smtClean="0">
                <a:latin typeface="+mj-lt"/>
              </a:rPr>
              <a:t>local universities and colleges along with medical and rehabilitation institutions provide SLI with many of the resources </a:t>
            </a:r>
            <a:r>
              <a:rPr lang="en-US" sz="2900" dirty="0" smtClean="0">
                <a:latin typeface="+mj-lt"/>
              </a:rPr>
              <a:t>required              </a:t>
            </a:r>
            <a:r>
              <a:rPr lang="en-US" sz="2900" dirty="0" smtClean="0">
                <a:latin typeface="+mj-lt"/>
              </a:rPr>
              <a:t>to offer the programs and conduct the research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latin typeface="+mj-lt"/>
              </a:rPr>
              <a:t>FITNESS IS </a:t>
            </a:r>
            <a:r>
              <a:rPr lang="en-US" sz="2800" dirty="0" smtClean="0">
                <a:latin typeface="+mj-lt"/>
              </a:rPr>
              <a:t>FUN</a:t>
            </a:r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057400" cy="365125"/>
          </a:xfrm>
        </p:spPr>
        <p:txBody>
          <a:bodyPr/>
          <a:lstStyle/>
          <a:p>
            <a:fld id="{6F15538E-1270-435B-96F5-C319E6FDE2B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3" descr="C:\Users\Peter\Pictures\fitness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9200" y="2011680"/>
            <a:ext cx="4511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Research and Education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066800"/>
            <a:ext cx="5486400" cy="51101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i="1" dirty="0">
                <a:latin typeface="+mj-lt"/>
              </a:rPr>
              <a:t>“If we knew what it was we were doing, it wouldn’t be called research, would it?”  </a:t>
            </a:r>
            <a:r>
              <a:rPr lang="en-US" sz="2000" i="1" dirty="0" smtClean="0">
                <a:latin typeface="+mj-lt"/>
              </a:rPr>
              <a:t>                                      </a:t>
            </a:r>
            <a:r>
              <a:rPr lang="en-US" sz="2000" dirty="0" smtClean="0">
                <a:latin typeface="+mj-lt"/>
              </a:rPr>
              <a:t>- </a:t>
            </a:r>
            <a:r>
              <a:rPr lang="en-US" sz="2000" dirty="0">
                <a:latin typeface="+mj-lt"/>
              </a:rPr>
              <a:t>Albert </a:t>
            </a:r>
            <a:r>
              <a:rPr lang="en-US" sz="2000" dirty="0" smtClean="0">
                <a:latin typeface="+mj-lt"/>
              </a:rPr>
              <a:t>Einstein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</a:rPr>
              <a:t>SLI researchers have 10 concurrent projects related to brain injury rehabilitation and recovery to: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Develop </a:t>
            </a:r>
            <a:r>
              <a:rPr lang="en-US" sz="2000" dirty="0">
                <a:latin typeface="+mj-lt"/>
              </a:rPr>
              <a:t>new approaches to long term </a:t>
            </a:r>
            <a:r>
              <a:rPr lang="en-US" sz="2000" dirty="0" smtClean="0">
                <a:latin typeface="+mj-lt"/>
              </a:rPr>
              <a:t>wellness</a:t>
            </a:r>
            <a:endParaRPr lang="en-US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Provide </a:t>
            </a:r>
            <a:r>
              <a:rPr lang="en-US" sz="2000" dirty="0">
                <a:latin typeface="+mj-lt"/>
              </a:rPr>
              <a:t>a body of knowledge that will inform policy decisions and treatment </a:t>
            </a:r>
            <a:r>
              <a:rPr lang="en-US" sz="2000" dirty="0" smtClean="0">
                <a:latin typeface="+mj-lt"/>
              </a:rPr>
              <a:t>modalities</a:t>
            </a:r>
            <a:endParaRPr lang="en-US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Leverage </a:t>
            </a:r>
            <a:r>
              <a:rPr lang="en-US" sz="2000" dirty="0">
                <a:latin typeface="+mj-lt"/>
              </a:rPr>
              <a:t>what we know to help us understand what we </a:t>
            </a:r>
            <a:r>
              <a:rPr lang="en-US" sz="2000" dirty="0" smtClean="0">
                <a:latin typeface="+mj-lt"/>
              </a:rPr>
              <a:t>don’t</a:t>
            </a:r>
            <a:endParaRPr lang="en-US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Educate </a:t>
            </a:r>
            <a:r>
              <a:rPr lang="en-US" sz="2000" dirty="0">
                <a:latin typeface="+mj-lt"/>
              </a:rPr>
              <a:t>the public about brain injury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32918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10050" cy="45767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HUD no </a:t>
            </a:r>
            <a:r>
              <a:rPr lang="en-US" sz="2000" dirty="0">
                <a:latin typeface="+mj-lt"/>
              </a:rPr>
              <a:t>longer </a:t>
            </a:r>
            <a:r>
              <a:rPr lang="en-US" sz="2000" dirty="0" smtClean="0">
                <a:latin typeface="+mj-lt"/>
              </a:rPr>
              <a:t>funds similar affordable housing for people with disabilities.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MA Health funding does not cover long term therapies. </a:t>
            </a:r>
            <a:endParaRPr lang="en-US" sz="2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latin typeface="+mj-lt"/>
              </a:rPr>
              <a:t>Research funding is limited on the benefits of long term therapies.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22529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Douglas House residents helping raise money for Wellness Programs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9" name="Picture 3" descr="C:\Users\Peter\Pictures\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84632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What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310515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Financial support – for </a:t>
            </a:r>
            <a:r>
              <a:rPr lang="en-US" dirty="0" smtClean="0">
                <a:latin typeface="+mj-lt"/>
              </a:rPr>
              <a:t>    all </a:t>
            </a:r>
            <a:r>
              <a:rPr lang="en-US" dirty="0" smtClean="0">
                <a:latin typeface="+mj-lt"/>
              </a:rPr>
              <a:t>programs 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Partnerships - leverage academic and medical involvement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Local Community involvement – churches, schools, organizations </a:t>
            </a:r>
          </a:p>
          <a:p>
            <a:pPr marL="109728" indent="0">
              <a:buNone/>
            </a:pP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Collective support  for policy change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36700"/>
            <a:ext cx="539301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Many thanks to the </a:t>
            </a:r>
            <a:br>
              <a:rPr lang="en-US" dirty="0" smtClean="0"/>
            </a:br>
            <a:r>
              <a:rPr lang="en-US" dirty="0" smtClean="0"/>
              <a:t>Rotary Club of Lexington for making a difference!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1"/>
            <a:ext cx="873252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 anchor="t" anchorCtr="0">
            <a:normAutofit/>
          </a:bodyPr>
          <a:lstStyle/>
          <a:p>
            <a:r>
              <a:rPr lang="en-US" sz="3600" dirty="0" smtClean="0"/>
              <a:t>In an Instant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066800"/>
            <a:ext cx="7772400" cy="511016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latin typeface="+mj-lt"/>
              </a:rPr>
              <a:t>In an instant life will change after surviving a serious brain injury. The </a:t>
            </a:r>
            <a:r>
              <a:rPr lang="en-US" sz="8000" dirty="0" smtClean="0">
                <a:latin typeface="+mj-lt"/>
              </a:rPr>
              <a:t> cause could be stroke</a:t>
            </a:r>
            <a:r>
              <a:rPr lang="en-US" sz="8000" dirty="0">
                <a:latin typeface="+mj-lt"/>
              </a:rPr>
              <a:t>, </a:t>
            </a:r>
            <a:r>
              <a:rPr lang="en-US" sz="8000" dirty="0" smtClean="0">
                <a:latin typeface="+mj-lt"/>
              </a:rPr>
              <a:t>car </a:t>
            </a:r>
            <a:r>
              <a:rPr lang="en-US" sz="8000" dirty="0">
                <a:latin typeface="+mj-lt"/>
              </a:rPr>
              <a:t>accident, </a:t>
            </a:r>
            <a:r>
              <a:rPr lang="en-US" sz="8000" dirty="0" smtClean="0">
                <a:latin typeface="+mj-lt"/>
              </a:rPr>
              <a:t>fall, heart attack</a:t>
            </a:r>
            <a:r>
              <a:rPr lang="en-US" sz="8000" dirty="0">
                <a:latin typeface="+mj-lt"/>
              </a:rPr>
              <a:t>, </a:t>
            </a:r>
            <a:r>
              <a:rPr lang="en-US" sz="8000" dirty="0" smtClean="0">
                <a:latin typeface="+mj-lt"/>
              </a:rPr>
              <a:t>and more.</a:t>
            </a:r>
            <a:endParaRPr lang="en-US" sz="8000" dirty="0">
              <a:latin typeface="+mj-lt"/>
            </a:endParaRPr>
          </a:p>
          <a:p>
            <a:pPr algn="just"/>
            <a:endParaRPr lang="en-US" sz="8000" dirty="0"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latin typeface="+mj-lt"/>
              </a:rPr>
              <a:t>Many </a:t>
            </a:r>
            <a:r>
              <a:rPr lang="en-US" sz="8000" dirty="0" smtClean="0">
                <a:latin typeface="+mj-lt"/>
              </a:rPr>
              <a:t>normal </a:t>
            </a:r>
            <a:r>
              <a:rPr lang="en-US" sz="8000" dirty="0">
                <a:latin typeface="+mj-lt"/>
              </a:rPr>
              <a:t>daily functions performed before the incident can be affected. </a:t>
            </a:r>
            <a:r>
              <a:rPr lang="en-US" sz="8000" dirty="0" smtClean="0">
                <a:latin typeface="+mj-lt"/>
              </a:rPr>
              <a:t>They could be physical</a:t>
            </a:r>
            <a:r>
              <a:rPr lang="en-US" sz="8000" dirty="0">
                <a:latin typeface="+mj-lt"/>
              </a:rPr>
              <a:t>, memory, cognition, speech, behavior, emotion, and more. You are not the same person after the </a:t>
            </a:r>
            <a:r>
              <a:rPr lang="en-US" sz="8000" dirty="0" smtClean="0">
                <a:latin typeface="+mj-lt"/>
              </a:rPr>
              <a:t>accident.</a:t>
            </a:r>
            <a:endParaRPr lang="en-US" sz="8000" dirty="0">
              <a:latin typeface="+mj-lt"/>
            </a:endParaRPr>
          </a:p>
          <a:p>
            <a:pPr algn="just"/>
            <a:endParaRPr lang="en-US" sz="8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latin typeface="+mj-lt"/>
              </a:rPr>
              <a:t>Brain injury does not </a:t>
            </a:r>
            <a:r>
              <a:rPr lang="en-US" sz="8000" dirty="0" smtClean="0">
                <a:latin typeface="+mj-lt"/>
              </a:rPr>
              <a:t>discriminate.                                                                   It </a:t>
            </a:r>
            <a:r>
              <a:rPr lang="en-US" sz="8000" dirty="0">
                <a:latin typeface="+mj-lt"/>
              </a:rPr>
              <a:t>can happen to </a:t>
            </a:r>
            <a:r>
              <a:rPr lang="en-US" sz="8000" dirty="0" smtClean="0">
                <a:latin typeface="+mj-lt"/>
              </a:rPr>
              <a:t>anyone, anytime.                                                                  SLI residents are </a:t>
            </a:r>
            <a:r>
              <a:rPr lang="en-US" sz="8000" dirty="0">
                <a:latin typeface="+mj-lt"/>
              </a:rPr>
              <a:t>former teachers</a:t>
            </a:r>
            <a:r>
              <a:rPr lang="en-US" sz="8000" dirty="0" smtClean="0">
                <a:latin typeface="+mj-lt"/>
              </a:rPr>
              <a:t>,                                                   </a:t>
            </a:r>
            <a:r>
              <a:rPr lang="en-US" sz="8000" dirty="0" err="1" smtClean="0">
                <a:latin typeface="+mj-lt"/>
              </a:rPr>
              <a:t>okers</a:t>
            </a:r>
            <a:r>
              <a:rPr lang="en-US" sz="8000" dirty="0">
                <a:latin typeface="+mj-lt"/>
              </a:rPr>
              <a:t>, </a:t>
            </a:r>
            <a:r>
              <a:rPr lang="en-US" sz="8000" dirty="0" smtClean="0">
                <a:latin typeface="+mj-lt"/>
              </a:rPr>
              <a:t> veterans, engineers</a:t>
            </a:r>
            <a:r>
              <a:rPr lang="en-US" sz="8000" dirty="0">
                <a:latin typeface="+mj-lt"/>
              </a:rPr>
              <a:t>, </a:t>
            </a:r>
            <a:r>
              <a:rPr lang="en-US" sz="8000" dirty="0" smtClean="0">
                <a:latin typeface="+mj-lt"/>
              </a:rPr>
              <a:t>students,                                                                                                                                  mothers </a:t>
            </a:r>
            <a:r>
              <a:rPr lang="en-US" sz="8000" dirty="0">
                <a:latin typeface="+mj-lt"/>
              </a:rPr>
              <a:t>and fathers, sisters and </a:t>
            </a:r>
            <a:r>
              <a:rPr lang="en-US" sz="8000" dirty="0" smtClean="0">
                <a:latin typeface="+mj-lt"/>
              </a:rPr>
              <a:t>                                                          brothers</a:t>
            </a:r>
            <a:r>
              <a:rPr lang="en-US" sz="8000" dirty="0">
                <a:latin typeface="+mj-lt"/>
              </a:rPr>
              <a:t>, and the list goes </a:t>
            </a:r>
            <a:r>
              <a:rPr lang="en-US" sz="8000" dirty="0" smtClean="0">
                <a:latin typeface="+mj-lt"/>
              </a:rPr>
              <a:t>on……</a:t>
            </a:r>
            <a:endParaRPr lang="en-US" sz="8000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5122" name="Picture 2" descr="C:\Users\Peter\AppData\Local\Microsoft\Windows\Temporary Internet Files\Content.Outlook\LWR28WDM\SLIV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472440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Sad 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876800" cy="57150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It is a sad irony that advancements in medical technology </a:t>
            </a:r>
            <a:r>
              <a:rPr lang="en-US" sz="2000" dirty="0" smtClean="0">
                <a:latin typeface="+mj-lt"/>
              </a:rPr>
              <a:t>keep </a:t>
            </a:r>
            <a:r>
              <a:rPr lang="en-US" sz="2000" dirty="0">
                <a:latin typeface="+mj-lt"/>
              </a:rPr>
              <a:t>many people alive after suffering a </a:t>
            </a:r>
            <a:r>
              <a:rPr lang="en-US" sz="2000" dirty="0" smtClean="0">
                <a:latin typeface="+mj-lt"/>
              </a:rPr>
              <a:t>brain injury</a:t>
            </a:r>
            <a:r>
              <a:rPr lang="en-US" sz="2000" dirty="0">
                <a:latin typeface="+mj-lt"/>
              </a:rPr>
              <a:t>, yet </a:t>
            </a:r>
            <a:r>
              <a:rPr lang="en-US" sz="2000" dirty="0" smtClean="0">
                <a:latin typeface="+mj-lt"/>
              </a:rPr>
              <a:t> for those </a:t>
            </a:r>
            <a:r>
              <a:rPr lang="en-US" sz="2000" dirty="0">
                <a:latin typeface="+mj-lt"/>
              </a:rPr>
              <a:t>disabled by the </a:t>
            </a:r>
            <a:r>
              <a:rPr lang="en-US" sz="2000" dirty="0" smtClean="0">
                <a:latin typeface="+mj-lt"/>
              </a:rPr>
              <a:t>event, </a:t>
            </a:r>
            <a:r>
              <a:rPr lang="en-US" sz="2000" dirty="0">
                <a:latin typeface="+mj-lt"/>
              </a:rPr>
              <a:t>our health care system does not have an appropriate long-term care solution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The cost of long-term care is very high, </a:t>
            </a:r>
            <a:r>
              <a:rPr lang="en-US" sz="2000" dirty="0" smtClean="0">
                <a:latin typeface="+mj-lt"/>
              </a:rPr>
              <a:t>and more </a:t>
            </a:r>
            <a:r>
              <a:rPr lang="en-US" sz="2000" dirty="0">
                <a:latin typeface="+mj-lt"/>
              </a:rPr>
              <a:t>often than not a survivor will end up in a nursing home, state institution, </a:t>
            </a:r>
            <a:r>
              <a:rPr lang="en-US" sz="2000" dirty="0" smtClean="0">
                <a:latin typeface="+mj-lt"/>
              </a:rPr>
              <a:t>at </a:t>
            </a:r>
            <a:r>
              <a:rPr lang="en-US" sz="2000" dirty="0">
                <a:latin typeface="+mj-lt"/>
              </a:rPr>
              <a:t>home without appropriate care, </a:t>
            </a:r>
            <a:r>
              <a:rPr lang="en-US" sz="2000" dirty="0" smtClean="0">
                <a:latin typeface="+mj-lt"/>
              </a:rPr>
              <a:t>homeless.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 </a:t>
            </a:r>
            <a:endParaRPr lang="en-US" sz="20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It is estimated that </a:t>
            </a:r>
            <a:r>
              <a:rPr lang="en-US" sz="2000" dirty="0" smtClean="0">
                <a:latin typeface="+mj-lt"/>
              </a:rPr>
              <a:t>up to 5,000 </a:t>
            </a:r>
            <a:r>
              <a:rPr lang="en-US" sz="2000" dirty="0">
                <a:latin typeface="+mj-lt"/>
              </a:rPr>
              <a:t>individuals in the Commonwealth </a:t>
            </a:r>
            <a:r>
              <a:rPr lang="en-US" sz="2000" dirty="0" smtClean="0">
                <a:latin typeface="+mj-lt"/>
              </a:rPr>
              <a:t>with brain injury are in </a:t>
            </a:r>
            <a:r>
              <a:rPr lang="en-US" sz="2000" dirty="0">
                <a:latin typeface="+mj-lt"/>
              </a:rPr>
              <a:t>nursing homes, </a:t>
            </a:r>
            <a:r>
              <a:rPr lang="en-US" sz="2000" dirty="0" smtClean="0">
                <a:latin typeface="+mj-lt"/>
              </a:rPr>
              <a:t>yet ABLE to </a:t>
            </a:r>
            <a:r>
              <a:rPr lang="en-US" sz="2000" dirty="0">
                <a:latin typeface="+mj-lt"/>
              </a:rPr>
              <a:t>live in the community with the appropriate support.</a:t>
            </a:r>
          </a:p>
          <a:p>
            <a:pPr algn="just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56351"/>
            <a:ext cx="2057400" cy="365125"/>
          </a:xfrm>
        </p:spPr>
        <p:txBody>
          <a:bodyPr/>
          <a:lstStyle/>
          <a:p>
            <a:fld id="{6F15538E-1270-435B-96F5-C319E6FDE2B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61266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9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7886700" cy="1143000"/>
          </a:xfrm>
        </p:spPr>
        <p:txBody>
          <a:bodyPr anchor="t" anchorCtr="0">
            <a:normAutofit fontScale="90000"/>
          </a:bodyPr>
          <a:lstStyle/>
          <a:p>
            <a:r>
              <a:rPr lang="en-US" dirty="0" smtClean="0"/>
              <a:t>Mission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458200" cy="52578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en-US" sz="2200" dirty="0" smtClean="0"/>
          </a:p>
          <a:p>
            <a:r>
              <a:rPr lang="en-US" sz="3800" dirty="0">
                <a:latin typeface="+mj-lt"/>
              </a:rPr>
              <a:t>Supportive Living, Inc., (SLI), </a:t>
            </a:r>
            <a:r>
              <a:rPr lang="en-US" sz="3800" dirty="0" smtClean="0">
                <a:latin typeface="+mj-lt"/>
              </a:rPr>
              <a:t>strives </a:t>
            </a:r>
            <a:r>
              <a:rPr lang="en-US" sz="3800" dirty="0">
                <a:latin typeface="+mj-lt"/>
              </a:rPr>
              <a:t>to </a:t>
            </a:r>
            <a:r>
              <a:rPr lang="en-US" sz="3800" dirty="0" smtClean="0">
                <a:latin typeface="+mj-lt"/>
              </a:rPr>
              <a:t>raise </a:t>
            </a:r>
            <a:r>
              <a:rPr lang="en-US" sz="3800" dirty="0">
                <a:latin typeface="+mj-lt"/>
              </a:rPr>
              <a:t>the quality of life for survivors of brain injury.  </a:t>
            </a:r>
            <a:endParaRPr lang="en-US" sz="3800" dirty="0" smtClean="0">
              <a:latin typeface="+mj-lt"/>
            </a:endParaRPr>
          </a:p>
          <a:p>
            <a:r>
              <a:rPr lang="en-US" sz="3800" dirty="0" smtClean="0">
                <a:latin typeface="+mj-lt"/>
              </a:rPr>
              <a:t>To </a:t>
            </a:r>
            <a:r>
              <a:rPr lang="en-US" sz="3800" dirty="0">
                <a:latin typeface="+mj-lt"/>
              </a:rPr>
              <a:t>achieve this mission, SLI develops appropriate and affordable supportive housing; provides life-long physical, cognitive and social fitness through wellness programs; and fosters research aimed at improving the lives of those affected with brain injury. 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                                                                      </a:t>
            </a:r>
            <a:r>
              <a:rPr lang="en-US" sz="3600" b="1" dirty="0" smtClean="0">
                <a:latin typeface="+mj-lt"/>
              </a:rPr>
              <a:t>SLI FOCUS </a:t>
            </a:r>
            <a:endParaRPr lang="en-US" sz="36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                                                          </a:t>
            </a:r>
            <a:r>
              <a:rPr lang="en-US" sz="3600" dirty="0" smtClean="0">
                <a:latin typeface="+mj-lt"/>
              </a:rPr>
              <a:t>Residential </a:t>
            </a:r>
            <a:r>
              <a:rPr lang="en-US" sz="3600" dirty="0" smtClean="0">
                <a:latin typeface="+mj-lt"/>
              </a:rPr>
              <a:t>Communities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                                                         </a:t>
            </a:r>
            <a:r>
              <a:rPr lang="en-US" sz="3600" dirty="0" smtClean="0">
                <a:latin typeface="+mj-lt"/>
              </a:rPr>
              <a:t>      Wellness </a:t>
            </a:r>
            <a:r>
              <a:rPr lang="en-US" sz="3600" dirty="0">
                <a:latin typeface="+mj-lt"/>
              </a:rPr>
              <a:t>Programs</a:t>
            </a:r>
          </a:p>
          <a:p>
            <a:pPr marL="0" indent="0">
              <a:buNone/>
            </a:pP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                                                                 Applied </a:t>
            </a:r>
            <a:r>
              <a:rPr lang="en-US" sz="3600" dirty="0" smtClean="0">
                <a:latin typeface="+mj-lt"/>
              </a:rPr>
              <a:t>Research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endParaRPr lang="en-US" sz="2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`+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146" name="Picture 2" descr="C:\Users\Peter\AppData\Local\Microsoft\Windows\Temporary Internet Files\Content.Outlook\LWR28WDM\WCASA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484120"/>
            <a:ext cx="2374803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124200"/>
            <a:ext cx="341376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dirty="0" smtClean="0"/>
              <a:t>SLI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9200"/>
            <a:ext cx="5010150" cy="4957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1991 – </a:t>
            </a:r>
            <a:r>
              <a:rPr lang="en-US" sz="2000" dirty="0" smtClean="0"/>
              <a:t>Founded</a:t>
            </a: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1997 – Warren House, </a:t>
            </a:r>
            <a:r>
              <a:rPr lang="en-US" sz="2000" dirty="0" smtClean="0"/>
              <a:t>Woburn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2002 </a:t>
            </a:r>
            <a:r>
              <a:rPr lang="en-US" sz="2000" dirty="0"/>
              <a:t>– McLaughlin House, </a:t>
            </a:r>
            <a:r>
              <a:rPr lang="en-US" sz="2000" dirty="0" smtClean="0"/>
              <a:t>No. Reading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2008 – Douglas House, Lexington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2011 – Brain Injury Research Programs, Lex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2012 – Brain Injury Wellness Center, Lex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2014 – Old Farm Rockport, Rockport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2015 – Old Farm Horticultural Center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2016 </a:t>
            </a:r>
            <a:r>
              <a:rPr lang="en-US" sz="2000" dirty="0"/>
              <a:t>– </a:t>
            </a:r>
            <a:r>
              <a:rPr lang="en-US" sz="2000" dirty="0" smtClean="0"/>
              <a:t>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</a:t>
            </a:r>
            <a:r>
              <a:rPr lang="en-US" sz="2000" dirty="0"/>
              <a:t>Year Anniversary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91200" y="1981201"/>
            <a:ext cx="2724150" cy="36575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C:\Users\Peter\AppData\Local\Microsoft\Windows\Temporary Internet Files\Content.Outlook\LWR28WDM\SLIV 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87700"/>
            <a:ext cx="199085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eter\Pictures\SLIV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979899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86700" cy="1325563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Douglas House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Lexington </a:t>
            </a:r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600"/>
            <a:ext cx="78867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</a:rPr>
              <a:t>2004 </a:t>
            </a:r>
            <a:r>
              <a:rPr lang="en-US" sz="2000" dirty="0">
                <a:latin typeface="+mj-lt"/>
              </a:rPr>
              <a:t>– SLI purchases </a:t>
            </a:r>
            <a:r>
              <a:rPr lang="en-US" sz="2000" dirty="0" smtClean="0">
                <a:latin typeface="+mj-lt"/>
              </a:rPr>
              <a:t>Lexington </a:t>
            </a:r>
            <a:r>
              <a:rPr lang="en-US" sz="2000" dirty="0">
                <a:latin typeface="+mj-lt"/>
              </a:rPr>
              <a:t>Press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+mj-lt"/>
              </a:rPr>
              <a:t>2007 – </a:t>
            </a:r>
            <a:r>
              <a:rPr lang="en-US" sz="2000" dirty="0" smtClean="0">
                <a:latin typeface="+mj-lt"/>
              </a:rPr>
              <a:t>All funding </a:t>
            </a:r>
            <a:r>
              <a:rPr lang="en-US" sz="2000" dirty="0" smtClean="0">
                <a:latin typeface="+mj-lt"/>
              </a:rPr>
              <a:t>approved </a:t>
            </a:r>
            <a:r>
              <a:rPr lang="en-US" sz="2000" dirty="0" smtClean="0">
                <a:latin typeface="+mj-lt"/>
              </a:rPr>
              <a:t>                                                                                           including </a:t>
            </a:r>
            <a:r>
              <a:rPr lang="en-US" sz="2000" b="1" dirty="0" smtClean="0">
                <a:latin typeface="+mj-lt"/>
              </a:rPr>
              <a:t>$10,000 </a:t>
            </a:r>
            <a:r>
              <a:rPr lang="en-US" sz="2000" b="1" dirty="0">
                <a:latin typeface="+mj-lt"/>
              </a:rPr>
              <a:t>from </a:t>
            </a:r>
            <a:r>
              <a:rPr lang="en-US" sz="2000" b="1" dirty="0" smtClean="0">
                <a:latin typeface="+mj-lt"/>
              </a:rPr>
              <a:t>                                                                                                                        the </a:t>
            </a:r>
            <a:r>
              <a:rPr lang="en-US" sz="2000" b="1" dirty="0">
                <a:latin typeface="+mj-lt"/>
              </a:rPr>
              <a:t>Rotary </a:t>
            </a:r>
            <a:r>
              <a:rPr lang="en-US" sz="2000" b="1" dirty="0" smtClean="0">
                <a:latin typeface="+mj-lt"/>
              </a:rPr>
              <a:t>Club  </a:t>
            </a:r>
            <a:r>
              <a:rPr lang="en-US" sz="2000" b="1" dirty="0">
                <a:latin typeface="+mj-lt"/>
              </a:rPr>
              <a:t>of Lexington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+mj-lt"/>
              </a:rPr>
              <a:t>2008 – Construction completed </a:t>
            </a:r>
            <a:endParaRPr lang="en-US" sz="2000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</a:rPr>
              <a:t>2009 – </a:t>
            </a:r>
            <a:r>
              <a:rPr lang="en-US" sz="2000" dirty="0" smtClean="0">
                <a:latin typeface="+mj-lt"/>
              </a:rPr>
              <a:t>Lexington </a:t>
            </a:r>
            <a:r>
              <a:rPr lang="en-US" sz="2000" dirty="0" smtClean="0">
                <a:latin typeface="+mj-lt"/>
              </a:rPr>
              <a:t>received </a:t>
            </a:r>
            <a:r>
              <a:rPr lang="en-US" sz="2000" dirty="0" smtClean="0">
                <a:latin typeface="+mj-lt"/>
              </a:rPr>
              <a:t>The </a:t>
            </a:r>
            <a:r>
              <a:rPr lang="en-US" sz="2000" dirty="0" smtClean="0">
                <a:latin typeface="+mj-lt"/>
              </a:rPr>
              <a:t>Robert </a:t>
            </a:r>
            <a:r>
              <a:rPr lang="en-US" sz="2000" dirty="0">
                <a:latin typeface="+mj-lt"/>
              </a:rPr>
              <a:t>Kuehn </a:t>
            </a:r>
            <a:r>
              <a:rPr lang="en-US" sz="2000" dirty="0" smtClean="0">
                <a:latin typeface="+mj-lt"/>
              </a:rPr>
              <a:t>Award for Historic Renovations </a:t>
            </a:r>
            <a:r>
              <a:rPr lang="en-US" sz="2000" dirty="0" smtClean="0">
                <a:latin typeface="+mj-lt"/>
              </a:rPr>
              <a:t>of Douglas House</a:t>
            </a:r>
            <a:endParaRPr lang="en-US" sz="2000" dirty="0" smtClean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</a:rPr>
              <a:t>2012 </a:t>
            </a:r>
            <a:r>
              <a:rPr lang="en-US" sz="2000" dirty="0">
                <a:latin typeface="+mj-lt"/>
              </a:rPr>
              <a:t>- SLI Brain Injury Wellness Center opens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+mj-lt"/>
              </a:rPr>
              <a:t>2013 - Douglas House awarded The Richard Bechtel Design Award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+mj-lt"/>
              </a:rPr>
              <a:t>2014 - Dana Home </a:t>
            </a:r>
            <a:r>
              <a:rPr lang="en-US" sz="2000" dirty="0" smtClean="0">
                <a:latin typeface="+mj-lt"/>
              </a:rPr>
              <a:t>Foundation </a:t>
            </a:r>
            <a:r>
              <a:rPr lang="en-US" sz="2000" dirty="0">
                <a:latin typeface="+mj-lt"/>
              </a:rPr>
              <a:t>awards $10,000 to study issues facing Lexington residents with brain injury and other neurological conditions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+mj-lt"/>
              </a:rPr>
              <a:t>2015 </a:t>
            </a:r>
            <a:r>
              <a:rPr lang="en-US" sz="2000" b="1" dirty="0">
                <a:latin typeface="+mj-lt"/>
              </a:rPr>
              <a:t>– The Rotary Club of Lexington </a:t>
            </a:r>
            <a:r>
              <a:rPr lang="en-US" sz="2000" b="1" dirty="0" smtClean="0">
                <a:latin typeface="+mj-lt"/>
              </a:rPr>
              <a:t>provides </a:t>
            </a:r>
            <a:r>
              <a:rPr lang="en-US" sz="2000" b="1" dirty="0">
                <a:latin typeface="+mj-lt"/>
              </a:rPr>
              <a:t>$10,000 </a:t>
            </a:r>
            <a:r>
              <a:rPr lang="en-US" sz="2000" dirty="0" smtClean="0">
                <a:latin typeface="+mj-lt"/>
              </a:rPr>
              <a:t>to </a:t>
            </a:r>
            <a:r>
              <a:rPr lang="en-US" sz="2000" dirty="0">
                <a:latin typeface="+mj-lt"/>
              </a:rPr>
              <a:t>support the Brain Injury Fitness Program at the Wellness Center</a:t>
            </a:r>
          </a:p>
          <a:p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057400" cy="365125"/>
          </a:xfrm>
        </p:spPr>
        <p:txBody>
          <a:bodyPr/>
          <a:lstStyle/>
          <a:p>
            <a:fld id="{6F15538E-1270-435B-96F5-C319E6FDE2B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5" name="Picture 3" descr="C:\Users\Peter\Pictures\DH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38912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/>
          <a:lstStyle/>
          <a:p>
            <a:r>
              <a:rPr lang="en-US" dirty="0" smtClean="0"/>
              <a:t>Residential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5010150" cy="506095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A proper living environment that provides safety, support, and positive stimulation is a foundation for recovery. </a:t>
            </a:r>
          </a:p>
          <a:p>
            <a:r>
              <a:rPr lang="en-US" dirty="0" smtClean="0">
                <a:latin typeface="+mj-lt"/>
              </a:rPr>
              <a:t>Staff then work with residents to develop the specific supports and services needed to gain back some of the functions lost due to their injury, and re-enter life in the community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04620"/>
            <a:ext cx="3464478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Peter\Pictures\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53340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462089"/>
          </a:xfrm>
        </p:spPr>
        <p:txBody>
          <a:bodyPr/>
          <a:lstStyle/>
          <a:p>
            <a:r>
              <a:rPr lang="en-US" dirty="0" smtClean="0"/>
              <a:t>Local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54483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It is important for the SLI residential                  programs to have their own internal           community. It is equally important for                    the residents to have a chance at                           participating in activities in the local       community.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Community integration allows individuals                               to be more independent, to develop new                    relationships, and to do things that make them                          feel good about themselves, and to have FUN.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Lexington has been a model town in proactively reaching out and embracing the residents. Churches, schools, musical groups, neighbors, civic organizations, and businesses have all welcomed those at Douglas House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9" name="Picture 3" descr="C:\Users\Peter\AppData\Local\Microsoft\Windows\Temporary Internet Files\Content.Outlook\LWR28WDM\SLIV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9" y="3124200"/>
            <a:ext cx="2195935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eter\Pictures\volunte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926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Old Farm Rockport – opened 2014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Therapeutic Horticultural </a:t>
            </a:r>
            <a:br>
              <a:rPr lang="en-US" dirty="0" smtClean="0"/>
            </a:br>
            <a:r>
              <a:rPr lang="en-US" dirty="0" smtClean="0"/>
              <a:t>Center </a:t>
            </a:r>
            <a:r>
              <a:rPr lang="en-US" dirty="0" smtClean="0"/>
              <a:t>- opening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538E-1270-435B-96F5-C319E6FDE2B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3" name="Picture 3" descr="C:\Users\Peter\Pictures\old farm front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5219701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eter\Pictures\old farm 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479800"/>
            <a:ext cx="408868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Peter\Pictures\f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72422" y="586740"/>
            <a:ext cx="3048000" cy="2484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6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9181</TotalTime>
  <Words>997</Words>
  <Application>Microsoft Office PowerPoint</Application>
  <PresentationFormat>On-screen Show (4:3)</PresentationFormat>
  <Paragraphs>125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New Approach to Life with Brain Injury</vt:lpstr>
      <vt:lpstr>In an Instant</vt:lpstr>
      <vt:lpstr>Sad Irony</vt:lpstr>
      <vt:lpstr>Mission  </vt:lpstr>
      <vt:lpstr>SLI History</vt:lpstr>
      <vt:lpstr>Douglas House  Lexington Milestones</vt:lpstr>
      <vt:lpstr>Residential Communities</vt:lpstr>
      <vt:lpstr>Local Communities</vt:lpstr>
      <vt:lpstr>Old Farm Rockport – opened 2014         Therapeutic Horticultural  Center - opening 2015</vt:lpstr>
      <vt:lpstr>PowerPoint Presentation</vt:lpstr>
      <vt:lpstr>Brain Injury Wellness Programs</vt:lpstr>
      <vt:lpstr>Research and Education Program</vt:lpstr>
      <vt:lpstr>Challenges  </vt:lpstr>
      <vt:lpstr>What We Need</vt:lpstr>
      <vt:lpstr>Many thanks to the  Rotary Club of Lexington for making a difference!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Gorski</dc:creator>
  <cp:lastModifiedBy>Peter</cp:lastModifiedBy>
  <cp:revision>154</cp:revision>
  <cp:lastPrinted>2015-02-26T14:49:16Z</cp:lastPrinted>
  <dcterms:created xsi:type="dcterms:W3CDTF">2015-02-04T17:25:12Z</dcterms:created>
  <dcterms:modified xsi:type="dcterms:W3CDTF">2015-03-01T20:20:44Z</dcterms:modified>
</cp:coreProperties>
</file>