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6858000" cy="12192000"/>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showGuides="1">
      <p:cViewPr varScale="1">
        <p:scale>
          <a:sx n="63" d="100"/>
          <a:sy n="63" d="100"/>
        </p:scale>
        <p:origin x="340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995312"/>
            <a:ext cx="5829300" cy="4244622"/>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6403623"/>
            <a:ext cx="5143500" cy="2943577"/>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BDF4CE0-8CEC-4CCD-A6CB-61A090188CB4}" type="datetimeFigureOut">
              <a:rPr lang="en-US" smtClean="0"/>
              <a:t>1/14/2021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C9111A-5489-4486-8882-E3DFF443F363}" type="slidenum">
              <a:rPr lang="en-US" smtClean="0"/>
              <a:t>‹#›</a:t>
            </a:fld>
            <a:endParaRPr lang="en-US"/>
          </a:p>
        </p:txBody>
      </p:sp>
    </p:spTree>
    <p:extLst>
      <p:ext uri="{BB962C8B-B14F-4D97-AF65-F5344CB8AC3E}">
        <p14:creationId xmlns:p14="http://schemas.microsoft.com/office/powerpoint/2010/main" val="24107074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BDF4CE0-8CEC-4CCD-A6CB-61A090188CB4}" type="datetimeFigureOut">
              <a:rPr lang="en-US" smtClean="0"/>
              <a:t>1/14/2021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C9111A-5489-4486-8882-E3DFF443F363}" type="slidenum">
              <a:rPr lang="en-US" smtClean="0"/>
              <a:t>‹#›</a:t>
            </a:fld>
            <a:endParaRPr lang="en-US"/>
          </a:p>
        </p:txBody>
      </p:sp>
    </p:spTree>
    <p:extLst>
      <p:ext uri="{BB962C8B-B14F-4D97-AF65-F5344CB8AC3E}">
        <p14:creationId xmlns:p14="http://schemas.microsoft.com/office/powerpoint/2010/main" val="9997412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649111"/>
            <a:ext cx="1478756" cy="10332156"/>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649111"/>
            <a:ext cx="4350544" cy="1033215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BDF4CE0-8CEC-4CCD-A6CB-61A090188CB4}" type="datetimeFigureOut">
              <a:rPr lang="en-US" smtClean="0"/>
              <a:t>1/14/2021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C9111A-5489-4486-8882-E3DFF443F363}" type="slidenum">
              <a:rPr lang="en-US" smtClean="0"/>
              <a:t>‹#›</a:t>
            </a:fld>
            <a:endParaRPr lang="en-US"/>
          </a:p>
        </p:txBody>
      </p:sp>
    </p:spTree>
    <p:extLst>
      <p:ext uri="{BB962C8B-B14F-4D97-AF65-F5344CB8AC3E}">
        <p14:creationId xmlns:p14="http://schemas.microsoft.com/office/powerpoint/2010/main" val="18833004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BDF4CE0-8CEC-4CCD-A6CB-61A090188CB4}" type="datetimeFigureOut">
              <a:rPr lang="en-US" smtClean="0"/>
              <a:t>1/14/2021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C9111A-5489-4486-8882-E3DFF443F363}" type="slidenum">
              <a:rPr lang="en-US" smtClean="0"/>
              <a:t>‹#›</a:t>
            </a:fld>
            <a:endParaRPr lang="en-US"/>
          </a:p>
        </p:txBody>
      </p:sp>
    </p:spTree>
    <p:extLst>
      <p:ext uri="{BB962C8B-B14F-4D97-AF65-F5344CB8AC3E}">
        <p14:creationId xmlns:p14="http://schemas.microsoft.com/office/powerpoint/2010/main" val="36914894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3039537"/>
            <a:ext cx="5915025" cy="5071532"/>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8159048"/>
            <a:ext cx="5915025" cy="266699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BDF4CE0-8CEC-4CCD-A6CB-61A090188CB4}" type="datetimeFigureOut">
              <a:rPr lang="en-US" smtClean="0"/>
              <a:t>1/14/2021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C9111A-5489-4486-8882-E3DFF443F363}" type="slidenum">
              <a:rPr lang="en-US" smtClean="0"/>
              <a:t>‹#›</a:t>
            </a:fld>
            <a:endParaRPr lang="en-US"/>
          </a:p>
        </p:txBody>
      </p:sp>
    </p:spTree>
    <p:extLst>
      <p:ext uri="{BB962C8B-B14F-4D97-AF65-F5344CB8AC3E}">
        <p14:creationId xmlns:p14="http://schemas.microsoft.com/office/powerpoint/2010/main" val="4688743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3245556"/>
            <a:ext cx="2914650" cy="77357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3245556"/>
            <a:ext cx="2914650" cy="77357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BDF4CE0-8CEC-4CCD-A6CB-61A090188CB4}" type="datetimeFigureOut">
              <a:rPr lang="en-US" smtClean="0"/>
              <a:t>1/14/2021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C9111A-5489-4486-8882-E3DFF443F363}" type="slidenum">
              <a:rPr lang="en-US" smtClean="0"/>
              <a:t>‹#›</a:t>
            </a:fld>
            <a:endParaRPr lang="en-US"/>
          </a:p>
        </p:txBody>
      </p:sp>
    </p:spTree>
    <p:extLst>
      <p:ext uri="{BB962C8B-B14F-4D97-AF65-F5344CB8AC3E}">
        <p14:creationId xmlns:p14="http://schemas.microsoft.com/office/powerpoint/2010/main" val="19610136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649114"/>
            <a:ext cx="5915025" cy="2356556"/>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988734"/>
            <a:ext cx="2901255" cy="146473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4453467"/>
            <a:ext cx="2901255" cy="65503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988734"/>
            <a:ext cx="2915543" cy="146473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4453467"/>
            <a:ext cx="2915543" cy="65503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BDF4CE0-8CEC-4CCD-A6CB-61A090188CB4}" type="datetimeFigureOut">
              <a:rPr lang="en-US" smtClean="0"/>
              <a:t>1/14/2021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BC9111A-5489-4486-8882-E3DFF443F363}" type="slidenum">
              <a:rPr lang="en-US" smtClean="0"/>
              <a:t>‹#›</a:t>
            </a:fld>
            <a:endParaRPr lang="en-US"/>
          </a:p>
        </p:txBody>
      </p:sp>
    </p:spTree>
    <p:extLst>
      <p:ext uri="{BB962C8B-B14F-4D97-AF65-F5344CB8AC3E}">
        <p14:creationId xmlns:p14="http://schemas.microsoft.com/office/powerpoint/2010/main" val="18031213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BDF4CE0-8CEC-4CCD-A6CB-61A090188CB4}" type="datetimeFigureOut">
              <a:rPr lang="en-US" smtClean="0"/>
              <a:t>1/14/2021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BC9111A-5489-4486-8882-E3DFF443F363}" type="slidenum">
              <a:rPr lang="en-US" smtClean="0"/>
              <a:t>‹#›</a:t>
            </a:fld>
            <a:endParaRPr lang="en-US"/>
          </a:p>
        </p:txBody>
      </p:sp>
    </p:spTree>
    <p:extLst>
      <p:ext uri="{BB962C8B-B14F-4D97-AF65-F5344CB8AC3E}">
        <p14:creationId xmlns:p14="http://schemas.microsoft.com/office/powerpoint/2010/main" val="29350861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DF4CE0-8CEC-4CCD-A6CB-61A090188CB4}" type="datetimeFigureOut">
              <a:rPr lang="en-US" smtClean="0"/>
              <a:t>1/14/2021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BC9111A-5489-4486-8882-E3DFF443F363}" type="slidenum">
              <a:rPr lang="en-US" smtClean="0"/>
              <a:t>‹#›</a:t>
            </a:fld>
            <a:endParaRPr lang="en-US"/>
          </a:p>
        </p:txBody>
      </p:sp>
    </p:spTree>
    <p:extLst>
      <p:ext uri="{BB962C8B-B14F-4D97-AF65-F5344CB8AC3E}">
        <p14:creationId xmlns:p14="http://schemas.microsoft.com/office/powerpoint/2010/main" val="21987729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812800"/>
            <a:ext cx="2211884" cy="28448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755425"/>
            <a:ext cx="3471863" cy="8664222"/>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3657600"/>
            <a:ext cx="2211884" cy="677615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BDF4CE0-8CEC-4CCD-A6CB-61A090188CB4}" type="datetimeFigureOut">
              <a:rPr lang="en-US" smtClean="0"/>
              <a:t>1/14/2021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C9111A-5489-4486-8882-E3DFF443F363}" type="slidenum">
              <a:rPr lang="en-US" smtClean="0"/>
              <a:t>‹#›</a:t>
            </a:fld>
            <a:endParaRPr lang="en-US"/>
          </a:p>
        </p:txBody>
      </p:sp>
    </p:spTree>
    <p:extLst>
      <p:ext uri="{BB962C8B-B14F-4D97-AF65-F5344CB8AC3E}">
        <p14:creationId xmlns:p14="http://schemas.microsoft.com/office/powerpoint/2010/main" val="225984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812800"/>
            <a:ext cx="2211884" cy="28448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755425"/>
            <a:ext cx="3471863" cy="8664222"/>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3657600"/>
            <a:ext cx="2211884" cy="677615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BDF4CE0-8CEC-4CCD-A6CB-61A090188CB4}" type="datetimeFigureOut">
              <a:rPr lang="en-US" smtClean="0"/>
              <a:t>1/14/2021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C9111A-5489-4486-8882-E3DFF443F363}" type="slidenum">
              <a:rPr lang="en-US" smtClean="0"/>
              <a:t>‹#›</a:t>
            </a:fld>
            <a:endParaRPr lang="en-US"/>
          </a:p>
        </p:txBody>
      </p:sp>
    </p:spTree>
    <p:extLst>
      <p:ext uri="{BB962C8B-B14F-4D97-AF65-F5344CB8AC3E}">
        <p14:creationId xmlns:p14="http://schemas.microsoft.com/office/powerpoint/2010/main" val="33575797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649114"/>
            <a:ext cx="5915025" cy="235655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3245556"/>
            <a:ext cx="5915025" cy="773571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11300181"/>
            <a:ext cx="1543050" cy="649111"/>
          </a:xfrm>
          <a:prstGeom prst="rect">
            <a:avLst/>
          </a:prstGeom>
        </p:spPr>
        <p:txBody>
          <a:bodyPr vert="horz" lIns="91440" tIns="45720" rIns="91440" bIns="45720" rtlCol="0" anchor="ctr"/>
          <a:lstStyle>
            <a:lvl1pPr algn="l">
              <a:defRPr sz="900">
                <a:solidFill>
                  <a:schemeClr val="tx1">
                    <a:tint val="75000"/>
                  </a:schemeClr>
                </a:solidFill>
              </a:defRPr>
            </a:lvl1pPr>
          </a:lstStyle>
          <a:p>
            <a:fld id="{BBDF4CE0-8CEC-4CCD-A6CB-61A090188CB4}" type="datetimeFigureOut">
              <a:rPr lang="en-US" smtClean="0"/>
              <a:t>1/14/2021</a:t>
            </a:fld>
            <a:endParaRPr lang="en-US"/>
          </a:p>
        </p:txBody>
      </p:sp>
      <p:sp>
        <p:nvSpPr>
          <p:cNvPr id="5" name="Footer Placeholder 4"/>
          <p:cNvSpPr>
            <a:spLocks noGrp="1"/>
          </p:cNvSpPr>
          <p:nvPr>
            <p:ph type="ftr" sz="quarter" idx="3"/>
          </p:nvPr>
        </p:nvSpPr>
        <p:spPr>
          <a:xfrm>
            <a:off x="2271713" y="11300181"/>
            <a:ext cx="2314575" cy="649111"/>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11300181"/>
            <a:ext cx="1543050" cy="649111"/>
          </a:xfrm>
          <a:prstGeom prst="rect">
            <a:avLst/>
          </a:prstGeom>
        </p:spPr>
        <p:txBody>
          <a:bodyPr vert="horz" lIns="91440" tIns="45720" rIns="91440" bIns="45720" rtlCol="0" anchor="ctr"/>
          <a:lstStyle>
            <a:lvl1pPr algn="r">
              <a:defRPr sz="900">
                <a:solidFill>
                  <a:schemeClr val="tx1">
                    <a:tint val="75000"/>
                  </a:schemeClr>
                </a:solidFill>
              </a:defRPr>
            </a:lvl1pPr>
          </a:lstStyle>
          <a:p>
            <a:fld id="{CBC9111A-5489-4486-8882-E3DFF443F363}" type="slidenum">
              <a:rPr lang="en-US" smtClean="0"/>
              <a:t>‹#›</a:t>
            </a:fld>
            <a:endParaRPr lang="en-US"/>
          </a:p>
        </p:txBody>
      </p:sp>
    </p:spTree>
    <p:extLst>
      <p:ext uri="{BB962C8B-B14F-4D97-AF65-F5344CB8AC3E}">
        <p14:creationId xmlns:p14="http://schemas.microsoft.com/office/powerpoint/2010/main" val="355741675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hyperlink" Target="https://bit.ly/35FFfCn" TargetMode="Externa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hyperlink" Target="https://castrovalleyrotary.org/Event/Register/42d077f2-3b59-474a-a2b3-67fd2b4c115b" TargetMode="External"/><Relationship Id="rId5" Type="http://schemas.openxmlformats.org/officeDocument/2006/relationships/image" Target="../media/image4.jpe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DD44632D-0312-429A-8AB6-9933B1AA220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23050" y="10893242"/>
            <a:ext cx="3037208" cy="914400"/>
          </a:xfrm>
          <a:prstGeom prst="rect">
            <a:avLst/>
          </a:prstGeom>
        </p:spPr>
      </p:pic>
      <p:pic>
        <p:nvPicPr>
          <p:cNvPr id="1026" name="Picture 2" descr="Castro Valley Educational Foundation Logo">
            <a:extLst>
              <a:ext uri="{FF2B5EF4-FFF2-40B4-BE49-F238E27FC236}">
                <a16:creationId xmlns:a16="http://schemas.microsoft.com/office/drawing/2014/main" id="{B87A865F-DA57-4D55-B1F3-83B6EE952AC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1376" y="10893242"/>
            <a:ext cx="2943523" cy="914400"/>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Physics - Starting Fluid for Laser Fusion">
            <a:extLst>
              <a:ext uri="{FF2B5EF4-FFF2-40B4-BE49-F238E27FC236}">
                <a16:creationId xmlns:a16="http://schemas.microsoft.com/office/drawing/2014/main" id="{0FD0A711-678D-4540-9A31-4BFBB3D1F2C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5800" y="3962916"/>
            <a:ext cx="3108960" cy="155448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5194774A-2ED9-4294-AF48-8F7DC930A084}"/>
              </a:ext>
            </a:extLst>
          </p:cNvPr>
          <p:cNvSpPr txBox="1"/>
          <p:nvPr/>
        </p:nvSpPr>
        <p:spPr>
          <a:xfrm>
            <a:off x="300423" y="2046951"/>
            <a:ext cx="6128951" cy="1508105"/>
          </a:xfrm>
          <a:prstGeom prst="rect">
            <a:avLst/>
          </a:prstGeom>
          <a:noFill/>
        </p:spPr>
        <p:txBody>
          <a:bodyPr wrap="square" rtlCol="0">
            <a:spAutoFit/>
          </a:bodyPr>
          <a:lstStyle/>
          <a:p>
            <a:pPr algn="ctr"/>
            <a:r>
              <a:rPr lang="en-US" sz="4800" b="1" dirty="0"/>
              <a:t>Nuclear Fusion &amp; More</a:t>
            </a:r>
          </a:p>
          <a:p>
            <a:pPr algn="ctr"/>
            <a:r>
              <a:rPr lang="en-US" sz="4400" b="1" dirty="0"/>
              <a:t>John Perkins </a:t>
            </a:r>
          </a:p>
        </p:txBody>
      </p:sp>
      <p:pic>
        <p:nvPicPr>
          <p:cNvPr id="1030" name="Picture 6" descr="DCP_1497">
            <a:extLst>
              <a:ext uri="{FF2B5EF4-FFF2-40B4-BE49-F238E27FC236}">
                <a16:creationId xmlns:a16="http://schemas.microsoft.com/office/drawing/2014/main" id="{9CABF503-50BC-4391-B3EA-792AC37F59DD}"/>
              </a:ext>
            </a:extLst>
          </p:cNvPr>
          <p:cNvPicPr>
            <a:picLocks noChangeAspect="1" noChangeArrowheads="1"/>
          </p:cNvPicPr>
          <p:nvPr/>
        </p:nvPicPr>
        <p:blipFill>
          <a:blip r:embed="rId5">
            <a:extLst>
              <a:ext uri="{28A0092B-C50C-407E-A947-70E740481C1C}">
                <a14:useLocalDpi xmlns:a14="http://schemas.microsoft.com/office/drawing/2010/main" val="0"/>
              </a:ext>
            </a:extLst>
          </a:blip>
          <a:srcRect l="11806" t="13194" r="21065"/>
          <a:stretch>
            <a:fillRect/>
          </a:stretch>
        </p:blipFill>
        <p:spPr bwMode="auto">
          <a:xfrm>
            <a:off x="4029074" y="3969176"/>
            <a:ext cx="1776136" cy="1554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extBox 13">
            <a:extLst>
              <a:ext uri="{FF2B5EF4-FFF2-40B4-BE49-F238E27FC236}">
                <a16:creationId xmlns:a16="http://schemas.microsoft.com/office/drawing/2014/main" id="{1E83E181-E3C4-4242-B9DF-EB090DB2ACE9}"/>
              </a:ext>
            </a:extLst>
          </p:cNvPr>
          <p:cNvSpPr txBox="1"/>
          <p:nvPr/>
        </p:nvSpPr>
        <p:spPr>
          <a:xfrm>
            <a:off x="421376" y="5661660"/>
            <a:ext cx="6070864" cy="1754326"/>
          </a:xfrm>
          <a:prstGeom prst="rect">
            <a:avLst/>
          </a:prstGeom>
          <a:noFill/>
        </p:spPr>
        <p:txBody>
          <a:bodyPr wrap="square">
            <a:spAutoFit/>
          </a:bodyPr>
          <a:lstStyle/>
          <a:p>
            <a:pPr marL="0" marR="0" algn="ctr">
              <a:spcBef>
                <a:spcPts val="0"/>
              </a:spcBef>
              <a:spcAft>
                <a:spcPts val="0"/>
              </a:spcAft>
              <a:tabLst>
                <a:tab pos="165100" algn="l"/>
              </a:tabLst>
            </a:pPr>
            <a:r>
              <a:rPr lang="en-US" b="1" dirty="0">
                <a:effectLst/>
                <a:ea typeface="Times New Roman" panose="02020603050405020304" pitchFamily="18" charset="0"/>
                <a:cs typeface="Times New Roman" panose="02020603050405020304" pitchFamily="18" charset="0"/>
              </a:rPr>
              <a:t>Fusion powers the sun and hydrogen bombs.</a:t>
            </a:r>
          </a:p>
          <a:p>
            <a:pPr marL="0" marR="0" algn="ctr">
              <a:spcBef>
                <a:spcPts val="0"/>
              </a:spcBef>
              <a:spcAft>
                <a:spcPts val="0"/>
              </a:spcAft>
              <a:tabLst>
                <a:tab pos="165100" algn="l"/>
              </a:tabLst>
            </a:pPr>
            <a:r>
              <a:rPr lang="en-US" b="1" dirty="0">
                <a:effectLst/>
                <a:ea typeface="Times New Roman" panose="02020603050405020304" pitchFamily="18" charset="0"/>
                <a:cs typeface="Times New Roman" panose="02020603050405020304" pitchFamily="18" charset="0"/>
              </a:rPr>
              <a:t>It offers a virtually limitless supply of energy.</a:t>
            </a:r>
          </a:p>
          <a:p>
            <a:pPr marL="0" marR="0" algn="ctr">
              <a:spcBef>
                <a:spcPts val="0"/>
              </a:spcBef>
              <a:spcAft>
                <a:spcPts val="0"/>
              </a:spcAft>
              <a:tabLst>
                <a:tab pos="165100" algn="l"/>
              </a:tabLst>
            </a:pPr>
            <a:r>
              <a:rPr lang="en-US" b="1" dirty="0">
                <a:ea typeface="Times New Roman" panose="02020603050405020304" pitchFamily="18" charset="0"/>
                <a:cs typeface="Times New Roman" panose="02020603050405020304" pitchFamily="18" charset="0"/>
              </a:rPr>
              <a:t>H</a:t>
            </a:r>
            <a:r>
              <a:rPr lang="en-US" b="1" dirty="0">
                <a:effectLst/>
                <a:ea typeface="Times New Roman" panose="02020603050405020304" pitchFamily="18" charset="0"/>
                <a:cs typeface="Times New Roman" panose="02020603050405020304" pitchFamily="18" charset="0"/>
              </a:rPr>
              <a:t>ow can we control such a destructive force? </a:t>
            </a:r>
          </a:p>
          <a:p>
            <a:pPr marL="0" marR="0" algn="ctr">
              <a:spcBef>
                <a:spcPts val="0"/>
              </a:spcBef>
              <a:spcAft>
                <a:spcPts val="0"/>
              </a:spcAft>
              <a:tabLst>
                <a:tab pos="165100" algn="l"/>
              </a:tabLst>
            </a:pPr>
            <a:endParaRPr lang="en-US" b="1" dirty="0">
              <a:ea typeface="Times New Roman" panose="02020603050405020304" pitchFamily="18" charset="0"/>
              <a:cs typeface="Times New Roman" panose="02020603050405020304" pitchFamily="18" charset="0"/>
            </a:endParaRPr>
          </a:p>
          <a:p>
            <a:pPr marL="0" marR="0" algn="ctr">
              <a:spcBef>
                <a:spcPts val="0"/>
              </a:spcBef>
              <a:spcAft>
                <a:spcPts val="0"/>
              </a:spcAft>
              <a:tabLst>
                <a:tab pos="165100" algn="l"/>
              </a:tabLst>
            </a:pPr>
            <a:r>
              <a:rPr lang="en-US" b="1" dirty="0">
                <a:effectLst/>
                <a:ea typeface="Times New Roman" panose="02020603050405020304" pitchFamily="18" charset="0"/>
                <a:cs typeface="Times New Roman" panose="02020603050405020304" pitchFamily="18" charset="0"/>
              </a:rPr>
              <a:t>Scientists at Lawrence Livermore National Lab (LLNL)</a:t>
            </a:r>
          </a:p>
          <a:p>
            <a:pPr marL="0" marR="0" algn="ctr">
              <a:spcBef>
                <a:spcPts val="0"/>
              </a:spcBef>
              <a:spcAft>
                <a:spcPts val="0"/>
              </a:spcAft>
              <a:tabLst>
                <a:tab pos="165100" algn="l"/>
              </a:tabLst>
            </a:pPr>
            <a:r>
              <a:rPr lang="en-US" b="1" dirty="0">
                <a:effectLst/>
                <a:ea typeface="Times New Roman" panose="02020603050405020304" pitchFamily="18" charset="0"/>
                <a:cs typeface="Times New Roman" panose="02020603050405020304" pitchFamily="18" charset="0"/>
              </a:rPr>
              <a:t> are trying to do just that and other fascinating projects</a:t>
            </a:r>
            <a:r>
              <a:rPr lang="en-US" sz="1600" b="1" dirty="0">
                <a:effectLst/>
                <a:ea typeface="Times New Roman" panose="02020603050405020304" pitchFamily="18" charset="0"/>
                <a:cs typeface="Times New Roman" panose="02020603050405020304" pitchFamily="18" charset="0"/>
              </a:rPr>
              <a:t>. </a:t>
            </a:r>
            <a:endParaRPr lang="en-US" sz="2400" b="1" dirty="0">
              <a:effectLst/>
              <a:ea typeface="Times New Roman" panose="02020603050405020304" pitchFamily="18" charset="0"/>
              <a:cs typeface="Times New Roman" panose="02020603050405020304" pitchFamily="18" charset="0"/>
            </a:endParaRPr>
          </a:p>
        </p:txBody>
      </p:sp>
      <p:sp>
        <p:nvSpPr>
          <p:cNvPr id="16" name="TextBox 15">
            <a:extLst>
              <a:ext uri="{FF2B5EF4-FFF2-40B4-BE49-F238E27FC236}">
                <a16:creationId xmlns:a16="http://schemas.microsoft.com/office/drawing/2014/main" id="{FD890C46-2A33-418B-B6F1-5076057BF588}"/>
              </a:ext>
            </a:extLst>
          </p:cNvPr>
          <p:cNvSpPr txBox="1"/>
          <p:nvPr/>
        </p:nvSpPr>
        <p:spPr>
          <a:xfrm>
            <a:off x="502920" y="8778240"/>
            <a:ext cx="5926454" cy="1908215"/>
          </a:xfrm>
          <a:prstGeom prst="rect">
            <a:avLst/>
          </a:prstGeom>
          <a:noFill/>
        </p:spPr>
        <p:txBody>
          <a:bodyPr wrap="square">
            <a:spAutoFit/>
          </a:bodyPr>
          <a:lstStyle/>
          <a:p>
            <a:pPr marL="0" marR="0" algn="just">
              <a:spcBef>
                <a:spcPts val="0"/>
              </a:spcBef>
              <a:spcAft>
                <a:spcPts val="0"/>
              </a:spcAft>
              <a:tabLst>
                <a:tab pos="165100" algn="l"/>
              </a:tabLst>
            </a:pPr>
            <a:endParaRPr lang="en-US" sz="1400" b="1" dirty="0">
              <a:effectLst/>
              <a:ea typeface="Times New Roman" panose="02020603050405020304" pitchFamily="18" charset="0"/>
              <a:cs typeface="Times New Roman" panose="02020603050405020304" pitchFamily="18" charset="0"/>
            </a:endParaRPr>
          </a:p>
          <a:p>
            <a:pPr marL="0" marR="0" algn="just">
              <a:spcBef>
                <a:spcPts val="0"/>
              </a:spcBef>
              <a:spcAft>
                <a:spcPts val="0"/>
              </a:spcAft>
              <a:tabLst>
                <a:tab pos="165100" algn="l"/>
              </a:tabLst>
            </a:pPr>
            <a:endParaRPr lang="en-US" sz="1400" b="1" dirty="0">
              <a:effectLst/>
              <a:ea typeface="Times New Roman" panose="02020603050405020304" pitchFamily="18" charset="0"/>
              <a:cs typeface="Times New Roman" panose="02020603050405020304" pitchFamily="18" charset="0"/>
            </a:endParaRPr>
          </a:p>
          <a:p>
            <a:pPr marL="0" marR="0" algn="just">
              <a:spcBef>
                <a:spcPts val="0"/>
              </a:spcBef>
              <a:spcAft>
                <a:spcPts val="0"/>
              </a:spcAft>
              <a:tabLst>
                <a:tab pos="165100" algn="l"/>
              </a:tabLst>
            </a:pPr>
            <a:r>
              <a:rPr lang="en-US" b="1" dirty="0">
                <a:effectLst/>
                <a:ea typeface="Times New Roman" panose="02020603050405020304" pitchFamily="18" charset="0"/>
                <a:cs typeface="Times New Roman" panose="02020603050405020304" pitchFamily="18" charset="0"/>
              </a:rPr>
              <a:t>John Perkins, PhD, is a physicist and expert on nuclear fusion at the Lawrence Livermore National Lab. His research focuses on the use of lasers to contain the fusion reaction at the National Ignition Facility. He earned his PhD in nuclear physics from the University of Birmingham, England.</a:t>
            </a:r>
          </a:p>
        </p:txBody>
      </p:sp>
      <p:sp>
        <p:nvSpPr>
          <p:cNvPr id="11" name="TextBox 10">
            <a:extLst>
              <a:ext uri="{FF2B5EF4-FFF2-40B4-BE49-F238E27FC236}">
                <a16:creationId xmlns:a16="http://schemas.microsoft.com/office/drawing/2014/main" id="{D0E8238E-A028-4DF3-BF73-78FD0E457257}"/>
              </a:ext>
            </a:extLst>
          </p:cNvPr>
          <p:cNvSpPr txBox="1"/>
          <p:nvPr/>
        </p:nvSpPr>
        <p:spPr>
          <a:xfrm>
            <a:off x="421376" y="7696200"/>
            <a:ext cx="6007998" cy="1261884"/>
          </a:xfrm>
          <a:prstGeom prst="rect">
            <a:avLst/>
          </a:prstGeom>
          <a:noFill/>
        </p:spPr>
        <p:txBody>
          <a:bodyPr wrap="square" rtlCol="0">
            <a:spAutoFit/>
          </a:bodyPr>
          <a:lstStyle/>
          <a:p>
            <a:pPr algn="ctr"/>
            <a:r>
              <a:rPr lang="en-US" sz="2800" b="1" dirty="0"/>
              <a:t>February 16, 2021 at 6:00 p.m. </a:t>
            </a:r>
          </a:p>
          <a:p>
            <a:pPr algn="ctr"/>
            <a:r>
              <a:rPr lang="en-US" sz="2400" b="1" dirty="0"/>
              <a:t>Register </a:t>
            </a:r>
            <a:r>
              <a:rPr lang="en-US" sz="2400" b="1" dirty="0">
                <a:hlinkClick r:id="rId6"/>
              </a:rPr>
              <a:t>here</a:t>
            </a:r>
            <a:r>
              <a:rPr lang="en-US" sz="2400" b="1" dirty="0"/>
              <a:t> or </a:t>
            </a:r>
            <a:r>
              <a:rPr lang="en-US" sz="2400" b="0" i="0" dirty="0">
                <a:solidFill>
                  <a:srgbClr val="1155CC"/>
                </a:solidFill>
                <a:effectLst/>
                <a:hlinkClick r:id="rId7"/>
              </a:rPr>
              <a:t>https://bit.ly/35FFfCn</a:t>
            </a:r>
            <a:br>
              <a:rPr lang="en-US" sz="2800" dirty="0"/>
            </a:br>
            <a:r>
              <a:rPr lang="en-US" sz="2400" b="1" dirty="0"/>
              <a:t>for the Zoom link.</a:t>
            </a:r>
          </a:p>
        </p:txBody>
      </p:sp>
      <p:sp>
        <p:nvSpPr>
          <p:cNvPr id="13" name="TextBox 12">
            <a:extLst>
              <a:ext uri="{FF2B5EF4-FFF2-40B4-BE49-F238E27FC236}">
                <a16:creationId xmlns:a16="http://schemas.microsoft.com/office/drawing/2014/main" id="{2019C75A-22FF-4021-A834-6F901C787741}"/>
              </a:ext>
            </a:extLst>
          </p:cNvPr>
          <p:cNvSpPr txBox="1"/>
          <p:nvPr/>
        </p:nvSpPr>
        <p:spPr>
          <a:xfrm>
            <a:off x="502920" y="384358"/>
            <a:ext cx="5926454" cy="1754326"/>
          </a:xfrm>
          <a:prstGeom prst="rect">
            <a:avLst/>
          </a:prstGeom>
          <a:noFill/>
        </p:spPr>
        <p:txBody>
          <a:bodyPr wrap="square" rtlCol="0">
            <a:spAutoFit/>
          </a:bodyPr>
          <a:lstStyle/>
          <a:p>
            <a:pPr algn="ctr"/>
            <a:r>
              <a:rPr lang="en-US" sz="2800" b="1" dirty="0"/>
              <a:t>Rotary Club of Castro Valley</a:t>
            </a:r>
          </a:p>
          <a:p>
            <a:pPr algn="ctr"/>
            <a:r>
              <a:rPr lang="en-US" sz="2800" b="1" dirty="0"/>
              <a:t>&amp;</a:t>
            </a:r>
          </a:p>
          <a:p>
            <a:pPr algn="ctr"/>
            <a:r>
              <a:rPr lang="en-US" sz="2800" b="1" dirty="0"/>
              <a:t>Castro Valley Educational Foundation</a:t>
            </a:r>
          </a:p>
          <a:p>
            <a:pPr algn="ctr"/>
            <a:endParaRPr lang="en-US" sz="2400" b="1" dirty="0"/>
          </a:p>
        </p:txBody>
      </p:sp>
    </p:spTree>
    <p:extLst>
      <p:ext uri="{BB962C8B-B14F-4D97-AF65-F5344CB8AC3E}">
        <p14:creationId xmlns:p14="http://schemas.microsoft.com/office/powerpoint/2010/main" val="398228016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224</TotalTime>
  <Words>143</Words>
  <Application>Microsoft Office PowerPoint</Application>
  <PresentationFormat>Widescreen</PresentationFormat>
  <Paragraphs>16</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Gary</dc:creator>
  <cp:lastModifiedBy>Jim Negri</cp:lastModifiedBy>
  <cp:revision>23</cp:revision>
  <cp:lastPrinted>2020-05-05T21:54:42Z</cp:lastPrinted>
  <dcterms:created xsi:type="dcterms:W3CDTF">2020-05-05T21:24:39Z</dcterms:created>
  <dcterms:modified xsi:type="dcterms:W3CDTF">2021-01-14T21:56:30Z</dcterms:modified>
</cp:coreProperties>
</file>