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30" r:id="rId2"/>
    <p:sldId id="332" r:id="rId3"/>
    <p:sldId id="333" r:id="rId4"/>
    <p:sldId id="266" r:id="rId5"/>
    <p:sldId id="334" r:id="rId6"/>
    <p:sldId id="336" r:id="rId7"/>
    <p:sldId id="319" r:id="rId8"/>
    <p:sldId id="258" r:id="rId9"/>
    <p:sldId id="335" r:id="rId10"/>
    <p:sldId id="338" r:id="rId11"/>
    <p:sldId id="337" r:id="rId12"/>
    <p:sldId id="268" r:id="rId13"/>
    <p:sldId id="270" r:id="rId14"/>
    <p:sldId id="271" r:id="rId15"/>
    <p:sldId id="339" r:id="rId16"/>
    <p:sldId id="276" r:id="rId17"/>
    <p:sldId id="275" r:id="rId18"/>
    <p:sldId id="310" r:id="rId19"/>
  </p:sldIdLst>
  <p:sldSz cx="12192000" cy="6858000"/>
  <p:notesSz cx="9296400" cy="70104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A5A"/>
    <a:srgbClr val="48595D"/>
    <a:srgbClr val="FFFFFF"/>
    <a:srgbClr val="D9185C"/>
    <a:srgbClr val="06B4E6"/>
    <a:srgbClr val="15458F"/>
    <a:srgbClr val="00B4E6"/>
    <a:srgbClr val="00B4E7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1" autoAdjust="0"/>
    <p:restoredTop sz="97866" autoAdjust="0"/>
  </p:normalViewPr>
  <p:slideViewPr>
    <p:cSldViewPr snapToGrid="0" showGuides="1">
      <p:cViewPr varScale="1">
        <p:scale>
          <a:sx n="73" d="100"/>
          <a:sy n="73" d="100"/>
        </p:scale>
        <p:origin x="678" y="54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026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46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Dufek" userId="236900f0-a920-4af6-8a9d-c32ff7f1a86c" providerId="ADAL" clId="{FBAB609D-5126-C047-9D5C-FF1323888CEE}"/>
    <pc:docChg chg="modSld">
      <pc:chgData name="Matt Dufek" userId="236900f0-a920-4af6-8a9d-c32ff7f1a86c" providerId="ADAL" clId="{FBAB609D-5126-C047-9D5C-FF1323888CEE}" dt="2020-04-30T20:59:51.586" v="0" actId="20577"/>
      <pc:docMkLst>
        <pc:docMk/>
      </pc:docMkLst>
      <pc:sldChg chg="modSp">
        <pc:chgData name="Matt Dufek" userId="236900f0-a920-4af6-8a9d-c32ff7f1a86c" providerId="ADAL" clId="{FBAB609D-5126-C047-9D5C-FF1323888CEE}" dt="2020-04-30T20:59:51.586" v="0" actId="20577"/>
        <pc:sldMkLst>
          <pc:docMk/>
          <pc:sldMk cId="3240093819" sldId="340"/>
        </pc:sldMkLst>
        <pc:spChg chg="mod">
          <ac:chgData name="Matt Dufek" userId="236900f0-a920-4af6-8a9d-c32ff7f1a86c" providerId="ADAL" clId="{FBAB609D-5126-C047-9D5C-FF1323888CEE}" dt="2020-04-30T20:59:51.586" v="0" actId="20577"/>
          <ac:spMkLst>
            <pc:docMk/>
            <pc:sldMk cId="3240093819" sldId="340"/>
            <ac:spMk id="5" creationId="{B3691DB7-08B3-F740-8E20-4B19DA7211A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513D1D-F2B5-4547-AF9C-C0341FDB38C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C17876-5616-4F47-88C6-3E5D0966B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18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7/7/2022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r>
                  <a:rPr lang="en-US" sz="600" dirty="0"/>
                  <a:t/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r>
                  <a:rPr lang="en-US" sz="600" dirty="0">
                    <a:solidFill>
                      <a:schemeClr val="tx1"/>
                    </a:solidFill>
                  </a:rPr>
                  <a:t/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r>
                  <a:rPr lang="en-US" sz="600" dirty="0"/>
                  <a:t/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r>
                  <a:rPr lang="en-US" sz="600" dirty="0"/>
                  <a:t/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r>
                  <a:rPr lang="en-US" sz="600" dirty="0">
                    <a:solidFill>
                      <a:schemeClr val="tx1"/>
                    </a:solidFill>
                  </a:rPr>
                  <a:t/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r>
                  <a:rPr lang="en-US" sz="600" dirty="0">
                    <a:solidFill>
                      <a:schemeClr val="bg1"/>
                    </a:solidFill>
                  </a:rPr>
                  <a:t/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r>
                  <a:rPr lang="en-US" sz="600" dirty="0"/>
                  <a:t/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1F5F51-E941-8C40-9192-FD83E46A1611}"/>
              </a:ext>
            </a:extLst>
          </p:cNvPr>
          <p:cNvSpPr/>
          <p:nvPr/>
        </p:nvSpPr>
        <p:spPr>
          <a:xfrm>
            <a:off x="0" y="3339029"/>
            <a:ext cx="12192000" cy="2176117"/>
          </a:xfrm>
          <a:prstGeom prst="rect">
            <a:avLst/>
          </a:prstGeom>
          <a:solidFill>
            <a:srgbClr val="02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1B4E7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1" name="Subtitle 3">
            <a:extLst>
              <a:ext uri="{FF2B5EF4-FFF2-40B4-BE49-F238E27FC236}">
                <a16:creationId xmlns:a16="http://schemas.microsoft.com/office/drawing/2014/main" id="{568A6A20-78A7-024E-A441-EEAEDC7E8666}"/>
              </a:ext>
            </a:extLst>
          </p:cNvPr>
          <p:cNvSpPr txBox="1">
            <a:spLocks/>
          </p:cNvSpPr>
          <p:nvPr/>
        </p:nvSpPr>
        <p:spPr>
          <a:xfrm>
            <a:off x="0" y="3807029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2022-2023- Kashinsky 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14">
            <a:extLst>
              <a:ext uri="{FF2B5EF4-FFF2-40B4-BE49-F238E27FC236}">
                <a16:creationId xmlns:a16="http://schemas.microsoft.com/office/drawing/2014/main" id="{002C0903-D219-114B-950B-117984639F4E}"/>
              </a:ext>
            </a:extLst>
          </p:cNvPr>
          <p:cNvSpPr txBox="1">
            <a:spLocks/>
          </p:cNvSpPr>
          <p:nvPr/>
        </p:nvSpPr>
        <p:spPr>
          <a:xfrm>
            <a:off x="0" y="4588900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>
                <a:solidFill>
                  <a:srgbClr val="005DAA"/>
                </a:solidFill>
              </a:rPr>
              <a:t>Rotary Club of Saco Bay</a:t>
            </a:r>
            <a:endParaRPr lang="en-US" sz="3200" b="1" dirty="0">
              <a:solidFill>
                <a:srgbClr val="005DAA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5945711" y="2465180"/>
            <a:ext cx="6246289" cy="873849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2" descr="Home Page | Rotary Club of Saco Bay (Saco-Biddeford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335" y="274320"/>
            <a:ext cx="2432794" cy="240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54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Speakers………. Not this kind!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 descr="Bluetooth Portable Speaker - Alien | Cool Man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7" y="2141538"/>
            <a:ext cx="4035425" cy="403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27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Speaker ideas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981200"/>
            <a:ext cx="11506199" cy="451103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Current non-profits we donate to regularly</a:t>
            </a:r>
          </a:p>
          <a:p>
            <a:r>
              <a:rPr lang="en-US" dirty="0" smtClean="0"/>
              <a:t>Other non-profits in the Southern Maine area</a:t>
            </a:r>
          </a:p>
          <a:p>
            <a:r>
              <a:rPr lang="en-US" dirty="0" smtClean="0"/>
              <a:t>New businesses in our community</a:t>
            </a:r>
          </a:p>
          <a:p>
            <a:r>
              <a:rPr lang="en-US" dirty="0" smtClean="0"/>
              <a:t>Special Interest Groups</a:t>
            </a:r>
          </a:p>
          <a:p>
            <a:r>
              <a:rPr lang="en-US" dirty="0" smtClean="0"/>
              <a:t>High School programs</a:t>
            </a:r>
          </a:p>
          <a:p>
            <a:r>
              <a:rPr lang="en-US" dirty="0" smtClean="0"/>
              <a:t>Various educational programs in the area</a:t>
            </a:r>
          </a:p>
          <a:p>
            <a:r>
              <a:rPr lang="en-US" dirty="0" smtClean="0"/>
              <a:t>New Mainers</a:t>
            </a:r>
          </a:p>
          <a:p>
            <a:r>
              <a:rPr lang="en-US" dirty="0" smtClean="0"/>
              <a:t>Refugees</a:t>
            </a:r>
          </a:p>
          <a:p>
            <a:r>
              <a:rPr lang="en-US" dirty="0" smtClean="0"/>
              <a:t>Public Employees (fire, policy, city manager, etc.)</a:t>
            </a:r>
          </a:p>
          <a:p>
            <a:r>
              <a:rPr lang="en-US" dirty="0" smtClean="0"/>
              <a:t>Topics of interest</a:t>
            </a:r>
          </a:p>
          <a:p>
            <a:r>
              <a:rPr lang="en-US" dirty="0" smtClean="0"/>
              <a:t>Service Projects during meeting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104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Initiatives (in play)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655612"/>
            <a:ext cx="11506199" cy="501412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My Place Teen Center- June- Hatch Kick off!!!</a:t>
            </a:r>
          </a:p>
          <a:p>
            <a:r>
              <a:rPr lang="en-US" dirty="0" smtClean="0"/>
              <a:t>Maine Works Ride Share- Ongoing</a:t>
            </a:r>
          </a:p>
          <a:p>
            <a:r>
              <a:rPr lang="en-US" dirty="0" smtClean="0"/>
              <a:t>Dress a girl- Sock Collection- June/July</a:t>
            </a:r>
          </a:p>
          <a:p>
            <a:r>
              <a:rPr lang="en-US" dirty="0" smtClean="0"/>
              <a:t>New England Parkinson’s Ride- September</a:t>
            </a:r>
          </a:p>
          <a:p>
            <a:r>
              <a:rPr lang="en-US" dirty="0" smtClean="0"/>
              <a:t>Winter Gear  (Scarf/Mitten) Collection- November</a:t>
            </a:r>
          </a:p>
          <a:p>
            <a:r>
              <a:rPr lang="en-US" dirty="0" smtClean="0"/>
              <a:t>Angel Tree- November/December</a:t>
            </a:r>
          </a:p>
          <a:p>
            <a:r>
              <a:rPr lang="en-US" dirty="0" smtClean="0"/>
              <a:t>Bell Ringing Salvation Army- December</a:t>
            </a:r>
          </a:p>
          <a:p>
            <a:r>
              <a:rPr lang="en-US" dirty="0" smtClean="0"/>
              <a:t>Saco Light Parade - December </a:t>
            </a:r>
            <a:endParaRPr lang="en-US" dirty="0"/>
          </a:p>
          <a:p>
            <a:r>
              <a:rPr lang="en-US" dirty="0" smtClean="0"/>
              <a:t>Lobster Dip- Special Olympics - January</a:t>
            </a:r>
          </a:p>
          <a:p>
            <a:r>
              <a:rPr lang="en-US" dirty="0" smtClean="0"/>
              <a:t>Scarf Project- Special Olympics Winter – ongoing/January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Looking for large and small………… keep you eyes and ears open!!!!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667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Fundraising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981201"/>
            <a:ext cx="11506199" cy="4292600"/>
          </a:xfrm>
        </p:spPr>
        <p:txBody>
          <a:bodyPr/>
          <a:lstStyle/>
          <a:p>
            <a:r>
              <a:rPr lang="en-US" dirty="0" smtClean="0"/>
              <a:t>Annual Duck Pluck – TBD future</a:t>
            </a:r>
          </a:p>
          <a:p>
            <a:r>
              <a:rPr lang="en-US" dirty="0" smtClean="0"/>
              <a:t>Murder Mystery Dinner</a:t>
            </a:r>
          </a:p>
          <a:p>
            <a:r>
              <a:rPr lang="en-US" dirty="0" smtClean="0"/>
              <a:t>Frank Santos Hypnotist</a:t>
            </a:r>
          </a:p>
          <a:p>
            <a:r>
              <a:rPr lang="en-US" dirty="0" smtClean="0"/>
              <a:t>New England Parkinson Ride</a:t>
            </a:r>
          </a:p>
          <a:p>
            <a:r>
              <a:rPr lang="en-US" dirty="0" smtClean="0"/>
              <a:t>Online Auction</a:t>
            </a:r>
          </a:p>
          <a:p>
            <a:r>
              <a:rPr lang="en-US" dirty="0" smtClean="0"/>
              <a:t>Sea Dogs Ticket sales</a:t>
            </a:r>
          </a:p>
          <a:p>
            <a:r>
              <a:rPr lang="en-US" dirty="0" smtClean="0"/>
              <a:t>Rotary Beer????</a:t>
            </a:r>
          </a:p>
          <a:p>
            <a:r>
              <a:rPr lang="en-US" dirty="0" smtClean="0"/>
              <a:t>Donated ‘Sports Pool’ activities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Other ideas?????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489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8D0E4B-7A8D-44BA-A94D-6019BDC90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074" name="Picture 2" descr="10 reasons why offsite meetings are a good idea | Cavendish Venu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81" y="1693351"/>
            <a:ext cx="7853680" cy="31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212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Socializing!!!!  (Fellowship)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981201"/>
            <a:ext cx="11506199" cy="4292600"/>
          </a:xfrm>
        </p:spPr>
        <p:txBody>
          <a:bodyPr/>
          <a:lstStyle/>
          <a:p>
            <a:r>
              <a:rPr lang="en-US" dirty="0" smtClean="0"/>
              <a:t>Team building – July</a:t>
            </a:r>
          </a:p>
          <a:p>
            <a:r>
              <a:rPr lang="en-US" dirty="0" smtClean="0"/>
              <a:t>Sea Dogs Game- August</a:t>
            </a:r>
          </a:p>
          <a:p>
            <a:r>
              <a:rPr lang="en-US" dirty="0" smtClean="0"/>
              <a:t>Biddeford/Saco Pub Crawl- September</a:t>
            </a:r>
          </a:p>
          <a:p>
            <a:r>
              <a:rPr lang="en-US" dirty="0" smtClean="0"/>
              <a:t>Progressive Dinner Party- October</a:t>
            </a:r>
          </a:p>
          <a:p>
            <a:r>
              <a:rPr lang="en-US" dirty="0" smtClean="0"/>
              <a:t>Lobster Bake- TBD….. (When lobster is affordable again LOL)</a:t>
            </a:r>
          </a:p>
          <a:p>
            <a:r>
              <a:rPr lang="en-US" dirty="0" smtClean="0"/>
              <a:t>Murder Mystery Dinner -- TBD</a:t>
            </a:r>
          </a:p>
          <a:p>
            <a:r>
              <a:rPr lang="en-US" dirty="0" smtClean="0"/>
              <a:t>Frank Santos Hypnotist -- TBD</a:t>
            </a:r>
          </a:p>
          <a:p>
            <a:r>
              <a:rPr lang="en-US" dirty="0" smtClean="0"/>
              <a:t>Light Parade pre and post event gathering- December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Other ideas?????  Kayaking, miniature golf, visiting local eateries/new businesses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336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0C894D-298F-B643-A323-CE61462ACD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A434ED2D-D6D8-4B5B-ADB9-DEC1605C7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5047827" cy="2750468"/>
          </a:xfrm>
        </p:spPr>
        <p:txBody>
          <a:bodyPr/>
          <a:lstStyle/>
          <a:p>
            <a:r>
              <a:rPr lang="en-US" dirty="0" smtClean="0"/>
              <a:t>Big, Hairy, Audacious Goal!</a:t>
            </a:r>
          </a:p>
          <a:p>
            <a:endParaRPr lang="en-US" dirty="0"/>
          </a:p>
          <a:p>
            <a:r>
              <a:rPr lang="en-US" dirty="0" smtClean="0"/>
              <a:t>Attendance at SOM Meetings!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CAEAA8D-A958-41E4-ABA0-771F87F1F0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 algn="ctr"/>
            <a:r>
              <a:rPr lang="en-US" dirty="0" smtClean="0"/>
              <a:t>BHAG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7C287-A576-402A-AF07-EAA7B483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D439950-EA10-405E-8513-079C0176184C}"/>
              </a:ext>
            </a:extLst>
          </p:cNvPr>
          <p:cNvSpPr/>
          <p:nvPr/>
        </p:nvSpPr>
        <p:spPr>
          <a:xfrm>
            <a:off x="7312013" y="1234846"/>
            <a:ext cx="4251158" cy="4251158"/>
          </a:xfrm>
          <a:prstGeom prst="ellipse">
            <a:avLst/>
          </a:prstGeom>
          <a:solidFill>
            <a:srgbClr val="01B4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9319B2-295D-46B3-9669-88E271BFCD32}"/>
              </a:ext>
            </a:extLst>
          </p:cNvPr>
          <p:cNvSpPr txBox="1"/>
          <p:nvPr/>
        </p:nvSpPr>
        <p:spPr>
          <a:xfrm>
            <a:off x="7312014" y="2698705"/>
            <a:ext cx="42511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FFFF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75%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483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933B677-AD9E-484F-B253-DC8676C832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B004E3E-97CE-4D2B-86C0-2EE3CED42F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51994" y="1358900"/>
            <a:ext cx="7167926" cy="3081020"/>
          </a:xfrm>
        </p:spPr>
        <p:txBody>
          <a:bodyPr>
            <a:normAutofit/>
          </a:bodyPr>
          <a:lstStyle/>
          <a:p>
            <a:r>
              <a:rPr lang="en-US" dirty="0" smtClean="0"/>
              <a:t>“Never doubt that a small group of thoughtful, committed, citizens can make a difference in the world. Indeed, it is the only thing that ever has.”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C5FE4B-B93F-47FF-B180-247BC479CE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5396" y="4998720"/>
            <a:ext cx="6550684" cy="840951"/>
          </a:xfrm>
        </p:spPr>
        <p:txBody>
          <a:bodyPr/>
          <a:lstStyle/>
          <a:p>
            <a:pPr algn="ctr"/>
            <a:r>
              <a:rPr lang="en-US" dirty="0" smtClean="0"/>
              <a:t>Margaret Mead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68D1CF4-004B-43A9-8D91-3C912472F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718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6C09D-5036-5F43-9FD8-2BC00CA17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5CFE7D-AB3F-A445-86A0-CA0092445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332" y="1396993"/>
            <a:ext cx="5627077" cy="47355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A526B4-D541-A844-BBDB-11AFBEC298ED}"/>
              </a:ext>
            </a:extLst>
          </p:cNvPr>
          <p:cNvSpPr txBox="1"/>
          <p:nvPr/>
        </p:nvSpPr>
        <p:spPr>
          <a:xfrm>
            <a:off x="3188332" y="1396994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QUESTIONS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398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B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Jennifer Jones- Makes History</a:t>
            </a:r>
            <a:endParaRPr lang="en-US" dirty="0"/>
          </a:p>
        </p:txBody>
      </p:sp>
      <p:pic>
        <p:nvPicPr>
          <p:cNvPr id="1026" name="Picture 2" descr="Rotary's Theme for 2022-2023 - Rotary District 769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40" y="1818405"/>
            <a:ext cx="7792720" cy="449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977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Jennifer’s Goals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02D1AD-0A48-1246-84E5-C8F9E3E2D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865922"/>
            <a:ext cx="11506199" cy="4768558"/>
          </a:xfrm>
        </p:spPr>
        <p:txBody>
          <a:bodyPr>
            <a:noAutofit/>
          </a:bodyPr>
          <a:lstStyle/>
          <a:p>
            <a:r>
              <a:rPr lang="en-US" sz="2000" i="1" dirty="0" smtClean="0"/>
              <a:t>Increase our impact and Expand our reach by engaging the Family of Rotary at every age, gender and culture</a:t>
            </a:r>
          </a:p>
          <a:p>
            <a:endParaRPr lang="en-US" sz="1400" i="1" dirty="0" smtClean="0"/>
          </a:p>
          <a:p>
            <a:r>
              <a:rPr lang="en-US" sz="2000" i="1" dirty="0" smtClean="0"/>
              <a:t>Be ready to adapt. Continue to step up, when the world or community around you is stepping down.</a:t>
            </a:r>
          </a:p>
          <a:p>
            <a:endParaRPr lang="en-US" sz="1400" i="1" dirty="0" smtClean="0"/>
          </a:p>
          <a:p>
            <a:r>
              <a:rPr lang="en-US" sz="2000" i="1" dirty="0" smtClean="0"/>
              <a:t>Innovate, educate and communicate opportunities.</a:t>
            </a:r>
          </a:p>
          <a:p>
            <a:endParaRPr lang="en-US" sz="1400" i="1" dirty="0" smtClean="0"/>
          </a:p>
          <a:p>
            <a:r>
              <a:rPr lang="en-US" sz="2000" i="1" dirty="0" smtClean="0"/>
              <a:t>Open dialogue through social channels to heighten awareness</a:t>
            </a:r>
          </a:p>
          <a:p>
            <a:endParaRPr lang="en-US" sz="1400" i="1" dirty="0" smtClean="0"/>
          </a:p>
          <a:p>
            <a:r>
              <a:rPr lang="en-US" sz="2000" i="1" dirty="0" smtClean="0"/>
              <a:t>Support the Environment, Elevate </a:t>
            </a:r>
            <a:r>
              <a:rPr lang="en-US" sz="2000" i="1" dirty="0" err="1" smtClean="0"/>
              <a:t>Rotaract</a:t>
            </a:r>
            <a:r>
              <a:rPr lang="en-US" sz="2000" i="1" dirty="0" smtClean="0"/>
              <a:t> and Grow Rotary</a:t>
            </a:r>
          </a:p>
          <a:p>
            <a:endParaRPr lang="en-US" sz="1400" i="1" dirty="0" smtClean="0"/>
          </a:p>
          <a:p>
            <a:r>
              <a:rPr lang="en-US" sz="2000" i="1" dirty="0" smtClean="0"/>
              <a:t>DEI (Diversity, Equity and Inclusion) from the top down! More female members and members under 40!</a:t>
            </a:r>
            <a:endParaRPr lang="en-US" sz="2000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DCC45-ED9D-3041-B564-2941A56C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081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B60A01-C3AD-451C-9112-988708AA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 Placeholder 39">
            <a:extLst>
              <a:ext uri="{FF2B5EF4-FFF2-40B4-BE49-F238E27FC236}">
                <a16:creationId xmlns:a16="http://schemas.microsoft.com/office/drawing/2014/main" id="{67E692D6-F145-864C-8253-D69CC3BDC730}"/>
              </a:ext>
            </a:extLst>
          </p:cNvPr>
          <p:cNvSpPr txBox="1">
            <a:spLocks/>
          </p:cNvSpPr>
          <p:nvPr/>
        </p:nvSpPr>
        <p:spPr>
          <a:xfrm>
            <a:off x="0" y="8709"/>
            <a:ext cx="12192000" cy="6858000"/>
          </a:xfrm>
          <a:prstGeom prst="rect">
            <a:avLst/>
          </a:prstGeom>
          <a:solidFill>
            <a:srgbClr val="F7A81B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2F210B-874C-9E48-B089-CFDE49347CFB}"/>
              </a:ext>
            </a:extLst>
          </p:cNvPr>
          <p:cNvSpPr txBox="1"/>
          <p:nvPr/>
        </p:nvSpPr>
        <p:spPr>
          <a:xfrm>
            <a:off x="796834" y="1564641"/>
            <a:ext cx="102166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“In order to live in the kind of society you want, you have to help build it.”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121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89423-6793-7944-B972-2B19868041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2022-2023 Goals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51E5E0E-2AED-1641-81E5-1993EABF65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Rotary Club of Saco Bay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2D3BC-FDCD-DD40-AB7B-BFB9CE333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2" name="Picture 4" descr="Acts of Greatness Can Change the World; Big or Small - This is Bryte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943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097279"/>
          </a:xfrm>
        </p:spPr>
        <p:txBody>
          <a:bodyPr/>
          <a:lstStyle/>
          <a:p>
            <a:r>
              <a:rPr lang="en-US" dirty="0" smtClean="0"/>
              <a:t>13 Required Goals- We not 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27200"/>
            <a:ext cx="11506199" cy="50393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Club Membership at year end = 58</a:t>
            </a:r>
          </a:p>
          <a:p>
            <a:r>
              <a:rPr lang="en-US" dirty="0" smtClean="0"/>
              <a:t>District Training Attendance = 5</a:t>
            </a:r>
          </a:p>
          <a:p>
            <a:r>
              <a:rPr lang="en-US" dirty="0" smtClean="0"/>
              <a:t>Social Activities = 4 outside of regular meetings</a:t>
            </a:r>
          </a:p>
          <a:p>
            <a:r>
              <a:rPr lang="en-US" dirty="0" smtClean="0"/>
              <a:t>Annual Fund = $2500</a:t>
            </a:r>
          </a:p>
          <a:p>
            <a:r>
              <a:rPr lang="en-US" dirty="0" smtClean="0"/>
              <a:t>Polio Plus Fund = $1500</a:t>
            </a:r>
          </a:p>
          <a:p>
            <a:r>
              <a:rPr lang="en-US" dirty="0" smtClean="0"/>
              <a:t>Service Projects = 12</a:t>
            </a:r>
          </a:p>
          <a:p>
            <a:r>
              <a:rPr lang="en-US" dirty="0" smtClean="0"/>
              <a:t>Service Participation = 25</a:t>
            </a:r>
          </a:p>
          <a:p>
            <a:r>
              <a:rPr lang="en-US" dirty="0" err="1" smtClean="0"/>
              <a:t>Rotaract</a:t>
            </a:r>
            <a:r>
              <a:rPr lang="en-US" dirty="0" smtClean="0"/>
              <a:t> Club Sponsorship = 1 (Actively)</a:t>
            </a:r>
          </a:p>
          <a:p>
            <a:r>
              <a:rPr lang="en-US" dirty="0" smtClean="0"/>
              <a:t>Interact Clubs = 2 (OOB + Thornton- Actively)</a:t>
            </a:r>
          </a:p>
          <a:p>
            <a:r>
              <a:rPr lang="en-US" dirty="0" err="1" smtClean="0"/>
              <a:t>Ryla</a:t>
            </a:r>
            <a:r>
              <a:rPr lang="en-US" dirty="0" smtClean="0"/>
              <a:t> participants = 8</a:t>
            </a:r>
          </a:p>
          <a:p>
            <a:r>
              <a:rPr lang="en-US" dirty="0" smtClean="0"/>
              <a:t>Online Presence = Yes; how many updates = 2 per month</a:t>
            </a:r>
          </a:p>
          <a:p>
            <a:r>
              <a:rPr lang="en-US" dirty="0" smtClean="0"/>
              <a:t>Media Stories on Club Projects = 6 per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57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9">
            <a:extLst>
              <a:ext uri="{FF2B5EF4-FFF2-40B4-BE49-F238E27FC236}">
                <a16:creationId xmlns:a16="http://schemas.microsoft.com/office/drawing/2014/main" id="{C2F1333F-D385-5842-ACC5-86BCCF8741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C5BD3-3B8F-7E4C-9BB6-94F638B2DC93}"/>
              </a:ext>
            </a:extLst>
          </p:cNvPr>
          <p:cNvSpPr txBox="1"/>
          <p:nvPr/>
        </p:nvSpPr>
        <p:spPr>
          <a:xfrm>
            <a:off x="796834" y="1981200"/>
            <a:ext cx="1064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but a facilitator; YOU are the MAGIC!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78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6C75375-C8EB-4734-93C9-E33AFCA934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240" y="985520"/>
            <a:ext cx="573024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RI Foundation: </a:t>
            </a:r>
            <a:r>
              <a:rPr lang="en-US" dirty="0" smtClean="0"/>
              <a:t>David LePauloue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Membership: </a:t>
            </a:r>
            <a:r>
              <a:rPr lang="en-US" dirty="0" smtClean="0"/>
              <a:t>Chris Jacques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Website/Communications</a:t>
            </a:r>
            <a:r>
              <a:rPr lang="en-US" dirty="0" smtClean="0"/>
              <a:t>:</a:t>
            </a:r>
          </a:p>
          <a:p>
            <a:r>
              <a:rPr lang="en-US" dirty="0"/>
              <a:t>	</a:t>
            </a:r>
            <a:r>
              <a:rPr lang="en-US" dirty="0" smtClean="0"/>
              <a:t>Phil Smith</a:t>
            </a:r>
          </a:p>
          <a:p>
            <a:r>
              <a:rPr lang="en-US" dirty="0"/>
              <a:t>	</a:t>
            </a:r>
            <a:r>
              <a:rPr lang="en-US" dirty="0" smtClean="0"/>
              <a:t>TBD– Media Mogul!!!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Finance: </a:t>
            </a:r>
            <a:r>
              <a:rPr lang="en-US" dirty="0" smtClean="0"/>
              <a:t>Bill Souter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Youth Outreach</a:t>
            </a:r>
            <a:r>
              <a:rPr lang="en-US" dirty="0" smtClean="0"/>
              <a:t>:</a:t>
            </a:r>
          </a:p>
          <a:p>
            <a:r>
              <a:rPr lang="en-US" dirty="0"/>
              <a:t>	</a:t>
            </a:r>
            <a:r>
              <a:rPr lang="en-US" dirty="0" err="1" smtClean="0"/>
              <a:t>Rotaract</a:t>
            </a:r>
            <a:r>
              <a:rPr lang="en-US" dirty="0" smtClean="0"/>
              <a:t>: Dan Letellier</a:t>
            </a:r>
          </a:p>
          <a:p>
            <a:r>
              <a:rPr lang="en-US" dirty="0"/>
              <a:t>	</a:t>
            </a:r>
            <a:r>
              <a:rPr lang="en-US" dirty="0" smtClean="0"/>
              <a:t>OOB Interact: Stephanie Moutsatsos</a:t>
            </a:r>
          </a:p>
          <a:p>
            <a:r>
              <a:rPr lang="en-US" dirty="0"/>
              <a:t>	</a:t>
            </a:r>
            <a:r>
              <a:rPr lang="en-US" dirty="0" smtClean="0"/>
              <a:t>Jen Sirois: Student of the Month</a:t>
            </a:r>
          </a:p>
          <a:p>
            <a:r>
              <a:rPr lang="en-US" dirty="0"/>
              <a:t>	</a:t>
            </a:r>
            <a:r>
              <a:rPr lang="en-US" dirty="0" smtClean="0"/>
              <a:t>TA Interact: (Teri Arenstam)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Meeting Speakers: </a:t>
            </a:r>
            <a:r>
              <a:rPr lang="en-US" dirty="0" smtClean="0"/>
              <a:t>Dan Colby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 smtClean="0"/>
              <a:t>Committee Chairs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E897E4C-1BAC-400D-90F7-356FC65D6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5465233" cy="197576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Leadership is about making others better as a result of your presence and making sure that impact lasts in your absence. 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8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 Chairs - Continued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8249F-FCC6-9F43-B1FB-6B693FBA7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6"/>
            <a:ext cx="11506199" cy="440097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Community Service Projects</a:t>
            </a:r>
            <a:r>
              <a:rPr lang="en-US" dirty="0" smtClean="0"/>
              <a:t>: Sam Anagnostis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Fellowship Activities</a:t>
            </a:r>
            <a:r>
              <a:rPr lang="en-US" dirty="0" smtClean="0"/>
              <a:t>: Jeff Slaton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Charitable Giving: </a:t>
            </a:r>
            <a:r>
              <a:rPr lang="en-US" dirty="0" smtClean="0"/>
              <a:t>Jon Safford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District Recovery Initiative</a:t>
            </a:r>
            <a:r>
              <a:rPr lang="en-US" dirty="0" smtClean="0"/>
              <a:t>: John Bouchard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District 7780 Initiatives</a:t>
            </a:r>
            <a:r>
              <a:rPr lang="en-US" dirty="0" smtClean="0"/>
              <a:t>: Phil Hatch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Investment- Legacy: </a:t>
            </a:r>
            <a:r>
              <a:rPr lang="en-US" dirty="0" smtClean="0"/>
              <a:t>Chris Jacques &amp; Jim Pate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Charlie Snow Scholarship Fund</a:t>
            </a:r>
            <a:r>
              <a:rPr lang="en-US" dirty="0" smtClean="0"/>
              <a:t>: Tony LeBlanc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Sargent-at-Arms</a:t>
            </a:r>
            <a:r>
              <a:rPr lang="en-US" dirty="0" smtClean="0"/>
              <a:t>: Phil Smith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Virtual Outreach/Technology: </a:t>
            </a:r>
            <a:r>
              <a:rPr lang="en-US" dirty="0" smtClean="0"/>
              <a:t>Jon Stafford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B3D41-48FF-074E-BE1D-376D892E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564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666</Words>
  <Application>Microsoft Office PowerPoint</Application>
  <PresentationFormat>Widescreen</PresentationFormat>
  <Paragraphs>127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Corbel</vt:lpstr>
      <vt:lpstr>Office Theme</vt:lpstr>
      <vt:lpstr>PowerPoint Presentation</vt:lpstr>
      <vt:lpstr>Jennifer Jones- Makes History</vt:lpstr>
      <vt:lpstr>Jennifer’s Goals</vt:lpstr>
      <vt:lpstr>PowerPoint Presentation</vt:lpstr>
      <vt:lpstr>PowerPoint Presentation</vt:lpstr>
      <vt:lpstr>13 Required Goals- We not ME!</vt:lpstr>
      <vt:lpstr>PowerPoint Presentation</vt:lpstr>
      <vt:lpstr>PowerPoint Presentation</vt:lpstr>
      <vt:lpstr>Committee Chairs - Continued</vt:lpstr>
      <vt:lpstr>Speakers………. Not this kind!</vt:lpstr>
      <vt:lpstr>Speaker ideas</vt:lpstr>
      <vt:lpstr>Service Initiatives (in play)</vt:lpstr>
      <vt:lpstr>Fundraising</vt:lpstr>
      <vt:lpstr>PowerPoint Presentation</vt:lpstr>
      <vt:lpstr>Socializing!!!!  (Fellowship)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2022-05-26T14:49:59Z</dcterms:created>
  <dcterms:modified xsi:type="dcterms:W3CDTF">2022-07-07T20:12:26Z</dcterms:modified>
</cp:coreProperties>
</file>