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31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E1D4EA-3D78-4D15-94B9-F014E92EBE53}" type="datetimeFigureOut">
              <a:rPr lang="en-US" smtClean="0"/>
              <a:pPr/>
              <a:t>6/27/2020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76F0AE-8D03-492F-8509-B2C3C737C4F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895A9-039B-46A3-8524-2BDA4AE32CCE}" type="datetimeFigureOut">
              <a:rPr lang="en-US" smtClean="0"/>
              <a:pPr/>
              <a:t>6/27/2020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1229F-8EFD-4A29-8CB2-8CE379168C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895A9-039B-46A3-8524-2BDA4AE32CCE}" type="datetimeFigureOut">
              <a:rPr lang="en-US" smtClean="0"/>
              <a:pPr/>
              <a:t>6/27/2020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1229F-8EFD-4A29-8CB2-8CE379168C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895A9-039B-46A3-8524-2BDA4AE32CCE}" type="datetimeFigureOut">
              <a:rPr lang="en-US" smtClean="0"/>
              <a:pPr/>
              <a:t>6/27/2020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1229F-8EFD-4A29-8CB2-8CE379168C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Slide">
  <p:cSld name="Thank You Slide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0"/>
          <p:cNvSpPr/>
          <p:nvPr/>
        </p:nvSpPr>
        <p:spPr>
          <a:xfrm>
            <a:off x="8845140" y="0"/>
            <a:ext cx="26457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30"/>
          <p:cNvSpPr/>
          <p:nvPr/>
        </p:nvSpPr>
        <p:spPr>
          <a:xfrm rot="5400000">
            <a:off x="5697856" y="3411857"/>
            <a:ext cx="6857999" cy="3429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30"/>
          <p:cNvSpPr>
            <a:spLocks noGrp="1"/>
          </p:cNvSpPr>
          <p:nvPr>
            <p:ph type="pic" idx="2"/>
          </p:nvPr>
        </p:nvSpPr>
        <p:spPr>
          <a:xfrm>
            <a:off x="1" y="0"/>
            <a:ext cx="7991591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2160000" rIns="0" bIns="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1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30"/>
          <p:cNvSpPr>
            <a:spLocks noGrp="1"/>
          </p:cNvSpPr>
          <p:nvPr>
            <p:ph type="ctrTitle"/>
          </p:nvPr>
        </p:nvSpPr>
        <p:spPr>
          <a:xfrm>
            <a:off x="5568970" y="2834640"/>
            <a:ext cx="3344825" cy="2720356"/>
          </a:xfrm>
          <a:prstGeom prst="roundRect">
            <a:avLst>
              <a:gd name="adj" fmla="val 2139"/>
            </a:avLst>
          </a:prstGeom>
          <a:gradFill>
            <a:gsLst>
              <a:gs pos="0">
                <a:srgbClr val="3F3F3F"/>
              </a:gs>
              <a:gs pos="100000">
                <a:srgbClr val="0C0C0C"/>
              </a:gs>
            </a:gsLst>
            <a:lin ang="10800000" scaled="0"/>
          </a:gra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0000" tIns="288000" rIns="180000" bIns="18000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5000"/>
              <a:buFont typeface="Corbel"/>
              <a:buNone/>
              <a:defRPr sz="5000" b="1">
                <a:solidFill>
                  <a:srgbClr val="F2F2F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0"/>
          <p:cNvSpPr txBox="1">
            <a:spLocks noGrp="1"/>
          </p:cNvSpPr>
          <p:nvPr>
            <p:ph type="body" idx="1"/>
          </p:nvPr>
        </p:nvSpPr>
        <p:spPr>
          <a:xfrm>
            <a:off x="6026137" y="3859066"/>
            <a:ext cx="2641136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800"/>
              <a:buNone/>
              <a:defRPr>
                <a:solidFill>
                  <a:srgbClr val="F2F2F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0"/>
          <p:cNvSpPr txBox="1">
            <a:spLocks noGrp="1"/>
          </p:cNvSpPr>
          <p:nvPr>
            <p:ph type="body" idx="3"/>
          </p:nvPr>
        </p:nvSpPr>
        <p:spPr>
          <a:xfrm>
            <a:off x="6026137" y="4220189"/>
            <a:ext cx="2641136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800"/>
              <a:buNone/>
              <a:defRPr>
                <a:solidFill>
                  <a:srgbClr val="F2F2F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30"/>
          <p:cNvSpPr txBox="1">
            <a:spLocks noGrp="1"/>
          </p:cNvSpPr>
          <p:nvPr>
            <p:ph type="body" idx="4"/>
          </p:nvPr>
        </p:nvSpPr>
        <p:spPr>
          <a:xfrm>
            <a:off x="6026137" y="4581312"/>
            <a:ext cx="2641136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800"/>
              <a:buNone/>
              <a:defRPr>
                <a:solidFill>
                  <a:srgbClr val="F2F2F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30"/>
          <p:cNvSpPr txBox="1">
            <a:spLocks noGrp="1"/>
          </p:cNvSpPr>
          <p:nvPr>
            <p:ph type="body" idx="5"/>
          </p:nvPr>
        </p:nvSpPr>
        <p:spPr>
          <a:xfrm>
            <a:off x="6026137" y="4942435"/>
            <a:ext cx="2641136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800"/>
              <a:buNone/>
              <a:defRPr>
                <a:solidFill>
                  <a:srgbClr val="F2F2F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1"/>
          <p:cNvSpPr/>
          <p:nvPr/>
        </p:nvSpPr>
        <p:spPr>
          <a:xfrm>
            <a:off x="323850" y="5530292"/>
            <a:ext cx="827905" cy="968702"/>
          </a:xfrm>
          <a:custGeom>
            <a:avLst/>
            <a:gdLst/>
            <a:ahLst/>
            <a:cxnLst/>
            <a:rect l="l" t="t" r="r" b="b"/>
            <a:pathLst>
              <a:path w="1099" h="968" extrusionOk="0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31"/>
          <p:cNvSpPr/>
          <p:nvPr/>
        </p:nvSpPr>
        <p:spPr>
          <a:xfrm>
            <a:off x="7152851" y="1312995"/>
            <a:ext cx="827905" cy="968702"/>
          </a:xfrm>
          <a:custGeom>
            <a:avLst/>
            <a:gdLst/>
            <a:ahLst/>
            <a:cxnLst/>
            <a:rect l="l" t="t" r="r" b="b"/>
            <a:pathLst>
              <a:path w="1099" h="968" extrusionOk="0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31"/>
          <p:cNvSpPr/>
          <p:nvPr/>
        </p:nvSpPr>
        <p:spPr>
          <a:xfrm>
            <a:off x="7262904" y="300388"/>
            <a:ext cx="1378988" cy="1613506"/>
          </a:xfrm>
          <a:custGeom>
            <a:avLst/>
            <a:gdLst/>
            <a:ahLst/>
            <a:cxnLst/>
            <a:rect l="l" t="t" r="r" b="b"/>
            <a:pathLst>
              <a:path w="1099" h="968" extrusionOk="0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31"/>
          <p:cNvSpPr/>
          <p:nvPr/>
        </p:nvSpPr>
        <p:spPr>
          <a:xfrm>
            <a:off x="1087310" y="5304340"/>
            <a:ext cx="386224" cy="451905"/>
          </a:xfrm>
          <a:custGeom>
            <a:avLst/>
            <a:gdLst/>
            <a:ahLst/>
            <a:cxnLst/>
            <a:rect l="l" t="t" r="r" b="b"/>
            <a:pathLst>
              <a:path w="1099" h="968" extrusionOk="0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31"/>
          <p:cNvSpPr/>
          <p:nvPr/>
        </p:nvSpPr>
        <p:spPr>
          <a:xfrm>
            <a:off x="8255668" y="354618"/>
            <a:ext cx="386224" cy="451905"/>
          </a:xfrm>
          <a:custGeom>
            <a:avLst/>
            <a:gdLst/>
            <a:ahLst/>
            <a:cxnLst/>
            <a:rect l="l" t="t" r="r" b="b"/>
            <a:pathLst>
              <a:path w="1099" h="968" extrusionOk="0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31"/>
          <p:cNvSpPr txBox="1">
            <a:spLocks noGrp="1"/>
          </p:cNvSpPr>
          <p:nvPr>
            <p:ph type="ftr" idx="11"/>
          </p:nvPr>
        </p:nvSpPr>
        <p:spPr>
          <a:xfrm>
            <a:off x="324000" y="6361483"/>
            <a:ext cx="4113698" cy="201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1"/>
          <p:cNvSpPr>
            <a:spLocks noGrp="1"/>
          </p:cNvSpPr>
          <p:nvPr>
            <p:ph type="sldNum" idx="12"/>
          </p:nvPr>
        </p:nvSpPr>
        <p:spPr>
          <a:xfrm>
            <a:off x="8795742" y="6277243"/>
            <a:ext cx="348258" cy="400188"/>
          </a:xfrm>
          <a:prstGeom prst="roundRect">
            <a:avLst>
              <a:gd name="adj" fmla="val 9526"/>
            </a:avLst>
          </a:prstGeom>
          <a:gradFill>
            <a:gsLst>
              <a:gs pos="0">
                <a:srgbClr val="3F3F3F"/>
              </a:gs>
              <a:gs pos="20000">
                <a:srgbClr val="3F3F3F"/>
              </a:gs>
              <a:gs pos="82000">
                <a:schemeClr val="dk1"/>
              </a:gs>
              <a:gs pos="100000">
                <a:schemeClr val="dk1"/>
              </a:gs>
            </a:gsLst>
            <a:lin ang="3000000" scaled="0"/>
          </a:gra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94" name="Google Shape;94;p31"/>
          <p:cNvSpPr txBox="1">
            <a:spLocks noGrp="1"/>
          </p:cNvSpPr>
          <p:nvPr>
            <p:ph type="title"/>
          </p:nvPr>
        </p:nvSpPr>
        <p:spPr>
          <a:xfrm>
            <a:off x="324000" y="432000"/>
            <a:ext cx="8496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1"/>
          <p:cNvSpPr txBox="1">
            <a:spLocks noGrp="1"/>
          </p:cNvSpPr>
          <p:nvPr>
            <p:ph type="body" idx="1"/>
          </p:nvPr>
        </p:nvSpPr>
        <p:spPr>
          <a:xfrm>
            <a:off x="1183513" y="2169005"/>
            <a:ext cx="6776975" cy="2519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6000"/>
              <a:buNone/>
              <a:defRPr sz="6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895A9-039B-46A3-8524-2BDA4AE32CCE}" type="datetimeFigureOut">
              <a:rPr lang="en-US" smtClean="0"/>
              <a:pPr/>
              <a:t>6/27/2020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1229F-8EFD-4A29-8CB2-8CE379168C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895A9-039B-46A3-8524-2BDA4AE32CCE}" type="datetimeFigureOut">
              <a:rPr lang="en-US" smtClean="0"/>
              <a:pPr/>
              <a:t>6/27/2020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1229F-8EFD-4A29-8CB2-8CE379168C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895A9-039B-46A3-8524-2BDA4AE32CCE}" type="datetimeFigureOut">
              <a:rPr lang="en-US" smtClean="0"/>
              <a:pPr/>
              <a:t>6/27/2020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1229F-8EFD-4A29-8CB2-8CE379168C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895A9-039B-46A3-8524-2BDA4AE32CCE}" type="datetimeFigureOut">
              <a:rPr lang="en-US" smtClean="0"/>
              <a:pPr/>
              <a:t>6/27/2020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1229F-8EFD-4A29-8CB2-8CE379168C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895A9-039B-46A3-8524-2BDA4AE32CCE}" type="datetimeFigureOut">
              <a:rPr lang="en-US" smtClean="0"/>
              <a:pPr/>
              <a:t>6/27/2020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1229F-8EFD-4A29-8CB2-8CE379168C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895A9-039B-46A3-8524-2BDA4AE32CCE}" type="datetimeFigureOut">
              <a:rPr lang="en-US" smtClean="0"/>
              <a:pPr/>
              <a:t>6/27/2020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1229F-8EFD-4A29-8CB2-8CE379168C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895A9-039B-46A3-8524-2BDA4AE32CCE}" type="datetimeFigureOut">
              <a:rPr lang="en-US" smtClean="0"/>
              <a:pPr/>
              <a:t>6/27/2020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1229F-8EFD-4A29-8CB2-8CE379168C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895A9-039B-46A3-8524-2BDA4AE32CCE}" type="datetimeFigureOut">
              <a:rPr lang="en-US" smtClean="0"/>
              <a:pPr/>
              <a:t>6/27/2020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1229F-8EFD-4A29-8CB2-8CE379168C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895A9-039B-46A3-8524-2BDA4AE32CCE}" type="datetimeFigureOut">
              <a:rPr lang="en-US" smtClean="0"/>
              <a:pPr/>
              <a:t>6/27/2020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1229F-8EFD-4A29-8CB2-8CE379168CD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0"/>
          <p:cNvSpPr txBox="1"/>
          <p:nvPr/>
        </p:nvSpPr>
        <p:spPr>
          <a:xfrm>
            <a:off x="454665" y="285136"/>
            <a:ext cx="5656007" cy="1692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Spice Quest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December 1, 2019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Catering service assistance for employees of 123 kids helpline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Voluntary hours: 12</a:t>
            </a:r>
            <a:endParaRPr/>
          </a:p>
        </p:txBody>
      </p:sp>
      <p:pic>
        <p:nvPicPr>
          <p:cNvPr id="384" name="Google Shape;384;p10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3342411" y="2051793"/>
            <a:ext cx="2367807" cy="2367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10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46781" y="2200275"/>
            <a:ext cx="3232546" cy="323254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386" name="Google Shape;386;p10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6019800" y="408345"/>
            <a:ext cx="2807494" cy="2807494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387" name="Google Shape;387;p10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5773303" y="3765871"/>
            <a:ext cx="3015929" cy="3015929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388" name="Google Shape;388;p10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3413957" y="6057731"/>
            <a:ext cx="2224725" cy="72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1"/>
          <p:cNvSpPr txBox="1"/>
          <p:nvPr/>
        </p:nvSpPr>
        <p:spPr>
          <a:xfrm>
            <a:off x="523575" y="266925"/>
            <a:ext cx="8288550" cy="2185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Children's day project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December 5, 2019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the disabled children's home “Huberstichting”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the children’s home “Hope for the Child Foundation”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Givings: toys, games, candy bags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Voluntary Hours: 9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4" name="Google Shape;394;p11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5883275" y="2446531"/>
            <a:ext cx="2717800" cy="203835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05"/>
              </a:srgbClr>
            </a:outerShdw>
          </a:effectLst>
        </p:spPr>
      </p:pic>
      <p:pic>
        <p:nvPicPr>
          <p:cNvPr id="395" name="Google Shape;39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7018" y="2446532"/>
            <a:ext cx="1912220" cy="42195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96" name="Google Shape;396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1370" y="2446532"/>
            <a:ext cx="2353632" cy="418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20326" y="5905501"/>
            <a:ext cx="2337899" cy="779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2"/>
          <p:cNvSpPr txBox="1"/>
          <p:nvPr/>
        </p:nvSpPr>
        <p:spPr>
          <a:xfrm>
            <a:off x="474944" y="2383"/>
            <a:ext cx="6695768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CaNW Christmas Givings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December 25, 2019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Food donations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Nickerie at the Gaytrie children's home and the Olga Clarck children's home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Voluntary hours: 4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3" name="Google Shape;403;p12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4421981" y="5022177"/>
            <a:ext cx="1743076" cy="1743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12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392907" y="1849041"/>
            <a:ext cx="3019424" cy="301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12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741759" y="5022178"/>
            <a:ext cx="1779986" cy="1779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12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3822828" y="1849041"/>
            <a:ext cx="3086100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29399" y="5979319"/>
            <a:ext cx="2107407" cy="7024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3"/>
          <p:cNvSpPr>
            <a:spLocks noGrp="1"/>
          </p:cNvSpPr>
          <p:nvPr>
            <p:ph type="sldNum" idx="12"/>
          </p:nvPr>
        </p:nvSpPr>
        <p:spPr>
          <a:xfrm>
            <a:off x="8795742" y="6277243"/>
            <a:ext cx="348258" cy="400188"/>
          </a:xfrm>
          <a:prstGeom prst="roundRect">
            <a:avLst>
              <a:gd name="adj" fmla="val 9526"/>
            </a:avLst>
          </a:prstGeom>
          <a:gradFill>
            <a:gsLst>
              <a:gs pos="0">
                <a:srgbClr val="3F3F3F"/>
              </a:gs>
              <a:gs pos="20000">
                <a:srgbClr val="3F3F3F"/>
              </a:gs>
              <a:gs pos="82000">
                <a:schemeClr val="dk1"/>
              </a:gs>
              <a:gs pos="100000">
                <a:schemeClr val="dk1"/>
              </a:gs>
            </a:gsLst>
            <a:lin ang="3000000" scaled="0"/>
          </a:gra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  <p:sp>
        <p:nvSpPr>
          <p:cNvPr id="413" name="Google Shape;413;p13"/>
          <p:cNvSpPr txBox="1">
            <a:spLocks noGrp="1"/>
          </p:cNvSpPr>
          <p:nvPr>
            <p:ph type="title"/>
          </p:nvPr>
        </p:nvSpPr>
        <p:spPr>
          <a:xfrm>
            <a:off x="838200" y="685800"/>
            <a:ext cx="5219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Corbel"/>
              <a:buNone/>
            </a:pPr>
            <a:r>
              <a:rPr lang="en-US" sz="4400" dirty="0" smtClean="0"/>
              <a:t>    </a:t>
            </a:r>
            <a:r>
              <a:rPr lang="en-US" sz="4400" dirty="0" err="1"/>
              <a:t>CaNW’s</a:t>
            </a:r>
            <a:r>
              <a:rPr lang="en-US" sz="4400" dirty="0"/>
              <a:t> support:</a:t>
            </a:r>
            <a:endParaRPr sz="4400"/>
          </a:p>
        </p:txBody>
      </p:sp>
      <p:sp>
        <p:nvSpPr>
          <p:cNvPr id="414" name="Google Shape;414;p13"/>
          <p:cNvSpPr txBox="1">
            <a:spLocks noGrp="1"/>
          </p:cNvSpPr>
          <p:nvPr>
            <p:ph type="body" idx="1"/>
          </p:nvPr>
        </p:nvSpPr>
        <p:spPr>
          <a:xfrm>
            <a:off x="628651" y="1828800"/>
            <a:ext cx="6229349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ts val="4000"/>
              </a:lnSpc>
              <a:spcBef>
                <a:spcPts val="0"/>
              </a:spcBef>
              <a:buClr>
                <a:srgbClr val="3F3F3F"/>
              </a:buClr>
              <a:buSzPts val="3600"/>
              <a:buNone/>
            </a:pPr>
            <a:r>
              <a:rPr lang="en-US" sz="2400" dirty="0"/>
              <a:t>- 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In June 2020 Interacted donated to the “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Stichting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Mythylschool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Suriname” (school for children with a physical disability) in the form of a UV lamp for the swimming pool and 5 fans.</a:t>
            </a:r>
            <a:endParaRPr sz="2400"/>
          </a:p>
          <a:p>
            <a:pPr marL="0" lvl="0" indent="0" algn="l" rtl="0">
              <a:lnSpc>
                <a:spcPts val="4000"/>
              </a:lnSpc>
              <a:spcBef>
                <a:spcPts val="0"/>
              </a:spcBef>
              <a:buClr>
                <a:srgbClr val="3F3F3F"/>
              </a:buClr>
              <a:buSzPts val="2000"/>
              <a:buNone/>
            </a:pP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-  October 5, 2019 “LGBT Month Opening Day” in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Torarica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(representatives of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CaNW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present)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15" name="Google Shape;41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1721" y="5365728"/>
            <a:ext cx="4260381" cy="1386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4"/>
          <p:cNvSpPr txBox="1"/>
          <p:nvPr/>
        </p:nvSpPr>
        <p:spPr>
          <a:xfrm>
            <a:off x="307125" y="401375"/>
            <a:ext cx="8529750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</a:t>
            </a: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Financial report 2019-2020: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cost: </a:t>
            </a:r>
            <a:r>
              <a:rPr lang="en-US" sz="3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     SRD </a:t>
            </a: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18.318,72 (USD </a:t>
            </a:r>
            <a:r>
              <a:rPr lang="en-US" sz="3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2,436.00)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sponsorship: </a:t>
            </a:r>
            <a:r>
              <a:rPr lang="en-US" sz="3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SRD </a:t>
            </a: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11.484,81 (USD </a:t>
            </a:r>
            <a:r>
              <a:rPr lang="en-US" sz="3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1,527.20)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1" name="Google Shape;421;p14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 rot="643341">
            <a:off x="6435587" y="3900567"/>
            <a:ext cx="2135588" cy="2510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14"/>
          <p:cNvPicPr preferRelativeResize="0"/>
          <p:nvPr/>
        </p:nvPicPr>
        <p:blipFill rotWithShape="1">
          <a:blip r:embed="rId4">
            <a:alphaModFix/>
          </a:blip>
          <a:srcRect t="3326" r="911"/>
          <a:stretch/>
        </p:blipFill>
        <p:spPr>
          <a:xfrm>
            <a:off x="357187" y="5229165"/>
            <a:ext cx="4271963" cy="1261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5"/>
          <p:cNvSpPr>
            <a:spLocks noGrp="1"/>
          </p:cNvSpPr>
          <p:nvPr>
            <p:ph type="sldNum" idx="12"/>
          </p:nvPr>
        </p:nvSpPr>
        <p:spPr>
          <a:xfrm>
            <a:off x="8795742" y="6277243"/>
            <a:ext cx="348258" cy="400188"/>
          </a:xfrm>
          <a:prstGeom prst="roundRect">
            <a:avLst>
              <a:gd name="adj" fmla="val 9526"/>
            </a:avLst>
          </a:prstGeom>
          <a:gradFill>
            <a:gsLst>
              <a:gs pos="0">
                <a:srgbClr val="3F3F3F"/>
              </a:gs>
              <a:gs pos="20000">
                <a:srgbClr val="3F3F3F"/>
              </a:gs>
              <a:gs pos="82000">
                <a:schemeClr val="dk1"/>
              </a:gs>
              <a:gs pos="100000">
                <a:schemeClr val="dk1"/>
              </a:gs>
            </a:gsLst>
            <a:lin ang="3000000" scaled="0"/>
          </a:gra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  <p:pic>
        <p:nvPicPr>
          <p:cNvPr id="428" name="Google Shape;42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" y="228600"/>
            <a:ext cx="7888430" cy="5879005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15"/>
          <p:cNvSpPr/>
          <p:nvPr/>
        </p:nvSpPr>
        <p:spPr>
          <a:xfrm>
            <a:off x="1474839" y="5492927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Voluntary hours: 100 hours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Revenue: SRD 2913,90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0" name="Google Shape;430;p15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 rot="-1801530">
            <a:off x="212971" y="4430027"/>
            <a:ext cx="1057507" cy="1906047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15"/>
          <p:cNvSpPr/>
          <p:nvPr/>
        </p:nvSpPr>
        <p:spPr>
          <a:xfrm>
            <a:off x="1474839" y="6001971"/>
            <a:ext cx="54357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Donated to “Hurricane Dorian Relief Efforts fund from Rotary International”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6"/>
          <p:cNvSpPr txBox="1">
            <a:spLocks noGrp="1"/>
          </p:cNvSpPr>
          <p:nvPr>
            <p:ph type="ctrTitle"/>
          </p:nvPr>
        </p:nvSpPr>
        <p:spPr>
          <a:xfrm>
            <a:off x="685800" y="189302"/>
            <a:ext cx="8229600" cy="874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lgerian"/>
              <a:buNone/>
            </a:pPr>
            <a:r>
              <a:rPr lang="en-US" sz="4800" dirty="0">
                <a:solidFill>
                  <a:schemeClr val="bg1"/>
                </a:solidFill>
                <a:latin typeface="Algerian"/>
                <a:ea typeface="Algerian"/>
                <a:cs typeface="Algerian"/>
                <a:sym typeface="Algerian"/>
              </a:rPr>
              <a:t>MONUMENTENDAG BAKESALE</a:t>
            </a:r>
            <a:endParaRPr sz="4800">
              <a:solidFill>
                <a:schemeClr val="bg1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  <p:sp>
        <p:nvSpPr>
          <p:cNvPr id="437" name="Google Shape;437;p16"/>
          <p:cNvSpPr txBox="1">
            <a:spLocks noGrp="1"/>
          </p:cNvSpPr>
          <p:nvPr>
            <p:ph type="subTitle" idx="1"/>
          </p:nvPr>
        </p:nvSpPr>
        <p:spPr>
          <a:xfrm>
            <a:off x="228600" y="1447800"/>
            <a:ext cx="6340929" cy="2500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80"/>
              <a:buFont typeface="Arial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Date: 17</a:t>
            </a:r>
            <a:r>
              <a:rPr lang="en-US" sz="2600" baseline="30000" dirty="0">
                <a:solidFill>
                  <a:schemeClr val="bg1"/>
                </a:solidFill>
              </a:rPr>
              <a:t>th</a:t>
            </a:r>
            <a:r>
              <a:rPr lang="en-US" sz="2600" dirty="0">
                <a:solidFill>
                  <a:schemeClr val="bg1"/>
                </a:solidFill>
              </a:rPr>
              <a:t> of November 2019</a:t>
            </a:r>
            <a:endParaRPr sz="2600">
              <a:solidFill>
                <a:schemeClr val="bg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20"/>
              </a:spcBef>
              <a:spcAft>
                <a:spcPts val="0"/>
              </a:spcAft>
              <a:buSzPts val="1680"/>
              <a:buFont typeface="Arial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Location: </a:t>
            </a:r>
            <a:r>
              <a:rPr lang="en-US" sz="2600" dirty="0" err="1">
                <a:solidFill>
                  <a:schemeClr val="bg1"/>
                </a:solidFill>
              </a:rPr>
              <a:t>Heerenstraat</a:t>
            </a:r>
            <a:r>
              <a:rPr lang="en-US" sz="2600" dirty="0">
                <a:solidFill>
                  <a:schemeClr val="bg1"/>
                </a:solidFill>
              </a:rPr>
              <a:t>, Paramaribo</a:t>
            </a:r>
            <a:endParaRPr sz="2600">
              <a:solidFill>
                <a:schemeClr val="bg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20"/>
              </a:spcBef>
              <a:spcAft>
                <a:spcPts val="0"/>
              </a:spcAft>
              <a:buSzPts val="1680"/>
              <a:buFont typeface="Arial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Present members: 22</a:t>
            </a:r>
            <a:endParaRPr sz="2600">
              <a:solidFill>
                <a:schemeClr val="bg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20"/>
              </a:spcBef>
              <a:spcAft>
                <a:spcPts val="0"/>
              </a:spcAft>
              <a:buSzPts val="1680"/>
              <a:buFont typeface="Arial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Voluntary hours: 120</a:t>
            </a:r>
            <a:endParaRPr sz="2600">
              <a:solidFill>
                <a:schemeClr val="bg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20"/>
              </a:spcBef>
              <a:spcAft>
                <a:spcPts val="0"/>
              </a:spcAft>
              <a:buSzPts val="1680"/>
              <a:buFont typeface="Arial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Revenue: SRD 2700,-</a:t>
            </a:r>
            <a:endParaRPr sz="2600">
              <a:solidFill>
                <a:schemeClr val="bg1"/>
              </a:solidFill>
            </a:endParaRPr>
          </a:p>
          <a:p>
            <a:pPr marL="342900" lvl="0" indent="-236220" algn="l" rtl="0">
              <a:lnSpc>
                <a:spcPct val="90000"/>
              </a:lnSpc>
              <a:spcBef>
                <a:spcPts val="1020"/>
              </a:spcBef>
              <a:spcAft>
                <a:spcPts val="0"/>
              </a:spcAft>
              <a:buSzPts val="1680"/>
              <a:buFont typeface="Arial"/>
              <a:buNone/>
            </a:pPr>
            <a:endParaRPr/>
          </a:p>
          <a:p>
            <a:pPr marL="342900" lvl="0" indent="-236220" algn="l" rtl="0">
              <a:lnSpc>
                <a:spcPct val="90000"/>
              </a:lnSpc>
              <a:spcBef>
                <a:spcPts val="1020"/>
              </a:spcBef>
              <a:spcAft>
                <a:spcPts val="0"/>
              </a:spcAft>
              <a:buSzPts val="1680"/>
              <a:buFont typeface="Arial"/>
              <a:buNone/>
            </a:pPr>
            <a:endParaRPr/>
          </a:p>
        </p:txBody>
      </p:sp>
      <p:pic>
        <p:nvPicPr>
          <p:cNvPr id="438" name="Google Shape;438;p16"/>
          <p:cNvPicPr preferRelativeResize="0"/>
          <p:nvPr/>
        </p:nvPicPr>
        <p:blipFill rotWithShape="1">
          <a:blip r:embed="rId3" cstate="print">
            <a:alphaModFix/>
          </a:blip>
          <a:srcRect t="18786"/>
          <a:stretch/>
        </p:blipFill>
        <p:spPr>
          <a:xfrm>
            <a:off x="239097" y="3974790"/>
            <a:ext cx="2847003" cy="219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6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 rot="518566">
            <a:off x="6453268" y="1490132"/>
            <a:ext cx="2166017" cy="3921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6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 rot="-1044686">
            <a:off x="3703484" y="3686243"/>
            <a:ext cx="2128154" cy="2669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16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6817106" y="5958400"/>
            <a:ext cx="2211599" cy="71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200</Words>
  <Application>Microsoft Office PowerPoint</Application>
  <PresentationFormat>On-screen Show (4:3)</PresentationFormat>
  <Paragraphs>37</Paragraphs>
  <Slides>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Slide 1</vt:lpstr>
      <vt:lpstr>Slide 2</vt:lpstr>
      <vt:lpstr>Slide 3</vt:lpstr>
      <vt:lpstr>    CaNW’s support:</vt:lpstr>
      <vt:lpstr>Slide 5</vt:lpstr>
      <vt:lpstr>Slide 6</vt:lpstr>
      <vt:lpstr>MONUMENTENDAG BAKESALE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Customer</dc:creator>
  <cp:lastModifiedBy>Customer</cp:lastModifiedBy>
  <cp:revision>3</cp:revision>
  <dcterms:created xsi:type="dcterms:W3CDTF">2020-06-28T00:03:32Z</dcterms:created>
  <dcterms:modified xsi:type="dcterms:W3CDTF">2020-06-28T00:17:37Z</dcterms:modified>
</cp:coreProperties>
</file>