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71" r:id="rId11"/>
    <p:sldId id="269" r:id="rId12"/>
    <p:sldId id="265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CF0002-EA0E-46D7-86BC-543A7EC73D6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D98EF4-B7D5-4F1E-8C42-CACF1F6F4B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 A GIFT TO THE WORLD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MAXIMIZE MY GIVING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64008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Sonja </a:t>
            </a:r>
            <a:r>
              <a:rPr lang="en-US" dirty="0" err="1" smtClean="0">
                <a:solidFill>
                  <a:schemeClr val="tx1"/>
                </a:solidFill>
              </a:rPr>
              <a:t>Caffe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err="1" smtClean="0">
                <a:solidFill>
                  <a:schemeClr val="tx1"/>
                </a:solidFill>
              </a:rPr>
              <a:t>Par’b</a:t>
            </a:r>
            <a:r>
              <a:rPr lang="en-US" dirty="0" smtClean="0">
                <a:solidFill>
                  <a:schemeClr val="tx1"/>
                </a:solidFill>
              </a:rPr>
              <a:t>, 07/29/15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3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giving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Another movement is not so much in agreement that there is a science of giving.</a:t>
            </a:r>
          </a:p>
          <a:p>
            <a:endParaRPr lang="en-US" dirty="0"/>
          </a:p>
          <a:p>
            <a:r>
              <a:rPr lang="en-US" dirty="0" smtClean="0"/>
              <a:t>In their view, giving is more of an art</a:t>
            </a:r>
            <a:r>
              <a:rPr lang="en-US" dirty="0"/>
              <a:t>: </a:t>
            </a:r>
            <a:r>
              <a:rPr lang="en-US" dirty="0" smtClean="0"/>
              <a:t>an </a:t>
            </a:r>
            <a:r>
              <a:rPr lang="en-US" dirty="0"/>
              <a:t>articulation of values and </a:t>
            </a:r>
            <a:r>
              <a:rPr lang="en-US" dirty="0" smtClean="0"/>
              <a:t>passions</a:t>
            </a:r>
          </a:p>
          <a:p>
            <a:endParaRPr lang="en-US" dirty="0" smtClean="0"/>
          </a:p>
          <a:p>
            <a:r>
              <a:rPr lang="en-US" dirty="0" smtClean="0"/>
              <a:t>They state that, </a:t>
            </a:r>
            <a:r>
              <a:rPr lang="en-US" dirty="0"/>
              <a:t>i</a:t>
            </a:r>
            <a:r>
              <a:rPr lang="en-US" dirty="0" smtClean="0"/>
              <a:t>f a donor loses sight of the </a:t>
            </a:r>
            <a:r>
              <a:rPr lang="en-US" dirty="0" smtClean="0">
                <a:solidFill>
                  <a:srgbClr val="FF0000"/>
                </a:solidFill>
              </a:rPr>
              <a:t>passion</a:t>
            </a:r>
            <a:r>
              <a:rPr lang="en-US" dirty="0" smtClean="0"/>
              <a:t>, the </a:t>
            </a:r>
            <a:r>
              <a:rPr lang="en-US" b="1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>, the reason for giving in the first place, then the philanthropic act is empty and the risk of doing harm exponentially increases.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art of philanthropy offers that needed context, fills in the void, and gives voice to the gift within the gift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3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giving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undamental are the ethical and moral assumptions that are at the core of philanthropy—the </a:t>
            </a:r>
            <a:r>
              <a:rPr lang="en-US" b="1" dirty="0" smtClean="0">
                <a:solidFill>
                  <a:srgbClr val="FF0000"/>
                </a:solidFill>
              </a:rPr>
              <a:t>integrity of purpose</a:t>
            </a:r>
            <a:r>
              <a:rPr lang="en-US" dirty="0" smtClean="0"/>
              <a:t>, and of process and practice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concept of moral </a:t>
            </a:r>
            <a:r>
              <a:rPr lang="en-US" dirty="0"/>
              <a:t>imagination, which Robert Wright beautifully defined as “putting yourself in someone else’s shoes.”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8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maximize our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my own reason (s) for and strategies of giving</a:t>
            </a:r>
          </a:p>
          <a:p>
            <a:r>
              <a:rPr lang="en-US" dirty="0" smtClean="0"/>
              <a:t>Combine the art with the science  of giving in our own giving: find the passion, the moral imagination, and the systematic approach</a:t>
            </a:r>
          </a:p>
          <a:p>
            <a:r>
              <a:rPr lang="en-US" dirty="0" smtClean="0"/>
              <a:t>Multiply yourself; create strategies that will mobilize both the “artists” and the “scientists”.</a:t>
            </a:r>
          </a:p>
          <a:p>
            <a:r>
              <a:rPr lang="en-US" dirty="0" smtClean="0"/>
              <a:t>Be a role model: “</a:t>
            </a:r>
            <a:r>
              <a:rPr lang="en-US" i="1" dirty="0" smtClean="0">
                <a:solidFill>
                  <a:srgbClr val="FF0000"/>
                </a:solidFill>
              </a:rPr>
              <a:t>The role models of giving are so very important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0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sz="4400" b="1" i="1" dirty="0" smtClean="0"/>
              <a:t>THANK YOU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427316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science of giving</a:t>
            </a:r>
          </a:p>
          <a:p>
            <a:endParaRPr lang="en-US" dirty="0"/>
          </a:p>
          <a:p>
            <a:r>
              <a:rPr lang="en-US" dirty="0" smtClean="0"/>
              <a:t>The art of giving</a:t>
            </a:r>
          </a:p>
          <a:p>
            <a:endParaRPr lang="en-US" dirty="0"/>
          </a:p>
          <a:p>
            <a:r>
              <a:rPr lang="en-US" dirty="0" smtClean="0"/>
              <a:t>How can we maximize our giving? Understanding giving and ourselves will help.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9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of giving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Giving, selflessness, philanthropy</a:t>
            </a:r>
          </a:p>
          <a:p>
            <a:endParaRPr lang="en-US" dirty="0"/>
          </a:p>
          <a:p>
            <a:pPr lvl="1"/>
            <a:r>
              <a:rPr lang="en-US" dirty="0" smtClean="0"/>
              <a:t>The origin of philanthropy – the desire to promote the welfare of others – has long been something of an enigma</a:t>
            </a:r>
          </a:p>
          <a:p>
            <a:endParaRPr lang="en-US" dirty="0"/>
          </a:p>
          <a:p>
            <a:r>
              <a:rPr lang="en-US" dirty="0" smtClean="0"/>
              <a:t>Why do people </a:t>
            </a:r>
            <a:r>
              <a:rPr lang="en-US" dirty="0"/>
              <a:t>give? </a:t>
            </a:r>
            <a:endParaRPr lang="en-US" dirty="0" smtClean="0"/>
          </a:p>
          <a:p>
            <a:pPr lvl="1"/>
            <a:r>
              <a:rPr lang="en-US" dirty="0" smtClean="0"/>
              <a:t>Humans </a:t>
            </a:r>
            <a:r>
              <a:rPr lang="en-US" dirty="0"/>
              <a:t>as a whole are neither entirely selfish, nor entirely selfless, says David Rand, a psychology and economics researcher at Yale University in New Haven, Connecticut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8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of giving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US, 74 per cent of people donate to charity but give on average only between 2 and 6 per cent of their household income. </a:t>
            </a:r>
          </a:p>
          <a:p>
            <a:endParaRPr lang="en-US" dirty="0"/>
          </a:p>
          <a:p>
            <a:r>
              <a:rPr lang="en-US" dirty="0" smtClean="0"/>
              <a:t>“People give, but they like to give a small amount,” says Rand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we were purely </a:t>
            </a:r>
            <a:r>
              <a:rPr lang="en-US" b="1" dirty="0">
                <a:solidFill>
                  <a:srgbClr val="C00000"/>
                </a:solidFill>
              </a:rPr>
              <a:t>altruistic</a:t>
            </a:r>
            <a:r>
              <a:rPr lang="en-US" dirty="0"/>
              <a:t>, we would give everything we truly do not need to others who do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of giving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there is enough variation in giving habits to raise questions over why. </a:t>
            </a:r>
          </a:p>
          <a:p>
            <a:endParaRPr lang="en-US" dirty="0" smtClean="0"/>
          </a:p>
          <a:p>
            <a:r>
              <a:rPr lang="en-US" dirty="0" smtClean="0"/>
              <a:t>To investigate this, economists and social scientists have designed field experiments that test how different factors affect people’s actual giving behavior in a variety of situations: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8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of giving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Findings:</a:t>
            </a:r>
          </a:p>
          <a:p>
            <a:pPr lvl="1"/>
            <a:r>
              <a:rPr lang="en-US" dirty="0" smtClean="0"/>
              <a:t>Social factors </a:t>
            </a:r>
            <a:r>
              <a:rPr lang="en-US" dirty="0"/>
              <a:t> </a:t>
            </a:r>
            <a:r>
              <a:rPr lang="en-US" dirty="0" smtClean="0"/>
              <a:t>are crucial according to Anya </a:t>
            </a:r>
            <a:r>
              <a:rPr lang="en-US" dirty="0" err="1" smtClean="0"/>
              <a:t>Samek</a:t>
            </a:r>
            <a:r>
              <a:rPr lang="en-US" dirty="0" smtClean="0"/>
              <a:t>, an economist at the University of Chicago:</a:t>
            </a:r>
          </a:p>
          <a:p>
            <a:pPr lvl="1"/>
            <a:r>
              <a:rPr lang="en-US" dirty="0" smtClean="0"/>
              <a:t>For example, people are more likely to donate if they are told that many others are also donating. </a:t>
            </a:r>
          </a:p>
          <a:p>
            <a:pPr lvl="1"/>
            <a:r>
              <a:rPr lang="en-US" dirty="0" smtClean="0"/>
              <a:t>Similarly, repeat givers will increase or decrease their donations if told that others gave less or more (American Economic Review, doi.org/</a:t>
            </a:r>
            <a:r>
              <a:rPr lang="en-US" dirty="0" err="1" smtClean="0"/>
              <a:t>crxrzd</a:t>
            </a:r>
            <a:r>
              <a:rPr lang="en-US" dirty="0" smtClean="0"/>
              <a:t> and Experimental Economics, doi.org/ftc3hj).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1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science of giving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Findings continued:</a:t>
            </a:r>
          </a:p>
          <a:p>
            <a:pPr lvl="1"/>
            <a:r>
              <a:rPr lang="en-US" dirty="0" smtClean="0"/>
              <a:t>Some people donate because it gives them a “warm glow” – they genuinely feel good seeing others do well. </a:t>
            </a:r>
          </a:p>
          <a:p>
            <a:pPr lvl="1"/>
            <a:r>
              <a:rPr lang="en-US" dirty="0" smtClean="0"/>
              <a:t>Others give because of the direct social pressure that arises when, for example, a collection plate makes the rounds at church. </a:t>
            </a:r>
          </a:p>
          <a:p>
            <a:pPr lvl="1"/>
            <a:r>
              <a:rPr lang="en-US" dirty="0" smtClean="0"/>
              <a:t>Ohers focus on their reputations – giving can bring status and access to higher rungs of the social hierarchy.</a:t>
            </a:r>
          </a:p>
          <a:p>
            <a:pPr lvl="1"/>
            <a:r>
              <a:rPr lang="en-US" dirty="0"/>
              <a:t>Social learning: if a child grows up seeing that cooperation is the norm, his or her gut response will be to cooperate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9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of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 to us: </a:t>
            </a:r>
            <a:r>
              <a:rPr lang="en-US" b="1" i="1" dirty="0" smtClean="0">
                <a:solidFill>
                  <a:srgbClr val="FF0000"/>
                </a:solidFill>
              </a:rPr>
              <a:t>which of these apply to me? Why did I give in the past? Why will I give in the future, and how much?</a:t>
            </a:r>
          </a:p>
        </p:txBody>
      </p:sp>
    </p:spTree>
    <p:extLst>
      <p:ext uri="{BB962C8B-B14F-4D97-AF65-F5344CB8AC3E}">
        <p14:creationId xmlns:p14="http://schemas.microsoft.com/office/powerpoint/2010/main" val="276276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movement is not so much in agreement that there is a science of giving.</a:t>
            </a:r>
          </a:p>
          <a:p>
            <a:endParaRPr lang="en-US" dirty="0"/>
          </a:p>
          <a:p>
            <a:r>
              <a:rPr lang="en-US" dirty="0" smtClean="0"/>
              <a:t>In their view, giving is more of an art</a:t>
            </a:r>
            <a:r>
              <a:rPr lang="en-US" dirty="0"/>
              <a:t>: </a:t>
            </a:r>
            <a:r>
              <a:rPr lang="en-US" dirty="0" smtClean="0"/>
              <a:t>an </a:t>
            </a:r>
            <a:r>
              <a:rPr lang="en-US" dirty="0"/>
              <a:t>articulation of values and </a:t>
            </a:r>
            <a:r>
              <a:rPr lang="en-US" dirty="0" smtClean="0"/>
              <a:t>passions.</a:t>
            </a:r>
          </a:p>
        </p:txBody>
      </p:sp>
    </p:spTree>
    <p:extLst>
      <p:ext uri="{BB962C8B-B14F-4D97-AF65-F5344CB8AC3E}">
        <p14:creationId xmlns:p14="http://schemas.microsoft.com/office/powerpoint/2010/main" val="3063243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699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BE A GIFT TO THE WORLD HOW TO MAXIMIZE MY GIVING</vt:lpstr>
      <vt:lpstr>Summary</vt:lpstr>
      <vt:lpstr>The science of giving </vt:lpstr>
      <vt:lpstr>The science of giving (2)</vt:lpstr>
      <vt:lpstr>The science of giving (3)</vt:lpstr>
      <vt:lpstr>The science of giving (4)</vt:lpstr>
      <vt:lpstr>The science of giving (5)</vt:lpstr>
      <vt:lpstr>The science of giving</vt:lpstr>
      <vt:lpstr>The art of giving</vt:lpstr>
      <vt:lpstr>The art of giving (2)</vt:lpstr>
      <vt:lpstr>The art of giving (3)</vt:lpstr>
      <vt:lpstr>How to maximize our giving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PAHO</dc:creator>
  <cp:lastModifiedBy>charante</cp:lastModifiedBy>
  <cp:revision>7</cp:revision>
  <dcterms:created xsi:type="dcterms:W3CDTF">2015-07-29T13:32:04Z</dcterms:created>
  <dcterms:modified xsi:type="dcterms:W3CDTF">2015-07-30T11:44:33Z</dcterms:modified>
</cp:coreProperties>
</file>