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3"/>
  </p:notesMasterIdLst>
  <p:sldIdLst>
    <p:sldId id="256" r:id="rId2"/>
    <p:sldId id="268" r:id="rId3"/>
    <p:sldId id="269" r:id="rId4"/>
    <p:sldId id="287" r:id="rId5"/>
    <p:sldId id="288" r:id="rId6"/>
    <p:sldId id="289" r:id="rId7"/>
    <p:sldId id="290" r:id="rId8"/>
    <p:sldId id="270" r:id="rId9"/>
    <p:sldId id="257" r:id="rId10"/>
    <p:sldId id="271" r:id="rId11"/>
    <p:sldId id="258" r:id="rId12"/>
    <p:sldId id="259" r:id="rId13"/>
    <p:sldId id="261" r:id="rId14"/>
    <p:sldId id="262" r:id="rId15"/>
    <p:sldId id="263" r:id="rId16"/>
    <p:sldId id="266" r:id="rId17"/>
    <p:sldId id="267" r:id="rId18"/>
    <p:sldId id="273" r:id="rId19"/>
    <p:sldId id="274" r:id="rId20"/>
    <p:sldId id="275" r:id="rId21"/>
    <p:sldId id="276" r:id="rId22"/>
    <p:sldId id="277" r:id="rId23"/>
    <p:sldId id="278" r:id="rId24"/>
    <p:sldId id="279" r:id="rId25"/>
    <p:sldId id="292" r:id="rId26"/>
    <p:sldId id="280" r:id="rId27"/>
    <p:sldId id="281" r:id="rId28"/>
    <p:sldId id="283" r:id="rId29"/>
    <p:sldId id="282" r:id="rId30"/>
    <p:sldId id="264" r:id="rId31"/>
    <p:sldId id="265" r:id="rId32"/>
    <p:sldId id="297" r:id="rId33"/>
    <p:sldId id="284" r:id="rId34"/>
    <p:sldId id="285" r:id="rId35"/>
    <p:sldId id="286" r:id="rId36"/>
    <p:sldId id="291" r:id="rId37"/>
    <p:sldId id="293" r:id="rId38"/>
    <p:sldId id="294" r:id="rId39"/>
    <p:sldId id="295" r:id="rId40"/>
    <p:sldId id="296" r:id="rId41"/>
    <p:sldId id="298" r:id="rId4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17C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8" d="100"/>
          <a:sy n="78" d="100"/>
        </p:scale>
        <p:origin x="-111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notesMaster" Target="notesMasters/notesMaster1.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AD1055-2B54-3B48-85D3-AD2AA0B4A50A}" type="datetimeFigureOut">
              <a:rPr lang="en-US" smtClean="0"/>
              <a:t>15-05-20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5E9CB5-8A2D-8F4C-A276-7158F409029E}" type="slidenum">
              <a:rPr lang="en-US" smtClean="0"/>
              <a:t>‹#›</a:t>
            </a:fld>
            <a:endParaRPr lang="en-US"/>
          </a:p>
        </p:txBody>
      </p:sp>
    </p:spTree>
    <p:extLst>
      <p:ext uri="{BB962C8B-B14F-4D97-AF65-F5344CB8AC3E}">
        <p14:creationId xmlns:p14="http://schemas.microsoft.com/office/powerpoint/2010/main" val="343217849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who is present in the audience</a:t>
            </a:r>
            <a:r>
              <a:rPr lang="en-US" baseline="0" dirty="0" smtClean="0"/>
              <a:t> today: Parents/extended family, ECE’s Nursery school staff, Sunday School Teachers, other professionals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2</a:t>
            </a:fld>
            <a:endParaRPr lang="en-US"/>
          </a:p>
        </p:txBody>
      </p:sp>
    </p:spTree>
    <p:extLst>
      <p:ext uri="{BB962C8B-B14F-4D97-AF65-F5344CB8AC3E}">
        <p14:creationId xmlns:p14="http://schemas.microsoft.com/office/powerpoint/2010/main" val="3384180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a:t>
            </a:r>
            <a:r>
              <a:rPr lang="en-US" baseline="0" dirty="0" smtClean="0"/>
              <a:t> #3: PRE-SCHOOLERS MUCH MORE TOLERANT AND LESS OBSERVANT OF DIFFERENCES THAN SCHOOLAGE CHILDREN: AFTER THAT, CHILDREN TEND TO OSTRACIZE CHILDREN WHO ARE DIFFERENT.  IF WE INTERVENE EARLY, THE CHILD WITH AUTISM HAS A GREATER CHANCE OF HAVING POSITIVE PEER INTERACTIONS AND BUILDING LASTING FRIENDSHIPS</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17</a:t>
            </a:fld>
            <a:endParaRPr lang="en-US"/>
          </a:p>
        </p:txBody>
      </p:sp>
    </p:spTree>
    <p:extLst>
      <p:ext uri="{BB962C8B-B14F-4D97-AF65-F5344CB8AC3E}">
        <p14:creationId xmlns:p14="http://schemas.microsoft.com/office/powerpoint/2010/main" val="26812346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GUEST</a:t>
            </a:r>
            <a:r>
              <a:rPr lang="en-US" baseline="0" dirty="0" smtClean="0"/>
              <a:t> SPEAKER THIS AFTERNOON, DEBORAH THOMPSON-SMITH WILL SPEAK TO BIOMEDICAL INTERVENTIONS</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18</a:t>
            </a:fld>
            <a:endParaRPr lang="en-US"/>
          </a:p>
        </p:txBody>
      </p:sp>
    </p:spTree>
    <p:extLst>
      <p:ext uri="{BB962C8B-B14F-4D97-AF65-F5344CB8AC3E}">
        <p14:creationId xmlns:p14="http://schemas.microsoft.com/office/powerpoint/2010/main" val="17499898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Mention Natasha </a:t>
            </a:r>
            <a:r>
              <a:rPr lang="en-US" dirty="0" err="1" smtClean="0"/>
              <a:t>Heaselgreave</a:t>
            </a:r>
            <a:r>
              <a:rPr lang="en-US" dirty="0" smtClean="0"/>
              <a:t>  </a:t>
            </a:r>
            <a:r>
              <a:rPr lang="en-US" dirty="0" err="1" smtClean="0"/>
              <a:t>n_heaselgrave@hotmail.com</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20</a:t>
            </a:fld>
            <a:endParaRPr lang="en-US"/>
          </a:p>
        </p:txBody>
      </p:sp>
    </p:spTree>
    <p:extLst>
      <p:ext uri="{BB962C8B-B14F-4D97-AF65-F5344CB8AC3E}">
        <p14:creationId xmlns:p14="http://schemas.microsoft.com/office/powerpoint/2010/main" val="11327645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LANGUAGE IN CONTEXT</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21</a:t>
            </a:fld>
            <a:endParaRPr lang="en-US"/>
          </a:p>
        </p:txBody>
      </p:sp>
    </p:spTree>
    <p:extLst>
      <p:ext uri="{BB962C8B-B14F-4D97-AF65-F5344CB8AC3E}">
        <p14:creationId xmlns:p14="http://schemas.microsoft.com/office/powerpoint/2010/main" val="21298548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ARE STAFF AT THE CHALLENOR CREATIVE ARTS CENTRE AS WELL AS THE LEARNING CENTRE WHO ARE TRAINED IN THIS METHOD</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23</a:t>
            </a:fld>
            <a:endParaRPr lang="en-US"/>
          </a:p>
        </p:txBody>
      </p:sp>
    </p:spTree>
    <p:extLst>
      <p:ext uri="{BB962C8B-B14F-4D97-AF65-F5344CB8AC3E}">
        <p14:creationId xmlns:p14="http://schemas.microsoft.com/office/powerpoint/2010/main" val="9177906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ANYONE</a:t>
            </a:r>
            <a:r>
              <a:rPr lang="en-US" baseline="0" dirty="0" smtClean="0"/>
              <a:t> CAN DO THE TRAINING</a:t>
            </a:r>
            <a:endParaRPr lang="en-US" dirty="0" smtClean="0"/>
          </a:p>
          <a:p>
            <a:r>
              <a:rPr lang="en-US" dirty="0" smtClean="0"/>
              <a:t>EMPOWERING</a:t>
            </a:r>
            <a:r>
              <a:rPr lang="en-US" baseline="0" dirty="0" smtClean="0"/>
              <a:t> AND </a:t>
            </a:r>
            <a:r>
              <a:rPr lang="en-US" dirty="0" smtClean="0"/>
              <a:t>COACHING PARENTS IN USE OF TECHNIQUES</a:t>
            </a:r>
          </a:p>
          <a:p>
            <a:r>
              <a:rPr lang="en-US" dirty="0" smtClean="0"/>
              <a:t>USES NATURAL, DAILY ACTIVITIES</a:t>
            </a:r>
          </a:p>
          <a:p>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24</a:t>
            </a:fld>
            <a:endParaRPr lang="en-US"/>
          </a:p>
        </p:txBody>
      </p:sp>
    </p:spTree>
    <p:extLst>
      <p:ext uri="{BB962C8B-B14F-4D97-AF65-F5344CB8AC3E}">
        <p14:creationId xmlns:p14="http://schemas.microsoft.com/office/powerpoint/2010/main" val="28817104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USED BY SUNSHINE</a:t>
            </a:r>
            <a:r>
              <a:rPr lang="en-US" baseline="0" dirty="0" smtClean="0"/>
              <a:t> EARLY STIMULATION CENTRE CHERYL ROCK AND JULIE SEALY</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25</a:t>
            </a:fld>
            <a:endParaRPr lang="en-US"/>
          </a:p>
        </p:txBody>
      </p:sp>
    </p:spTree>
    <p:extLst>
      <p:ext uri="{BB962C8B-B14F-4D97-AF65-F5344CB8AC3E}">
        <p14:creationId xmlns:p14="http://schemas.microsoft.com/office/powerpoint/2010/main" val="35348087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have delivered this program to over 60 families</a:t>
            </a:r>
            <a:r>
              <a:rPr lang="en-US" baseline="0" dirty="0" smtClean="0"/>
              <a:t> and/or educator-child pairings since 2008</a:t>
            </a:r>
          </a:p>
          <a:p>
            <a:r>
              <a:rPr lang="en-US" baseline="0" dirty="0" smtClean="0"/>
              <a:t>Empowering</a:t>
            </a:r>
          </a:p>
          <a:p>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27</a:t>
            </a:fld>
            <a:endParaRPr lang="en-US"/>
          </a:p>
        </p:txBody>
      </p:sp>
    </p:spTree>
    <p:extLst>
      <p:ext uri="{BB962C8B-B14F-4D97-AF65-F5344CB8AC3E}">
        <p14:creationId xmlns:p14="http://schemas.microsoft.com/office/powerpoint/2010/main" val="13287213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Won’t talk about specific MTW strategies</a:t>
            </a:r>
            <a:r>
              <a:rPr lang="en-US" baseline="0" dirty="0" smtClean="0"/>
              <a:t> today but will discuss related strategies you can use to help your child/student build communication skills</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28</a:t>
            </a:fld>
            <a:endParaRPr lang="en-US"/>
          </a:p>
        </p:txBody>
      </p:sp>
    </p:spTree>
    <p:extLst>
      <p:ext uri="{BB962C8B-B14F-4D97-AF65-F5344CB8AC3E}">
        <p14:creationId xmlns:p14="http://schemas.microsoft.com/office/powerpoint/2010/main" val="16688922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REMIND THEM THAT WHAT MAKES ANY INTERVENTION</a:t>
            </a:r>
            <a:r>
              <a:rPr lang="en-US" baseline="0" dirty="0" smtClean="0"/>
              <a:t> THAT INVOLVES PARENT TRAINING SO POWERFUL IS THAT </a:t>
            </a:r>
            <a:r>
              <a:rPr lang="en-US" dirty="0" smtClean="0"/>
              <a:t>THEY HAVE THE LUXURY OF BEING WITH THE CHILD</a:t>
            </a:r>
            <a:r>
              <a:rPr lang="en-US" baseline="0" dirty="0" smtClean="0"/>
              <a:t> ALL THE TIME IN A NATURAL ENVIRONMENT VS. THERAPISTS PART TIME OFTEN IN A CLINICAL ENVIRONMENT</a:t>
            </a:r>
            <a:endParaRPr lang="en-US" dirty="0" smtClean="0"/>
          </a:p>
          <a:p>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29</a:t>
            </a:fld>
            <a:endParaRPr lang="en-US"/>
          </a:p>
        </p:txBody>
      </p:sp>
    </p:spTree>
    <p:extLst>
      <p:ext uri="{BB962C8B-B14F-4D97-AF65-F5344CB8AC3E}">
        <p14:creationId xmlns:p14="http://schemas.microsoft.com/office/powerpoint/2010/main" val="4144148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Role in Canada:</a:t>
            </a:r>
            <a:r>
              <a:rPr lang="en-US" baseline="0" dirty="0" smtClean="0"/>
              <a:t> Diagnosis is controlled act.  As communication specialists, we see the deficits early: refer families to developmental </a:t>
            </a:r>
            <a:r>
              <a:rPr lang="en-US" baseline="0" dirty="0" err="1" smtClean="0"/>
              <a:t>paediatricians</a:t>
            </a:r>
            <a:r>
              <a:rPr lang="en-US" baseline="0" dirty="0" smtClean="0"/>
              <a:t>.  Often family </a:t>
            </a:r>
            <a:r>
              <a:rPr lang="en-US" baseline="0" dirty="0" err="1" smtClean="0"/>
              <a:t>Dr’s</a:t>
            </a:r>
            <a:r>
              <a:rPr lang="en-US" baseline="0" dirty="0" smtClean="0"/>
              <a:t> take a “wait and see approach”.  Will discuss this more in a bit</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3</a:t>
            </a:fld>
            <a:endParaRPr lang="en-US"/>
          </a:p>
        </p:txBody>
      </p:sp>
    </p:spTree>
    <p:extLst>
      <p:ext uri="{BB962C8B-B14F-4D97-AF65-F5344CB8AC3E}">
        <p14:creationId xmlns:p14="http://schemas.microsoft.com/office/powerpoint/2010/main" val="40315053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FILLED WITH RICH LANGUAGE</a:t>
            </a:r>
          </a:p>
          <a:p>
            <a:r>
              <a:rPr lang="en-US" dirty="0" smtClean="0"/>
              <a:t>TALK</a:t>
            </a:r>
            <a:r>
              <a:rPr lang="en-US" baseline="0" dirty="0" smtClean="0"/>
              <a:t> ABOUT WHAT YOU DO WITH YOUR CHILD AS YOU DO IT</a:t>
            </a:r>
            <a:endParaRPr lang="en-US" dirty="0" smtClean="0"/>
          </a:p>
        </p:txBody>
      </p:sp>
      <p:sp>
        <p:nvSpPr>
          <p:cNvPr id="4" name="Slide Number Placeholder 3"/>
          <p:cNvSpPr>
            <a:spLocks noGrp="1"/>
          </p:cNvSpPr>
          <p:nvPr>
            <p:ph type="sldNum" sz="quarter" idx="10"/>
          </p:nvPr>
        </p:nvSpPr>
        <p:spPr/>
        <p:txBody>
          <a:bodyPr/>
          <a:lstStyle/>
          <a:p>
            <a:fld id="{A15E9CB5-8A2D-8F4C-A276-7158F409029E}" type="slidenum">
              <a:rPr lang="en-US" smtClean="0"/>
              <a:t>30</a:t>
            </a:fld>
            <a:endParaRPr lang="en-US"/>
          </a:p>
        </p:txBody>
      </p:sp>
    </p:spTree>
    <p:extLst>
      <p:ext uri="{BB962C8B-B14F-4D97-AF65-F5344CB8AC3E}">
        <p14:creationId xmlns:p14="http://schemas.microsoft.com/office/powerpoint/2010/main" val="4225379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TURN</a:t>
            </a:r>
            <a:r>
              <a:rPr lang="en-US" baseline="0" dirty="0" smtClean="0"/>
              <a:t> ANY DAILY ACTIVITY INTO A LEARNING OPPORTUNITY</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31</a:t>
            </a:fld>
            <a:endParaRPr lang="en-US"/>
          </a:p>
        </p:txBody>
      </p:sp>
    </p:spTree>
    <p:extLst>
      <p:ext uri="{BB962C8B-B14F-4D97-AF65-F5344CB8AC3E}">
        <p14:creationId xmlns:p14="http://schemas.microsoft.com/office/powerpoint/2010/main" val="16340453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THINK OF COOKING SHOW HOSTS WHO</a:t>
            </a:r>
            <a:r>
              <a:rPr lang="en-US" baseline="0" dirty="0" smtClean="0"/>
              <a:t> DESCRIBE THE TOOLS THEY USE AND THE STEP BY STEP PROCEDURES THEY USE TO PREPARE A DISH</a:t>
            </a:r>
          </a:p>
          <a:p>
            <a:r>
              <a:rPr lang="en-US" baseline="0" dirty="0" smtClean="0"/>
              <a:t>HOME REPAIR SHOWS</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32</a:t>
            </a:fld>
            <a:endParaRPr lang="en-US"/>
          </a:p>
        </p:txBody>
      </p:sp>
    </p:spTree>
    <p:extLst>
      <p:ext uri="{BB962C8B-B14F-4D97-AF65-F5344CB8AC3E}">
        <p14:creationId xmlns:p14="http://schemas.microsoft.com/office/powerpoint/2010/main" val="19194390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a:t>
            </a:r>
            <a:r>
              <a:rPr lang="en-US" baseline="0" dirty="0" smtClean="0"/>
              <a:t> WHAT YOU OBSERVE TO SET COMMUNICATION GOALS THAT NEED TO BE ADDRESSED WITH YOUR CHILD</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34</a:t>
            </a:fld>
            <a:endParaRPr lang="en-US"/>
          </a:p>
        </p:txBody>
      </p:sp>
    </p:spTree>
    <p:extLst>
      <p:ext uri="{BB962C8B-B14F-4D97-AF65-F5344CB8AC3E}">
        <p14:creationId xmlns:p14="http://schemas.microsoft.com/office/powerpoint/2010/main" val="26921756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a:t>
            </a:r>
            <a:r>
              <a:rPr lang="en-US" baseline="0" dirty="0" smtClean="0"/>
              <a:t> DO YOU KNOW WHAT TO BUY YOUR FRIEND FOR THEIR BIRTHDAY? </a:t>
            </a:r>
          </a:p>
          <a:p>
            <a:r>
              <a:rPr lang="en-US" dirty="0" smtClean="0"/>
              <a:t>WATCH YOUR CHILD:</a:t>
            </a:r>
            <a:r>
              <a:rPr lang="en-US" baseline="0" dirty="0" smtClean="0"/>
              <a:t> WHAT DOES HE LIKE TO DO, HOW DOES HE PLAY, WHAT DOES HE GRAVITATE TO? </a:t>
            </a:r>
          </a:p>
          <a:p>
            <a:r>
              <a:rPr lang="en-US" baseline="0" dirty="0" smtClean="0"/>
              <a:t>HOW DO YOU KNOW IF YOUR WORKMATE IS HAVING A BAD DAY? (NON-VERBAL: SIGHS, TONE OF VOICE)</a:t>
            </a:r>
          </a:p>
          <a:p>
            <a:r>
              <a:rPr lang="en-US" baseline="0" dirty="0" smtClean="0"/>
              <a:t>IF YOU ARE AT A PARTY, WHO DO YOU CHOOSE TO GO AND TALK TO: CAR RACING VS. REALITY TV SHOW? </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35</a:t>
            </a:fld>
            <a:endParaRPr lang="en-US"/>
          </a:p>
        </p:txBody>
      </p:sp>
    </p:spTree>
    <p:extLst>
      <p:ext uri="{BB962C8B-B14F-4D97-AF65-F5344CB8AC3E}">
        <p14:creationId xmlns:p14="http://schemas.microsoft.com/office/powerpoint/2010/main" val="20022205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VIDEO CLIP OF ADE WITH MOM AND DAD (11:30- 15:00 MIN)</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36</a:t>
            </a:fld>
            <a:endParaRPr lang="en-US"/>
          </a:p>
        </p:txBody>
      </p:sp>
    </p:spTree>
    <p:extLst>
      <p:ext uri="{BB962C8B-B14F-4D97-AF65-F5344CB8AC3E}">
        <p14:creationId xmlns:p14="http://schemas.microsoft.com/office/powerpoint/2010/main" val="4765289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CREATE</a:t>
            </a:r>
            <a:r>
              <a:rPr lang="en-US" baseline="0" dirty="0" smtClean="0"/>
              <a:t> AN OPPORTUNITY</a:t>
            </a:r>
          </a:p>
          <a:p>
            <a:r>
              <a:rPr lang="en-US" baseline="0" dirty="0" smtClean="0"/>
              <a:t>GIVE THE CHILD TIME TO PLAN THEIR MESSAGE AND DELIVER IT TO YOU</a:t>
            </a:r>
          </a:p>
          <a:p>
            <a:r>
              <a:rPr lang="en-US" baseline="0" dirty="0" smtClean="0"/>
              <a:t>MAKE IT EASIER FOR THE CHILD TO MAKE EYE CONTACT: IMPORTANT FOR THEM TO SEND MESSAGES DIRECTLY TO PARTNER AND TO SEE PARTNER’S SPEECH AND LANGUAGE MODELS</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37</a:t>
            </a:fld>
            <a:endParaRPr lang="en-US"/>
          </a:p>
        </p:txBody>
      </p:sp>
    </p:spTree>
    <p:extLst>
      <p:ext uri="{BB962C8B-B14F-4D97-AF65-F5344CB8AC3E}">
        <p14:creationId xmlns:p14="http://schemas.microsoft.com/office/powerpoint/2010/main" val="22351401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FOREIGN</a:t>
            </a:r>
            <a:r>
              <a:rPr lang="en-US" baseline="0" dirty="0" smtClean="0"/>
              <a:t> LANGUAGE DEMO (VERBAL AND FLIP CHART)</a:t>
            </a:r>
          </a:p>
          <a:p>
            <a:endParaRPr lang="en-US" baseline="0" dirty="0" smtClean="0"/>
          </a:p>
          <a:p>
            <a:r>
              <a:rPr lang="en-US" baseline="0" dirty="0" smtClean="0"/>
              <a:t>WHEN YOU PUT TOGETHER A NEW PIECE OF FURNITURE, WOULD YOU PREFER TO LISTEN TO INSTRUCTIONS OR READ AND SEE A DIAGRAM</a:t>
            </a:r>
          </a:p>
        </p:txBody>
      </p:sp>
      <p:sp>
        <p:nvSpPr>
          <p:cNvPr id="4" name="Slide Number Placeholder 3"/>
          <p:cNvSpPr>
            <a:spLocks noGrp="1"/>
          </p:cNvSpPr>
          <p:nvPr>
            <p:ph type="sldNum" sz="quarter" idx="10"/>
          </p:nvPr>
        </p:nvSpPr>
        <p:spPr/>
        <p:txBody>
          <a:bodyPr/>
          <a:lstStyle/>
          <a:p>
            <a:fld id="{A15E9CB5-8A2D-8F4C-A276-7158F409029E}" type="slidenum">
              <a:rPr lang="en-US" smtClean="0"/>
              <a:t>38</a:t>
            </a:fld>
            <a:endParaRPr lang="en-US"/>
          </a:p>
        </p:txBody>
      </p:sp>
    </p:spTree>
    <p:extLst>
      <p:ext uri="{BB962C8B-B14F-4D97-AF65-F5344CB8AC3E}">
        <p14:creationId xmlns:p14="http://schemas.microsoft.com/office/powerpoint/2010/main" val="440945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YOU KNOW WHEN</a:t>
            </a:r>
            <a:r>
              <a:rPr lang="en-US" baseline="0" dirty="0" smtClean="0"/>
              <a:t> TO STOP AT A STOP SIGN? </a:t>
            </a:r>
          </a:p>
          <a:p>
            <a:r>
              <a:rPr lang="en-US" baseline="0" dirty="0" smtClean="0"/>
              <a:t>HOW DO YOU KNOW WHICH AISLE THINGS ARE IN WHEN YOU SHOP AT A NEW GROCERY STORE</a:t>
            </a:r>
          </a:p>
          <a:p>
            <a:r>
              <a:rPr lang="en-US" baseline="0" dirty="0" smtClean="0"/>
              <a:t>HOW MANY OF YOU USE A DAYTIMER/ELECTRONIC CALENDAR, POST-IT NOTES, ETC. </a:t>
            </a:r>
          </a:p>
          <a:p>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39</a:t>
            </a:fld>
            <a:endParaRPr lang="en-US"/>
          </a:p>
        </p:txBody>
      </p:sp>
    </p:spTree>
    <p:extLst>
      <p:ext uri="{BB962C8B-B14F-4D97-AF65-F5344CB8AC3E}">
        <p14:creationId xmlns:p14="http://schemas.microsoft.com/office/powerpoint/2010/main" val="16644388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COMPREHENSION VS. EXPRESSION</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40</a:t>
            </a:fld>
            <a:endParaRPr lang="en-US"/>
          </a:p>
        </p:txBody>
      </p:sp>
    </p:spTree>
    <p:extLst>
      <p:ext uri="{BB962C8B-B14F-4D97-AF65-F5344CB8AC3E}">
        <p14:creationId xmlns:p14="http://schemas.microsoft.com/office/powerpoint/2010/main" val="2460891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ARE SOME OF THOSE “RED FLAGS</a:t>
            </a:r>
            <a:r>
              <a:rPr lang="en-US" baseline="0" dirty="0" smtClean="0"/>
              <a:t> FOR AUTISM?”</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4</a:t>
            </a:fld>
            <a:endParaRPr lang="en-US"/>
          </a:p>
        </p:txBody>
      </p:sp>
    </p:spTree>
    <p:extLst>
      <p:ext uri="{BB962C8B-B14F-4D97-AF65-F5344CB8AC3E}">
        <p14:creationId xmlns:p14="http://schemas.microsoft.com/office/powerpoint/2010/main" val="226772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EXPERTISE:</a:t>
            </a:r>
            <a:r>
              <a:rPr lang="en-US" baseline="0" dirty="0" smtClean="0"/>
              <a:t> PARENTS KNOW THEIR CHILD BEST.  PROFESSIONALS BRING A SPECIFIC SET OF SKILLS TO THE TABLE.  WE HAVE THE RESPONSIBILITY OF SHARING THOSE SKILSL WITH YOU AND TEACHING YOU TO USE THEM DIRECTLY WITH YOUR CHILD TO ALLOW YOU TO IMPACT YOUR CHILD’S DEVELOPMENT</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8</a:t>
            </a:fld>
            <a:endParaRPr lang="en-US"/>
          </a:p>
        </p:txBody>
      </p:sp>
    </p:spTree>
    <p:extLst>
      <p:ext uri="{BB962C8B-B14F-4D97-AF65-F5344CB8AC3E}">
        <p14:creationId xmlns:p14="http://schemas.microsoft.com/office/powerpoint/2010/main" val="636993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a:t>
            </a:r>
            <a:r>
              <a:rPr lang="en-US" baseline="0" dirty="0" smtClean="0"/>
              <a:t> AUDIENCE TO PROVIDE DEFINITION OF AUTISM IN THEIR WORDS (do this on flip chart if possible)</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9</a:t>
            </a:fld>
            <a:endParaRPr lang="en-US"/>
          </a:p>
        </p:txBody>
      </p:sp>
    </p:spTree>
    <p:extLst>
      <p:ext uri="{BB962C8B-B14F-4D97-AF65-F5344CB8AC3E}">
        <p14:creationId xmlns:p14="http://schemas.microsoft.com/office/powerpoint/2010/main" val="1343891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DEVELOPED IN RESPONSE TO PARENTS’ FRUSTRATION ABOUT LACK OF UNDERSTANDING</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10</a:t>
            </a:fld>
            <a:endParaRPr lang="en-US"/>
          </a:p>
        </p:txBody>
      </p:sp>
    </p:spTree>
    <p:extLst>
      <p:ext uri="{BB962C8B-B14F-4D97-AF65-F5344CB8AC3E}">
        <p14:creationId xmlns:p14="http://schemas.microsoft.com/office/powerpoint/2010/main" val="3200536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ROUGH ESTIMATE</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11</a:t>
            </a:fld>
            <a:endParaRPr lang="en-US"/>
          </a:p>
        </p:txBody>
      </p:sp>
    </p:spTree>
    <p:extLst>
      <p:ext uri="{BB962C8B-B14F-4D97-AF65-F5344CB8AC3E}">
        <p14:creationId xmlns:p14="http://schemas.microsoft.com/office/powerpoint/2010/main" val="2046020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15</a:t>
            </a:fld>
            <a:endParaRPr lang="en-US"/>
          </a:p>
        </p:txBody>
      </p:sp>
    </p:spTree>
    <p:extLst>
      <p:ext uri="{BB962C8B-B14F-4D97-AF65-F5344CB8AC3E}">
        <p14:creationId xmlns:p14="http://schemas.microsoft.com/office/powerpoint/2010/main" val="31885799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a child cannot communicate</a:t>
            </a:r>
            <a:r>
              <a:rPr lang="en-US" baseline="0" dirty="0" smtClean="0"/>
              <a:t> in conventional ways to have their needs met, they will express frustration through behaviour</a:t>
            </a:r>
            <a:endParaRPr lang="en-US" dirty="0"/>
          </a:p>
        </p:txBody>
      </p:sp>
      <p:sp>
        <p:nvSpPr>
          <p:cNvPr id="4" name="Slide Number Placeholder 3"/>
          <p:cNvSpPr>
            <a:spLocks noGrp="1"/>
          </p:cNvSpPr>
          <p:nvPr>
            <p:ph type="sldNum" sz="quarter" idx="10"/>
          </p:nvPr>
        </p:nvSpPr>
        <p:spPr/>
        <p:txBody>
          <a:bodyPr/>
          <a:lstStyle/>
          <a:p>
            <a:fld id="{A15E9CB5-8A2D-8F4C-A276-7158F409029E}" type="slidenum">
              <a:rPr lang="en-US" smtClean="0"/>
              <a:t>16</a:t>
            </a:fld>
            <a:endParaRPr lang="en-US"/>
          </a:p>
        </p:txBody>
      </p:sp>
    </p:spTree>
    <p:extLst>
      <p:ext uri="{BB962C8B-B14F-4D97-AF65-F5344CB8AC3E}">
        <p14:creationId xmlns:p14="http://schemas.microsoft.com/office/powerpoint/2010/main" val="1691255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CD34AD14-6D0F-E340-A549-1CABA850AC6F}" type="datetimeFigureOut">
              <a:rPr lang="en-US" smtClean="0"/>
              <a:t>15-05-20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344A7-C32C-2943-85E7-46393CED9A4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CD34AD14-6D0F-E340-A549-1CABA850AC6F}" type="datetimeFigureOut">
              <a:rPr lang="en-US" smtClean="0"/>
              <a:t>15-05-20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4344A7-C32C-2943-85E7-46393CED9A46}"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CD34AD14-6D0F-E340-A549-1CABA850AC6F}" type="datetimeFigureOut">
              <a:rPr lang="en-US" smtClean="0"/>
              <a:t>15-05-20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344A7-C32C-2943-85E7-46393CED9A46}"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CD34AD14-6D0F-E340-A549-1CABA850AC6F}" type="datetimeFigureOut">
              <a:rPr lang="en-US" smtClean="0"/>
              <a:t>15-05-20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344A7-C32C-2943-85E7-46393CED9A4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CD34AD14-6D0F-E340-A549-1CABA850AC6F}" type="datetimeFigureOut">
              <a:rPr lang="en-US" smtClean="0"/>
              <a:t>15-05-20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344A7-C32C-2943-85E7-46393CED9A4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CD34AD14-6D0F-E340-A549-1CABA850AC6F}" type="datetimeFigureOut">
              <a:rPr lang="en-US" smtClean="0"/>
              <a:t>15-05-20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344A7-C32C-2943-85E7-46393CED9A46}"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CD34AD14-6D0F-E340-A549-1CABA850AC6F}" type="datetimeFigureOut">
              <a:rPr lang="en-US" smtClean="0"/>
              <a:t>15-05-20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344A7-C32C-2943-85E7-46393CED9A4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CD34AD14-6D0F-E340-A549-1CABA850AC6F}" type="datetimeFigureOut">
              <a:rPr lang="en-US" smtClean="0"/>
              <a:t>15-05-20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4344A7-C32C-2943-85E7-46393CED9A4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CD34AD14-6D0F-E340-A549-1CABA850AC6F}" type="datetimeFigureOut">
              <a:rPr lang="en-US" smtClean="0"/>
              <a:t>15-05-20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4344A7-C32C-2943-85E7-46393CED9A4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CD34AD14-6D0F-E340-A549-1CABA850AC6F}" type="datetimeFigureOut">
              <a:rPr lang="en-US" smtClean="0"/>
              <a:t>15-05-20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4344A7-C32C-2943-85E7-46393CED9A4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34AD14-6D0F-E340-A549-1CABA850AC6F}" type="datetimeFigureOut">
              <a:rPr lang="en-US" smtClean="0"/>
              <a:t>15-05-20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4344A7-C32C-2943-85E7-46393CED9A4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CD34AD14-6D0F-E340-A549-1CABA850AC6F}" type="datetimeFigureOut">
              <a:rPr lang="en-US" smtClean="0"/>
              <a:t>15-05-20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4344A7-C32C-2943-85E7-46393CED9A4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CD34AD14-6D0F-E340-A549-1CABA850AC6F}" type="datetimeFigureOut">
              <a:rPr lang="en-US" smtClean="0"/>
              <a:t>15-05-20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514344A7-C32C-2943-85E7-46393CED9A4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www.autismspeaks.org/what-autism/treatment/applied-behavior-analysis-aba"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41.xml.rels><?xml version="1.0" encoding="UTF-8" standalone="yes"?>
<Relationships xmlns="http://schemas.openxmlformats.org/package/2006/relationships"><Relationship Id="rId3" Type="http://schemas.openxmlformats.org/officeDocument/2006/relationships/hyperlink" Target="http://www.autismspeaks.org" TargetMode="External"/><Relationship Id="rId4" Type="http://schemas.openxmlformats.org/officeDocument/2006/relationships/hyperlink" Target="http://www.autismnavigator.com" TargetMode="External"/><Relationship Id="rId5" Type="http://schemas.openxmlformats.org/officeDocument/2006/relationships/hyperlink" Target="http://www.autism.net" TargetMode="External"/><Relationship Id="rId6" Type="http://schemas.openxmlformats.org/officeDocument/2006/relationships/hyperlink" Target="http://www.sac-oac.ca" TargetMode="External"/><Relationship Id="rId1" Type="http://schemas.openxmlformats.org/officeDocument/2006/relationships/slideLayout" Target="../slideLayouts/slideLayout2.xml"/><Relationship Id="rId2" Type="http://schemas.openxmlformats.org/officeDocument/2006/relationships/hyperlink" Target="http://www.hanen.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63" y="1542058"/>
            <a:ext cx="8916281" cy="3794258"/>
          </a:xfrm>
        </p:spPr>
        <p:txBody>
          <a:bodyPr>
            <a:normAutofit/>
          </a:bodyPr>
          <a:lstStyle/>
          <a:p>
            <a:r>
              <a:rPr lang="en-US" dirty="0" smtClean="0">
                <a:latin typeface="Apple Chancery"/>
                <a:cs typeface="Apple Chancery"/>
              </a:rPr>
              <a:t>Early Intervention Strategies </a:t>
            </a:r>
            <a:br>
              <a:rPr lang="en-US" dirty="0" smtClean="0">
                <a:latin typeface="Apple Chancery"/>
                <a:cs typeface="Apple Chancery"/>
              </a:rPr>
            </a:br>
            <a:r>
              <a:rPr lang="en-US" dirty="0" smtClean="0">
                <a:latin typeface="Apple Chancery"/>
                <a:cs typeface="Apple Chancery"/>
              </a:rPr>
              <a:t>for individuals with </a:t>
            </a:r>
            <a:br>
              <a:rPr lang="en-US" dirty="0" smtClean="0">
                <a:latin typeface="Apple Chancery"/>
                <a:cs typeface="Apple Chancery"/>
              </a:rPr>
            </a:br>
            <a:r>
              <a:rPr lang="en-US" dirty="0" smtClean="0">
                <a:latin typeface="Apple Chancery"/>
                <a:cs typeface="Apple Chancery"/>
              </a:rPr>
              <a:t>Autism</a:t>
            </a:r>
            <a:br>
              <a:rPr lang="en-US" dirty="0" smtClean="0">
                <a:latin typeface="Apple Chancery"/>
                <a:cs typeface="Apple Chancery"/>
              </a:rPr>
            </a:br>
            <a:r>
              <a:rPr lang="en-US" dirty="0" smtClean="0">
                <a:latin typeface="Apple Chancery"/>
                <a:cs typeface="Apple Chancery"/>
              </a:rPr>
              <a:t/>
            </a:r>
            <a:br>
              <a:rPr lang="en-US" dirty="0" smtClean="0">
                <a:latin typeface="Apple Chancery"/>
                <a:cs typeface="Apple Chancery"/>
              </a:rPr>
            </a:br>
            <a:r>
              <a:rPr lang="en-US" dirty="0" smtClean="0">
                <a:latin typeface="Apple Chancery"/>
                <a:cs typeface="Apple Chancery"/>
              </a:rPr>
              <a:t>Sue E. McMillan, MClSc, SLP(C)</a:t>
            </a:r>
            <a:endParaRPr lang="en-US" dirty="0">
              <a:latin typeface="Apple Chancery"/>
              <a:cs typeface="Apple Chancery"/>
            </a:endParaRPr>
          </a:p>
        </p:txBody>
      </p:sp>
      <p:sp>
        <p:nvSpPr>
          <p:cNvPr id="3" name="Subtitle 2"/>
          <p:cNvSpPr>
            <a:spLocks noGrp="1"/>
          </p:cNvSpPr>
          <p:nvPr>
            <p:ph type="subTitle" idx="1"/>
          </p:nvPr>
        </p:nvSpPr>
        <p:spPr/>
        <p:txBody>
          <a:bodyPr/>
          <a:lstStyle/>
          <a:p>
            <a:r>
              <a:rPr lang="en-US" dirty="0" smtClean="0">
                <a:latin typeface="+mj-lt"/>
              </a:rPr>
              <a:t> </a:t>
            </a:r>
            <a:endParaRPr lang="en-US" dirty="0">
              <a:latin typeface="+mj-lt"/>
            </a:endParaRPr>
          </a:p>
        </p:txBody>
      </p:sp>
    </p:spTree>
    <p:extLst>
      <p:ext uri="{BB962C8B-B14F-4D97-AF65-F5344CB8AC3E}">
        <p14:creationId xmlns:p14="http://schemas.microsoft.com/office/powerpoint/2010/main" val="70819912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AUTISM</a:t>
            </a:r>
            <a:endParaRPr lang="en-US" dirty="0"/>
          </a:p>
        </p:txBody>
      </p:sp>
      <p:sp>
        <p:nvSpPr>
          <p:cNvPr id="3" name="Content Placeholder 2"/>
          <p:cNvSpPr>
            <a:spLocks noGrp="1"/>
          </p:cNvSpPr>
          <p:nvPr>
            <p:ph idx="1"/>
          </p:nvPr>
        </p:nvSpPr>
        <p:spPr>
          <a:xfrm>
            <a:off x="192438" y="1600200"/>
            <a:ext cx="8787990" cy="4967573"/>
          </a:xfrm>
        </p:spPr>
        <p:txBody>
          <a:bodyPr>
            <a:normAutofit fontScale="92500" lnSpcReduction="10000"/>
          </a:bodyPr>
          <a:lstStyle/>
          <a:p>
            <a:r>
              <a:rPr lang="en-US" dirty="0"/>
              <a:t>My child has Autism.  Autism is a complex disorder of brain development. It makes it difficult for my child to understand what is said to them, express their wants and needs, play with others, and tolerate certain sensations. Sometimes my child becomes upset and has difficulty calming down. It is NOT because my child is “badly behaved”. It IS because he/she does not understand how to ask for help from others.  Sometimes my child does things that you think are “strange”. My child simply sees the world in different ways than you and I. My child IS affectionate with people he/she knows. My child WANTS to communicate with others and is working hard to learn how.   </a:t>
            </a:r>
            <a:endParaRPr lang="en-CA" dirty="0"/>
          </a:p>
          <a:p>
            <a:pPr algn="ctr"/>
            <a:r>
              <a:rPr lang="en-US" dirty="0"/>
              <a:t>What can YOU do to help my child?</a:t>
            </a:r>
            <a:endParaRPr lang="en-CA" dirty="0"/>
          </a:p>
          <a:p>
            <a:pPr algn="ctr"/>
            <a:r>
              <a:rPr lang="en-US" dirty="0"/>
              <a:t>BE PATIENT.  BE TOLERANT.  TELL OTHERS ABOUT AUTISM.</a:t>
            </a:r>
            <a:endParaRPr lang="en-CA" dirty="0"/>
          </a:p>
          <a:p>
            <a:endParaRPr lang="en-US" dirty="0"/>
          </a:p>
        </p:txBody>
      </p:sp>
    </p:spTree>
    <p:extLst>
      <p:ext uri="{BB962C8B-B14F-4D97-AF65-F5344CB8AC3E}">
        <p14:creationId xmlns:p14="http://schemas.microsoft.com/office/powerpoint/2010/main" val="104164008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a:t>
            </a:r>
            <a:endParaRPr lang="en-US" dirty="0"/>
          </a:p>
        </p:txBody>
      </p:sp>
      <p:sp>
        <p:nvSpPr>
          <p:cNvPr id="3" name="Content Placeholder 2"/>
          <p:cNvSpPr>
            <a:spLocks noGrp="1"/>
          </p:cNvSpPr>
          <p:nvPr>
            <p:ph idx="1"/>
          </p:nvPr>
        </p:nvSpPr>
        <p:spPr/>
        <p:txBody>
          <a:bodyPr>
            <a:normAutofit/>
          </a:bodyPr>
          <a:lstStyle/>
          <a:p>
            <a:r>
              <a:rPr lang="en-US" dirty="0" smtClean="0"/>
              <a:t>Current Canadian statistics: 1/94 individuals have a diagnosis of Autism</a:t>
            </a:r>
          </a:p>
          <a:p>
            <a:endParaRPr lang="en-US" dirty="0" smtClean="0"/>
          </a:p>
          <a:p>
            <a:r>
              <a:rPr lang="en-US" dirty="0" smtClean="0"/>
              <a:t>100,000 in my home province of Ontario, Canada</a:t>
            </a:r>
          </a:p>
          <a:p>
            <a:pPr marL="0" indent="0">
              <a:buNone/>
            </a:pPr>
            <a:endParaRPr lang="en-US" dirty="0" smtClean="0"/>
          </a:p>
          <a:p>
            <a:r>
              <a:rPr lang="en-US" dirty="0" smtClean="0"/>
              <a:t>If we use comparable statistics for Barbados: Approximately 2,900 individuals with Autism</a:t>
            </a:r>
          </a:p>
        </p:txBody>
      </p:sp>
    </p:spTree>
    <p:extLst>
      <p:ext uri="{BB962C8B-B14F-4D97-AF65-F5344CB8AC3E}">
        <p14:creationId xmlns:p14="http://schemas.microsoft.com/office/powerpoint/2010/main" val="193861066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MORAL OF THE STATISTICAL STORY? </a:t>
            </a:r>
            <a:endParaRPr lang="en-US"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dirty="0" smtClean="0"/>
              <a:t>WE NEED TO…</a:t>
            </a:r>
          </a:p>
          <a:p>
            <a:endParaRPr lang="en-US" dirty="0"/>
          </a:p>
          <a:p>
            <a:r>
              <a:rPr lang="en-US" dirty="0" smtClean="0"/>
              <a:t>BE PATIENT</a:t>
            </a:r>
          </a:p>
          <a:p>
            <a:pPr marL="0" indent="0">
              <a:buNone/>
            </a:pPr>
            <a:endParaRPr lang="en-US" dirty="0" smtClean="0"/>
          </a:p>
          <a:p>
            <a:r>
              <a:rPr lang="en-US" dirty="0" smtClean="0"/>
              <a:t>ACCEPT INDIVIDUALS WITH AUTISM IN OUR COMMUNITY </a:t>
            </a:r>
          </a:p>
          <a:p>
            <a:pPr marL="0" indent="0" algn="ctr">
              <a:buNone/>
            </a:pPr>
            <a:endParaRPr lang="en-US" dirty="0" smtClean="0"/>
          </a:p>
          <a:p>
            <a:r>
              <a:rPr lang="en-US" dirty="0" smtClean="0"/>
              <a:t>LEARN HOW WE CAN HELP SUPPORT INDIVIDUALS IN OUR COMMUNITY WHO ARE AFFECTED BY AUTISM</a:t>
            </a:r>
          </a:p>
          <a:p>
            <a:endParaRPr lang="en-US" dirty="0" smtClean="0"/>
          </a:p>
          <a:p>
            <a:pPr marL="0" indent="0" algn="ctr">
              <a:buNone/>
            </a:pPr>
            <a:endParaRPr lang="en-US" dirty="0" smtClean="0"/>
          </a:p>
          <a:p>
            <a:endParaRPr lang="en-US" dirty="0"/>
          </a:p>
        </p:txBody>
      </p:sp>
    </p:spTree>
    <p:extLst>
      <p:ext uri="{BB962C8B-B14F-4D97-AF65-F5344CB8AC3E}">
        <p14:creationId xmlns:p14="http://schemas.microsoft.com/office/powerpoint/2010/main" val="928198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Myths</a:t>
            </a:r>
            <a:endParaRPr lang="en-US" dirty="0"/>
          </a:p>
        </p:txBody>
      </p:sp>
      <p:sp>
        <p:nvSpPr>
          <p:cNvPr id="3" name="Content Placeholder 2"/>
          <p:cNvSpPr>
            <a:spLocks noGrp="1"/>
          </p:cNvSpPr>
          <p:nvPr>
            <p:ph idx="1"/>
          </p:nvPr>
        </p:nvSpPr>
        <p:spPr/>
        <p:txBody>
          <a:bodyPr>
            <a:normAutofit/>
          </a:bodyPr>
          <a:lstStyle/>
          <a:p>
            <a:r>
              <a:rPr lang="en-US" dirty="0" smtClean="0"/>
              <a:t>MYTH: Individuals with Autism DO NOT WANT TO INTERACT with others</a:t>
            </a:r>
          </a:p>
          <a:p>
            <a:r>
              <a:rPr lang="en-US" dirty="0" smtClean="0"/>
              <a:t>TRUTH: Individuals with Autism often don’t know HOW to interact</a:t>
            </a:r>
          </a:p>
          <a:p>
            <a:endParaRPr lang="en-US" dirty="0"/>
          </a:p>
          <a:p>
            <a:r>
              <a:rPr lang="en-US" dirty="0" smtClean="0"/>
              <a:t>MYTH: Children with Autism have no interest in toys</a:t>
            </a:r>
          </a:p>
          <a:p>
            <a:r>
              <a:rPr lang="en-US" dirty="0" smtClean="0"/>
              <a:t>TRUTH: Children with Autism have difficulty exploring toys to learn what to do with them</a:t>
            </a:r>
            <a:endParaRPr lang="en-US" dirty="0"/>
          </a:p>
        </p:txBody>
      </p:sp>
    </p:spTree>
    <p:extLst>
      <p:ext uri="{BB962C8B-B14F-4D97-AF65-F5344CB8AC3E}">
        <p14:creationId xmlns:p14="http://schemas.microsoft.com/office/powerpoint/2010/main" val="993756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Myths</a:t>
            </a:r>
            <a:endParaRPr lang="en-US" dirty="0"/>
          </a:p>
        </p:txBody>
      </p:sp>
      <p:sp>
        <p:nvSpPr>
          <p:cNvPr id="3" name="Content Placeholder 2"/>
          <p:cNvSpPr>
            <a:spLocks noGrp="1"/>
          </p:cNvSpPr>
          <p:nvPr>
            <p:ph idx="1"/>
          </p:nvPr>
        </p:nvSpPr>
        <p:spPr/>
        <p:txBody>
          <a:bodyPr>
            <a:normAutofit lnSpcReduction="10000"/>
          </a:bodyPr>
          <a:lstStyle/>
          <a:p>
            <a:r>
              <a:rPr lang="en-US" dirty="0" smtClean="0"/>
              <a:t>MYTH: Individuals with Autism are not affectionate</a:t>
            </a:r>
          </a:p>
          <a:p>
            <a:r>
              <a:rPr lang="en-US" dirty="0" smtClean="0"/>
              <a:t>TRUTH: Individuals with Autism are just as individual as you and I.  Some like physical contact, others don’t</a:t>
            </a:r>
          </a:p>
          <a:p>
            <a:endParaRPr lang="en-US" dirty="0"/>
          </a:p>
          <a:p>
            <a:r>
              <a:rPr lang="en-US" dirty="0" smtClean="0"/>
              <a:t>MYTH: Individuals with Autism are all like “</a:t>
            </a:r>
            <a:r>
              <a:rPr lang="en-US" dirty="0" err="1" smtClean="0"/>
              <a:t>Rainman</a:t>
            </a:r>
            <a:r>
              <a:rPr lang="en-US" dirty="0" smtClean="0"/>
              <a:t>”</a:t>
            </a:r>
          </a:p>
          <a:p>
            <a:r>
              <a:rPr lang="en-US" dirty="0" smtClean="0"/>
              <a:t>TRUTH: Individuals with Autism have a range of individual cognitive abilities</a:t>
            </a:r>
          </a:p>
          <a:p>
            <a:endParaRPr lang="en-US" dirty="0"/>
          </a:p>
        </p:txBody>
      </p:sp>
    </p:spTree>
    <p:extLst>
      <p:ext uri="{BB962C8B-B14F-4D97-AF65-F5344CB8AC3E}">
        <p14:creationId xmlns:p14="http://schemas.microsoft.com/office/powerpoint/2010/main" val="14704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INTERVENTION</a:t>
            </a:r>
            <a:endParaRPr lang="en-US" dirty="0"/>
          </a:p>
        </p:txBody>
      </p:sp>
      <p:sp>
        <p:nvSpPr>
          <p:cNvPr id="3" name="Content Placeholder 2"/>
          <p:cNvSpPr>
            <a:spLocks noGrp="1"/>
          </p:cNvSpPr>
          <p:nvPr>
            <p:ph idx="1"/>
          </p:nvPr>
        </p:nvSpPr>
        <p:spPr/>
        <p:txBody>
          <a:bodyPr/>
          <a:lstStyle/>
          <a:p>
            <a:r>
              <a:rPr lang="en-US" dirty="0" smtClean="0"/>
              <a:t>Dr. Amy </a:t>
            </a:r>
            <a:r>
              <a:rPr lang="en-US" dirty="0" err="1" smtClean="0"/>
              <a:t>Wetherby</a:t>
            </a:r>
            <a:r>
              <a:rPr lang="en-US" dirty="0" smtClean="0"/>
              <a:t>, SLP, Director, Autism Institute in the College of Medicine, Florida State University</a:t>
            </a:r>
          </a:p>
          <a:p>
            <a:pPr marL="0" indent="0">
              <a:buNone/>
            </a:pPr>
            <a:endParaRPr lang="en-US" dirty="0" smtClean="0"/>
          </a:p>
          <a:p>
            <a:r>
              <a:rPr lang="en-US" dirty="0" smtClean="0"/>
              <a:t>Estimated lifetime societal cost of $3.2 million dollars</a:t>
            </a:r>
            <a:r>
              <a:rPr lang="en-US" dirty="0"/>
              <a:t> </a:t>
            </a:r>
            <a:r>
              <a:rPr lang="en-US" dirty="0" smtClean="0"/>
              <a:t>per child with Autism</a:t>
            </a:r>
          </a:p>
          <a:p>
            <a:pPr marL="0" indent="0">
              <a:buNone/>
            </a:pPr>
            <a:endParaRPr lang="en-US" dirty="0" smtClean="0"/>
          </a:p>
          <a:p>
            <a:r>
              <a:rPr lang="en-US" dirty="0" smtClean="0"/>
              <a:t>Her research has come up with a list of “red flags” that can be seen between 12-24 months of age</a:t>
            </a:r>
            <a:endParaRPr lang="en-US" dirty="0"/>
          </a:p>
        </p:txBody>
      </p:sp>
    </p:spTree>
    <p:extLst>
      <p:ext uri="{BB962C8B-B14F-4D97-AF65-F5344CB8AC3E}">
        <p14:creationId xmlns:p14="http://schemas.microsoft.com/office/powerpoint/2010/main" val="39102767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Early Intervention</a:t>
            </a:r>
            <a:endParaRPr lang="en-US"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cap="all" dirty="0" smtClean="0"/>
              <a:t>Dr. </a:t>
            </a:r>
            <a:r>
              <a:rPr lang="en-US" cap="all" dirty="0" err="1" smtClean="0"/>
              <a:t>Wetherby’s</a:t>
            </a:r>
            <a:r>
              <a:rPr lang="en-US" cap="all" dirty="0" smtClean="0"/>
              <a:t> research has demonstrated</a:t>
            </a:r>
          </a:p>
          <a:p>
            <a:r>
              <a:rPr lang="en-US" dirty="0" smtClean="0"/>
              <a:t>Intervention </a:t>
            </a:r>
            <a:r>
              <a:rPr lang="en-US" dirty="0"/>
              <a:t>has the </a:t>
            </a:r>
            <a:r>
              <a:rPr lang="en-US" b="1" dirty="0"/>
              <a:t>greatest</a:t>
            </a:r>
            <a:r>
              <a:rPr lang="en-US" dirty="0"/>
              <a:t> impact before 3 years of age because this is the time of greatest “brain plasticity”</a:t>
            </a:r>
            <a:r>
              <a:rPr lang="en-US" dirty="0" smtClean="0"/>
              <a:t>.</a:t>
            </a:r>
          </a:p>
          <a:p>
            <a:r>
              <a:rPr lang="en-US" dirty="0"/>
              <a:t>B</a:t>
            </a:r>
            <a:r>
              <a:rPr lang="en-US" dirty="0" smtClean="0"/>
              <a:t>elieves early “symptoms” of Autism, difficulty in communication and social interaction, lead to behaviour problems which are actually </a:t>
            </a:r>
            <a:r>
              <a:rPr lang="en-US" i="1" dirty="0" smtClean="0"/>
              <a:t>secondary</a:t>
            </a:r>
            <a:r>
              <a:rPr lang="en-US" dirty="0" smtClean="0"/>
              <a:t> to these early symptoms</a:t>
            </a:r>
          </a:p>
          <a:p>
            <a:r>
              <a:rPr lang="en-US" dirty="0" smtClean="0"/>
              <a:t>So, treating early symptoms can reduce severity of secondary “behaviour problems”, which are actually communication.</a:t>
            </a:r>
            <a:endParaRPr lang="en-US" dirty="0"/>
          </a:p>
          <a:p>
            <a:endParaRPr lang="en-US" dirty="0"/>
          </a:p>
        </p:txBody>
      </p:sp>
    </p:spTree>
    <p:extLst>
      <p:ext uri="{BB962C8B-B14F-4D97-AF65-F5344CB8AC3E}">
        <p14:creationId xmlns:p14="http://schemas.microsoft.com/office/powerpoint/2010/main" val="3469253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Early Intervention</a:t>
            </a:r>
            <a:endParaRPr lang="en-US" dirty="0"/>
          </a:p>
        </p:txBody>
      </p:sp>
      <p:sp>
        <p:nvSpPr>
          <p:cNvPr id="3" name="Content Placeholder 2"/>
          <p:cNvSpPr>
            <a:spLocks noGrp="1"/>
          </p:cNvSpPr>
          <p:nvPr>
            <p:ph idx="1"/>
          </p:nvPr>
        </p:nvSpPr>
        <p:spPr/>
        <p:txBody>
          <a:bodyPr/>
          <a:lstStyle/>
          <a:p>
            <a:r>
              <a:rPr lang="en-US" dirty="0"/>
              <a:t>Research proves that the brain is most “plastic” before the age of 5 years</a:t>
            </a:r>
          </a:p>
          <a:p>
            <a:r>
              <a:rPr lang="en-US" dirty="0" smtClean="0"/>
              <a:t>EI can prevent restricted interests from becoming so deeply ingrained </a:t>
            </a:r>
          </a:p>
          <a:p>
            <a:r>
              <a:rPr lang="en-US" dirty="0" smtClean="0"/>
              <a:t>Help children with Autism develop social relationships that they would not otherwise develop</a:t>
            </a:r>
          </a:p>
          <a:p>
            <a:r>
              <a:rPr lang="en-US" dirty="0" smtClean="0"/>
              <a:t>Help child develop core skills in communication, play, behaviour and social interaction that are needed for school success</a:t>
            </a:r>
          </a:p>
          <a:p>
            <a:endParaRPr lang="en-US" dirty="0"/>
          </a:p>
        </p:txBody>
      </p:sp>
    </p:spTree>
    <p:extLst>
      <p:ext uri="{BB962C8B-B14F-4D97-AF65-F5344CB8AC3E}">
        <p14:creationId xmlns:p14="http://schemas.microsoft.com/office/powerpoint/2010/main" val="3006749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INTERVENTIONS FOR AUTISM</a:t>
            </a:r>
            <a:endParaRPr lang="en-US" dirty="0"/>
          </a:p>
        </p:txBody>
      </p:sp>
      <p:sp>
        <p:nvSpPr>
          <p:cNvPr id="3" name="Content Placeholder 2"/>
          <p:cNvSpPr>
            <a:spLocks noGrp="1"/>
          </p:cNvSpPr>
          <p:nvPr>
            <p:ph idx="1"/>
          </p:nvPr>
        </p:nvSpPr>
        <p:spPr/>
        <p:txBody>
          <a:bodyPr>
            <a:normAutofit/>
          </a:bodyPr>
          <a:lstStyle/>
          <a:p>
            <a:r>
              <a:rPr lang="en-US" dirty="0" smtClean="0"/>
              <a:t>MANY DIFFERENT INTERVENTIONS PROVIDED BY DIFFERENT PROFESSIONALS</a:t>
            </a:r>
          </a:p>
          <a:p>
            <a:r>
              <a:rPr lang="en-US" dirty="0" smtClean="0"/>
              <a:t>WIDE VARIETY OF THEORETICAL BACKGROUNDS</a:t>
            </a:r>
          </a:p>
          <a:p>
            <a:r>
              <a:rPr lang="en-US" dirty="0" smtClean="0"/>
              <a:t>DIRECT THERAPIES WITH CHILD</a:t>
            </a:r>
          </a:p>
          <a:p>
            <a:r>
              <a:rPr lang="en-US" dirty="0" smtClean="0"/>
              <a:t>PARENT TRAINING</a:t>
            </a:r>
          </a:p>
          <a:p>
            <a:r>
              <a:rPr lang="en-US" dirty="0" smtClean="0"/>
              <a:t>EDUCATOR TRAINING</a:t>
            </a:r>
          </a:p>
          <a:p>
            <a:r>
              <a:rPr lang="en-US" dirty="0" smtClean="0"/>
              <a:t>BIOMEDICAL INTERVENTIONS </a:t>
            </a:r>
          </a:p>
          <a:p>
            <a:endParaRPr lang="en-US" dirty="0" smtClean="0"/>
          </a:p>
          <a:p>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3199025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OCCUPATIONAL THERAPY</a:t>
            </a:r>
            <a:endParaRPr lang="en-US" dirty="0"/>
          </a:p>
        </p:txBody>
      </p:sp>
      <p:sp>
        <p:nvSpPr>
          <p:cNvPr id="3" name="Content Placeholder 2"/>
          <p:cNvSpPr>
            <a:spLocks noGrp="1"/>
          </p:cNvSpPr>
          <p:nvPr>
            <p:ph idx="1"/>
          </p:nvPr>
        </p:nvSpPr>
        <p:spPr/>
        <p:txBody>
          <a:bodyPr/>
          <a:lstStyle/>
          <a:p>
            <a:pPr>
              <a:buFont typeface="Wingdings" charset="2"/>
              <a:buChar char="u"/>
            </a:pPr>
            <a:r>
              <a:rPr lang="en-US" dirty="0" smtClean="0"/>
              <a:t>GROSS AND FINE MOTOR SKILLS</a:t>
            </a:r>
          </a:p>
          <a:p>
            <a:pPr>
              <a:buFont typeface="Wingdings" charset="2"/>
              <a:buChar char="u"/>
            </a:pPr>
            <a:r>
              <a:rPr lang="en-US" dirty="0" smtClean="0"/>
              <a:t>SENSORY INTEGRATION</a:t>
            </a:r>
          </a:p>
          <a:p>
            <a:pPr>
              <a:buFont typeface="Wingdings" charset="2"/>
              <a:buChar char="u"/>
            </a:pPr>
            <a:r>
              <a:rPr lang="en-US" dirty="0" smtClean="0"/>
              <a:t>PLAY</a:t>
            </a:r>
          </a:p>
          <a:p>
            <a:pPr>
              <a:buFont typeface="Wingdings" charset="2"/>
              <a:buChar char="u"/>
            </a:pPr>
            <a:r>
              <a:rPr lang="en-US" dirty="0" smtClean="0"/>
              <a:t>COGNITIVE SKILLS</a:t>
            </a:r>
          </a:p>
          <a:p>
            <a:pPr>
              <a:buFont typeface="Wingdings" charset="2"/>
              <a:buChar char="u"/>
            </a:pPr>
            <a:r>
              <a:rPr lang="en-US" dirty="0" smtClean="0"/>
              <a:t>ACTIVITIES OF DAILY LIVING</a:t>
            </a:r>
          </a:p>
          <a:p>
            <a:pPr>
              <a:buFont typeface="Wingdings" charset="2"/>
              <a:buChar char="u"/>
            </a:pPr>
            <a:r>
              <a:rPr lang="en-US" dirty="0" smtClean="0"/>
              <a:t>FEEDING</a:t>
            </a:r>
            <a:endParaRPr lang="en-US" dirty="0"/>
          </a:p>
        </p:txBody>
      </p:sp>
    </p:spTree>
    <p:extLst>
      <p:ext uri="{BB962C8B-B14F-4D97-AF65-F5344CB8AC3E}">
        <p14:creationId xmlns:p14="http://schemas.microsoft.com/office/powerpoint/2010/main" val="304401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idx="1"/>
          </p:nvPr>
        </p:nvSpPr>
        <p:spPr>
          <a:xfrm>
            <a:off x="188601" y="1600201"/>
            <a:ext cx="8826522" cy="4343400"/>
          </a:xfrm>
        </p:spPr>
        <p:txBody>
          <a:bodyPr>
            <a:normAutofit/>
          </a:bodyPr>
          <a:lstStyle/>
          <a:p>
            <a:r>
              <a:rPr lang="en-US" sz="2000" dirty="0" smtClean="0"/>
              <a:t>Speech-Language Pathologist=Speech-Language Therapist</a:t>
            </a:r>
          </a:p>
          <a:p>
            <a:endParaRPr lang="en-US" sz="2000" dirty="0"/>
          </a:p>
          <a:p>
            <a:r>
              <a:rPr lang="en-US" sz="2000" dirty="0" smtClean="0"/>
              <a:t>Bachelor or Master’s degree in Human Communication Disorders</a:t>
            </a:r>
          </a:p>
          <a:p>
            <a:endParaRPr lang="en-US" sz="2000" dirty="0" smtClean="0"/>
          </a:p>
          <a:p>
            <a:r>
              <a:rPr lang="en-US" sz="2000" dirty="0" smtClean="0"/>
              <a:t>“Speech-Language </a:t>
            </a:r>
            <a:r>
              <a:rPr lang="en-US" sz="2000" dirty="0"/>
              <a:t>P</a:t>
            </a:r>
            <a:r>
              <a:rPr lang="en-US" sz="2000" dirty="0" smtClean="0"/>
              <a:t>athologists </a:t>
            </a:r>
            <a:r>
              <a:rPr lang="en-US" sz="2000" dirty="0"/>
              <a:t>screen, assess, identify</a:t>
            </a:r>
            <a:br>
              <a:rPr lang="en-US" sz="2000" dirty="0"/>
            </a:br>
            <a:r>
              <a:rPr lang="en-US" sz="2000" dirty="0"/>
              <a:t>and treat speech, language, voice, fluency (stuttering), swallowing and feeding problems for all age groups in addition to advocating for the prevention of these disorders</a:t>
            </a:r>
            <a:r>
              <a:rPr lang="en-US" sz="2000" dirty="0" smtClean="0"/>
              <a:t>.” Source: Speech-Language Audiology Canada </a:t>
            </a:r>
            <a:endParaRPr lang="en-US" sz="2000" dirty="0"/>
          </a:p>
          <a:p>
            <a:endParaRPr lang="en-US" sz="2000" dirty="0"/>
          </a:p>
        </p:txBody>
      </p:sp>
    </p:spTree>
    <p:extLst>
      <p:ext uri="{BB962C8B-B14F-4D97-AF65-F5344CB8AC3E}">
        <p14:creationId xmlns:p14="http://schemas.microsoft.com/office/powerpoint/2010/main" val="66044965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BEHAVIOURAL THERAPIES</a:t>
            </a:r>
            <a:br>
              <a:rPr lang="en-US" dirty="0"/>
            </a:br>
            <a:endParaRPr lang="en-US" dirty="0"/>
          </a:p>
        </p:txBody>
      </p:sp>
      <p:sp>
        <p:nvSpPr>
          <p:cNvPr id="3" name="Content Placeholder 2"/>
          <p:cNvSpPr>
            <a:spLocks noGrp="1"/>
          </p:cNvSpPr>
          <p:nvPr>
            <p:ph idx="1"/>
          </p:nvPr>
        </p:nvSpPr>
        <p:spPr>
          <a:xfrm>
            <a:off x="549275" y="943113"/>
            <a:ext cx="8042276" cy="5000488"/>
          </a:xfrm>
        </p:spPr>
        <p:txBody>
          <a:bodyPr>
            <a:normAutofit fontScale="92500" lnSpcReduction="10000"/>
          </a:bodyPr>
          <a:lstStyle/>
          <a:p>
            <a:pPr marL="0" indent="0" algn="ctr">
              <a:buNone/>
            </a:pPr>
            <a:r>
              <a:rPr lang="en-US" dirty="0" smtClean="0"/>
              <a:t>APPLIED </a:t>
            </a:r>
            <a:r>
              <a:rPr lang="en-US" dirty="0"/>
              <a:t>BEHAVIOUR </a:t>
            </a:r>
            <a:r>
              <a:rPr lang="en-US" dirty="0" smtClean="0"/>
              <a:t>ANALYSIS</a:t>
            </a:r>
          </a:p>
          <a:p>
            <a:pPr>
              <a:buFont typeface="Wingdings" charset="2"/>
              <a:buChar char="u"/>
            </a:pPr>
            <a:r>
              <a:rPr lang="en-US" dirty="0" smtClean="0"/>
              <a:t> Based on work of Dr. O. </a:t>
            </a:r>
            <a:r>
              <a:rPr lang="en-US" dirty="0" err="1" smtClean="0"/>
              <a:t>Ivar</a:t>
            </a:r>
            <a:r>
              <a:rPr lang="en-US" dirty="0" smtClean="0"/>
              <a:t> </a:t>
            </a:r>
            <a:r>
              <a:rPr lang="en-US" dirty="0" err="1" smtClean="0"/>
              <a:t>Lovaas</a:t>
            </a:r>
            <a:endParaRPr lang="en-US" dirty="0" smtClean="0"/>
          </a:p>
          <a:p>
            <a:pPr>
              <a:buFont typeface="Wingdings" charset="2"/>
              <a:buChar char="u"/>
            </a:pPr>
            <a:r>
              <a:rPr lang="en-US" dirty="0" smtClean="0"/>
              <a:t>Focuses on </a:t>
            </a:r>
            <a:r>
              <a:rPr lang="en-US" dirty="0"/>
              <a:t>principles that explain how learning takes </a:t>
            </a:r>
            <a:r>
              <a:rPr lang="en-US" dirty="0" smtClean="0"/>
              <a:t>place such as “Positive reinforcement”: </a:t>
            </a:r>
            <a:r>
              <a:rPr lang="en-US" dirty="0"/>
              <a:t>When a behavior is followed by some sort of reward, the behavior is more likely to be repeated. </a:t>
            </a:r>
            <a:endParaRPr lang="en-US" dirty="0" smtClean="0"/>
          </a:p>
          <a:p>
            <a:pPr>
              <a:buFont typeface="Wingdings" charset="2"/>
              <a:buChar char="u"/>
            </a:pPr>
            <a:r>
              <a:rPr lang="en-US" dirty="0" smtClean="0"/>
              <a:t>Team supervised by Psychologist specializing in behaviour</a:t>
            </a:r>
          </a:p>
          <a:p>
            <a:pPr>
              <a:buFont typeface="Wingdings" charset="2"/>
              <a:buChar char="u"/>
            </a:pPr>
            <a:r>
              <a:rPr lang="en-US" dirty="0" smtClean="0"/>
              <a:t>Direct intervention provided by Behaviour Therapists/Behaviour Analysts (sometimes SLP’s)</a:t>
            </a:r>
          </a:p>
          <a:p>
            <a:pPr>
              <a:buFont typeface="Wingdings" charset="2"/>
              <a:buChar char="u"/>
            </a:pPr>
            <a:r>
              <a:rPr lang="en-US" dirty="0" smtClean="0"/>
              <a:t>BCBA (Board Certified Behaviour Analyst)</a:t>
            </a:r>
          </a:p>
          <a:p>
            <a:pPr>
              <a:buFont typeface="Wingdings" charset="2"/>
              <a:buChar char="u"/>
            </a:pPr>
            <a:endParaRPr lang="en-US" dirty="0"/>
          </a:p>
          <a:p>
            <a:endParaRPr lang="en-US" dirty="0"/>
          </a:p>
          <a:p>
            <a:endParaRPr lang="en-US" dirty="0"/>
          </a:p>
        </p:txBody>
      </p:sp>
    </p:spTree>
    <p:extLst>
      <p:ext uri="{BB962C8B-B14F-4D97-AF65-F5344CB8AC3E}">
        <p14:creationId xmlns:p14="http://schemas.microsoft.com/office/powerpoint/2010/main" val="3736876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BEHAVIOURAL THERAPIES</a:t>
            </a: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dirty="0"/>
              <a:t>VERBAL BEHAVIOUR</a:t>
            </a:r>
          </a:p>
          <a:p>
            <a:pPr>
              <a:buFont typeface="Wingdings" charset="2"/>
              <a:buChar char="u"/>
            </a:pPr>
            <a:r>
              <a:rPr lang="en-US" dirty="0" smtClean="0"/>
              <a:t>Uses </a:t>
            </a:r>
            <a:r>
              <a:rPr lang="en-US" dirty="0"/>
              <a:t>principles of </a:t>
            </a:r>
            <a:r>
              <a:rPr lang="en-US" dirty="0" smtClean="0"/>
              <a:t>ABA and theories of B.F. Skinner</a:t>
            </a:r>
          </a:p>
          <a:p>
            <a:pPr>
              <a:buFont typeface="Wingdings" charset="2"/>
              <a:buChar char="u"/>
            </a:pPr>
            <a:r>
              <a:rPr lang="en-US" dirty="0" smtClean="0"/>
              <a:t>Usually delivered by Behaviour Therapists/Analysts</a:t>
            </a:r>
          </a:p>
          <a:p>
            <a:pPr>
              <a:buFont typeface="Wingdings" charset="2"/>
              <a:buChar char="u"/>
            </a:pPr>
            <a:r>
              <a:rPr lang="en-US" dirty="0" smtClean="0"/>
              <a:t>Focuses on WHY we use words</a:t>
            </a:r>
          </a:p>
          <a:p>
            <a:pPr>
              <a:buFont typeface="Wingdings" charset="2"/>
              <a:buChar char="u"/>
            </a:pPr>
            <a:r>
              <a:rPr lang="en-US" dirty="0" smtClean="0"/>
              <a:t>Motivate individual with Autism to learn language by connecting language with its purpose: imitating, requesting, commenting, communicating ideas</a:t>
            </a:r>
          </a:p>
          <a:p>
            <a:pPr>
              <a:buFont typeface="Wingdings" charset="2"/>
              <a:buChar char="u"/>
            </a:pPr>
            <a:r>
              <a:rPr lang="en-US" dirty="0" smtClean="0"/>
              <a:t>Goal to help individual to learn that words can obtain desired objects, attention, etc. </a:t>
            </a:r>
          </a:p>
          <a:p>
            <a:endParaRPr lang="en-US" u="sng" dirty="0">
              <a:hlinkClick r:id="rId3"/>
            </a:endParaRPr>
          </a:p>
        </p:txBody>
      </p:sp>
    </p:spTree>
    <p:extLst>
      <p:ext uri="{BB962C8B-B14F-4D97-AF65-F5344CB8AC3E}">
        <p14:creationId xmlns:p14="http://schemas.microsoft.com/office/powerpoint/2010/main" val="1118628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BEHAVIOURAL THERAPIES</a:t>
            </a:r>
            <a:endParaRPr lang="en-US" dirty="0"/>
          </a:p>
        </p:txBody>
      </p:sp>
      <p:sp>
        <p:nvSpPr>
          <p:cNvPr id="3" name="Content Placeholder 2"/>
          <p:cNvSpPr>
            <a:spLocks noGrp="1"/>
          </p:cNvSpPr>
          <p:nvPr>
            <p:ph idx="1"/>
          </p:nvPr>
        </p:nvSpPr>
        <p:spPr>
          <a:xfrm>
            <a:off x="549275" y="1600201"/>
            <a:ext cx="8042276" cy="4963862"/>
          </a:xfrm>
        </p:spPr>
        <p:txBody>
          <a:bodyPr>
            <a:normAutofit fontScale="85000" lnSpcReduction="10000"/>
          </a:bodyPr>
          <a:lstStyle/>
          <a:p>
            <a:pPr marL="0" indent="0" algn="ctr">
              <a:buNone/>
            </a:pPr>
            <a:r>
              <a:rPr lang="en-US" dirty="0" smtClean="0"/>
              <a:t>PIVOTAL </a:t>
            </a:r>
            <a:r>
              <a:rPr lang="en-US" dirty="0"/>
              <a:t>RESPONSE </a:t>
            </a:r>
            <a:r>
              <a:rPr lang="en-US" dirty="0" smtClean="0"/>
              <a:t>TREATMENT</a:t>
            </a:r>
          </a:p>
          <a:p>
            <a:pPr>
              <a:buFont typeface="Wingdings" charset="2"/>
              <a:buChar char="u"/>
            </a:pPr>
            <a:r>
              <a:rPr lang="en-US" dirty="0" smtClean="0"/>
              <a:t>Developed by Dr.’s Robert and Lynn </a:t>
            </a:r>
            <a:r>
              <a:rPr lang="en-US" dirty="0" err="1" smtClean="0"/>
              <a:t>Koegel</a:t>
            </a:r>
            <a:r>
              <a:rPr lang="en-US" dirty="0" smtClean="0"/>
              <a:t>. Derived from ABA.</a:t>
            </a:r>
          </a:p>
          <a:p>
            <a:pPr>
              <a:buFont typeface="Wingdings" charset="2"/>
              <a:buChar char="u"/>
            </a:pPr>
            <a:r>
              <a:rPr lang="en-US" dirty="0" smtClean="0"/>
              <a:t>Delivered by SLP’s, Psychologists, Special Education Teachers</a:t>
            </a:r>
          </a:p>
          <a:p>
            <a:pPr>
              <a:buFont typeface="Wingdings" charset="2"/>
              <a:buChar char="u"/>
            </a:pPr>
            <a:r>
              <a:rPr lang="en-US" dirty="0" smtClean="0"/>
              <a:t>Play based and child initiated</a:t>
            </a:r>
          </a:p>
          <a:p>
            <a:pPr>
              <a:buFont typeface="Wingdings" charset="2"/>
              <a:buChar char="u"/>
            </a:pPr>
            <a:r>
              <a:rPr lang="en-US" dirty="0" smtClean="0"/>
              <a:t>Significant parent training and involvement in delivery of intervention</a:t>
            </a:r>
          </a:p>
          <a:p>
            <a:pPr>
              <a:buFont typeface="Wingdings" charset="2"/>
              <a:buChar char="u"/>
            </a:pPr>
            <a:r>
              <a:rPr lang="en-US" dirty="0" smtClean="0"/>
              <a:t>Goals to develop communication, language and positive social behaviours as well as relief from disruptive self-stimulatory behaviours</a:t>
            </a:r>
          </a:p>
          <a:p>
            <a:pPr>
              <a:buFont typeface="Wingdings" charset="2"/>
              <a:buChar char="u"/>
            </a:pPr>
            <a:r>
              <a:rPr lang="en-US" dirty="0" smtClean="0"/>
              <a:t>Targets </a:t>
            </a:r>
            <a:r>
              <a:rPr lang="en-US" dirty="0"/>
              <a:t>“pivotal” areas of </a:t>
            </a:r>
            <a:r>
              <a:rPr lang="en-US" dirty="0" smtClean="0"/>
              <a:t>child development: motivation</a:t>
            </a:r>
            <a:r>
              <a:rPr lang="en-US" dirty="0"/>
              <a:t>, response to multiple cues, self-management and the initiation of social interactions. </a:t>
            </a:r>
          </a:p>
        </p:txBody>
      </p:sp>
    </p:spTree>
    <p:extLst>
      <p:ext uri="{BB962C8B-B14F-4D97-AF65-F5344CB8AC3E}">
        <p14:creationId xmlns:p14="http://schemas.microsoft.com/office/powerpoint/2010/main" val="3239289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TEACCH</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charset="2"/>
              <a:buChar char="u"/>
            </a:pPr>
            <a:r>
              <a:rPr lang="en-US" cap="all" dirty="0" smtClean="0"/>
              <a:t>BASED ON WORK OF DR. ERIC SCHOPLER</a:t>
            </a:r>
          </a:p>
          <a:p>
            <a:pPr>
              <a:buFont typeface="Wingdings" charset="2"/>
              <a:buChar char="u"/>
            </a:pPr>
            <a:r>
              <a:rPr lang="en-US" cap="all" dirty="0" smtClean="0"/>
              <a:t>A FRAMEWORK FOR TEACHING THAT INCLUDES THE INDIVIDUAL’S STRENGTHS IN VISUAL INFORMATION PROCESSING AND DIFFICULTY IN SOCIAL, COMMUNICATION, ATTENTION AND EXECUTIVE FUNCTION</a:t>
            </a:r>
          </a:p>
          <a:p>
            <a:r>
              <a:rPr lang="en-US" cap="all" dirty="0" smtClean="0"/>
              <a:t>INCLUDES: </a:t>
            </a:r>
          </a:p>
          <a:p>
            <a:r>
              <a:rPr lang="en-US" cap="all" dirty="0" smtClean="0"/>
              <a:t>External </a:t>
            </a:r>
            <a:r>
              <a:rPr lang="en-US" cap="all" dirty="0"/>
              <a:t>organizational supports to </a:t>
            </a:r>
            <a:r>
              <a:rPr lang="en-US" cap="all" dirty="0" smtClean="0"/>
              <a:t>SUPPORT </a:t>
            </a:r>
            <a:r>
              <a:rPr lang="en-US" cap="all" dirty="0"/>
              <a:t>challenges with attention and executive function</a:t>
            </a:r>
          </a:p>
          <a:p>
            <a:r>
              <a:rPr lang="en-US" cap="all" dirty="0"/>
              <a:t>Visual and/or written information to supplement verbal communication</a:t>
            </a:r>
          </a:p>
          <a:p>
            <a:r>
              <a:rPr lang="en-US" cap="all" dirty="0"/>
              <a:t>Structured support for social communication</a:t>
            </a:r>
          </a:p>
        </p:txBody>
      </p:sp>
    </p:spTree>
    <p:extLst>
      <p:ext uri="{BB962C8B-B14F-4D97-AF65-F5344CB8AC3E}">
        <p14:creationId xmlns:p14="http://schemas.microsoft.com/office/powerpoint/2010/main" val="14973471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RELATIONSHIP DEVELOPMENT INTERVENTION</a:t>
            </a:r>
            <a:endParaRPr lang="en-US" sz="4000" dirty="0"/>
          </a:p>
        </p:txBody>
      </p:sp>
      <p:sp>
        <p:nvSpPr>
          <p:cNvPr id="3" name="Content Placeholder 2"/>
          <p:cNvSpPr>
            <a:spLocks noGrp="1"/>
          </p:cNvSpPr>
          <p:nvPr>
            <p:ph idx="1"/>
          </p:nvPr>
        </p:nvSpPr>
        <p:spPr/>
        <p:txBody>
          <a:bodyPr>
            <a:normAutofit fontScale="62500" lnSpcReduction="20000"/>
          </a:bodyPr>
          <a:lstStyle/>
          <a:p>
            <a:pPr>
              <a:buFont typeface="Wingdings" charset="2"/>
              <a:buChar char="u"/>
            </a:pPr>
            <a:r>
              <a:rPr lang="en-US" dirty="0" smtClean="0"/>
              <a:t>DEVELOPED BY PSYCHOLOGIST, DR. STEVEN GUTSTEIN</a:t>
            </a:r>
          </a:p>
          <a:p>
            <a:pPr>
              <a:buFont typeface="Wingdings" charset="2"/>
              <a:buChar char="u"/>
            </a:pPr>
            <a:r>
              <a:rPr lang="en-US" dirty="0" smtClean="0"/>
              <a:t>BEHAVIOURAL TREATMENT </a:t>
            </a:r>
          </a:p>
          <a:p>
            <a:pPr>
              <a:buFont typeface="Wingdings" charset="2"/>
              <a:buChar char="u"/>
            </a:pPr>
            <a:r>
              <a:rPr lang="en-US" dirty="0" smtClean="0"/>
              <a:t>PARENTS TRAINED IN RDI AND PROVIDE INTERVENTION UNDER GUIDANCE OF AN RDI CERTIFIED PROFESSIONAL</a:t>
            </a:r>
          </a:p>
          <a:p>
            <a:pPr>
              <a:buFont typeface="Wingdings" charset="2"/>
              <a:buChar char="u"/>
            </a:pPr>
            <a:r>
              <a:rPr lang="en-US" dirty="0" smtClean="0"/>
              <a:t>GOAL TO TEACH INDIVIDUALS WITH AUTISM TO BE “FLEXIBLE THINKERS”</a:t>
            </a:r>
          </a:p>
          <a:p>
            <a:pPr>
              <a:buFont typeface="Wingdings" charset="2"/>
              <a:buChar char="u"/>
            </a:pPr>
            <a:r>
              <a:rPr lang="en-US" dirty="0" smtClean="0"/>
              <a:t>KEY SKILLS TAUGHT INCLUDE: </a:t>
            </a:r>
          </a:p>
          <a:p>
            <a:pPr>
              <a:buFont typeface="Wingdings" charset="2"/>
              <a:buChar char="u"/>
            </a:pPr>
            <a:r>
              <a:rPr lang="en-US" cap="all" dirty="0" smtClean="0"/>
              <a:t>Appreciation for </a:t>
            </a:r>
            <a:r>
              <a:rPr lang="en-US" cap="all" dirty="0"/>
              <a:t>different </a:t>
            </a:r>
            <a:r>
              <a:rPr lang="en-US" cap="all" dirty="0" smtClean="0"/>
              <a:t>perspectives</a:t>
            </a:r>
          </a:p>
          <a:p>
            <a:pPr>
              <a:buFont typeface="Wingdings" charset="2"/>
              <a:buChar char="u"/>
            </a:pPr>
            <a:r>
              <a:rPr lang="en-US" cap="all" dirty="0" smtClean="0"/>
              <a:t>Coping </a:t>
            </a:r>
            <a:r>
              <a:rPr lang="en-US" cap="all" dirty="0"/>
              <a:t>with </a:t>
            </a:r>
            <a:r>
              <a:rPr lang="en-US" cap="all" dirty="0" smtClean="0"/>
              <a:t>change </a:t>
            </a:r>
          </a:p>
          <a:p>
            <a:pPr>
              <a:buFont typeface="Wingdings" charset="2"/>
              <a:buChar char="u"/>
            </a:pPr>
            <a:r>
              <a:rPr lang="en-US" cap="all" dirty="0" smtClean="0"/>
              <a:t>Integration of </a:t>
            </a:r>
            <a:r>
              <a:rPr lang="en-US" cap="all" dirty="0"/>
              <a:t>information from multiple sources (e.g. sights and sounds</a:t>
            </a:r>
            <a:r>
              <a:rPr lang="en-US" cap="all" dirty="0" smtClean="0"/>
              <a:t>)</a:t>
            </a:r>
          </a:p>
          <a:p>
            <a:pPr>
              <a:buFont typeface="Wingdings" charset="2"/>
              <a:buChar char="u"/>
            </a:pPr>
            <a:r>
              <a:rPr lang="en-US" cap="all" dirty="0"/>
              <a:t>F</a:t>
            </a:r>
            <a:r>
              <a:rPr lang="en-US" cap="all" dirty="0" smtClean="0"/>
              <a:t>orm </a:t>
            </a:r>
            <a:r>
              <a:rPr lang="en-US" cap="all" dirty="0"/>
              <a:t>personal </a:t>
            </a:r>
            <a:r>
              <a:rPr lang="en-US" cap="all" dirty="0" smtClean="0"/>
              <a:t>relationships</a:t>
            </a:r>
            <a:endParaRPr lang="en-US" cap="all" dirty="0"/>
          </a:p>
        </p:txBody>
      </p:sp>
    </p:spTree>
    <p:extLst>
      <p:ext uri="{BB962C8B-B14F-4D97-AF65-F5344CB8AC3E}">
        <p14:creationId xmlns:p14="http://schemas.microsoft.com/office/powerpoint/2010/main" val="29746579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926" y="107576"/>
            <a:ext cx="8749502" cy="1336956"/>
          </a:xfrm>
        </p:spPr>
        <p:txBody>
          <a:bodyPr/>
          <a:lstStyle/>
          <a:p>
            <a:r>
              <a:rPr lang="en-US" dirty="0" smtClean="0"/>
              <a:t>THE GREENSPAN FLOORTIME APPROACH™</a:t>
            </a:r>
            <a:endParaRPr lang="en-US" dirty="0"/>
          </a:p>
        </p:txBody>
      </p:sp>
      <p:sp>
        <p:nvSpPr>
          <p:cNvPr id="3" name="Content Placeholder 2"/>
          <p:cNvSpPr>
            <a:spLocks noGrp="1"/>
          </p:cNvSpPr>
          <p:nvPr>
            <p:ph idx="1"/>
          </p:nvPr>
        </p:nvSpPr>
        <p:spPr/>
        <p:txBody>
          <a:bodyPr>
            <a:normAutofit lnSpcReduction="10000"/>
          </a:bodyPr>
          <a:lstStyle/>
          <a:p>
            <a:r>
              <a:rPr lang="en-US" dirty="0" smtClean="0"/>
              <a:t>CREATED BY DR. STANLEY GREENSPAN</a:t>
            </a:r>
          </a:p>
          <a:p>
            <a:r>
              <a:rPr lang="en-US" dirty="0" smtClean="0"/>
              <a:t>FOLLOW CHILD’S LEAD AND USE THEIR INTERESTS</a:t>
            </a:r>
          </a:p>
          <a:p>
            <a:r>
              <a:rPr lang="en-US" dirty="0" smtClean="0"/>
              <a:t>BUILD RELATIONSHIP WITH THE CHILD</a:t>
            </a:r>
          </a:p>
          <a:p>
            <a:r>
              <a:rPr lang="en-US" cap="all" dirty="0" smtClean="0"/>
              <a:t>Help CHILD practice </a:t>
            </a:r>
            <a:r>
              <a:rPr lang="en-US" cap="all" dirty="0"/>
              <a:t>basic thinking skills: engagement, interaction, symbolic thinking and logical </a:t>
            </a:r>
            <a:r>
              <a:rPr lang="en-US" cap="all" dirty="0" smtClean="0"/>
              <a:t>thinking</a:t>
            </a:r>
          </a:p>
          <a:p>
            <a:r>
              <a:rPr lang="en-US" dirty="0" smtClean="0"/>
              <a:t>DELIVERED BY VARIETY OF PROFESSIONALS </a:t>
            </a:r>
          </a:p>
          <a:p>
            <a:r>
              <a:rPr lang="en-US" dirty="0" smtClean="0"/>
              <a:t>TRAINING PARENTS</a:t>
            </a:r>
            <a:endParaRPr lang="en-US" dirty="0"/>
          </a:p>
        </p:txBody>
      </p:sp>
    </p:spTree>
    <p:extLst>
      <p:ext uri="{BB962C8B-B14F-4D97-AF65-F5344CB8AC3E}">
        <p14:creationId xmlns:p14="http://schemas.microsoft.com/office/powerpoint/2010/main" val="8857002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PICTURE EXCHANGE COMMUNICATION SYSTEM</a:t>
            </a:r>
            <a:endParaRPr lang="en-US" dirty="0"/>
          </a:p>
        </p:txBody>
      </p:sp>
      <p:sp>
        <p:nvSpPr>
          <p:cNvPr id="3" name="Content Placeholder 2"/>
          <p:cNvSpPr>
            <a:spLocks noGrp="1"/>
          </p:cNvSpPr>
          <p:nvPr>
            <p:ph idx="1"/>
          </p:nvPr>
        </p:nvSpPr>
        <p:spPr/>
        <p:txBody>
          <a:bodyPr>
            <a:normAutofit lnSpcReduction="10000"/>
          </a:bodyPr>
          <a:lstStyle/>
          <a:p>
            <a:r>
              <a:rPr lang="en-US" dirty="0" smtClean="0"/>
              <a:t>PECS: A PICTURE-BASED COMMUNICATION SYSTEM TO PROVIDE NON-VERBAL CHILDREN WITH A MEANS TO COMMUNICATE AND SUPPORT CHILDREN WHO HAVE LIMITED VERBAL COMMUNICATION</a:t>
            </a:r>
          </a:p>
          <a:p>
            <a:r>
              <a:rPr lang="en-US" dirty="0" smtClean="0"/>
              <a:t>TRAINING CAREGIVERS TO USE IT WITH CHILDREN WITH AUTISM</a:t>
            </a:r>
          </a:p>
          <a:p>
            <a:r>
              <a:rPr lang="en-US" dirty="0" smtClean="0"/>
              <a:t>ANYONE CAN ACCESS TRAINING</a:t>
            </a:r>
          </a:p>
          <a:p>
            <a:r>
              <a:rPr lang="en-US" dirty="0" smtClean="0"/>
              <a:t>FREQUENTLY INTRODUCED BY SLP’S AND BEHAVIOUR THERAPISTS</a:t>
            </a:r>
          </a:p>
        </p:txBody>
      </p:sp>
    </p:spTree>
    <p:extLst>
      <p:ext uri="{BB962C8B-B14F-4D97-AF65-F5344CB8AC3E}">
        <p14:creationId xmlns:p14="http://schemas.microsoft.com/office/powerpoint/2010/main" val="12747473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MORE THAN WORDS®</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smtClean="0"/>
              <a:t>HANEN</a:t>
            </a:r>
            <a:r>
              <a:rPr lang="en-US" b="1" dirty="0">
                <a:latin typeface="Lucida Grande"/>
                <a:ea typeface="Lucida Grande"/>
                <a:cs typeface="Lucida Grande"/>
              </a:rPr>
              <a:t>®</a:t>
            </a:r>
            <a:r>
              <a:rPr lang="en-US" dirty="0" smtClean="0"/>
              <a:t> PROGRAM FOR PARENTS OF CHILDREN WITH AUTISM SPECTRUM DISORDERS CREATED BY SLP’s FERN SUSSMAN AND SUSAN HONEYMAN</a:t>
            </a:r>
          </a:p>
          <a:p>
            <a:r>
              <a:rPr lang="en-US" dirty="0" smtClean="0"/>
              <a:t>DELIVERED BY HANEN</a:t>
            </a:r>
            <a:r>
              <a:rPr lang="en-US" b="1" dirty="0">
                <a:latin typeface="Lucida Grande"/>
                <a:ea typeface="Lucida Grande"/>
                <a:cs typeface="Lucida Grande"/>
              </a:rPr>
              <a:t>®</a:t>
            </a:r>
            <a:r>
              <a:rPr lang="en-US" dirty="0" smtClean="0"/>
              <a:t> CERTIFIED SLP</a:t>
            </a:r>
          </a:p>
          <a:p>
            <a:r>
              <a:rPr lang="en-US" dirty="0" smtClean="0"/>
              <a:t>TEACHES PARENTS AND CAREGIVERS TO USE DAILY ACTIVITES TO HELP CHILDREN: </a:t>
            </a:r>
            <a:endParaRPr lang="en-US" dirty="0"/>
          </a:p>
          <a:p>
            <a:r>
              <a:rPr lang="en-US" i="1" cap="all" dirty="0" smtClean="0"/>
              <a:t>Improve </a:t>
            </a:r>
            <a:r>
              <a:rPr lang="en-US" i="1" cap="all" dirty="0"/>
              <a:t>social skills</a:t>
            </a:r>
          </a:p>
          <a:p>
            <a:r>
              <a:rPr lang="en-US" i="1" cap="all" dirty="0"/>
              <a:t>E</a:t>
            </a:r>
            <a:r>
              <a:rPr lang="en-US" i="1" cap="all" dirty="0" smtClean="0"/>
              <a:t>ngage </a:t>
            </a:r>
            <a:r>
              <a:rPr lang="en-US" i="1" cap="all" dirty="0"/>
              <a:t>in back-and-forth </a:t>
            </a:r>
            <a:r>
              <a:rPr lang="en-US" i="1" cap="all" dirty="0" smtClean="0"/>
              <a:t>interactions USING VERBAL AND NONVERBAL COMMUNICATION</a:t>
            </a:r>
            <a:endParaRPr lang="en-US" i="1" cap="all" dirty="0"/>
          </a:p>
          <a:p>
            <a:r>
              <a:rPr lang="en-US" i="1" cap="all" dirty="0" smtClean="0"/>
              <a:t>Improve </a:t>
            </a:r>
            <a:r>
              <a:rPr lang="en-US" i="1" cap="all" dirty="0"/>
              <a:t>understanding of language</a:t>
            </a:r>
          </a:p>
          <a:p>
            <a:endParaRPr lang="en-US" dirty="0"/>
          </a:p>
        </p:txBody>
      </p:sp>
    </p:spTree>
    <p:extLst>
      <p:ext uri="{BB962C8B-B14F-4D97-AF65-F5344CB8AC3E}">
        <p14:creationId xmlns:p14="http://schemas.microsoft.com/office/powerpoint/2010/main" val="27249905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MORE THAN WORDS®</a:t>
            </a:r>
            <a:endParaRPr lang="en-US" dirty="0"/>
          </a:p>
        </p:txBody>
      </p:sp>
      <p:sp>
        <p:nvSpPr>
          <p:cNvPr id="3" name="Content Placeholder 2"/>
          <p:cNvSpPr>
            <a:spLocks noGrp="1"/>
          </p:cNvSpPr>
          <p:nvPr>
            <p:ph idx="1"/>
          </p:nvPr>
        </p:nvSpPr>
        <p:spPr>
          <a:xfrm>
            <a:off x="289188" y="1600200"/>
            <a:ext cx="8688215" cy="5257799"/>
          </a:xfrm>
        </p:spPr>
        <p:txBody>
          <a:bodyPr>
            <a:noAutofit/>
          </a:bodyPr>
          <a:lstStyle/>
          <a:p>
            <a:pPr marL="0" indent="0" algn="ctr">
              <a:buNone/>
            </a:pPr>
            <a:r>
              <a:rPr lang="en-US" sz="2000" cap="all" dirty="0" smtClean="0"/>
              <a:t>Teaches parents and caregivers: </a:t>
            </a:r>
          </a:p>
          <a:p>
            <a:r>
              <a:rPr lang="en-US" sz="2000" dirty="0" smtClean="0"/>
              <a:t>How </a:t>
            </a:r>
            <a:r>
              <a:rPr lang="en-US" sz="2000" dirty="0"/>
              <a:t>your child learns best and what motivates him to communicate</a:t>
            </a:r>
          </a:p>
          <a:p>
            <a:r>
              <a:rPr lang="en-US" sz="2000" dirty="0"/>
              <a:t>Why your child behaves in certain ways, and what you can do </a:t>
            </a:r>
            <a:r>
              <a:rPr lang="en-US" sz="2000" dirty="0" smtClean="0"/>
              <a:t>to </a:t>
            </a:r>
            <a:r>
              <a:rPr lang="en-US" sz="2000" dirty="0"/>
              <a:t>increase or reduce those behaviours</a:t>
            </a:r>
          </a:p>
          <a:p>
            <a:r>
              <a:rPr lang="en-US" sz="2000" dirty="0"/>
              <a:t>How to </a:t>
            </a:r>
            <a:r>
              <a:rPr lang="en-US" sz="2000" dirty="0" smtClean="0"/>
              <a:t>use knowledge </a:t>
            </a:r>
            <a:r>
              <a:rPr lang="en-US" sz="2000" dirty="0"/>
              <a:t>about your child to set realistic goals</a:t>
            </a:r>
          </a:p>
          <a:p>
            <a:r>
              <a:rPr lang="en-US" sz="2000" dirty="0"/>
              <a:t>How to make interactions with your </a:t>
            </a:r>
            <a:r>
              <a:rPr lang="en-US" sz="2000" dirty="0" smtClean="0"/>
              <a:t>child </a:t>
            </a:r>
            <a:r>
              <a:rPr lang="en-US" sz="2000" dirty="0"/>
              <a:t>longer </a:t>
            </a:r>
            <a:r>
              <a:rPr lang="en-US" sz="2000" dirty="0" smtClean="0"/>
              <a:t>and </a:t>
            </a:r>
            <a:r>
              <a:rPr lang="en-US" sz="2000" dirty="0"/>
              <a:t>more meaningful</a:t>
            </a:r>
          </a:p>
          <a:p>
            <a:r>
              <a:rPr lang="en-US" sz="2000" dirty="0"/>
              <a:t>Tips for using pictures and print to help your </a:t>
            </a:r>
            <a:r>
              <a:rPr lang="en-US" sz="2000" dirty="0" smtClean="0"/>
              <a:t>child understand</a:t>
            </a:r>
            <a:endParaRPr lang="en-US" sz="2000" dirty="0"/>
          </a:p>
          <a:p>
            <a:r>
              <a:rPr lang="en-US" sz="2000" dirty="0"/>
              <a:t>Tips on how to talk so that your child understands you</a:t>
            </a:r>
          </a:p>
          <a:p>
            <a:r>
              <a:rPr lang="en-US" sz="2000" dirty="0"/>
              <a:t>Strategies for </a:t>
            </a:r>
            <a:r>
              <a:rPr lang="en-US" sz="2000" dirty="0" smtClean="0"/>
              <a:t>developing play skills and making friends</a:t>
            </a:r>
            <a:endParaRPr lang="en-US" sz="2000" dirty="0"/>
          </a:p>
          <a:p>
            <a:pPr marL="0" indent="0">
              <a:buNone/>
            </a:pPr>
            <a:endParaRPr lang="en-US" sz="2000" dirty="0"/>
          </a:p>
        </p:txBody>
      </p:sp>
    </p:spTree>
    <p:extLst>
      <p:ext uri="{BB962C8B-B14F-4D97-AF65-F5344CB8AC3E}">
        <p14:creationId xmlns:p14="http://schemas.microsoft.com/office/powerpoint/2010/main" val="38015731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MORE THAN WORDS®</a:t>
            </a:r>
            <a:endParaRPr lang="en-US" dirty="0"/>
          </a:p>
        </p:txBody>
      </p:sp>
      <p:sp>
        <p:nvSpPr>
          <p:cNvPr id="3" name="Content Placeholder 2"/>
          <p:cNvSpPr>
            <a:spLocks noGrp="1"/>
          </p:cNvSpPr>
          <p:nvPr>
            <p:ph idx="1"/>
          </p:nvPr>
        </p:nvSpPr>
        <p:spPr/>
        <p:txBody>
          <a:bodyPr>
            <a:normAutofit fontScale="77500" lnSpcReduction="20000"/>
          </a:bodyPr>
          <a:lstStyle/>
          <a:p>
            <a:pPr marL="0" indent="0" algn="ctr">
              <a:buNone/>
            </a:pPr>
            <a:r>
              <a:rPr lang="en-US" cap="all" dirty="0" smtClean="0"/>
              <a:t>Participant comments</a:t>
            </a:r>
          </a:p>
          <a:p>
            <a:pPr lvl="0"/>
            <a:r>
              <a:rPr lang="de-DE" i="1" dirty="0"/>
              <a:t>“Every </a:t>
            </a:r>
            <a:r>
              <a:rPr lang="de-DE" i="1" dirty="0" err="1"/>
              <a:t>aspect</a:t>
            </a:r>
            <a:r>
              <a:rPr lang="de-DE" i="1" dirty="0"/>
              <a:t> </a:t>
            </a:r>
            <a:r>
              <a:rPr lang="de-DE" i="1" dirty="0" err="1"/>
              <a:t>of</a:t>
            </a:r>
            <a:r>
              <a:rPr lang="de-DE" i="1" dirty="0"/>
              <a:t> </a:t>
            </a:r>
            <a:r>
              <a:rPr lang="de-DE" i="1" dirty="0" err="1"/>
              <a:t>the</a:t>
            </a:r>
            <a:r>
              <a:rPr lang="de-DE" i="1" dirty="0"/>
              <a:t> </a:t>
            </a:r>
            <a:r>
              <a:rPr lang="de-DE" i="1" dirty="0" err="1"/>
              <a:t>training</a:t>
            </a:r>
            <a:r>
              <a:rPr lang="de-DE" i="1" dirty="0"/>
              <a:t> was </a:t>
            </a:r>
            <a:r>
              <a:rPr lang="de-DE" i="1" dirty="0" err="1"/>
              <a:t>extremely</a:t>
            </a:r>
            <a:r>
              <a:rPr lang="de-DE" i="1" dirty="0"/>
              <a:t> </a:t>
            </a:r>
            <a:r>
              <a:rPr lang="de-DE" i="1" dirty="0" err="1"/>
              <a:t>helpful</a:t>
            </a:r>
            <a:r>
              <a:rPr lang="de-DE" i="1" dirty="0" smtClean="0"/>
              <a:t>.“  </a:t>
            </a:r>
            <a:endParaRPr lang="en-CA" dirty="0"/>
          </a:p>
          <a:p>
            <a:pPr lvl="0"/>
            <a:r>
              <a:rPr lang="de-DE" i="1" dirty="0"/>
              <a:t>“I </a:t>
            </a:r>
            <a:r>
              <a:rPr lang="de-DE" i="1" dirty="0" err="1"/>
              <a:t>would</a:t>
            </a:r>
            <a:r>
              <a:rPr lang="de-DE" i="1" dirty="0"/>
              <a:t> </a:t>
            </a:r>
            <a:r>
              <a:rPr lang="de-DE" i="1" dirty="0" err="1"/>
              <a:t>recommend</a:t>
            </a:r>
            <a:r>
              <a:rPr lang="de-DE" i="1" dirty="0"/>
              <a:t> MTW </a:t>
            </a:r>
            <a:r>
              <a:rPr lang="de-DE" i="1" dirty="0" err="1"/>
              <a:t>to</a:t>
            </a:r>
            <a:r>
              <a:rPr lang="de-DE" i="1" dirty="0"/>
              <a:t> </a:t>
            </a:r>
            <a:r>
              <a:rPr lang="de-DE" i="1" dirty="0" err="1"/>
              <a:t>any</a:t>
            </a:r>
            <a:r>
              <a:rPr lang="de-DE" i="1" dirty="0"/>
              <a:t> </a:t>
            </a:r>
            <a:r>
              <a:rPr lang="de-DE" i="1" dirty="0" err="1"/>
              <a:t>parent</a:t>
            </a:r>
            <a:r>
              <a:rPr lang="de-DE" i="1" dirty="0"/>
              <a:t> </a:t>
            </a:r>
            <a:r>
              <a:rPr lang="de-DE" i="1" dirty="0" err="1"/>
              <a:t>who</a:t>
            </a:r>
            <a:r>
              <a:rPr lang="de-DE" i="1" dirty="0"/>
              <a:t> </a:t>
            </a:r>
            <a:r>
              <a:rPr lang="de-DE" i="1" dirty="0" err="1"/>
              <a:t>has</a:t>
            </a:r>
            <a:r>
              <a:rPr lang="de-DE" i="1" dirty="0"/>
              <a:t> a </a:t>
            </a:r>
            <a:r>
              <a:rPr lang="de-DE" i="1" dirty="0" err="1"/>
              <a:t>child</a:t>
            </a:r>
            <a:r>
              <a:rPr lang="de-DE" i="1" dirty="0"/>
              <a:t> </a:t>
            </a:r>
            <a:r>
              <a:rPr lang="de-DE" i="1" dirty="0" err="1"/>
              <a:t>with</a:t>
            </a:r>
            <a:r>
              <a:rPr lang="de-DE" i="1" dirty="0"/>
              <a:t> </a:t>
            </a:r>
            <a:r>
              <a:rPr lang="de-DE" i="1" dirty="0" err="1"/>
              <a:t>Autism</a:t>
            </a:r>
            <a:r>
              <a:rPr lang="de-DE" i="1" dirty="0"/>
              <a:t>.”</a:t>
            </a:r>
            <a:endParaRPr lang="en-CA" dirty="0"/>
          </a:p>
          <a:p>
            <a:pPr lvl="0"/>
            <a:r>
              <a:rPr lang="de-DE" i="1" dirty="0" smtClean="0"/>
              <a:t>“</a:t>
            </a:r>
            <a:r>
              <a:rPr lang="de-DE" i="1" dirty="0"/>
              <a:t>He </a:t>
            </a:r>
            <a:r>
              <a:rPr lang="de-DE" i="1" dirty="0" err="1"/>
              <a:t>is</a:t>
            </a:r>
            <a:r>
              <a:rPr lang="de-DE" i="1" dirty="0"/>
              <a:t> </a:t>
            </a:r>
            <a:r>
              <a:rPr lang="de-DE" i="1" dirty="0" err="1"/>
              <a:t>able</a:t>
            </a:r>
            <a:r>
              <a:rPr lang="de-DE" i="1" dirty="0"/>
              <a:t> </a:t>
            </a:r>
            <a:r>
              <a:rPr lang="de-DE" i="1" dirty="0" err="1"/>
              <a:t>to</a:t>
            </a:r>
            <a:r>
              <a:rPr lang="de-DE" i="1" dirty="0"/>
              <a:t> </a:t>
            </a:r>
            <a:r>
              <a:rPr lang="de-DE" i="1" dirty="0" err="1"/>
              <a:t>communicate</a:t>
            </a:r>
            <a:r>
              <a:rPr lang="de-DE" i="1" dirty="0"/>
              <a:t> a </a:t>
            </a:r>
            <a:r>
              <a:rPr lang="de-DE" i="1" dirty="0" err="1"/>
              <a:t>lot</a:t>
            </a:r>
            <a:r>
              <a:rPr lang="de-DE" i="1" dirty="0"/>
              <a:t> </a:t>
            </a:r>
            <a:r>
              <a:rPr lang="de-DE" i="1" dirty="0" err="1"/>
              <a:t>more</a:t>
            </a:r>
            <a:r>
              <a:rPr lang="de-DE" i="1" dirty="0"/>
              <a:t> </a:t>
            </a:r>
            <a:r>
              <a:rPr lang="de-DE" i="1" dirty="0" err="1"/>
              <a:t>because</a:t>
            </a:r>
            <a:r>
              <a:rPr lang="de-DE" i="1" dirty="0"/>
              <a:t> he </a:t>
            </a:r>
            <a:r>
              <a:rPr lang="de-DE" i="1" dirty="0" err="1"/>
              <a:t>is</a:t>
            </a:r>
            <a:r>
              <a:rPr lang="de-DE" i="1" dirty="0"/>
              <a:t> </a:t>
            </a:r>
            <a:r>
              <a:rPr lang="de-DE" i="1" dirty="0" err="1"/>
              <a:t>speaking</a:t>
            </a:r>
            <a:r>
              <a:rPr lang="de-DE" i="1" dirty="0"/>
              <a:t> </a:t>
            </a:r>
            <a:r>
              <a:rPr lang="de-DE" i="1" dirty="0" err="1"/>
              <a:t>and</a:t>
            </a:r>
            <a:r>
              <a:rPr lang="de-DE" i="1" dirty="0"/>
              <a:t> </a:t>
            </a:r>
            <a:r>
              <a:rPr lang="de-DE" i="1" dirty="0" err="1"/>
              <a:t>interacting</a:t>
            </a:r>
            <a:r>
              <a:rPr lang="de-DE" i="1" dirty="0" smtClean="0"/>
              <a:t>.”</a:t>
            </a:r>
            <a:endParaRPr lang="en-CA" dirty="0" smtClean="0"/>
          </a:p>
          <a:p>
            <a:pPr lvl="0"/>
            <a:r>
              <a:rPr lang="de-DE" i="1" dirty="0" smtClean="0"/>
              <a:t>“I </a:t>
            </a:r>
            <a:r>
              <a:rPr lang="de-DE" i="1" dirty="0"/>
              <a:t>am </a:t>
            </a:r>
            <a:r>
              <a:rPr lang="de-DE" i="1" dirty="0" err="1"/>
              <a:t>now</a:t>
            </a:r>
            <a:r>
              <a:rPr lang="de-DE" i="1" dirty="0"/>
              <a:t> </a:t>
            </a:r>
            <a:r>
              <a:rPr lang="de-DE" i="1" dirty="0" err="1"/>
              <a:t>more</a:t>
            </a:r>
            <a:r>
              <a:rPr lang="de-DE" i="1" dirty="0"/>
              <a:t> </a:t>
            </a:r>
            <a:r>
              <a:rPr lang="de-DE" i="1" dirty="0" err="1"/>
              <a:t>confident</a:t>
            </a:r>
            <a:r>
              <a:rPr lang="de-DE" i="1" dirty="0"/>
              <a:t> </a:t>
            </a:r>
            <a:r>
              <a:rPr lang="de-DE" i="1" dirty="0" err="1"/>
              <a:t>and</a:t>
            </a:r>
            <a:r>
              <a:rPr lang="de-DE" i="1" dirty="0"/>
              <a:t> </a:t>
            </a:r>
            <a:r>
              <a:rPr lang="de-DE" i="1" dirty="0" err="1"/>
              <a:t>equipped</a:t>
            </a:r>
            <a:r>
              <a:rPr lang="de-DE" i="1" dirty="0"/>
              <a:t> </a:t>
            </a:r>
            <a:r>
              <a:rPr lang="de-DE" i="1" dirty="0" err="1"/>
              <a:t>to</a:t>
            </a:r>
            <a:r>
              <a:rPr lang="de-DE" i="1" dirty="0"/>
              <a:t> </a:t>
            </a:r>
            <a:r>
              <a:rPr lang="de-DE" i="1" dirty="0" err="1"/>
              <a:t>work</a:t>
            </a:r>
            <a:r>
              <a:rPr lang="de-DE" i="1" dirty="0"/>
              <a:t> </a:t>
            </a:r>
            <a:r>
              <a:rPr lang="de-DE" i="1" dirty="0" err="1"/>
              <a:t>with</a:t>
            </a:r>
            <a:r>
              <a:rPr lang="de-DE" i="1" dirty="0"/>
              <a:t> </a:t>
            </a:r>
            <a:r>
              <a:rPr lang="de-DE" i="1" dirty="0" err="1"/>
              <a:t>the</a:t>
            </a:r>
            <a:r>
              <a:rPr lang="de-DE" i="1" dirty="0"/>
              <a:t> </a:t>
            </a:r>
            <a:r>
              <a:rPr lang="de-DE" i="1" dirty="0" err="1"/>
              <a:t>children</a:t>
            </a:r>
            <a:r>
              <a:rPr lang="de-DE" i="1" dirty="0"/>
              <a:t> in </a:t>
            </a:r>
            <a:r>
              <a:rPr lang="de-DE" i="1" dirty="0" err="1"/>
              <a:t>my</a:t>
            </a:r>
            <a:r>
              <a:rPr lang="de-DE" i="1" dirty="0"/>
              <a:t> </a:t>
            </a:r>
            <a:r>
              <a:rPr lang="de-DE" i="1" dirty="0" err="1"/>
              <a:t>class</a:t>
            </a:r>
            <a:r>
              <a:rPr lang="de-DE" i="1" dirty="0"/>
              <a:t>.</a:t>
            </a:r>
            <a:r>
              <a:rPr lang="de-DE" i="1" dirty="0" smtClean="0"/>
              <a:t>”</a:t>
            </a:r>
            <a:endParaRPr lang="en-CA" dirty="0"/>
          </a:p>
          <a:p>
            <a:pPr lvl="0"/>
            <a:r>
              <a:rPr lang="de-DE" i="1" dirty="0"/>
              <a:t>“</a:t>
            </a:r>
            <a:r>
              <a:rPr lang="de-DE" i="1" dirty="0" err="1"/>
              <a:t>Allowing</a:t>
            </a:r>
            <a:r>
              <a:rPr lang="de-DE" i="1" dirty="0"/>
              <a:t> time </a:t>
            </a:r>
            <a:r>
              <a:rPr lang="de-DE" i="1" dirty="0" err="1"/>
              <a:t>for</a:t>
            </a:r>
            <a:r>
              <a:rPr lang="de-DE" i="1" dirty="0"/>
              <a:t> R. </a:t>
            </a:r>
            <a:r>
              <a:rPr lang="de-DE" i="1" dirty="0" err="1"/>
              <a:t>to</a:t>
            </a:r>
            <a:r>
              <a:rPr lang="de-DE" i="1" dirty="0"/>
              <a:t> </a:t>
            </a:r>
            <a:r>
              <a:rPr lang="de-DE" i="1" dirty="0" err="1"/>
              <a:t>respond</a:t>
            </a:r>
            <a:r>
              <a:rPr lang="de-DE" i="1" dirty="0"/>
              <a:t> </a:t>
            </a:r>
            <a:r>
              <a:rPr lang="de-DE" i="1" dirty="0" err="1"/>
              <a:t>or</a:t>
            </a:r>
            <a:r>
              <a:rPr lang="de-DE" i="1" dirty="0"/>
              <a:t> </a:t>
            </a:r>
            <a:r>
              <a:rPr lang="de-DE" i="1" dirty="0" err="1"/>
              <a:t>initiate</a:t>
            </a:r>
            <a:r>
              <a:rPr lang="de-DE" i="1" dirty="0"/>
              <a:t> </a:t>
            </a:r>
            <a:r>
              <a:rPr lang="de-DE" i="1" dirty="0" err="1"/>
              <a:t>has</a:t>
            </a:r>
            <a:r>
              <a:rPr lang="de-DE" i="1" dirty="0"/>
              <a:t> </a:t>
            </a:r>
            <a:r>
              <a:rPr lang="de-DE" i="1" dirty="0" err="1"/>
              <a:t>helped</a:t>
            </a:r>
            <a:r>
              <a:rPr lang="de-DE" i="1" dirty="0"/>
              <a:t> </a:t>
            </a:r>
            <a:r>
              <a:rPr lang="de-DE" i="1" dirty="0" err="1"/>
              <a:t>enormously</a:t>
            </a:r>
            <a:r>
              <a:rPr lang="de-DE" i="1" dirty="0"/>
              <a:t>.”</a:t>
            </a:r>
            <a:endParaRPr lang="en-CA" dirty="0"/>
          </a:p>
          <a:p>
            <a:pPr lvl="0"/>
            <a:r>
              <a:rPr lang="de-DE" i="1" dirty="0"/>
              <a:t>“I </a:t>
            </a:r>
            <a:r>
              <a:rPr lang="de-DE" i="1" dirty="0" err="1"/>
              <a:t>found</a:t>
            </a:r>
            <a:r>
              <a:rPr lang="de-DE" i="1" dirty="0"/>
              <a:t> </a:t>
            </a:r>
            <a:r>
              <a:rPr lang="de-DE" i="1" dirty="0" err="1"/>
              <a:t>that</a:t>
            </a:r>
            <a:r>
              <a:rPr lang="de-DE" i="1" dirty="0"/>
              <a:t> </a:t>
            </a:r>
            <a:r>
              <a:rPr lang="de-DE" i="1" dirty="0" err="1"/>
              <a:t>with</a:t>
            </a:r>
            <a:r>
              <a:rPr lang="de-DE" i="1" dirty="0"/>
              <a:t> M. he </a:t>
            </a:r>
            <a:r>
              <a:rPr lang="de-DE" i="1" dirty="0" err="1"/>
              <a:t>is</a:t>
            </a:r>
            <a:r>
              <a:rPr lang="de-DE" i="1" dirty="0"/>
              <a:t> </a:t>
            </a:r>
            <a:r>
              <a:rPr lang="de-DE" i="1" dirty="0" err="1"/>
              <a:t>speaking</a:t>
            </a:r>
            <a:r>
              <a:rPr lang="de-DE" i="1" dirty="0"/>
              <a:t> a </a:t>
            </a:r>
            <a:r>
              <a:rPr lang="de-DE" i="1" dirty="0" err="1"/>
              <a:t>lot</a:t>
            </a:r>
            <a:r>
              <a:rPr lang="de-DE" i="1" dirty="0"/>
              <a:t> </a:t>
            </a:r>
            <a:r>
              <a:rPr lang="de-DE" i="1" dirty="0" err="1"/>
              <a:t>more</a:t>
            </a:r>
            <a:r>
              <a:rPr lang="de-DE" i="1" dirty="0"/>
              <a:t> </a:t>
            </a:r>
            <a:r>
              <a:rPr lang="de-DE" i="1" dirty="0" err="1"/>
              <a:t>and</a:t>
            </a:r>
            <a:r>
              <a:rPr lang="de-DE" i="1" dirty="0"/>
              <a:t> </a:t>
            </a:r>
            <a:r>
              <a:rPr lang="de-DE" i="1" dirty="0" err="1"/>
              <a:t>seems</a:t>
            </a:r>
            <a:r>
              <a:rPr lang="de-DE" i="1" dirty="0"/>
              <a:t> a </a:t>
            </a:r>
            <a:r>
              <a:rPr lang="de-DE" i="1" dirty="0" err="1"/>
              <a:t>lot</a:t>
            </a:r>
            <a:r>
              <a:rPr lang="de-DE" i="1" dirty="0"/>
              <a:t> </a:t>
            </a:r>
            <a:r>
              <a:rPr lang="de-DE" i="1" dirty="0" err="1"/>
              <a:t>more</a:t>
            </a:r>
            <a:r>
              <a:rPr lang="de-DE" i="1" dirty="0"/>
              <a:t> </a:t>
            </a:r>
            <a:r>
              <a:rPr lang="de-DE" i="1" dirty="0" err="1"/>
              <a:t>settled</a:t>
            </a:r>
            <a:r>
              <a:rPr lang="de-DE" i="1" dirty="0"/>
              <a:t> </a:t>
            </a:r>
            <a:r>
              <a:rPr lang="de-DE" i="1" dirty="0" err="1"/>
              <a:t>when</a:t>
            </a:r>
            <a:r>
              <a:rPr lang="de-DE" i="1" dirty="0"/>
              <a:t> </a:t>
            </a:r>
            <a:r>
              <a:rPr lang="de-DE" i="1" dirty="0" err="1"/>
              <a:t>it</a:t>
            </a:r>
            <a:r>
              <a:rPr lang="de-DE" i="1" dirty="0"/>
              <a:t> </a:t>
            </a:r>
            <a:r>
              <a:rPr lang="de-DE" i="1" dirty="0" err="1"/>
              <a:t>comes</a:t>
            </a:r>
            <a:r>
              <a:rPr lang="de-DE" i="1" dirty="0"/>
              <a:t> </a:t>
            </a:r>
            <a:r>
              <a:rPr lang="de-DE" i="1" dirty="0" err="1"/>
              <a:t>to</a:t>
            </a:r>
            <a:r>
              <a:rPr lang="de-DE" i="1" dirty="0"/>
              <a:t> </a:t>
            </a:r>
            <a:r>
              <a:rPr lang="de-DE" i="1" dirty="0" err="1"/>
              <a:t>working</a:t>
            </a:r>
            <a:r>
              <a:rPr lang="de-DE" i="1" dirty="0"/>
              <a:t>.”</a:t>
            </a:r>
            <a:endParaRPr lang="en-CA" dirty="0"/>
          </a:p>
          <a:p>
            <a:pPr marL="0" indent="0">
              <a:buNone/>
            </a:pPr>
            <a:endParaRPr lang="en-US" cap="all" dirty="0" smtClean="0"/>
          </a:p>
          <a:p>
            <a:endParaRPr lang="en-US" cap="all" dirty="0"/>
          </a:p>
        </p:txBody>
      </p:sp>
    </p:spTree>
    <p:extLst>
      <p:ext uri="{BB962C8B-B14F-4D97-AF65-F5344CB8AC3E}">
        <p14:creationId xmlns:p14="http://schemas.microsoft.com/office/powerpoint/2010/main" val="2680004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427543"/>
            <a:ext cx="8042276" cy="2027744"/>
          </a:xfrm>
        </p:spPr>
        <p:txBody>
          <a:bodyPr/>
          <a:lstStyle/>
          <a:p>
            <a:pPr algn="l"/>
            <a:r>
              <a:rPr lang="en-US" dirty="0" smtClean="0"/>
              <a:t>Role of SLP in AX &amp; TX</a:t>
            </a:r>
            <a:r>
              <a:rPr lang="en-US" dirty="0"/>
              <a:t/>
            </a:r>
            <a:br>
              <a:rPr lang="en-US" dirty="0"/>
            </a:br>
            <a:r>
              <a:rPr lang="en-US" dirty="0" smtClean="0"/>
              <a:t>of Autism</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Early identification of red flags for Autism</a:t>
            </a:r>
          </a:p>
          <a:p>
            <a:r>
              <a:rPr lang="en-US" dirty="0" smtClean="0"/>
              <a:t>SLP frequently the earliest to identify red flags in children who demonstrate delayed communication, play and social skills development</a:t>
            </a:r>
          </a:p>
          <a:p>
            <a:r>
              <a:rPr lang="en-US" dirty="0"/>
              <a:t>Member of a multidisciplinary </a:t>
            </a:r>
            <a:r>
              <a:rPr lang="en-US" dirty="0" smtClean="0"/>
              <a:t>team (i.e., Developmental Paediatrician, SLP, OT, Behaviour Therapist, Early Childhood Educator, Art Therapist, etc.) </a:t>
            </a:r>
            <a:r>
              <a:rPr lang="en-US" dirty="0"/>
              <a:t>to assess and/or treat children with </a:t>
            </a:r>
            <a:r>
              <a:rPr lang="en-US" dirty="0" smtClean="0"/>
              <a:t>Autism </a:t>
            </a:r>
            <a:endParaRPr lang="en-US" dirty="0"/>
          </a:p>
          <a:p>
            <a:endParaRPr lang="en-US" dirty="0"/>
          </a:p>
        </p:txBody>
      </p:sp>
    </p:spTree>
    <p:extLst>
      <p:ext uri="{BB962C8B-B14F-4D97-AF65-F5344CB8AC3E}">
        <p14:creationId xmlns:p14="http://schemas.microsoft.com/office/powerpoint/2010/main" val="217956289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how do I “do” early intervention</a:t>
            </a:r>
            <a:endParaRPr lang="en-US" dirty="0"/>
          </a:p>
        </p:txBody>
      </p:sp>
      <p:sp>
        <p:nvSpPr>
          <p:cNvPr id="3" name="Content Placeholder 2"/>
          <p:cNvSpPr>
            <a:spLocks noGrp="1"/>
          </p:cNvSpPr>
          <p:nvPr>
            <p:ph idx="1"/>
          </p:nvPr>
        </p:nvSpPr>
        <p:spPr>
          <a:xfrm>
            <a:off x="192438" y="1600201"/>
            <a:ext cx="8800819" cy="4930868"/>
          </a:xfrm>
        </p:spPr>
        <p:txBody>
          <a:bodyPr/>
          <a:lstStyle/>
          <a:p>
            <a:pPr marL="0" indent="0">
              <a:buNone/>
            </a:pPr>
            <a:r>
              <a:rPr lang="en-US" cap="all" dirty="0" smtClean="0"/>
              <a:t>Use </a:t>
            </a:r>
            <a:r>
              <a:rPr lang="en-US" i="1" cap="all" dirty="0" smtClean="0"/>
              <a:t>EVERYDAY ACTIVITIES </a:t>
            </a:r>
            <a:r>
              <a:rPr lang="en-US" cap="all" dirty="0" smtClean="0"/>
              <a:t>in </a:t>
            </a:r>
            <a:r>
              <a:rPr lang="en-US" i="1" cap="all" dirty="0" smtClean="0"/>
              <a:t>EVERYDAY ENVIRONMENTS </a:t>
            </a:r>
            <a:r>
              <a:rPr lang="en-US" cap="all" dirty="0" smtClean="0"/>
              <a:t>to </a:t>
            </a:r>
            <a:r>
              <a:rPr lang="en-US" i="1" cap="all" dirty="0" smtClean="0"/>
              <a:t>create learning opportunities </a:t>
            </a:r>
          </a:p>
          <a:p>
            <a:pPr>
              <a:buFont typeface="Wingdings" charset="2"/>
              <a:buChar char="ü"/>
            </a:pPr>
            <a:r>
              <a:rPr lang="en-US" dirty="0" smtClean="0"/>
              <a:t>MEALTIME</a:t>
            </a:r>
          </a:p>
          <a:p>
            <a:pPr>
              <a:buFont typeface="Wingdings" charset="2"/>
              <a:buChar char="ü"/>
            </a:pPr>
            <a:r>
              <a:rPr lang="en-US" dirty="0" smtClean="0"/>
              <a:t>GETTING READY FOR SCHOOL</a:t>
            </a:r>
          </a:p>
          <a:p>
            <a:pPr>
              <a:buFont typeface="Wingdings" charset="2"/>
              <a:buChar char="ü"/>
            </a:pPr>
            <a:r>
              <a:rPr lang="en-US" dirty="0" smtClean="0"/>
              <a:t>RIDING THE BUS</a:t>
            </a:r>
          </a:p>
          <a:p>
            <a:pPr>
              <a:buFont typeface="Wingdings" charset="2"/>
              <a:buChar char="ü"/>
            </a:pPr>
            <a:r>
              <a:rPr lang="en-US" dirty="0" smtClean="0"/>
              <a:t>NAPTIME</a:t>
            </a:r>
          </a:p>
          <a:p>
            <a:pPr>
              <a:buFont typeface="Wingdings" charset="2"/>
              <a:buChar char="ü"/>
            </a:pPr>
            <a:r>
              <a:rPr lang="en-US" dirty="0" smtClean="0"/>
              <a:t>BATHTIME</a:t>
            </a:r>
          </a:p>
          <a:p>
            <a:pPr>
              <a:buFont typeface="Wingdings" charset="2"/>
              <a:buChar char="ü"/>
            </a:pPr>
            <a:r>
              <a:rPr lang="en-US" dirty="0" smtClean="0"/>
              <a:t>BEDTIME</a:t>
            </a:r>
          </a:p>
          <a:p>
            <a:pPr>
              <a:buFont typeface="Wingdings" charset="2"/>
              <a:buChar char="ü"/>
            </a:pPr>
            <a:endParaRPr lang="en-US" dirty="0" smtClean="0"/>
          </a:p>
        </p:txBody>
      </p:sp>
    </p:spTree>
    <p:extLst>
      <p:ext uri="{BB962C8B-B14F-4D97-AF65-F5344CB8AC3E}">
        <p14:creationId xmlns:p14="http://schemas.microsoft.com/office/powerpoint/2010/main" val="40171471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how do I “do” early intervention</a:t>
            </a:r>
            <a:endParaRPr lang="en-US" dirty="0"/>
          </a:p>
        </p:txBody>
      </p:sp>
      <p:sp>
        <p:nvSpPr>
          <p:cNvPr id="3" name="Content Placeholder 2"/>
          <p:cNvSpPr>
            <a:spLocks noGrp="1"/>
          </p:cNvSpPr>
          <p:nvPr>
            <p:ph idx="1"/>
          </p:nvPr>
        </p:nvSpPr>
        <p:spPr/>
        <p:txBody>
          <a:bodyPr/>
          <a:lstStyle/>
          <a:p>
            <a:r>
              <a:rPr lang="en-US" dirty="0" smtClean="0"/>
              <a:t>FAMILY CHORES</a:t>
            </a:r>
          </a:p>
          <a:p>
            <a:r>
              <a:rPr lang="en-US" dirty="0" smtClean="0"/>
              <a:t>GROCERY STORE</a:t>
            </a:r>
          </a:p>
          <a:p>
            <a:r>
              <a:rPr lang="en-US" dirty="0" smtClean="0"/>
              <a:t>PLAYGROUND</a:t>
            </a:r>
          </a:p>
          <a:p>
            <a:r>
              <a:rPr lang="en-US" dirty="0" smtClean="0"/>
              <a:t>STORYTIME</a:t>
            </a:r>
          </a:p>
          <a:p>
            <a:r>
              <a:rPr lang="en-US" dirty="0" smtClean="0"/>
              <a:t>HOMEWORK TIME</a:t>
            </a:r>
          </a:p>
          <a:p>
            <a:endParaRPr lang="en-US" dirty="0" smtClean="0"/>
          </a:p>
          <a:p>
            <a:endParaRPr lang="en-US" dirty="0"/>
          </a:p>
        </p:txBody>
      </p:sp>
    </p:spTree>
    <p:extLst>
      <p:ext uri="{BB962C8B-B14F-4D97-AF65-F5344CB8AC3E}">
        <p14:creationId xmlns:p14="http://schemas.microsoft.com/office/powerpoint/2010/main" val="12617155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how do I “do” early intervention</a:t>
            </a:r>
          </a:p>
        </p:txBody>
      </p:sp>
      <p:sp>
        <p:nvSpPr>
          <p:cNvPr id="3" name="Content Placeholder 2"/>
          <p:cNvSpPr>
            <a:spLocks noGrp="1"/>
          </p:cNvSpPr>
          <p:nvPr>
            <p:ph idx="1"/>
          </p:nvPr>
        </p:nvSpPr>
        <p:spPr/>
        <p:txBody>
          <a:bodyPr/>
          <a:lstStyle/>
          <a:p>
            <a:pPr marL="0" indent="0" algn="ctr">
              <a:buNone/>
            </a:pPr>
            <a:r>
              <a:rPr lang="en-US" dirty="0" smtClean="0"/>
              <a:t>MAKE LANGUAGE “COME ALIVE”</a:t>
            </a:r>
          </a:p>
          <a:p>
            <a:pPr marL="0" indent="0" algn="ctr">
              <a:buNone/>
            </a:pPr>
            <a:endParaRPr lang="en-US" dirty="0" smtClean="0"/>
          </a:p>
          <a:p>
            <a:r>
              <a:rPr lang="en-US" dirty="0" smtClean="0"/>
              <a:t>TALK ABOUT WHAT YOU DO AS YOU DO IT</a:t>
            </a:r>
          </a:p>
          <a:p>
            <a:endParaRPr lang="en-US" dirty="0"/>
          </a:p>
          <a:p>
            <a:r>
              <a:rPr lang="en-US" dirty="0" smtClean="0"/>
              <a:t>LABEL OBJECTS, ACTIONS, USE DESCRIPTORS</a:t>
            </a:r>
          </a:p>
        </p:txBody>
      </p:sp>
    </p:spTree>
    <p:extLst>
      <p:ext uri="{BB962C8B-B14F-4D97-AF65-F5344CB8AC3E}">
        <p14:creationId xmlns:p14="http://schemas.microsoft.com/office/powerpoint/2010/main" val="36370664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how do I “do” early intervention</a:t>
            </a:r>
          </a:p>
        </p:txBody>
      </p:sp>
      <p:sp>
        <p:nvSpPr>
          <p:cNvPr id="3" name="Content Placeholder 2"/>
          <p:cNvSpPr>
            <a:spLocks noGrp="1"/>
          </p:cNvSpPr>
          <p:nvPr>
            <p:ph idx="1"/>
          </p:nvPr>
        </p:nvSpPr>
        <p:spPr>
          <a:xfrm>
            <a:off x="549275" y="1600201"/>
            <a:ext cx="8042276" cy="5077036"/>
          </a:xfrm>
        </p:spPr>
        <p:txBody>
          <a:bodyPr>
            <a:normAutofit/>
          </a:bodyPr>
          <a:lstStyle/>
          <a:p>
            <a:pPr marL="0" indent="0" algn="ctr">
              <a:buNone/>
            </a:pPr>
            <a:r>
              <a:rPr lang="en-US" dirty="0" smtClean="0"/>
              <a:t>COMMUNICATIVE MEANS:</a:t>
            </a:r>
          </a:p>
          <a:p>
            <a:pPr marL="0" indent="0" algn="ctr">
              <a:buNone/>
            </a:pPr>
            <a:r>
              <a:rPr lang="en-US" dirty="0" smtClean="0"/>
              <a:t>THE “HOW’S” OF COMMUNICATION</a:t>
            </a:r>
          </a:p>
          <a:p>
            <a:pPr marL="0" indent="0" algn="ctr">
              <a:buNone/>
            </a:pPr>
            <a:r>
              <a:rPr lang="en-US" dirty="0" smtClean="0"/>
              <a:t>Watch the child and observe </a:t>
            </a:r>
            <a:r>
              <a:rPr lang="en-US" i="1" dirty="0" smtClean="0"/>
              <a:t>how</a:t>
            </a:r>
            <a:r>
              <a:rPr lang="en-US" dirty="0" smtClean="0"/>
              <a:t> they communicate</a:t>
            </a:r>
          </a:p>
          <a:p>
            <a:r>
              <a:rPr lang="en-US" dirty="0" smtClean="0"/>
              <a:t>Looks at objects</a:t>
            </a:r>
          </a:p>
          <a:p>
            <a:r>
              <a:rPr lang="en-US" dirty="0" smtClean="0"/>
              <a:t>Looks at a communicative partner</a:t>
            </a:r>
          </a:p>
          <a:p>
            <a:r>
              <a:rPr lang="en-US" dirty="0" smtClean="0"/>
              <a:t>Leads a communicative partner by the hand</a:t>
            </a:r>
          </a:p>
          <a:p>
            <a:r>
              <a:rPr lang="en-US" dirty="0" smtClean="0"/>
              <a:t>Gives objects to a partner</a:t>
            </a:r>
          </a:p>
          <a:p>
            <a:r>
              <a:rPr lang="en-US" dirty="0" smtClean="0"/>
              <a:t>Combines any of these</a:t>
            </a:r>
          </a:p>
          <a:p>
            <a:pPr>
              <a:buFont typeface="Arial"/>
              <a:buChar char="•"/>
            </a:pPr>
            <a:endParaRPr lang="en-US" dirty="0"/>
          </a:p>
        </p:txBody>
      </p:sp>
    </p:spTree>
    <p:extLst>
      <p:ext uri="{BB962C8B-B14F-4D97-AF65-F5344CB8AC3E}">
        <p14:creationId xmlns:p14="http://schemas.microsoft.com/office/powerpoint/2010/main" val="2268054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how do I “do” early intervention</a:t>
            </a:r>
          </a:p>
        </p:txBody>
      </p:sp>
      <p:sp>
        <p:nvSpPr>
          <p:cNvPr id="3" name="Content Placeholder 2"/>
          <p:cNvSpPr>
            <a:spLocks noGrp="1"/>
          </p:cNvSpPr>
          <p:nvPr>
            <p:ph idx="1"/>
          </p:nvPr>
        </p:nvSpPr>
        <p:spPr>
          <a:xfrm>
            <a:off x="549275" y="1600201"/>
            <a:ext cx="8042276" cy="5114760"/>
          </a:xfrm>
        </p:spPr>
        <p:txBody>
          <a:bodyPr>
            <a:normAutofit fontScale="92500" lnSpcReduction="20000"/>
          </a:bodyPr>
          <a:lstStyle/>
          <a:p>
            <a:pPr marL="0" indent="0" algn="ctr">
              <a:buNone/>
            </a:pPr>
            <a:r>
              <a:rPr lang="en-US" cap="all" dirty="0" smtClean="0"/>
              <a:t>Communicative Functions:</a:t>
            </a:r>
          </a:p>
          <a:p>
            <a:pPr marL="0" indent="0" algn="ctr">
              <a:buNone/>
            </a:pPr>
            <a:r>
              <a:rPr lang="en-US" cap="all" dirty="0" smtClean="0"/>
              <a:t>The “Why’s” of communication</a:t>
            </a:r>
          </a:p>
          <a:p>
            <a:pPr marL="0" indent="0" algn="ctr">
              <a:buNone/>
            </a:pPr>
            <a:r>
              <a:rPr lang="en-US" dirty="0"/>
              <a:t>Watch the child and observe </a:t>
            </a:r>
            <a:r>
              <a:rPr lang="en-US" i="1" dirty="0" smtClean="0"/>
              <a:t>why</a:t>
            </a:r>
            <a:r>
              <a:rPr lang="en-US" dirty="0" smtClean="0"/>
              <a:t> </a:t>
            </a:r>
            <a:r>
              <a:rPr lang="en-US" dirty="0"/>
              <a:t>they </a:t>
            </a:r>
            <a:r>
              <a:rPr lang="en-US" dirty="0" smtClean="0"/>
              <a:t>communicate:</a:t>
            </a:r>
          </a:p>
          <a:p>
            <a:r>
              <a:rPr lang="en-US" dirty="0" smtClean="0"/>
              <a:t>To request</a:t>
            </a:r>
          </a:p>
          <a:p>
            <a:r>
              <a:rPr lang="en-US" dirty="0" smtClean="0"/>
              <a:t>To protest</a:t>
            </a:r>
          </a:p>
          <a:p>
            <a:r>
              <a:rPr lang="en-US" dirty="0" smtClean="0"/>
              <a:t>To ask for help</a:t>
            </a:r>
          </a:p>
          <a:p>
            <a:r>
              <a:rPr lang="en-US" dirty="0" smtClean="0"/>
              <a:t>To establish joint attention so they can share information with a partner</a:t>
            </a:r>
          </a:p>
          <a:p>
            <a:r>
              <a:rPr lang="en-US" dirty="0" smtClean="0"/>
              <a:t>To comment</a:t>
            </a:r>
          </a:p>
          <a:p>
            <a:r>
              <a:rPr lang="en-US" dirty="0" smtClean="0"/>
              <a:t>To initiate play</a:t>
            </a:r>
          </a:p>
          <a:p>
            <a:endParaRPr lang="en-US" dirty="0" smtClean="0"/>
          </a:p>
          <a:p>
            <a:endParaRPr lang="en-US" dirty="0"/>
          </a:p>
          <a:p>
            <a:pPr marL="0" indent="0" algn="ctr">
              <a:buNone/>
            </a:pPr>
            <a:endParaRPr lang="en-US" cap="all" dirty="0"/>
          </a:p>
        </p:txBody>
      </p:sp>
    </p:spTree>
    <p:extLst>
      <p:ext uri="{BB962C8B-B14F-4D97-AF65-F5344CB8AC3E}">
        <p14:creationId xmlns:p14="http://schemas.microsoft.com/office/powerpoint/2010/main" val="12186906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how do I “do” early intervention</a:t>
            </a:r>
          </a:p>
        </p:txBody>
      </p:sp>
      <p:sp>
        <p:nvSpPr>
          <p:cNvPr id="3" name="Content Placeholder 2"/>
          <p:cNvSpPr>
            <a:spLocks noGrp="1"/>
          </p:cNvSpPr>
          <p:nvPr>
            <p:ph idx="1"/>
          </p:nvPr>
        </p:nvSpPr>
        <p:spPr/>
        <p:txBody>
          <a:bodyPr>
            <a:normAutofit/>
          </a:bodyPr>
          <a:lstStyle/>
          <a:p>
            <a:pPr marL="0" indent="0" algn="ctr">
              <a:buNone/>
            </a:pPr>
            <a:r>
              <a:rPr lang="en-US" sz="4000" b="1" dirty="0" smtClean="0"/>
              <a:t>3 L’s</a:t>
            </a:r>
          </a:p>
          <a:p>
            <a:r>
              <a:rPr lang="en-US" dirty="0" smtClean="0"/>
              <a:t>LOOK AT YOUR CHILD</a:t>
            </a:r>
          </a:p>
          <a:p>
            <a:endParaRPr lang="en-US" dirty="0"/>
          </a:p>
          <a:p>
            <a:r>
              <a:rPr lang="en-US" dirty="0" smtClean="0"/>
              <a:t>LISTEN TO YOUR CHILD</a:t>
            </a:r>
          </a:p>
          <a:p>
            <a:endParaRPr lang="en-US" dirty="0"/>
          </a:p>
          <a:p>
            <a:r>
              <a:rPr lang="en-US" dirty="0" smtClean="0"/>
              <a:t>LEARN TO LOVE WHAT YOUR CHILD LOVES</a:t>
            </a:r>
            <a:endParaRPr lang="en-US" dirty="0"/>
          </a:p>
        </p:txBody>
      </p:sp>
    </p:spTree>
    <p:extLst>
      <p:ext uri="{BB962C8B-B14F-4D97-AF65-F5344CB8AC3E}">
        <p14:creationId xmlns:p14="http://schemas.microsoft.com/office/powerpoint/2010/main" val="21289450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how do I “do” early intervention</a:t>
            </a:r>
          </a:p>
        </p:txBody>
      </p:sp>
      <p:sp>
        <p:nvSpPr>
          <p:cNvPr id="3" name="Content Placeholder 2"/>
          <p:cNvSpPr>
            <a:spLocks noGrp="1"/>
          </p:cNvSpPr>
          <p:nvPr>
            <p:ph idx="1"/>
          </p:nvPr>
        </p:nvSpPr>
        <p:spPr/>
        <p:txBody>
          <a:bodyPr/>
          <a:lstStyle/>
          <a:p>
            <a:pPr marL="0" indent="0" algn="ctr">
              <a:buNone/>
            </a:pPr>
            <a:r>
              <a:rPr lang="en-US" sz="4000" dirty="0"/>
              <a:t>“3 L’S</a:t>
            </a:r>
            <a:r>
              <a:rPr lang="en-US" sz="4000" dirty="0" smtClean="0"/>
              <a:t>”</a:t>
            </a:r>
          </a:p>
          <a:p>
            <a:r>
              <a:rPr lang="en-US" dirty="0" smtClean="0"/>
              <a:t>ALLOWS YOU TO MAKE A CONNECTION WITH THE CHILD</a:t>
            </a:r>
          </a:p>
          <a:p>
            <a:r>
              <a:rPr lang="en-US" dirty="0" smtClean="0"/>
              <a:t>CONNECTION IS KEY TO BUILDING A BRIDGE TO COMMUNICATION</a:t>
            </a:r>
          </a:p>
          <a:p>
            <a:r>
              <a:rPr lang="en-US" dirty="0" smtClean="0"/>
              <a:t>MEET THE CHILD WHERE THEY ARE</a:t>
            </a:r>
          </a:p>
          <a:p>
            <a:r>
              <a:rPr lang="en-US" dirty="0" smtClean="0"/>
              <a:t>VIDEO CLIP OF LEARNING TO LOVE WHAT YOUR CHILD LOVES</a:t>
            </a:r>
            <a:endParaRPr lang="en-US" dirty="0"/>
          </a:p>
          <a:p>
            <a:pPr marL="0" indent="0" algn="ctr">
              <a:buNone/>
            </a:pPr>
            <a:endParaRPr lang="en-US" dirty="0"/>
          </a:p>
        </p:txBody>
      </p:sp>
    </p:spTree>
    <p:extLst>
      <p:ext uri="{BB962C8B-B14F-4D97-AF65-F5344CB8AC3E}">
        <p14:creationId xmlns:p14="http://schemas.microsoft.com/office/powerpoint/2010/main" val="21239607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how do I “do” early intervention</a:t>
            </a:r>
          </a:p>
        </p:txBody>
      </p:sp>
      <p:sp>
        <p:nvSpPr>
          <p:cNvPr id="3" name="Content Placeholder 2"/>
          <p:cNvSpPr>
            <a:spLocks noGrp="1"/>
          </p:cNvSpPr>
          <p:nvPr>
            <p:ph idx="1"/>
          </p:nvPr>
        </p:nvSpPr>
        <p:spPr/>
        <p:txBody>
          <a:bodyPr/>
          <a:lstStyle/>
          <a:p>
            <a:pPr marL="0" indent="0" algn="ctr">
              <a:buNone/>
            </a:pPr>
            <a:r>
              <a:rPr lang="en-US" dirty="0" smtClean="0"/>
              <a:t>CREATE OPPORTUNITIES FOR THE CHILD TO COMMUNICATE</a:t>
            </a:r>
          </a:p>
          <a:p>
            <a:r>
              <a:rPr lang="en-US" dirty="0" smtClean="0"/>
              <a:t>BE “THE KEEPER” OF THE GOODIES: INTRUDE A BIT</a:t>
            </a:r>
          </a:p>
          <a:p>
            <a:r>
              <a:rPr lang="en-US" dirty="0" smtClean="0"/>
              <a:t>WAIT FOR THE CHILD TO INITIATE</a:t>
            </a:r>
          </a:p>
          <a:p>
            <a:r>
              <a:rPr lang="en-US" dirty="0" smtClean="0"/>
              <a:t>BE FACE-TO-FACE</a:t>
            </a:r>
          </a:p>
          <a:p>
            <a:r>
              <a:rPr lang="en-US" dirty="0" smtClean="0"/>
              <a:t>USE THE </a:t>
            </a:r>
            <a:r>
              <a:rPr lang="en-US" b="1" dirty="0" smtClean="0"/>
              <a:t>3 L’s</a:t>
            </a:r>
            <a:endParaRPr lang="en-US" b="1" dirty="0"/>
          </a:p>
        </p:txBody>
      </p:sp>
    </p:spTree>
    <p:extLst>
      <p:ext uri="{BB962C8B-B14F-4D97-AF65-F5344CB8AC3E}">
        <p14:creationId xmlns:p14="http://schemas.microsoft.com/office/powerpoint/2010/main" val="6764770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how do I “do” early intervention</a:t>
            </a:r>
          </a:p>
        </p:txBody>
      </p:sp>
      <p:sp>
        <p:nvSpPr>
          <p:cNvPr id="3" name="Content Placeholder 2"/>
          <p:cNvSpPr>
            <a:spLocks noGrp="1"/>
          </p:cNvSpPr>
          <p:nvPr>
            <p:ph idx="1"/>
          </p:nvPr>
        </p:nvSpPr>
        <p:spPr>
          <a:xfrm>
            <a:off x="102633" y="1600200"/>
            <a:ext cx="8890624" cy="5257799"/>
          </a:xfrm>
        </p:spPr>
        <p:txBody>
          <a:bodyPr>
            <a:normAutofit fontScale="55000" lnSpcReduction="20000"/>
          </a:bodyPr>
          <a:lstStyle/>
          <a:p>
            <a:pPr marL="0" indent="0" algn="ctr">
              <a:buNone/>
            </a:pPr>
            <a:r>
              <a:rPr lang="en-US" sz="3300" dirty="0" smtClean="0"/>
              <a:t>HOW CAN I HELP MY CHILD UNDERSTAND</a:t>
            </a:r>
          </a:p>
          <a:p>
            <a:r>
              <a:rPr lang="en-US" sz="3300" dirty="0" smtClean="0"/>
              <a:t>Use </a:t>
            </a:r>
            <a:r>
              <a:rPr lang="en-US" sz="3300" i="1" dirty="0" smtClean="0"/>
              <a:t>JUST ENOUGH </a:t>
            </a:r>
            <a:r>
              <a:rPr lang="en-US" sz="3300" dirty="0" smtClean="0"/>
              <a:t>words: children with Autism frequently have difficulty processing oral language so we need to keep it simple for them</a:t>
            </a:r>
          </a:p>
          <a:p>
            <a:pPr marL="0" indent="0">
              <a:buNone/>
            </a:pPr>
            <a:endParaRPr lang="en-US" sz="3300" dirty="0" smtClean="0"/>
          </a:p>
          <a:p>
            <a:r>
              <a:rPr lang="en-US" sz="3300" dirty="0" smtClean="0"/>
              <a:t>Be </a:t>
            </a:r>
            <a:r>
              <a:rPr lang="en-US" sz="3300" i="1" dirty="0" smtClean="0"/>
              <a:t>ANIMATED </a:t>
            </a:r>
            <a:r>
              <a:rPr lang="en-US" sz="3300" dirty="0" smtClean="0"/>
              <a:t>when you speak: children with Autism frequently have difficulty sorting out what information they need to pay attention to so we need to make the important information STAND OUT for them</a:t>
            </a:r>
          </a:p>
          <a:p>
            <a:endParaRPr lang="en-US" sz="3300" dirty="0"/>
          </a:p>
          <a:p>
            <a:r>
              <a:rPr lang="en-US" sz="3300" dirty="0" smtClean="0"/>
              <a:t>Go </a:t>
            </a:r>
            <a:r>
              <a:rPr lang="en-US" sz="3300" i="1" dirty="0" smtClean="0"/>
              <a:t>SLOW: </a:t>
            </a:r>
            <a:r>
              <a:rPr lang="en-US" sz="3300" dirty="0" smtClean="0"/>
              <a:t>remember that your child is like a foreign language learner and will benefit from extra time to process information</a:t>
            </a:r>
          </a:p>
          <a:p>
            <a:endParaRPr lang="en-US" sz="3300" dirty="0"/>
          </a:p>
          <a:p>
            <a:r>
              <a:rPr lang="en-US" sz="3300" dirty="0" smtClean="0"/>
              <a:t>Use </a:t>
            </a:r>
            <a:r>
              <a:rPr lang="en-US" sz="3300" b="1" i="1" dirty="0" smtClean="0"/>
              <a:t>VISUAL INFORMATION</a:t>
            </a:r>
            <a:r>
              <a:rPr lang="en-US" sz="3300" dirty="0" smtClean="0"/>
              <a:t> such as GESTURES, OBJECTS and PICTURES  </a:t>
            </a:r>
            <a:endParaRPr lang="en-US" sz="3300" b="1" i="1" dirty="0" smtClean="0"/>
          </a:p>
          <a:p>
            <a:r>
              <a:rPr lang="en-US" sz="3300" dirty="0" smtClean="0"/>
              <a:t>Children with Autism learn best through their </a:t>
            </a:r>
            <a:r>
              <a:rPr lang="en-US" sz="3300" i="1" cap="all" dirty="0" smtClean="0"/>
              <a:t>visual channel</a:t>
            </a:r>
          </a:p>
          <a:p>
            <a:endParaRPr lang="en-US" dirty="0"/>
          </a:p>
        </p:txBody>
      </p:sp>
    </p:spTree>
    <p:extLst>
      <p:ext uri="{BB962C8B-B14F-4D97-AF65-F5344CB8AC3E}">
        <p14:creationId xmlns:p14="http://schemas.microsoft.com/office/powerpoint/2010/main" val="21814110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how do I “do” early intervention</a:t>
            </a:r>
          </a:p>
        </p:txBody>
      </p:sp>
      <p:sp>
        <p:nvSpPr>
          <p:cNvPr id="3" name="Content Placeholder 2"/>
          <p:cNvSpPr>
            <a:spLocks noGrp="1"/>
          </p:cNvSpPr>
          <p:nvPr>
            <p:ph idx="1"/>
          </p:nvPr>
        </p:nvSpPr>
        <p:spPr/>
        <p:txBody>
          <a:bodyPr/>
          <a:lstStyle/>
          <a:p>
            <a:pPr marL="0" indent="0" algn="ctr">
              <a:buNone/>
            </a:pPr>
            <a:r>
              <a:rPr lang="en-US" dirty="0" smtClean="0"/>
              <a:t>VISUAL COMMUNICATION AIDS</a:t>
            </a:r>
          </a:p>
          <a:p>
            <a:r>
              <a:rPr lang="en-US" dirty="0" smtClean="0"/>
              <a:t>GESTURES</a:t>
            </a:r>
          </a:p>
          <a:p>
            <a:r>
              <a:rPr lang="en-US" dirty="0" smtClean="0"/>
              <a:t>3D OBJECTS</a:t>
            </a:r>
          </a:p>
          <a:p>
            <a:r>
              <a:rPr lang="en-US" dirty="0" smtClean="0"/>
              <a:t>PICTURES OF REAL OBJECTS</a:t>
            </a:r>
          </a:p>
          <a:p>
            <a:r>
              <a:rPr lang="en-US" dirty="0" smtClean="0"/>
              <a:t>PRODUCT WRAPPERS/LOGOS</a:t>
            </a:r>
          </a:p>
          <a:p>
            <a:r>
              <a:rPr lang="en-US" dirty="0" smtClean="0"/>
              <a:t>PCS SYMBOLS/BOARDMAKER SYMBOLS</a:t>
            </a:r>
          </a:p>
          <a:p>
            <a:endParaRPr lang="en-US" dirty="0" smtClean="0"/>
          </a:p>
          <a:p>
            <a:endParaRPr lang="en-US" dirty="0"/>
          </a:p>
        </p:txBody>
      </p:sp>
    </p:spTree>
    <p:extLst>
      <p:ext uri="{BB962C8B-B14F-4D97-AF65-F5344CB8AC3E}">
        <p14:creationId xmlns:p14="http://schemas.microsoft.com/office/powerpoint/2010/main" val="1239535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 FLAGS FOR AUTISM</a:t>
            </a:r>
            <a:endParaRPr lang="en-US" dirty="0"/>
          </a:p>
        </p:txBody>
      </p:sp>
      <p:sp>
        <p:nvSpPr>
          <p:cNvPr id="3" name="Content Placeholder 2"/>
          <p:cNvSpPr>
            <a:spLocks noGrp="1"/>
          </p:cNvSpPr>
          <p:nvPr>
            <p:ph idx="1"/>
          </p:nvPr>
        </p:nvSpPr>
        <p:spPr/>
        <p:txBody>
          <a:bodyPr/>
          <a:lstStyle/>
          <a:p>
            <a:pPr marL="0" indent="0" algn="ctr">
              <a:buNone/>
            </a:pPr>
            <a:r>
              <a:rPr lang="en-US" dirty="0" smtClean="0"/>
              <a:t>UNUSUAL WAYS OF PLAYING WITH TOYS</a:t>
            </a:r>
          </a:p>
          <a:p>
            <a:r>
              <a:rPr lang="en-US" dirty="0" smtClean="0"/>
              <a:t>Turning toy cars upside down and spinning the wheels</a:t>
            </a:r>
          </a:p>
          <a:p>
            <a:r>
              <a:rPr lang="en-US" dirty="0" smtClean="0"/>
              <a:t>Lying on the floor and staring at the wheels of toy cars as they roll</a:t>
            </a:r>
          </a:p>
          <a:p>
            <a:r>
              <a:rPr lang="en-US" dirty="0" smtClean="0"/>
              <a:t>Spinning jars or lids of jars</a:t>
            </a:r>
          </a:p>
          <a:p>
            <a:r>
              <a:rPr lang="en-US" dirty="0" smtClean="0"/>
              <a:t>Lining up toys</a:t>
            </a:r>
          </a:p>
          <a:p>
            <a:pPr marL="0" indent="0">
              <a:buNone/>
            </a:pPr>
            <a:endParaRPr lang="en-US" dirty="0"/>
          </a:p>
        </p:txBody>
      </p:sp>
    </p:spTree>
    <p:extLst>
      <p:ext uri="{BB962C8B-B14F-4D97-AF65-F5344CB8AC3E}">
        <p14:creationId xmlns:p14="http://schemas.microsoft.com/office/powerpoint/2010/main" val="2399602324"/>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how do I “do” early intervention</a:t>
            </a:r>
          </a:p>
        </p:txBody>
      </p:sp>
      <p:sp>
        <p:nvSpPr>
          <p:cNvPr id="3" name="Content Placeholder 2"/>
          <p:cNvSpPr>
            <a:spLocks noGrp="1"/>
          </p:cNvSpPr>
          <p:nvPr>
            <p:ph idx="1"/>
          </p:nvPr>
        </p:nvSpPr>
        <p:spPr/>
        <p:txBody>
          <a:bodyPr>
            <a:normAutofit/>
          </a:bodyPr>
          <a:lstStyle/>
          <a:p>
            <a:pPr marL="0" indent="0" algn="ctr">
              <a:buNone/>
            </a:pPr>
            <a:r>
              <a:rPr lang="en-US" dirty="0" smtClean="0"/>
              <a:t>VISUAL COMMUNICATION AIDS</a:t>
            </a:r>
          </a:p>
          <a:p>
            <a:r>
              <a:rPr lang="en-US" dirty="0" smtClean="0"/>
              <a:t>FIRST-</a:t>
            </a:r>
            <a:r>
              <a:rPr lang="en-US" dirty="0"/>
              <a:t>THEN </a:t>
            </a:r>
            <a:r>
              <a:rPr lang="en-US" dirty="0" smtClean="0"/>
              <a:t>BOARD</a:t>
            </a:r>
          </a:p>
          <a:p>
            <a:r>
              <a:rPr lang="en-US" dirty="0" smtClean="0"/>
              <a:t>CHOICE BOARD</a:t>
            </a:r>
          </a:p>
          <a:p>
            <a:r>
              <a:rPr lang="en-US" dirty="0" smtClean="0"/>
              <a:t>VISUAL SCHEDULE</a:t>
            </a:r>
          </a:p>
          <a:p>
            <a:r>
              <a:rPr lang="en-US" dirty="0" smtClean="0"/>
              <a:t>SOCIAL STORY</a:t>
            </a:r>
          </a:p>
          <a:p>
            <a:r>
              <a:rPr lang="en-US" dirty="0" smtClean="0"/>
              <a:t>PECS</a:t>
            </a:r>
          </a:p>
          <a:p>
            <a:endParaRPr lang="en-US" dirty="0"/>
          </a:p>
        </p:txBody>
      </p:sp>
    </p:spTree>
    <p:extLst>
      <p:ext uri="{BB962C8B-B14F-4D97-AF65-F5344CB8AC3E}">
        <p14:creationId xmlns:p14="http://schemas.microsoft.com/office/powerpoint/2010/main" val="40833268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a:xfrm>
            <a:off x="179609" y="1600201"/>
            <a:ext cx="8813648" cy="4343400"/>
          </a:xfrm>
        </p:spPr>
        <p:txBody>
          <a:bodyPr>
            <a:normAutofit fontScale="92500" lnSpcReduction="10000"/>
          </a:bodyPr>
          <a:lstStyle/>
          <a:p>
            <a:r>
              <a:rPr lang="en-US" dirty="0" smtClean="0">
                <a:hlinkClick r:id="rId2"/>
              </a:rPr>
              <a:t>The Hanen Centre  www.hanen.org</a:t>
            </a:r>
            <a:endParaRPr lang="en-US" dirty="0" smtClean="0"/>
          </a:p>
          <a:p>
            <a:r>
              <a:rPr lang="en-US" dirty="0" smtClean="0">
                <a:hlinkClick r:id="rId3"/>
              </a:rPr>
              <a:t>Autism Speaks  www.autismspeaks.org</a:t>
            </a:r>
            <a:endParaRPr lang="en-US" dirty="0" smtClean="0"/>
          </a:p>
          <a:p>
            <a:r>
              <a:rPr lang="en-US" dirty="0" smtClean="0">
                <a:hlinkClick r:id="rId4"/>
              </a:rPr>
              <a:t>Autism Navigator  www.autismnavigator.com</a:t>
            </a:r>
            <a:endParaRPr lang="en-US" dirty="0" smtClean="0"/>
          </a:p>
          <a:p>
            <a:r>
              <a:rPr lang="en-US" dirty="0" smtClean="0">
                <a:hlinkClick r:id="rId5"/>
              </a:rPr>
              <a:t>Geneva Centre for Autism www.autism.net</a:t>
            </a:r>
            <a:endParaRPr lang="en-US" dirty="0" smtClean="0"/>
          </a:p>
          <a:p>
            <a:r>
              <a:rPr lang="en-US" u="sng" dirty="0" smtClean="0">
                <a:solidFill>
                  <a:srgbClr val="7817C0"/>
                </a:solidFill>
              </a:rPr>
              <a:t>Speech-Language and Audiology Canada </a:t>
            </a:r>
            <a:r>
              <a:rPr lang="en-US" u="sng" dirty="0" smtClean="0">
                <a:solidFill>
                  <a:srgbClr val="7817C0"/>
                </a:solidFill>
                <a:hlinkClick r:id="rId6"/>
              </a:rPr>
              <a:t>www.sac-oac.ca</a:t>
            </a:r>
            <a:endParaRPr lang="en-US" u="sng" dirty="0" smtClean="0">
              <a:solidFill>
                <a:srgbClr val="7817C0"/>
              </a:solidFill>
            </a:endParaRPr>
          </a:p>
          <a:p>
            <a:r>
              <a:rPr lang="en-US" u="sng" dirty="0" smtClean="0">
                <a:solidFill>
                  <a:srgbClr val="7817C0"/>
                </a:solidFill>
              </a:rPr>
              <a:t>Friend2Friend Learning Society www.friend2friendsociety.org</a:t>
            </a:r>
          </a:p>
          <a:p>
            <a:r>
              <a:rPr lang="en-US" dirty="0" smtClean="0">
                <a:solidFill>
                  <a:srgbClr val="7817C0"/>
                </a:solidFill>
              </a:rPr>
              <a:t>Barbados Council for the Disabled 427-8136</a:t>
            </a:r>
          </a:p>
          <a:p>
            <a:r>
              <a:rPr lang="en-US" dirty="0" smtClean="0">
                <a:solidFill>
                  <a:srgbClr val="7817C0"/>
                </a:solidFill>
              </a:rPr>
              <a:t>Sue McMillan, SLP </a:t>
            </a:r>
            <a:r>
              <a:rPr lang="en-US" dirty="0" err="1" smtClean="0">
                <a:solidFill>
                  <a:srgbClr val="7817C0"/>
                </a:solidFill>
              </a:rPr>
              <a:t>encouragingexpressionslp@gmail.com</a:t>
            </a:r>
            <a:endParaRPr lang="en-US" dirty="0">
              <a:solidFill>
                <a:srgbClr val="7817C0"/>
              </a:solidFill>
            </a:endParaRPr>
          </a:p>
        </p:txBody>
      </p:sp>
    </p:spTree>
    <p:extLst>
      <p:ext uri="{BB962C8B-B14F-4D97-AF65-F5344CB8AC3E}">
        <p14:creationId xmlns:p14="http://schemas.microsoft.com/office/powerpoint/2010/main" val="3796572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 FLAGS FOR AUTISM</a:t>
            </a:r>
          </a:p>
        </p:txBody>
      </p:sp>
      <p:sp>
        <p:nvSpPr>
          <p:cNvPr id="3" name="Content Placeholder 2"/>
          <p:cNvSpPr>
            <a:spLocks noGrp="1"/>
          </p:cNvSpPr>
          <p:nvPr>
            <p:ph idx="1"/>
          </p:nvPr>
        </p:nvSpPr>
        <p:spPr>
          <a:xfrm>
            <a:off x="226320" y="1600200"/>
            <a:ext cx="8917680" cy="4913563"/>
          </a:xfrm>
        </p:spPr>
        <p:txBody>
          <a:bodyPr>
            <a:normAutofit lnSpcReduction="10000"/>
          </a:bodyPr>
          <a:lstStyle/>
          <a:p>
            <a:pPr marL="0" indent="0">
              <a:buNone/>
            </a:pPr>
            <a:r>
              <a:rPr lang="en-US" dirty="0" smtClean="0"/>
              <a:t>SENSORY SEEKING OR SENSORY AVOIDANT BEHAVIOURS</a:t>
            </a:r>
          </a:p>
          <a:p>
            <a:r>
              <a:rPr lang="en-US" dirty="0" smtClean="0"/>
              <a:t>Avoids eye contact with communicative partners</a:t>
            </a:r>
          </a:p>
          <a:p>
            <a:r>
              <a:rPr lang="en-US" dirty="0"/>
              <a:t>F</a:t>
            </a:r>
            <a:r>
              <a:rPr lang="en-US" dirty="0" smtClean="0"/>
              <a:t>requently walking on tip toe</a:t>
            </a:r>
          </a:p>
          <a:p>
            <a:r>
              <a:rPr lang="en-US" dirty="0" smtClean="0"/>
              <a:t>Flicking fingers in front of eyes or at side of eyes</a:t>
            </a:r>
          </a:p>
          <a:p>
            <a:r>
              <a:rPr lang="en-US" dirty="0" smtClean="0"/>
              <a:t>Rocking</a:t>
            </a:r>
          </a:p>
          <a:p>
            <a:r>
              <a:rPr lang="en-US" dirty="0" smtClean="0"/>
              <a:t>Spinning</a:t>
            </a:r>
          </a:p>
          <a:p>
            <a:r>
              <a:rPr lang="en-US" dirty="0" smtClean="0"/>
              <a:t>Squeezing into tight spaces (e.g., between couch and wall)</a:t>
            </a:r>
          </a:p>
          <a:p>
            <a:r>
              <a:rPr lang="en-US" dirty="0" smtClean="0"/>
              <a:t>Covering ears in response to loud noises</a:t>
            </a:r>
          </a:p>
          <a:p>
            <a:endParaRPr lang="en-US" dirty="0" smtClean="0"/>
          </a:p>
          <a:p>
            <a:endParaRPr lang="en-US" dirty="0"/>
          </a:p>
        </p:txBody>
      </p:sp>
    </p:spTree>
    <p:extLst>
      <p:ext uri="{BB962C8B-B14F-4D97-AF65-F5344CB8AC3E}">
        <p14:creationId xmlns:p14="http://schemas.microsoft.com/office/powerpoint/2010/main" val="237756075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 FLAGS FOR AUTISM</a:t>
            </a:r>
          </a:p>
        </p:txBody>
      </p:sp>
      <p:sp>
        <p:nvSpPr>
          <p:cNvPr id="3" name="Content Placeholder 2"/>
          <p:cNvSpPr>
            <a:spLocks noGrp="1"/>
          </p:cNvSpPr>
          <p:nvPr>
            <p:ph idx="1"/>
          </p:nvPr>
        </p:nvSpPr>
        <p:spPr>
          <a:xfrm>
            <a:off x="549275" y="1600200"/>
            <a:ext cx="8042276" cy="5064461"/>
          </a:xfrm>
        </p:spPr>
        <p:txBody>
          <a:bodyPr>
            <a:normAutofit lnSpcReduction="10000"/>
          </a:bodyPr>
          <a:lstStyle/>
          <a:p>
            <a:pPr marL="0" indent="0" algn="ctr">
              <a:buNone/>
            </a:pPr>
            <a:r>
              <a:rPr lang="en-US" dirty="0" smtClean="0"/>
              <a:t>UNUSUAL WAYS OF COMMUNICATING</a:t>
            </a:r>
          </a:p>
          <a:p>
            <a:r>
              <a:rPr lang="en-US" dirty="0" smtClean="0"/>
              <a:t>Does not respond to own name</a:t>
            </a:r>
          </a:p>
          <a:p>
            <a:r>
              <a:rPr lang="en-US" dirty="0" smtClean="0"/>
              <a:t>Leading a partner’s hand to an object/using a partner as a “tool”</a:t>
            </a:r>
          </a:p>
          <a:p>
            <a:r>
              <a:rPr lang="en-US" dirty="0" smtClean="0"/>
              <a:t>Difficulty initiating conversation with others</a:t>
            </a:r>
          </a:p>
          <a:p>
            <a:r>
              <a:rPr lang="en-US" dirty="0" smtClean="0"/>
              <a:t>Getting stuck on one toy or topic of conversation (e.g., only plays with or talks about Thomas the Tank Engine)</a:t>
            </a:r>
          </a:p>
          <a:p>
            <a:r>
              <a:rPr lang="en-US" dirty="0" smtClean="0"/>
              <a:t>Does not notice where others are looking</a:t>
            </a:r>
          </a:p>
          <a:p>
            <a:r>
              <a:rPr lang="en-US" dirty="0" smtClean="0"/>
              <a:t>Imitates exactly what others say</a:t>
            </a:r>
          </a:p>
          <a:p>
            <a:endParaRPr lang="en-US" dirty="0" smtClean="0"/>
          </a:p>
          <a:p>
            <a:endParaRPr lang="en-US" dirty="0" smtClean="0"/>
          </a:p>
          <a:p>
            <a:pPr marL="0" indent="0" algn="ctr">
              <a:buNone/>
            </a:pPr>
            <a:endParaRPr lang="en-US" dirty="0"/>
          </a:p>
        </p:txBody>
      </p:sp>
    </p:spTree>
    <p:extLst>
      <p:ext uri="{BB962C8B-B14F-4D97-AF65-F5344CB8AC3E}">
        <p14:creationId xmlns:p14="http://schemas.microsoft.com/office/powerpoint/2010/main" val="11413766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 FLAGS FOR AUTISM</a:t>
            </a:r>
          </a:p>
        </p:txBody>
      </p:sp>
      <p:sp>
        <p:nvSpPr>
          <p:cNvPr id="3" name="Content Placeholder 2"/>
          <p:cNvSpPr>
            <a:spLocks noGrp="1"/>
          </p:cNvSpPr>
          <p:nvPr>
            <p:ph idx="1"/>
          </p:nvPr>
        </p:nvSpPr>
        <p:spPr/>
        <p:txBody>
          <a:bodyPr/>
          <a:lstStyle/>
          <a:p>
            <a:pPr marL="0" indent="0" algn="ctr">
              <a:buNone/>
            </a:pPr>
            <a:r>
              <a:rPr lang="en-US" dirty="0" smtClean="0"/>
              <a:t>CHALLENGING BEHAVIOURS</a:t>
            </a:r>
          </a:p>
          <a:p>
            <a:r>
              <a:rPr lang="en-US" dirty="0" smtClean="0"/>
              <a:t>Has difficulty with making transitions from one activity to another</a:t>
            </a:r>
          </a:p>
          <a:p>
            <a:r>
              <a:rPr lang="en-US" dirty="0" smtClean="0"/>
              <a:t>Gets very upset and cannot calm self or be calmed by familiar adult</a:t>
            </a:r>
          </a:p>
          <a:p>
            <a:r>
              <a:rPr lang="en-US" dirty="0" smtClean="0"/>
              <a:t>Upset by small changes in routine like driving a different route or furniture location being changed in a familiar room</a:t>
            </a:r>
          </a:p>
          <a:p>
            <a:endParaRPr lang="en-US" dirty="0" smtClean="0"/>
          </a:p>
        </p:txBody>
      </p:sp>
    </p:spTree>
    <p:extLst>
      <p:ext uri="{BB962C8B-B14F-4D97-AF65-F5344CB8AC3E}">
        <p14:creationId xmlns:p14="http://schemas.microsoft.com/office/powerpoint/2010/main" val="323159717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your role?</a:t>
            </a:r>
            <a:endParaRPr lang="en-US" dirty="0"/>
          </a:p>
        </p:txBody>
      </p:sp>
      <p:sp>
        <p:nvSpPr>
          <p:cNvPr id="3" name="Content Placeholder 2"/>
          <p:cNvSpPr>
            <a:spLocks noGrp="1"/>
          </p:cNvSpPr>
          <p:nvPr>
            <p:ph idx="1"/>
          </p:nvPr>
        </p:nvSpPr>
        <p:spPr>
          <a:xfrm>
            <a:off x="549275" y="1600201"/>
            <a:ext cx="8042276" cy="4712366"/>
          </a:xfrm>
        </p:spPr>
        <p:txBody>
          <a:bodyPr>
            <a:normAutofit fontScale="92500"/>
          </a:bodyPr>
          <a:lstStyle/>
          <a:p>
            <a:r>
              <a:rPr lang="en-US" dirty="0" smtClean="0"/>
              <a:t>TRUST YOUR “GUT”!</a:t>
            </a:r>
          </a:p>
          <a:p>
            <a:r>
              <a:rPr lang="en-US" dirty="0" smtClean="0"/>
              <a:t>REMEMBER THAT YOU </a:t>
            </a:r>
            <a:r>
              <a:rPr lang="en-US" dirty="0"/>
              <a:t>ARE THE EXPERT IN YOUR CHILD</a:t>
            </a:r>
            <a:r>
              <a:rPr lang="en-US" dirty="0" smtClean="0"/>
              <a:t>!</a:t>
            </a:r>
            <a:endParaRPr lang="en-US" dirty="0"/>
          </a:p>
          <a:p>
            <a:r>
              <a:rPr lang="en-US" dirty="0" smtClean="0"/>
              <a:t>ADVOCATE FOR SERVICES: CONTACT OR MAKE REFERRALS TO PAEDIATRICIANS, NEUROLOGISTS, SLP’S, PSYCHOLOGISTS</a:t>
            </a:r>
          </a:p>
          <a:p>
            <a:r>
              <a:rPr lang="en-US" dirty="0" smtClean="0"/>
              <a:t>CONTACT THE BARBADOS COUNCIL FOR THE DISABLED</a:t>
            </a:r>
          </a:p>
          <a:p>
            <a:r>
              <a:rPr lang="en-US" dirty="0" smtClean="0"/>
              <a:t>EDUCATE THE BARBADIAN PUBLIC ABOUT AUTISM TO INCREASE AWARENESS AND TOLERANCE</a:t>
            </a:r>
            <a:endParaRPr lang="en-US" dirty="0"/>
          </a:p>
        </p:txBody>
      </p:sp>
    </p:spTree>
    <p:extLst>
      <p:ext uri="{BB962C8B-B14F-4D97-AF65-F5344CB8AC3E}">
        <p14:creationId xmlns:p14="http://schemas.microsoft.com/office/powerpoint/2010/main" val="426208160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“Autism” mean to me?</a:t>
            </a:r>
            <a:endParaRPr lang="en-US" dirty="0"/>
          </a:p>
        </p:txBody>
      </p:sp>
      <p:pic>
        <p:nvPicPr>
          <p:cNvPr id="5" name="Content Placeholder 4" descr="Autism Awareness.png"/>
          <p:cNvPicPr>
            <a:picLocks noGrp="1" noChangeAspect="1"/>
          </p:cNvPicPr>
          <p:nvPr>
            <p:ph idx="1"/>
          </p:nvPr>
        </p:nvPicPr>
        <p:blipFill>
          <a:blip r:embed="rId3">
            <a:extLst>
              <a:ext uri="{28A0092B-C50C-407E-A947-70E740481C1C}">
                <a14:useLocalDpi xmlns:a14="http://schemas.microsoft.com/office/drawing/2010/main" val="0"/>
              </a:ext>
            </a:extLst>
          </a:blip>
          <a:srcRect t="936" b="936"/>
          <a:stretch>
            <a:fillRect/>
          </a:stretch>
        </p:blipFill>
        <p:spPr/>
      </p:pic>
      <p:pic>
        <p:nvPicPr>
          <p:cNvPr id="6" name="Picture 5"/>
          <p:cNvPicPr>
            <a:picLocks noChangeAspect="1"/>
          </p:cNvPicPr>
          <p:nvPr/>
        </p:nvPicPr>
        <p:blipFill>
          <a:blip r:embed="rId4"/>
          <a:stretch>
            <a:fillRect/>
          </a:stretch>
        </p:blipFill>
        <p:spPr>
          <a:xfrm>
            <a:off x="1254985" y="1582365"/>
            <a:ext cx="5836435" cy="4549662"/>
          </a:xfrm>
          <a:prstGeom prst="rect">
            <a:avLst/>
          </a:prstGeom>
        </p:spPr>
      </p:pic>
    </p:spTree>
    <p:extLst>
      <p:ext uri="{BB962C8B-B14F-4D97-AF65-F5344CB8AC3E}">
        <p14:creationId xmlns:p14="http://schemas.microsoft.com/office/powerpoint/2010/main" val="60017979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1697</TotalTime>
  <Words>2897</Words>
  <Application>Microsoft Macintosh PowerPoint</Application>
  <PresentationFormat>On-screen Show (4:3)</PresentationFormat>
  <Paragraphs>352</Paragraphs>
  <Slides>41</Slides>
  <Notes>29</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Breeze</vt:lpstr>
      <vt:lpstr>Early Intervention Strategies  for individuals with  Autism  Sue E. McMillan, MClSc, SLP(C)</vt:lpstr>
      <vt:lpstr>Introductions</vt:lpstr>
      <vt:lpstr>Role of SLP in AX &amp; TX of Autism</vt:lpstr>
      <vt:lpstr>RED FLAGS FOR AUTISM</vt:lpstr>
      <vt:lpstr>RED FLAGS FOR AUTISM</vt:lpstr>
      <vt:lpstr>RED FLAGS FOR AUTISM</vt:lpstr>
      <vt:lpstr>RED FLAGS FOR AUTISM</vt:lpstr>
      <vt:lpstr>What is your role?</vt:lpstr>
      <vt:lpstr>What does “Autism” mean to me?</vt:lpstr>
      <vt:lpstr>DEFINING AUTISM</vt:lpstr>
      <vt:lpstr>Statistics</vt:lpstr>
      <vt:lpstr>WHAT IS THE MORAL OF THE STATISTICAL STORY? </vt:lpstr>
      <vt:lpstr>Common Myths</vt:lpstr>
      <vt:lpstr>Common Myths</vt:lpstr>
      <vt:lpstr>EARLY INTERVENTION</vt:lpstr>
      <vt:lpstr>Why Early Intervention</vt:lpstr>
      <vt:lpstr>Why Early Intervention</vt:lpstr>
      <vt:lpstr>INTERVENTIONS FOR AUTISM</vt:lpstr>
      <vt:lpstr>OCCUPATIONAL THERAPY</vt:lpstr>
      <vt:lpstr>BEHAVIOURAL THERAPIES </vt:lpstr>
      <vt:lpstr>BEHAVIOURAL THERAPIES</vt:lpstr>
      <vt:lpstr>BEHAVIOURAL THERAPIES</vt:lpstr>
      <vt:lpstr>TEACCH</vt:lpstr>
      <vt:lpstr>RELATIONSHIP DEVELOPMENT INTERVENTION</vt:lpstr>
      <vt:lpstr>THE GREENSPAN FLOORTIME APPROACH™</vt:lpstr>
      <vt:lpstr>PICTURE EXCHANGE COMMUNICATION SYSTEM</vt:lpstr>
      <vt:lpstr>MORE THAN WORDS®</vt:lpstr>
      <vt:lpstr>MORE THAN WORDS®</vt:lpstr>
      <vt:lpstr>MORE THAN WORDS®</vt:lpstr>
      <vt:lpstr>So, how do I “do” early intervention</vt:lpstr>
      <vt:lpstr>So, how do I “do” early intervention</vt:lpstr>
      <vt:lpstr>So, how do I “do” early intervention</vt:lpstr>
      <vt:lpstr>So, how do I “do” early intervention</vt:lpstr>
      <vt:lpstr>So, how do I “do” early intervention</vt:lpstr>
      <vt:lpstr>So, how do I “do” early intervention</vt:lpstr>
      <vt:lpstr>So, how do I “do” early intervention</vt:lpstr>
      <vt:lpstr>So, how do I “do” early intervention</vt:lpstr>
      <vt:lpstr>So, how do I “do” early intervention</vt:lpstr>
      <vt:lpstr>So, how do I “do” early intervention</vt:lpstr>
      <vt:lpstr>So, how do I “do” early intervention</vt:lpstr>
      <vt:lpstr>RESOURCES</vt:lpstr>
    </vt:vector>
  </TitlesOfParts>
  <Company>Encouraging Expression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Intervention Strategies  in Autism</dc:title>
  <dc:creator>Sue McMillan</dc:creator>
  <cp:lastModifiedBy>Sue McMillan</cp:lastModifiedBy>
  <cp:revision>51</cp:revision>
  <dcterms:created xsi:type="dcterms:W3CDTF">2015-05-14T02:27:42Z</dcterms:created>
  <dcterms:modified xsi:type="dcterms:W3CDTF">2015-05-20T21:17:23Z</dcterms:modified>
</cp:coreProperties>
</file>