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amp;ehk=9yvpQg8xvJti"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2" r:id="rId5"/>
    <p:sldId id="264" r:id="rId6"/>
    <p:sldId id="265" r:id="rId7"/>
    <p:sldId id="284" r:id="rId8"/>
    <p:sldId id="285" r:id="rId9"/>
    <p:sldId id="267" r:id="rId10"/>
    <p:sldId id="268" r:id="rId11"/>
    <p:sldId id="269" r:id="rId12"/>
    <p:sldId id="270" r:id="rId13"/>
    <p:sldId id="272" r:id="rId14"/>
    <p:sldId id="273" r:id="rId15"/>
    <p:sldId id="275" r:id="rId16"/>
    <p:sldId id="276" r:id="rId17"/>
    <p:sldId id="277" r:id="rId18"/>
    <p:sldId id="278" r:id="rId19"/>
    <p:sldId id="279" r:id="rId20"/>
    <p:sldId id="281" r:id="rId21"/>
    <p:sldId id="280" r:id="rId22"/>
    <p:sldId id="286" r:id="rId23"/>
    <p:sldId id="290" r:id="rId24"/>
    <p:sldId id="291" r:id="rId25"/>
    <p:sldId id="288" r:id="rId26"/>
    <p:sldId id="282" r:id="rId27"/>
    <p:sldId id="292" r:id="rId28"/>
    <p:sldId id="299" r:id="rId29"/>
    <p:sldId id="289" r:id="rId30"/>
    <p:sldId id="293" r:id="rId31"/>
    <p:sldId id="294" r:id="rId32"/>
    <p:sldId id="297" r:id="rId33"/>
    <p:sldId id="295" r:id="rId34"/>
    <p:sldId id="296"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630" autoAdjust="0"/>
    <p:restoredTop sz="94672" autoAdjust="0"/>
  </p:normalViewPr>
  <p:slideViewPr>
    <p:cSldViewPr snapToGrid="0">
      <p:cViewPr varScale="1">
        <p:scale>
          <a:sx n="79" d="100"/>
          <a:sy n="79" d="100"/>
        </p:scale>
        <p:origin x="470"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p:cNvSpPr>
            <a:spLocks noGrp="1"/>
          </p:cNvSpPr>
          <p:nvPr>
            <p:ph type="dt" sz="half" idx="10"/>
          </p:nvPr>
        </p:nvSpPr>
        <p:spPr/>
        <p:txBody>
          <a:bodyPr/>
          <a:lstStyle/>
          <a:p>
            <a:fld id="{C0A91888-A700-4D6D-A0AA-91E4E6E4B984}" type="datetimeFigureOut">
              <a:rPr lang="en-AU" smtClean="0"/>
              <a:t>31/03/2017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E27C80-D30A-48FB-BB7A-64A827A6ACA2}" type="slidenum">
              <a:rPr lang="en-AU" smtClean="0"/>
              <a:t>‹#›</a:t>
            </a:fld>
            <a:endParaRPr lang="en-AU"/>
          </a:p>
        </p:txBody>
      </p:sp>
    </p:spTree>
    <p:extLst>
      <p:ext uri="{BB962C8B-B14F-4D97-AF65-F5344CB8AC3E}">
        <p14:creationId xmlns:p14="http://schemas.microsoft.com/office/powerpoint/2010/main" val="20861105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0A91888-A700-4D6D-A0AA-91E4E6E4B984}" type="datetimeFigureOut">
              <a:rPr lang="en-AU" smtClean="0"/>
              <a:t>31/03/2017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E27C80-D30A-48FB-BB7A-64A827A6ACA2}" type="slidenum">
              <a:rPr lang="en-AU" smtClean="0"/>
              <a:t>‹#›</a:t>
            </a:fld>
            <a:endParaRPr lang="en-AU"/>
          </a:p>
        </p:txBody>
      </p:sp>
    </p:spTree>
    <p:extLst>
      <p:ext uri="{BB962C8B-B14F-4D97-AF65-F5344CB8AC3E}">
        <p14:creationId xmlns:p14="http://schemas.microsoft.com/office/powerpoint/2010/main" val="414991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0A91888-A700-4D6D-A0AA-91E4E6E4B984}" type="datetimeFigureOut">
              <a:rPr lang="en-AU" smtClean="0"/>
              <a:t>31/03/2017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E27C80-D30A-48FB-BB7A-64A827A6ACA2}" type="slidenum">
              <a:rPr lang="en-AU" smtClean="0"/>
              <a:t>‹#›</a:t>
            </a:fld>
            <a:endParaRPr lang="en-AU"/>
          </a:p>
        </p:txBody>
      </p:sp>
    </p:spTree>
    <p:extLst>
      <p:ext uri="{BB962C8B-B14F-4D97-AF65-F5344CB8AC3E}">
        <p14:creationId xmlns:p14="http://schemas.microsoft.com/office/powerpoint/2010/main" val="3022102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10"/>
          </p:nvPr>
        </p:nvSpPr>
        <p:spPr/>
        <p:txBody>
          <a:bodyPr/>
          <a:lstStyle/>
          <a:p>
            <a:fld id="{C0A91888-A700-4D6D-A0AA-91E4E6E4B984}" type="datetimeFigureOut">
              <a:rPr lang="en-AU" smtClean="0"/>
              <a:t>31/03/2017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E27C80-D30A-48FB-BB7A-64A827A6ACA2}" type="slidenum">
              <a:rPr lang="en-AU" smtClean="0"/>
              <a:t>‹#›</a:t>
            </a:fld>
            <a:endParaRPr lang="en-AU"/>
          </a:p>
        </p:txBody>
      </p:sp>
    </p:spTree>
    <p:extLst>
      <p:ext uri="{BB962C8B-B14F-4D97-AF65-F5344CB8AC3E}">
        <p14:creationId xmlns:p14="http://schemas.microsoft.com/office/powerpoint/2010/main" val="28898787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0A91888-A700-4D6D-A0AA-91E4E6E4B984}" type="datetimeFigureOut">
              <a:rPr lang="en-AU" smtClean="0"/>
              <a:t>31/03/2017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5BE27C80-D30A-48FB-BB7A-64A827A6ACA2}" type="slidenum">
              <a:rPr lang="en-AU" smtClean="0"/>
              <a:t>‹#›</a:t>
            </a:fld>
            <a:endParaRPr lang="en-AU"/>
          </a:p>
        </p:txBody>
      </p:sp>
    </p:spTree>
    <p:extLst>
      <p:ext uri="{BB962C8B-B14F-4D97-AF65-F5344CB8AC3E}">
        <p14:creationId xmlns:p14="http://schemas.microsoft.com/office/powerpoint/2010/main" val="183153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p:cNvSpPr>
            <a:spLocks noGrp="1"/>
          </p:cNvSpPr>
          <p:nvPr>
            <p:ph type="dt" sz="half" idx="10"/>
          </p:nvPr>
        </p:nvSpPr>
        <p:spPr/>
        <p:txBody>
          <a:bodyPr/>
          <a:lstStyle/>
          <a:p>
            <a:fld id="{C0A91888-A700-4D6D-A0AA-91E4E6E4B984}" type="datetimeFigureOut">
              <a:rPr lang="en-AU" smtClean="0"/>
              <a:t>31/03/2017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BE27C80-D30A-48FB-BB7A-64A827A6ACA2}" type="slidenum">
              <a:rPr lang="en-AU" smtClean="0"/>
              <a:t>‹#›</a:t>
            </a:fld>
            <a:endParaRPr lang="en-AU"/>
          </a:p>
        </p:txBody>
      </p:sp>
    </p:spTree>
    <p:extLst>
      <p:ext uri="{BB962C8B-B14F-4D97-AF65-F5344CB8AC3E}">
        <p14:creationId xmlns:p14="http://schemas.microsoft.com/office/powerpoint/2010/main" val="8885933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p:cNvSpPr>
            <a:spLocks noGrp="1"/>
          </p:cNvSpPr>
          <p:nvPr>
            <p:ph type="dt" sz="half" idx="10"/>
          </p:nvPr>
        </p:nvSpPr>
        <p:spPr/>
        <p:txBody>
          <a:bodyPr/>
          <a:lstStyle/>
          <a:p>
            <a:fld id="{C0A91888-A700-4D6D-A0AA-91E4E6E4B984}" type="datetimeFigureOut">
              <a:rPr lang="en-AU" smtClean="0"/>
              <a:t>31/03/2017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5BE27C80-D30A-48FB-BB7A-64A827A6ACA2}" type="slidenum">
              <a:rPr lang="en-AU" smtClean="0"/>
              <a:t>‹#›</a:t>
            </a:fld>
            <a:endParaRPr lang="en-AU"/>
          </a:p>
        </p:txBody>
      </p:sp>
    </p:spTree>
    <p:extLst>
      <p:ext uri="{BB962C8B-B14F-4D97-AF65-F5344CB8AC3E}">
        <p14:creationId xmlns:p14="http://schemas.microsoft.com/office/powerpoint/2010/main" val="33062108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Date Placeholder 2"/>
          <p:cNvSpPr>
            <a:spLocks noGrp="1"/>
          </p:cNvSpPr>
          <p:nvPr>
            <p:ph type="dt" sz="half" idx="10"/>
          </p:nvPr>
        </p:nvSpPr>
        <p:spPr/>
        <p:txBody>
          <a:bodyPr/>
          <a:lstStyle/>
          <a:p>
            <a:fld id="{C0A91888-A700-4D6D-A0AA-91E4E6E4B984}" type="datetimeFigureOut">
              <a:rPr lang="en-AU" smtClean="0"/>
              <a:t>31/03/2017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5BE27C80-D30A-48FB-BB7A-64A827A6ACA2}" type="slidenum">
              <a:rPr lang="en-AU" smtClean="0"/>
              <a:t>‹#›</a:t>
            </a:fld>
            <a:endParaRPr lang="en-AU"/>
          </a:p>
        </p:txBody>
      </p:sp>
    </p:spTree>
    <p:extLst>
      <p:ext uri="{BB962C8B-B14F-4D97-AF65-F5344CB8AC3E}">
        <p14:creationId xmlns:p14="http://schemas.microsoft.com/office/powerpoint/2010/main" val="1767345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A91888-A700-4D6D-A0AA-91E4E6E4B984}" type="datetimeFigureOut">
              <a:rPr lang="en-AU" smtClean="0"/>
              <a:t>31/03/2017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5BE27C80-D30A-48FB-BB7A-64A827A6ACA2}" type="slidenum">
              <a:rPr lang="en-AU" smtClean="0"/>
              <a:t>‹#›</a:t>
            </a:fld>
            <a:endParaRPr lang="en-AU"/>
          </a:p>
        </p:txBody>
      </p:sp>
    </p:spTree>
    <p:extLst>
      <p:ext uri="{BB962C8B-B14F-4D97-AF65-F5344CB8AC3E}">
        <p14:creationId xmlns:p14="http://schemas.microsoft.com/office/powerpoint/2010/main" val="227791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A91888-A700-4D6D-A0AA-91E4E6E4B984}" type="datetimeFigureOut">
              <a:rPr lang="en-AU" smtClean="0"/>
              <a:t>31/03/2017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BE27C80-D30A-48FB-BB7A-64A827A6ACA2}" type="slidenum">
              <a:rPr lang="en-AU" smtClean="0"/>
              <a:t>‹#›</a:t>
            </a:fld>
            <a:endParaRPr lang="en-AU"/>
          </a:p>
        </p:txBody>
      </p:sp>
    </p:spTree>
    <p:extLst>
      <p:ext uri="{BB962C8B-B14F-4D97-AF65-F5344CB8AC3E}">
        <p14:creationId xmlns:p14="http://schemas.microsoft.com/office/powerpoint/2010/main" val="350797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0A91888-A700-4D6D-A0AA-91E4E6E4B984}" type="datetimeFigureOut">
              <a:rPr lang="en-AU" smtClean="0"/>
              <a:t>31/03/2017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5BE27C80-D30A-48FB-BB7A-64A827A6ACA2}" type="slidenum">
              <a:rPr lang="en-AU" smtClean="0"/>
              <a:t>‹#›</a:t>
            </a:fld>
            <a:endParaRPr lang="en-AU"/>
          </a:p>
        </p:txBody>
      </p:sp>
    </p:spTree>
    <p:extLst>
      <p:ext uri="{BB962C8B-B14F-4D97-AF65-F5344CB8AC3E}">
        <p14:creationId xmlns:p14="http://schemas.microsoft.com/office/powerpoint/2010/main" val="4062639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A91888-A700-4D6D-A0AA-91E4E6E4B984}" type="datetimeFigureOut">
              <a:rPr lang="en-AU" smtClean="0"/>
              <a:t>31/03/2017</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27C80-D30A-48FB-BB7A-64A827A6ACA2}" type="slidenum">
              <a:rPr lang="en-AU" smtClean="0"/>
              <a:t>‹#›</a:t>
            </a:fld>
            <a:endParaRPr lang="en-AU"/>
          </a:p>
        </p:txBody>
      </p:sp>
    </p:spTree>
    <p:extLst>
      <p:ext uri="{BB962C8B-B14F-4D97-AF65-F5344CB8AC3E}">
        <p14:creationId xmlns:p14="http://schemas.microsoft.com/office/powerpoint/2010/main" val="9675736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amp;ehk=9yvpQg8xvJti"/><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75846" y="-179609"/>
            <a:ext cx="11825654" cy="1569660"/>
          </a:xfrm>
          <a:prstGeom prst="rect">
            <a:avLst/>
          </a:prstGeom>
        </p:spPr>
        <p:txBody>
          <a:bodyPr wrap="square">
            <a:spAutoFit/>
          </a:bodyPr>
          <a:lstStyle/>
          <a:p>
            <a:pPr algn="ctr"/>
            <a:r>
              <a:rPr lang="en-AU" sz="9600" b="1" dirty="0">
                <a:solidFill>
                  <a:schemeClr val="tx2">
                    <a:lumMod val="50000"/>
                  </a:schemeClr>
                </a:solidFill>
              </a:rPr>
              <a:t>Flying for Less</a:t>
            </a:r>
          </a:p>
        </p:txBody>
      </p:sp>
    </p:spTree>
    <p:extLst>
      <p:ext uri="{BB962C8B-B14F-4D97-AF65-F5344CB8AC3E}">
        <p14:creationId xmlns:p14="http://schemas.microsoft.com/office/powerpoint/2010/main" val="6121736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535267"/>
            <a:ext cx="11878753" cy="1007352"/>
          </a:xfrm>
        </p:spPr>
        <p:txBody>
          <a:bodyPr wrap="square" anchor="t">
            <a:noAutofit/>
          </a:bodyPr>
          <a:lstStyle/>
          <a:p>
            <a:pPr algn="l">
              <a:lnSpc>
                <a:spcPct val="100000"/>
              </a:lnSpc>
            </a:pPr>
            <a:r>
              <a:rPr lang="en-AU" b="1" dirty="0"/>
              <a:t>Step 3: Decide:-</a:t>
            </a:r>
            <a:br>
              <a:rPr lang="en-AU" b="1" dirty="0"/>
            </a:br>
            <a:r>
              <a:rPr lang="en-AU" sz="4400" b="1" dirty="0">
                <a:solidFill>
                  <a:prstClr val="black"/>
                </a:solidFill>
              </a:rPr>
              <a:t>•</a:t>
            </a:r>
            <a:r>
              <a:rPr lang="en-AU" b="1" dirty="0"/>
              <a:t> Destination</a:t>
            </a:r>
            <a:br>
              <a:rPr lang="en-AU" b="1" dirty="0"/>
            </a:br>
            <a:r>
              <a:rPr lang="en-AU" sz="4400" b="1" dirty="0">
                <a:solidFill>
                  <a:prstClr val="black"/>
                </a:solidFill>
              </a:rPr>
              <a:t>•</a:t>
            </a:r>
            <a:r>
              <a:rPr lang="en-AU" b="1" dirty="0"/>
              <a:t> Cabin class</a:t>
            </a:r>
            <a:br>
              <a:rPr lang="en-AU" b="1" dirty="0"/>
            </a:br>
            <a:r>
              <a:rPr lang="en-AU" sz="4400" b="1" dirty="0">
                <a:solidFill>
                  <a:prstClr val="black"/>
                </a:solidFill>
              </a:rPr>
              <a:t>•</a:t>
            </a:r>
            <a:r>
              <a:rPr lang="en-AU" b="1" dirty="0"/>
              <a:t> Timing</a:t>
            </a:r>
            <a:br>
              <a:rPr lang="en-AU" b="1" dirty="0"/>
            </a:br>
            <a:r>
              <a:rPr lang="en-AU" sz="4400" b="1" dirty="0">
                <a:solidFill>
                  <a:prstClr val="black"/>
                </a:solidFill>
              </a:rPr>
              <a:t>•</a:t>
            </a:r>
            <a:r>
              <a:rPr lang="en-AU" b="1" dirty="0"/>
              <a:t> Travellers</a:t>
            </a:r>
            <a:endParaRPr lang="en-AU" sz="8000" b="1" dirty="0"/>
          </a:p>
        </p:txBody>
      </p:sp>
      <p:sp>
        <p:nvSpPr>
          <p:cNvPr id="3" name="TextBox 2"/>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How do I do this</a:t>
            </a:r>
            <a:endParaRPr lang="en-AU" dirty="0">
              <a:solidFill>
                <a:schemeClr val="bg1"/>
              </a:solidFill>
            </a:endParaRPr>
          </a:p>
        </p:txBody>
      </p:sp>
    </p:spTree>
    <p:extLst>
      <p:ext uri="{BB962C8B-B14F-4D97-AF65-F5344CB8AC3E}">
        <p14:creationId xmlns:p14="http://schemas.microsoft.com/office/powerpoint/2010/main" val="14784096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97513"/>
            <a:ext cx="9698477" cy="1007352"/>
          </a:xfrm>
        </p:spPr>
        <p:txBody>
          <a:bodyPr wrap="square" anchor="t">
            <a:noAutofit/>
          </a:bodyPr>
          <a:lstStyle/>
          <a:p>
            <a:pPr algn="l">
              <a:lnSpc>
                <a:spcPct val="100000"/>
              </a:lnSpc>
              <a:tabLst>
                <a:tab pos="447675" algn="l"/>
              </a:tabLst>
            </a:pPr>
            <a:r>
              <a:rPr lang="en-AU" sz="4400" b="1" dirty="0">
                <a:solidFill>
                  <a:prstClr val="black"/>
                </a:solidFill>
              </a:rPr>
              <a:t>•</a:t>
            </a:r>
            <a:r>
              <a:rPr lang="en-AU" b="1" dirty="0">
                <a:solidFill>
                  <a:prstClr val="black"/>
                </a:solidFill>
              </a:rPr>
              <a:t> </a:t>
            </a:r>
            <a:r>
              <a:rPr lang="en-AU" b="1" u="sng" dirty="0"/>
              <a:t>Destination</a:t>
            </a:r>
            <a:r>
              <a:rPr lang="en-AU" b="1" dirty="0"/>
              <a:t> determines which</a:t>
            </a:r>
            <a:br>
              <a:rPr lang="en-AU" b="1" dirty="0"/>
            </a:br>
            <a:r>
              <a:rPr lang="en-AU" b="1" dirty="0"/>
              <a:t>	program to use</a:t>
            </a:r>
            <a:br>
              <a:rPr lang="en-AU" b="1" dirty="0"/>
            </a:br>
            <a:endParaRPr lang="en-AU" sz="8000" b="1" dirty="0"/>
          </a:p>
        </p:txBody>
      </p:sp>
      <p:sp>
        <p:nvSpPr>
          <p:cNvPr id="3" name="TextBox 2"/>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How do I do this</a:t>
            </a:r>
            <a:endParaRPr lang="en-AU" dirty="0">
              <a:solidFill>
                <a:schemeClr val="bg1"/>
              </a:solidFill>
            </a:endParaRPr>
          </a:p>
        </p:txBody>
      </p:sp>
      <p:sp>
        <p:nvSpPr>
          <p:cNvPr id="4" name="Title 1"/>
          <p:cNvSpPr txBox="1">
            <a:spLocks/>
          </p:cNvSpPr>
          <p:nvPr/>
        </p:nvSpPr>
        <p:spPr>
          <a:xfrm>
            <a:off x="6480" y="2008670"/>
            <a:ext cx="12094729" cy="1007352"/>
          </a:xfrm>
          <a:prstGeom prst="rect">
            <a:avLst/>
          </a:prstGeom>
        </p:spPr>
        <p:txBody>
          <a:bodyPr vert="horz" wrap="square"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tabLst>
                <a:tab pos="447675" algn="l"/>
              </a:tabLst>
            </a:pPr>
            <a:endParaRPr lang="en-AU" b="1" dirty="0"/>
          </a:p>
          <a:p>
            <a:pPr algn="l">
              <a:lnSpc>
                <a:spcPct val="100000"/>
              </a:lnSpc>
              <a:tabLst>
                <a:tab pos="447675" algn="l"/>
              </a:tabLst>
            </a:pPr>
            <a:r>
              <a:rPr lang="en-AU" sz="4400" b="1" dirty="0">
                <a:solidFill>
                  <a:prstClr val="black"/>
                </a:solidFill>
              </a:rPr>
              <a:t>•</a:t>
            </a:r>
            <a:r>
              <a:rPr lang="en-AU" b="1" dirty="0">
                <a:solidFill>
                  <a:prstClr val="black"/>
                </a:solidFill>
              </a:rPr>
              <a:t> </a:t>
            </a:r>
            <a:r>
              <a:rPr lang="en-AU" b="1" u="sng" dirty="0">
                <a:solidFill>
                  <a:prstClr val="black"/>
                </a:solidFill>
              </a:rPr>
              <a:t>Cabin class</a:t>
            </a:r>
            <a:r>
              <a:rPr lang="en-AU" b="1" dirty="0">
                <a:solidFill>
                  <a:prstClr val="black"/>
                </a:solidFill>
              </a:rPr>
              <a:t>, </a:t>
            </a:r>
            <a:r>
              <a:rPr lang="en-AU" b="1" u="sng" dirty="0">
                <a:solidFill>
                  <a:prstClr val="black"/>
                </a:solidFill>
              </a:rPr>
              <a:t>timing</a:t>
            </a:r>
            <a:r>
              <a:rPr lang="en-AU" b="1" dirty="0">
                <a:solidFill>
                  <a:prstClr val="black"/>
                </a:solidFill>
              </a:rPr>
              <a:t> </a:t>
            </a:r>
            <a:r>
              <a:rPr lang="en-AU" sz="4800" b="1" dirty="0">
                <a:solidFill>
                  <a:prstClr val="black"/>
                </a:solidFill>
              </a:rPr>
              <a:t>&amp;</a:t>
            </a:r>
            <a:r>
              <a:rPr lang="en-AU" b="1" dirty="0">
                <a:solidFill>
                  <a:prstClr val="black"/>
                </a:solidFill>
              </a:rPr>
              <a:t> </a:t>
            </a:r>
            <a:r>
              <a:rPr lang="en-AU" b="1" u="sng" dirty="0">
                <a:solidFill>
                  <a:prstClr val="black"/>
                </a:solidFill>
              </a:rPr>
              <a:t>no. of travellers</a:t>
            </a:r>
          </a:p>
          <a:p>
            <a:pPr algn="l">
              <a:lnSpc>
                <a:spcPct val="100000"/>
              </a:lnSpc>
              <a:tabLst>
                <a:tab pos="447675" algn="l"/>
              </a:tabLst>
            </a:pPr>
            <a:r>
              <a:rPr lang="en-AU" b="1" dirty="0">
                <a:solidFill>
                  <a:prstClr val="black"/>
                </a:solidFill>
              </a:rPr>
              <a:t>	determine seat availability and how</a:t>
            </a:r>
          </a:p>
          <a:p>
            <a:pPr algn="l">
              <a:lnSpc>
                <a:spcPct val="100000"/>
              </a:lnSpc>
              <a:tabLst>
                <a:tab pos="447675" algn="l"/>
              </a:tabLst>
            </a:pPr>
            <a:r>
              <a:rPr lang="en-AU" b="1" dirty="0">
                <a:solidFill>
                  <a:prstClr val="black"/>
                </a:solidFill>
              </a:rPr>
              <a:t>	</a:t>
            </a:r>
            <a:r>
              <a:rPr lang="en-AU" b="1" dirty="0"/>
              <a:t>far ahead booking will be needed</a:t>
            </a:r>
            <a:br>
              <a:rPr lang="en-AU" b="1" dirty="0"/>
            </a:br>
            <a:endParaRPr lang="en-AU" sz="8000" b="1" dirty="0"/>
          </a:p>
        </p:txBody>
      </p:sp>
    </p:spTree>
    <p:extLst>
      <p:ext uri="{BB962C8B-B14F-4D97-AF65-F5344CB8AC3E}">
        <p14:creationId xmlns:p14="http://schemas.microsoft.com/office/powerpoint/2010/main" val="40072684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2650" y="1593639"/>
            <a:ext cx="11878753" cy="1007352"/>
          </a:xfrm>
        </p:spPr>
        <p:txBody>
          <a:bodyPr wrap="square" anchor="t">
            <a:noAutofit/>
          </a:bodyPr>
          <a:lstStyle/>
          <a:p>
            <a:pPr algn="l">
              <a:lnSpc>
                <a:spcPct val="100000"/>
              </a:lnSpc>
              <a:tabLst>
                <a:tab pos="447675" algn="l"/>
              </a:tabLst>
            </a:pPr>
            <a:r>
              <a:rPr lang="en-AU" sz="5400" b="1" dirty="0"/>
              <a:t>Combination of destination and timing can be used to choose the right program.</a:t>
            </a:r>
            <a:br>
              <a:rPr lang="en-AU" sz="5400" b="1" dirty="0"/>
            </a:br>
            <a:r>
              <a:rPr lang="en-AU" sz="5400" b="1" dirty="0"/>
              <a:t>Note that a point bought in Program X may cost the same as a point in Program Y but a particular destination may cost half the points in Program Y.</a:t>
            </a:r>
            <a:endParaRPr lang="en-AU" sz="7200" b="1" dirty="0"/>
          </a:p>
        </p:txBody>
      </p:sp>
      <p:sp>
        <p:nvSpPr>
          <p:cNvPr id="3" name="TextBox 2"/>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Choosing the right program</a:t>
            </a:r>
            <a:endParaRPr lang="en-AU" dirty="0">
              <a:solidFill>
                <a:schemeClr val="bg1"/>
              </a:solidFill>
            </a:endParaRPr>
          </a:p>
        </p:txBody>
      </p:sp>
    </p:spTree>
    <p:extLst>
      <p:ext uri="{BB962C8B-B14F-4D97-AF65-F5344CB8AC3E}">
        <p14:creationId xmlns:p14="http://schemas.microsoft.com/office/powerpoint/2010/main" val="19171409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43431"/>
            <a:ext cx="12141403" cy="1007352"/>
          </a:xfrm>
        </p:spPr>
        <p:txBody>
          <a:bodyPr wrap="square" anchor="t">
            <a:noAutofit/>
          </a:bodyPr>
          <a:lstStyle/>
          <a:p>
            <a:pPr algn="l">
              <a:lnSpc>
                <a:spcPct val="100000"/>
              </a:lnSpc>
              <a:tabLst>
                <a:tab pos="447675" algn="l"/>
              </a:tabLst>
            </a:pPr>
            <a:r>
              <a:rPr lang="en-AU" sz="5400" b="1" dirty="0"/>
              <a:t>Different programs have:</a:t>
            </a:r>
            <a:br>
              <a:rPr lang="en-AU" sz="5400" b="1" dirty="0"/>
            </a:br>
            <a:r>
              <a:rPr lang="en-AU" sz="4400" b="1" dirty="0"/>
              <a:t>•</a:t>
            </a:r>
            <a:r>
              <a:rPr lang="en-AU" sz="5400" b="1" dirty="0"/>
              <a:t>	Differing award routing rules and</a:t>
            </a:r>
            <a:br>
              <a:rPr lang="en-AU" sz="5400" b="1" dirty="0"/>
            </a:br>
            <a:r>
              <a:rPr lang="en-AU" sz="5400" b="1" dirty="0"/>
              <a:t>	conditions.</a:t>
            </a:r>
            <a:br>
              <a:rPr lang="en-AU" sz="5400" b="1" dirty="0"/>
            </a:br>
            <a:r>
              <a:rPr lang="en-AU" sz="5400" b="1" dirty="0"/>
              <a:t>	e.g. Program X may allow free stopovers</a:t>
            </a:r>
            <a:br>
              <a:rPr lang="en-AU" sz="5400" b="1" dirty="0"/>
            </a:br>
            <a:r>
              <a:rPr lang="en-AU" sz="5400" b="1" dirty="0"/>
              <a:t>	on award bookings.</a:t>
            </a:r>
            <a:br>
              <a:rPr lang="en-AU" sz="5400" b="1" dirty="0"/>
            </a:br>
            <a:r>
              <a:rPr lang="en-AU" sz="4400" b="1" dirty="0"/>
              <a:t>•</a:t>
            </a:r>
            <a:r>
              <a:rPr lang="en-AU" sz="5400" b="1" dirty="0"/>
              <a:t>	Different fees and charges</a:t>
            </a:r>
            <a:br>
              <a:rPr lang="en-AU" sz="5400" b="1" dirty="0"/>
            </a:br>
            <a:endParaRPr lang="en-AU" sz="7200" b="1" dirty="0"/>
          </a:p>
        </p:txBody>
      </p:sp>
      <p:sp>
        <p:nvSpPr>
          <p:cNvPr id="3" name="TextBox 2"/>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Choosing the right program</a:t>
            </a:r>
            <a:endParaRPr lang="en-AU" dirty="0">
              <a:solidFill>
                <a:schemeClr val="bg1"/>
              </a:solidFill>
            </a:endParaRPr>
          </a:p>
        </p:txBody>
      </p:sp>
    </p:spTree>
    <p:extLst>
      <p:ext uri="{BB962C8B-B14F-4D97-AF65-F5344CB8AC3E}">
        <p14:creationId xmlns:p14="http://schemas.microsoft.com/office/powerpoint/2010/main" val="4452979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43431"/>
            <a:ext cx="12141403" cy="1007352"/>
          </a:xfrm>
        </p:spPr>
        <p:txBody>
          <a:bodyPr wrap="square" anchor="t">
            <a:noAutofit/>
          </a:bodyPr>
          <a:lstStyle/>
          <a:p>
            <a:pPr algn="l">
              <a:lnSpc>
                <a:spcPct val="100000"/>
              </a:lnSpc>
              <a:tabLst>
                <a:tab pos="447675" algn="l"/>
              </a:tabLst>
            </a:pPr>
            <a:r>
              <a:rPr lang="en-AU" sz="5400" b="1" dirty="0"/>
              <a:t>Different programs have:</a:t>
            </a:r>
            <a:br>
              <a:rPr lang="en-AU" sz="5400" b="1" dirty="0"/>
            </a:br>
            <a:r>
              <a:rPr lang="en-AU" sz="5400" b="1" dirty="0"/>
              <a:t>Differing limits on points that can be purchased at one time or within a year.  e.g. a First Class flight to Europe might require 115,000 points, but the program may limit purchases to only 100,000 points per year. </a:t>
            </a:r>
            <a:br>
              <a:rPr lang="en-AU" sz="5400" b="1" dirty="0"/>
            </a:br>
            <a:endParaRPr lang="en-AU" sz="7200" b="1" dirty="0"/>
          </a:p>
        </p:txBody>
      </p:sp>
      <p:sp>
        <p:nvSpPr>
          <p:cNvPr id="3" name="TextBox 2"/>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Choosing the right program</a:t>
            </a:r>
            <a:endParaRPr lang="en-AU" dirty="0">
              <a:solidFill>
                <a:schemeClr val="bg1"/>
              </a:solidFill>
            </a:endParaRPr>
          </a:p>
        </p:txBody>
      </p:sp>
    </p:spTree>
    <p:extLst>
      <p:ext uri="{BB962C8B-B14F-4D97-AF65-F5344CB8AC3E}">
        <p14:creationId xmlns:p14="http://schemas.microsoft.com/office/powerpoint/2010/main" val="32995459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97511"/>
            <a:ext cx="12141403" cy="1007352"/>
          </a:xfrm>
        </p:spPr>
        <p:txBody>
          <a:bodyPr wrap="square" anchor="t">
            <a:noAutofit/>
          </a:bodyPr>
          <a:lstStyle/>
          <a:p>
            <a:pPr algn="l">
              <a:lnSpc>
                <a:spcPct val="100000"/>
              </a:lnSpc>
              <a:tabLst>
                <a:tab pos="447675" algn="l"/>
                <a:tab pos="2870200" algn="l"/>
              </a:tabLst>
            </a:pPr>
            <a:r>
              <a:rPr lang="en-AU" sz="5400" b="1" dirty="0"/>
              <a:t>Example: American Airlines</a:t>
            </a:r>
            <a:br>
              <a:rPr lang="en-AU" sz="5400" b="1" dirty="0"/>
            </a:br>
            <a:r>
              <a:rPr lang="en-AU" sz="5400" b="1" dirty="0"/>
              <a:t>Sydney to Rome return</a:t>
            </a:r>
            <a:br>
              <a:rPr lang="en-AU" sz="5400" b="1" dirty="0"/>
            </a:br>
            <a:br>
              <a:rPr lang="en-AU" sz="3600" b="1" dirty="0"/>
            </a:br>
            <a:br>
              <a:rPr lang="en-AU" sz="3600" b="1" dirty="0"/>
            </a:br>
            <a:br>
              <a:rPr lang="en-AU" sz="2800" b="1" dirty="0"/>
            </a:br>
            <a:br>
              <a:rPr lang="en-AU" sz="4400" b="1" dirty="0"/>
            </a:br>
            <a:br>
              <a:rPr lang="en-AU" sz="3600" b="1" dirty="0"/>
            </a:br>
            <a:r>
              <a:rPr lang="en-AU" sz="4000" b="1" baseline="30000" dirty="0"/>
              <a:t>1</a:t>
            </a:r>
            <a:r>
              <a:rPr lang="en-AU" sz="4000" b="1" dirty="0"/>
              <a:t> Based on current promotion   </a:t>
            </a:r>
            <a:r>
              <a:rPr lang="en-AU" sz="4000" b="1" baseline="30000" dirty="0"/>
              <a:t>2</a:t>
            </a:r>
            <a:r>
              <a:rPr lang="en-AU" sz="4000" b="1" dirty="0"/>
              <a:t> at USD 0.76 = AUD1.00</a:t>
            </a:r>
            <a:br>
              <a:rPr lang="en-AU" sz="4000" b="1" dirty="0"/>
            </a:br>
            <a:r>
              <a:rPr lang="en-AU" sz="4000" b="1" baseline="30000" dirty="0"/>
              <a:t>3</a:t>
            </a:r>
            <a:r>
              <a:rPr lang="en-AU" sz="4000" b="1" dirty="0"/>
              <a:t> Includes fees and charges</a:t>
            </a:r>
            <a:br>
              <a:rPr lang="en-AU" sz="4000" b="1" dirty="0"/>
            </a:br>
            <a:br>
              <a:rPr lang="en-AU" sz="5400" b="1" dirty="0"/>
            </a:br>
            <a:endParaRPr lang="en-AU" sz="7200" b="1" dirty="0"/>
          </a:p>
        </p:txBody>
      </p:sp>
      <p:graphicFrame>
        <p:nvGraphicFramePr>
          <p:cNvPr id="3" name="Table 2"/>
          <p:cNvGraphicFramePr>
            <a:graphicFrameLocks noGrp="1"/>
          </p:cNvGraphicFramePr>
          <p:nvPr>
            <p:extLst>
              <p:ext uri="{D42A27DB-BD31-4B8C-83A1-F6EECF244321}">
                <p14:modId xmlns:p14="http://schemas.microsoft.com/office/powerpoint/2010/main" val="2035463248"/>
              </p:ext>
            </p:extLst>
          </p:nvPr>
        </p:nvGraphicFramePr>
        <p:xfrm>
          <a:off x="82785" y="2811104"/>
          <a:ext cx="11975833" cy="2743380"/>
        </p:xfrm>
        <a:graphic>
          <a:graphicData uri="http://schemas.openxmlformats.org/drawingml/2006/table">
            <a:tbl>
              <a:tblPr firstRow="1" bandRow="1">
                <a:tableStyleId>{5C22544A-7EE6-4342-B048-85BDC9FD1C3A}</a:tableStyleId>
              </a:tblPr>
              <a:tblGrid>
                <a:gridCol w="2384359">
                  <a:extLst>
                    <a:ext uri="{9D8B030D-6E8A-4147-A177-3AD203B41FA5}">
                      <a16:colId xmlns:a16="http://schemas.microsoft.com/office/drawing/2014/main" val="1540120107"/>
                    </a:ext>
                  </a:extLst>
                </a:gridCol>
                <a:gridCol w="2568102">
                  <a:extLst>
                    <a:ext uri="{9D8B030D-6E8A-4147-A177-3AD203B41FA5}">
                      <a16:colId xmlns:a16="http://schemas.microsoft.com/office/drawing/2014/main" val="827424240"/>
                    </a:ext>
                  </a:extLst>
                </a:gridCol>
                <a:gridCol w="1782003">
                  <a:extLst>
                    <a:ext uri="{9D8B030D-6E8A-4147-A177-3AD203B41FA5}">
                      <a16:colId xmlns:a16="http://schemas.microsoft.com/office/drawing/2014/main" val="4077485510"/>
                    </a:ext>
                  </a:extLst>
                </a:gridCol>
                <a:gridCol w="1782003">
                  <a:extLst>
                    <a:ext uri="{9D8B030D-6E8A-4147-A177-3AD203B41FA5}">
                      <a16:colId xmlns:a16="http://schemas.microsoft.com/office/drawing/2014/main" val="2017469720"/>
                    </a:ext>
                  </a:extLst>
                </a:gridCol>
                <a:gridCol w="3459366">
                  <a:extLst>
                    <a:ext uri="{9D8B030D-6E8A-4147-A177-3AD203B41FA5}">
                      <a16:colId xmlns:a16="http://schemas.microsoft.com/office/drawing/2014/main" val="1067387218"/>
                    </a:ext>
                  </a:extLst>
                </a:gridCol>
              </a:tblGrid>
              <a:tr h="685845">
                <a:tc>
                  <a:txBody>
                    <a:bodyPr/>
                    <a:lstStyle/>
                    <a:p>
                      <a:pPr algn="ctr"/>
                      <a:r>
                        <a:rPr lang="en-AU" sz="3600" dirty="0"/>
                        <a:t>Class</a:t>
                      </a:r>
                    </a:p>
                  </a:txBody>
                  <a:tcPr/>
                </a:tc>
                <a:tc>
                  <a:txBody>
                    <a:bodyPr/>
                    <a:lstStyle/>
                    <a:p>
                      <a:pPr algn="ctr"/>
                      <a:r>
                        <a:rPr lang="en-AU" sz="3600" dirty="0"/>
                        <a:t>Miles</a:t>
                      </a:r>
                    </a:p>
                  </a:txBody>
                  <a:tcPr/>
                </a:tc>
                <a:tc>
                  <a:txBody>
                    <a:bodyPr/>
                    <a:lstStyle/>
                    <a:p>
                      <a:pPr algn="ctr"/>
                      <a:r>
                        <a:rPr lang="en-AU" sz="3600" dirty="0"/>
                        <a:t>USD</a:t>
                      </a:r>
                      <a:r>
                        <a:rPr lang="en-AU" sz="3600" baseline="30000" dirty="0"/>
                        <a:t>1</a:t>
                      </a:r>
                    </a:p>
                  </a:txBody>
                  <a:tcPr/>
                </a:tc>
                <a:tc>
                  <a:txBody>
                    <a:bodyPr/>
                    <a:lstStyle/>
                    <a:p>
                      <a:pPr algn="ctr"/>
                      <a:r>
                        <a:rPr lang="en-AU" sz="3600" dirty="0"/>
                        <a:t>AUD</a:t>
                      </a:r>
                      <a:r>
                        <a:rPr lang="en-AU" sz="3600" baseline="30000" dirty="0"/>
                        <a:t>2,3</a:t>
                      </a:r>
                    </a:p>
                  </a:txBody>
                  <a:tcPr/>
                </a:tc>
                <a:tc>
                  <a:txBody>
                    <a:bodyPr/>
                    <a:lstStyle/>
                    <a:p>
                      <a:pPr algn="ctr"/>
                      <a:r>
                        <a:rPr lang="en-AU" sz="3600" dirty="0"/>
                        <a:t>Qantas Cost</a:t>
                      </a:r>
                    </a:p>
                  </a:txBody>
                  <a:tcPr/>
                </a:tc>
                <a:extLst>
                  <a:ext uri="{0D108BD9-81ED-4DB2-BD59-A6C34878D82A}">
                    <a16:rowId xmlns:a16="http://schemas.microsoft.com/office/drawing/2014/main" val="804452559"/>
                  </a:ext>
                </a:extLst>
              </a:tr>
              <a:tr h="685845">
                <a:tc>
                  <a:txBody>
                    <a:bodyPr/>
                    <a:lstStyle/>
                    <a:p>
                      <a:pPr algn="ctr"/>
                      <a:r>
                        <a:rPr lang="en-AU" sz="3600" dirty="0"/>
                        <a:t>Economy</a:t>
                      </a:r>
                    </a:p>
                  </a:txBody>
                  <a:tcPr/>
                </a:tc>
                <a:tc>
                  <a:txBody>
                    <a:bodyPr/>
                    <a:lstStyle/>
                    <a:p>
                      <a:pPr algn="ctr"/>
                      <a:r>
                        <a:rPr lang="en-AU" sz="3600" dirty="0"/>
                        <a:t>120,000</a:t>
                      </a:r>
                    </a:p>
                  </a:txBody>
                  <a:tcPr/>
                </a:tc>
                <a:tc>
                  <a:txBody>
                    <a:bodyPr/>
                    <a:lstStyle/>
                    <a:p>
                      <a:pPr algn="ctr"/>
                      <a:r>
                        <a:rPr lang="en-AU" sz="3600" dirty="0"/>
                        <a:t>$2390</a:t>
                      </a:r>
                    </a:p>
                  </a:txBody>
                  <a:tcPr/>
                </a:tc>
                <a:tc>
                  <a:txBody>
                    <a:bodyPr/>
                    <a:lstStyle/>
                    <a:p>
                      <a:pPr algn="ctr"/>
                      <a:r>
                        <a:rPr lang="en-AU" sz="3600" dirty="0"/>
                        <a:t>$3224</a:t>
                      </a:r>
                    </a:p>
                  </a:txBody>
                  <a:tcPr/>
                </a:tc>
                <a:tc>
                  <a:txBody>
                    <a:bodyPr/>
                    <a:lstStyle/>
                    <a:p>
                      <a:pPr algn="ctr"/>
                      <a:r>
                        <a:rPr lang="en-AU" sz="3600" dirty="0"/>
                        <a:t>$1400 to $2200 </a:t>
                      </a:r>
                    </a:p>
                  </a:txBody>
                  <a:tcPr/>
                </a:tc>
                <a:extLst>
                  <a:ext uri="{0D108BD9-81ED-4DB2-BD59-A6C34878D82A}">
                    <a16:rowId xmlns:a16="http://schemas.microsoft.com/office/drawing/2014/main" val="3855530797"/>
                  </a:ext>
                </a:extLst>
              </a:tr>
              <a:tr h="685845">
                <a:tc>
                  <a:txBody>
                    <a:bodyPr/>
                    <a:lstStyle/>
                    <a:p>
                      <a:pPr algn="ctr"/>
                      <a:r>
                        <a:rPr lang="en-AU" sz="3600" dirty="0"/>
                        <a:t>Business</a:t>
                      </a:r>
                    </a:p>
                  </a:txBody>
                  <a:tcPr/>
                </a:tc>
                <a:tc>
                  <a:txBody>
                    <a:bodyPr/>
                    <a:lstStyle/>
                    <a:p>
                      <a:pPr algn="ctr"/>
                      <a:r>
                        <a:rPr lang="en-AU" sz="3600" dirty="0"/>
                        <a:t>170,000</a:t>
                      </a:r>
                    </a:p>
                  </a:txBody>
                  <a:tcPr/>
                </a:tc>
                <a:tc>
                  <a:txBody>
                    <a:bodyPr/>
                    <a:lstStyle/>
                    <a:p>
                      <a:pPr algn="ctr"/>
                      <a:r>
                        <a:rPr lang="en-AU" sz="3600" dirty="0"/>
                        <a:t>$3275</a:t>
                      </a:r>
                    </a:p>
                  </a:txBody>
                  <a:tcPr/>
                </a:tc>
                <a:tc>
                  <a:txBody>
                    <a:bodyPr/>
                    <a:lstStyle/>
                    <a:p>
                      <a:pPr algn="ctr"/>
                      <a:r>
                        <a:rPr lang="en-AU" sz="3600" dirty="0"/>
                        <a:t>$4389</a:t>
                      </a:r>
                    </a:p>
                  </a:txBody>
                  <a:tcPr/>
                </a:tc>
                <a:tc>
                  <a:txBody>
                    <a:bodyPr/>
                    <a:lstStyle/>
                    <a:p>
                      <a:pPr algn="ctr"/>
                      <a:r>
                        <a:rPr lang="en-AU" sz="3600" dirty="0"/>
                        <a:t> ~ $7600</a:t>
                      </a:r>
                    </a:p>
                  </a:txBody>
                  <a:tcPr/>
                </a:tc>
                <a:extLst>
                  <a:ext uri="{0D108BD9-81ED-4DB2-BD59-A6C34878D82A}">
                    <a16:rowId xmlns:a16="http://schemas.microsoft.com/office/drawing/2014/main" val="3697261358"/>
                  </a:ext>
                </a:extLst>
              </a:tr>
              <a:tr h="685845">
                <a:tc>
                  <a:txBody>
                    <a:bodyPr/>
                    <a:lstStyle/>
                    <a:p>
                      <a:pPr algn="ctr"/>
                      <a:r>
                        <a:rPr lang="en-AU" sz="3600" dirty="0"/>
                        <a:t>First</a:t>
                      </a:r>
                    </a:p>
                  </a:txBody>
                  <a:tcPr/>
                </a:tc>
                <a:tc>
                  <a:txBody>
                    <a:bodyPr/>
                    <a:lstStyle/>
                    <a:p>
                      <a:pPr algn="ctr"/>
                      <a:r>
                        <a:rPr lang="en-AU" sz="3600" dirty="0"/>
                        <a:t>230,000</a:t>
                      </a:r>
                    </a:p>
                  </a:txBody>
                  <a:tcPr/>
                </a:tc>
                <a:tc>
                  <a:txBody>
                    <a:bodyPr/>
                    <a:lstStyle/>
                    <a:p>
                      <a:pPr algn="ctr"/>
                      <a:r>
                        <a:rPr lang="en-AU" sz="3600" dirty="0"/>
                        <a:t>$3870</a:t>
                      </a:r>
                    </a:p>
                  </a:txBody>
                  <a:tcPr/>
                </a:tc>
                <a:tc>
                  <a:txBody>
                    <a:bodyPr/>
                    <a:lstStyle/>
                    <a:p>
                      <a:pPr algn="ctr"/>
                      <a:r>
                        <a:rPr lang="en-AU" sz="3600" dirty="0"/>
                        <a:t>$5168</a:t>
                      </a:r>
                    </a:p>
                  </a:txBody>
                  <a:tcPr/>
                </a:tc>
                <a:tc>
                  <a:txBody>
                    <a:bodyPr/>
                    <a:lstStyle/>
                    <a:p>
                      <a:pPr algn="ctr"/>
                      <a:r>
                        <a:rPr lang="en-AU" sz="3600" dirty="0"/>
                        <a:t>~ $14600</a:t>
                      </a:r>
                    </a:p>
                  </a:txBody>
                  <a:tcPr/>
                </a:tc>
                <a:extLst>
                  <a:ext uri="{0D108BD9-81ED-4DB2-BD59-A6C34878D82A}">
                    <a16:rowId xmlns:a16="http://schemas.microsoft.com/office/drawing/2014/main" val="2888706107"/>
                  </a:ext>
                </a:extLst>
              </a:tr>
            </a:tbl>
          </a:graphicData>
        </a:graphic>
      </p:graphicFrame>
      <p:sp>
        <p:nvSpPr>
          <p:cNvPr id="4" name="TextBox 3"/>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Buying the points</a:t>
            </a:r>
            <a:endParaRPr lang="en-AU" dirty="0">
              <a:solidFill>
                <a:schemeClr val="bg1"/>
              </a:solidFill>
            </a:endParaRPr>
          </a:p>
        </p:txBody>
      </p:sp>
    </p:spTree>
    <p:extLst>
      <p:ext uri="{BB962C8B-B14F-4D97-AF65-F5344CB8AC3E}">
        <p14:creationId xmlns:p14="http://schemas.microsoft.com/office/powerpoint/2010/main" val="1044178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43431"/>
            <a:ext cx="12141403" cy="1007352"/>
          </a:xfrm>
        </p:spPr>
        <p:txBody>
          <a:bodyPr wrap="square" anchor="t">
            <a:noAutofit/>
          </a:bodyPr>
          <a:lstStyle/>
          <a:p>
            <a:pPr algn="l">
              <a:lnSpc>
                <a:spcPct val="100000"/>
              </a:lnSpc>
              <a:tabLst>
                <a:tab pos="447675" algn="l"/>
                <a:tab pos="2870200" algn="l"/>
              </a:tabLst>
            </a:pPr>
            <a:r>
              <a:rPr lang="en-AU" sz="5400" b="1" dirty="0"/>
              <a:t>1. Getting the seat</a:t>
            </a:r>
            <a:br>
              <a:rPr lang="en-AU" sz="5400" b="1" dirty="0"/>
            </a:br>
            <a:r>
              <a:rPr lang="en-AU" sz="5400" b="1" dirty="0"/>
              <a:t>2. Getting stung on foreign exchange</a:t>
            </a:r>
            <a:endParaRPr lang="en-AU" sz="7200" b="1" dirty="0"/>
          </a:p>
        </p:txBody>
      </p:sp>
      <p:sp>
        <p:nvSpPr>
          <p:cNvPr id="3" name="TextBox 2"/>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Problems</a:t>
            </a:r>
            <a:endParaRPr lang="en-AU" dirty="0">
              <a:solidFill>
                <a:schemeClr val="bg1"/>
              </a:solidFill>
            </a:endParaRPr>
          </a:p>
        </p:txBody>
      </p:sp>
    </p:spTree>
    <p:extLst>
      <p:ext uri="{BB962C8B-B14F-4D97-AF65-F5344CB8AC3E}">
        <p14:creationId xmlns:p14="http://schemas.microsoft.com/office/powerpoint/2010/main" val="21658023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126697"/>
            <a:ext cx="9815209" cy="1007352"/>
          </a:xfrm>
        </p:spPr>
        <p:txBody>
          <a:bodyPr wrap="square" anchor="t">
            <a:noAutofit/>
          </a:bodyPr>
          <a:lstStyle/>
          <a:p>
            <a:pPr algn="l">
              <a:lnSpc>
                <a:spcPct val="100000"/>
              </a:lnSpc>
              <a:tabLst>
                <a:tab pos="447675" algn="l"/>
                <a:tab pos="2870200" algn="l"/>
              </a:tabLst>
            </a:pPr>
            <a:r>
              <a:rPr lang="en-AU" sz="4400" b="1" dirty="0"/>
              <a:t>•</a:t>
            </a:r>
            <a:r>
              <a:rPr lang="en-AU" sz="5400" b="1" dirty="0"/>
              <a:t> Usually need to plan well ahead</a:t>
            </a:r>
            <a:br>
              <a:rPr lang="en-AU" sz="5400" b="1" dirty="0"/>
            </a:br>
            <a:r>
              <a:rPr lang="en-AU" sz="5400" b="1" dirty="0"/>
              <a:t>	to get seats in Business or First on</a:t>
            </a:r>
            <a:br>
              <a:rPr lang="en-AU" sz="5400" b="1" dirty="0"/>
            </a:br>
            <a:r>
              <a:rPr lang="en-AU" sz="5400" b="1" dirty="0"/>
              <a:t>	popular routes</a:t>
            </a:r>
            <a:br>
              <a:rPr lang="en-AU" sz="5400" b="1" dirty="0"/>
            </a:br>
            <a:r>
              <a:rPr lang="en-AU" sz="4400" b="1" dirty="0"/>
              <a:t>•</a:t>
            </a:r>
            <a:r>
              <a:rPr lang="en-AU" sz="5400" b="1" dirty="0"/>
              <a:t> Different airlines release Award</a:t>
            </a:r>
            <a:br>
              <a:rPr lang="en-AU" sz="5400" b="1" dirty="0"/>
            </a:br>
            <a:r>
              <a:rPr lang="en-AU" sz="5400" b="1" dirty="0"/>
              <a:t>	seats at different times ahead of</a:t>
            </a:r>
            <a:br>
              <a:rPr lang="en-AU" sz="5400" b="1" dirty="0"/>
            </a:br>
            <a:r>
              <a:rPr lang="en-AU" sz="5400" b="1" dirty="0"/>
              <a:t>	the flight date (14 to 360 days)</a:t>
            </a:r>
            <a:endParaRPr lang="en-AU" sz="7200" b="1" dirty="0"/>
          </a:p>
        </p:txBody>
      </p:sp>
      <p:sp>
        <p:nvSpPr>
          <p:cNvPr id="3" name="TextBox 2"/>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Getting the seat(s)</a:t>
            </a:r>
            <a:endParaRPr lang="en-AU" dirty="0">
              <a:solidFill>
                <a:schemeClr val="bg1"/>
              </a:solidFill>
            </a:endParaRPr>
          </a:p>
        </p:txBody>
      </p:sp>
    </p:spTree>
    <p:extLst>
      <p:ext uri="{BB962C8B-B14F-4D97-AF65-F5344CB8AC3E}">
        <p14:creationId xmlns:p14="http://schemas.microsoft.com/office/powerpoint/2010/main" val="21275897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243431"/>
            <a:ext cx="12141403" cy="1007352"/>
          </a:xfrm>
        </p:spPr>
        <p:txBody>
          <a:bodyPr wrap="square" anchor="t">
            <a:noAutofit/>
          </a:bodyPr>
          <a:lstStyle/>
          <a:p>
            <a:pPr algn="l">
              <a:lnSpc>
                <a:spcPct val="100000"/>
              </a:lnSpc>
              <a:tabLst>
                <a:tab pos="447675" algn="l"/>
                <a:tab pos="2870200" algn="l"/>
              </a:tabLst>
            </a:pPr>
            <a:r>
              <a:rPr lang="en-AU" sz="5400" b="1" dirty="0"/>
              <a:t>Points purchases are usually in</a:t>
            </a:r>
            <a:br>
              <a:rPr lang="en-AU" sz="5400" b="1" dirty="0"/>
            </a:br>
            <a:r>
              <a:rPr lang="en-AU" sz="5400" b="1" dirty="0"/>
              <a:t>US dollars - Don’t get stung.</a:t>
            </a:r>
            <a:br>
              <a:rPr lang="en-AU" sz="5400" b="1" dirty="0"/>
            </a:br>
            <a:r>
              <a:rPr lang="en-AU" sz="5400" b="1" dirty="0"/>
              <a:t>Three reasonable options:</a:t>
            </a:r>
            <a:br>
              <a:rPr lang="en-AU" sz="5400" b="1" dirty="0"/>
            </a:br>
            <a:r>
              <a:rPr lang="en-AU" sz="5400" b="1" dirty="0"/>
              <a:t>1. Purchase a prepaid Travel Money Card</a:t>
            </a:r>
            <a:br>
              <a:rPr lang="en-AU" sz="5400" b="1" dirty="0"/>
            </a:br>
            <a:r>
              <a:rPr lang="en-AU" sz="5400" b="1" dirty="0"/>
              <a:t>2. Use a Visa/MasterCard Debit Card</a:t>
            </a:r>
            <a:br>
              <a:rPr lang="en-AU" sz="5400" b="1" dirty="0"/>
            </a:br>
            <a:r>
              <a:rPr lang="en-AU" sz="5400" b="1" dirty="0"/>
              <a:t>3. Use a suitable credit card</a:t>
            </a:r>
            <a:br>
              <a:rPr lang="en-AU" sz="5400" b="1" dirty="0"/>
            </a:br>
            <a:endParaRPr lang="en-AU" sz="7200" b="1" dirty="0"/>
          </a:p>
        </p:txBody>
      </p:sp>
      <p:sp>
        <p:nvSpPr>
          <p:cNvPr id="3" name="TextBox 2"/>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Foreign Exchange</a:t>
            </a:r>
            <a:endParaRPr lang="en-AU" dirty="0">
              <a:solidFill>
                <a:schemeClr val="bg1"/>
              </a:solidFill>
            </a:endParaRPr>
          </a:p>
        </p:txBody>
      </p:sp>
    </p:spTree>
    <p:extLst>
      <p:ext uri="{BB962C8B-B14F-4D97-AF65-F5344CB8AC3E}">
        <p14:creationId xmlns:p14="http://schemas.microsoft.com/office/powerpoint/2010/main" val="8096210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97512"/>
            <a:ext cx="9698477" cy="1007352"/>
          </a:xfrm>
        </p:spPr>
        <p:txBody>
          <a:bodyPr wrap="square" anchor="t">
            <a:noAutofit/>
          </a:bodyPr>
          <a:lstStyle/>
          <a:p>
            <a:pPr algn="l">
              <a:lnSpc>
                <a:spcPct val="100000"/>
              </a:lnSpc>
              <a:tabLst>
                <a:tab pos="447675" algn="l"/>
                <a:tab pos="2870200" algn="l"/>
              </a:tabLst>
            </a:pPr>
            <a:r>
              <a:rPr lang="en-AU" sz="4400" b="1" dirty="0">
                <a:solidFill>
                  <a:prstClr val="black"/>
                </a:solidFill>
              </a:rPr>
              <a:t>•</a:t>
            </a:r>
            <a:r>
              <a:rPr lang="en-AU" sz="5400" b="1" dirty="0">
                <a:solidFill>
                  <a:prstClr val="black"/>
                </a:solidFill>
              </a:rPr>
              <a:t> </a:t>
            </a:r>
            <a:r>
              <a:rPr lang="en-AU" sz="5400" b="1" dirty="0"/>
              <a:t>Locks in rate, but 3 to 4% charge</a:t>
            </a:r>
            <a:br>
              <a:rPr lang="en-AU" sz="5400" b="1" dirty="0"/>
            </a:br>
            <a:r>
              <a:rPr lang="en-AU" sz="5400" b="1" dirty="0"/>
              <a:t>	included</a:t>
            </a:r>
            <a:br>
              <a:rPr lang="en-AU" sz="5400" b="1" dirty="0"/>
            </a:br>
            <a:r>
              <a:rPr lang="en-AU" sz="4400" b="1" dirty="0">
                <a:solidFill>
                  <a:prstClr val="black"/>
                </a:solidFill>
              </a:rPr>
              <a:t>•</a:t>
            </a:r>
            <a:r>
              <a:rPr lang="en-AU" sz="5400" b="1" dirty="0">
                <a:solidFill>
                  <a:prstClr val="black"/>
                </a:solidFill>
              </a:rPr>
              <a:t> </a:t>
            </a:r>
            <a:r>
              <a:rPr lang="en-AU" sz="5400" b="1" dirty="0"/>
              <a:t>Should not have to pay more</a:t>
            </a:r>
            <a:br>
              <a:rPr lang="en-AU" sz="5400" b="1" dirty="0"/>
            </a:br>
            <a:r>
              <a:rPr lang="en-AU" sz="5400" b="1" dirty="0"/>
              <a:t>	than 1% on foreign exchange</a:t>
            </a:r>
            <a:endParaRPr lang="en-AU" sz="7200" b="1" dirty="0"/>
          </a:p>
        </p:txBody>
      </p:sp>
      <p:sp>
        <p:nvSpPr>
          <p:cNvPr id="3" name="TextBox 2"/>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Prepaid Travel Money Card</a:t>
            </a:r>
            <a:endParaRPr lang="en-AU" dirty="0">
              <a:solidFill>
                <a:schemeClr val="bg1"/>
              </a:solidFill>
            </a:endParaRPr>
          </a:p>
        </p:txBody>
      </p:sp>
    </p:spTree>
    <p:extLst>
      <p:ext uri="{BB962C8B-B14F-4D97-AF65-F5344CB8AC3E}">
        <p14:creationId xmlns:p14="http://schemas.microsoft.com/office/powerpoint/2010/main" val="1117926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7731" y="1095994"/>
            <a:ext cx="11553092" cy="4610222"/>
          </a:xfrm>
        </p:spPr>
        <p:txBody>
          <a:bodyPr>
            <a:noAutofit/>
          </a:bodyPr>
          <a:lstStyle/>
          <a:p>
            <a:br>
              <a:rPr lang="en-AU" sz="9600" b="1" dirty="0"/>
            </a:br>
            <a:r>
              <a:rPr lang="en-AU" sz="9600" b="1" dirty="0"/>
              <a:t>Tips from a</a:t>
            </a:r>
            <a:br>
              <a:rPr lang="en-AU" sz="9600" b="1" dirty="0"/>
            </a:br>
            <a:r>
              <a:rPr lang="en-AU" sz="9600" b="1" dirty="0"/>
              <a:t>Frequent Flyer Junkie</a:t>
            </a:r>
          </a:p>
        </p:txBody>
      </p:sp>
      <p:sp>
        <p:nvSpPr>
          <p:cNvPr id="4" name="TextBox 3"/>
          <p:cNvSpPr txBox="1"/>
          <p:nvPr/>
        </p:nvSpPr>
        <p:spPr>
          <a:xfrm>
            <a:off x="378069" y="1148712"/>
            <a:ext cx="3182815" cy="1569660"/>
          </a:xfrm>
          <a:prstGeom prst="rect">
            <a:avLst/>
          </a:prstGeom>
          <a:noFill/>
        </p:spPr>
        <p:txBody>
          <a:bodyPr wrap="square" rtlCol="0">
            <a:spAutoFit/>
          </a:bodyPr>
          <a:lstStyle/>
          <a:p>
            <a:r>
              <a:rPr lang="en-AU" sz="9600" dirty="0"/>
              <a:t>or…</a:t>
            </a:r>
          </a:p>
        </p:txBody>
      </p:sp>
    </p:spTree>
    <p:extLst>
      <p:ext uri="{BB962C8B-B14F-4D97-AF65-F5344CB8AC3E}">
        <p14:creationId xmlns:p14="http://schemas.microsoft.com/office/powerpoint/2010/main" val="31558012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87783"/>
            <a:ext cx="11770468" cy="1007352"/>
          </a:xfrm>
        </p:spPr>
        <p:txBody>
          <a:bodyPr wrap="square" anchor="t">
            <a:noAutofit/>
          </a:bodyPr>
          <a:lstStyle/>
          <a:p>
            <a:pPr algn="l">
              <a:lnSpc>
                <a:spcPct val="100000"/>
              </a:lnSpc>
              <a:tabLst>
                <a:tab pos="447675" algn="l"/>
                <a:tab pos="895350" algn="l"/>
                <a:tab pos="2870200" algn="l"/>
              </a:tabLst>
            </a:pPr>
            <a:r>
              <a:rPr lang="en-AU" sz="4400" b="1" dirty="0">
                <a:solidFill>
                  <a:prstClr val="black"/>
                </a:solidFill>
              </a:rPr>
              <a:t>•</a:t>
            </a:r>
            <a:r>
              <a:rPr lang="en-AU" sz="5400" b="1" dirty="0">
                <a:solidFill>
                  <a:prstClr val="black"/>
                </a:solidFill>
              </a:rPr>
              <a:t>	</a:t>
            </a:r>
            <a:r>
              <a:rPr lang="en-AU" sz="5400" b="1" dirty="0"/>
              <a:t>No lock in rate</a:t>
            </a:r>
            <a:br>
              <a:rPr lang="en-AU" sz="5400" b="1" dirty="0"/>
            </a:br>
            <a:r>
              <a:rPr lang="en-AU" sz="4400" b="1" dirty="0">
                <a:solidFill>
                  <a:prstClr val="black"/>
                </a:solidFill>
              </a:rPr>
              <a:t>•</a:t>
            </a:r>
            <a:r>
              <a:rPr lang="en-AU" sz="5400" b="1" dirty="0">
                <a:solidFill>
                  <a:prstClr val="black"/>
                </a:solidFill>
              </a:rPr>
              <a:t>	</a:t>
            </a:r>
            <a:r>
              <a:rPr lang="en-AU" sz="5400" b="1" dirty="0"/>
              <a:t>Some offer competitive exchange rates</a:t>
            </a:r>
            <a:br>
              <a:rPr lang="en-AU" sz="5400" b="1" dirty="0"/>
            </a:br>
            <a:r>
              <a:rPr lang="en-AU" sz="4400" b="1" dirty="0">
                <a:solidFill>
                  <a:prstClr val="black"/>
                </a:solidFill>
              </a:rPr>
              <a:t>•</a:t>
            </a:r>
            <a:r>
              <a:rPr lang="en-AU" sz="5400" b="1" dirty="0">
                <a:solidFill>
                  <a:prstClr val="black"/>
                </a:solidFill>
              </a:rPr>
              <a:t>	</a:t>
            </a:r>
            <a:r>
              <a:rPr lang="en-AU" sz="5400" b="1" dirty="0"/>
              <a:t>Best is Citibank Plus Transaction card</a:t>
            </a:r>
            <a:br>
              <a:rPr lang="en-AU" sz="5400" b="1" dirty="0"/>
            </a:br>
            <a:r>
              <a:rPr lang="en-AU" sz="5400" b="1" dirty="0"/>
              <a:t>	</a:t>
            </a:r>
            <a:r>
              <a:rPr lang="en-AU" sz="4400" b="1" dirty="0"/>
              <a:t>-</a:t>
            </a:r>
            <a:r>
              <a:rPr lang="en-AU" sz="5400" b="1" dirty="0"/>
              <a:t>	very competitive exchange rates</a:t>
            </a:r>
            <a:br>
              <a:rPr lang="en-AU" sz="5400" b="1" dirty="0"/>
            </a:br>
            <a:r>
              <a:rPr lang="en-AU" sz="5400" b="1" dirty="0"/>
              <a:t>	</a:t>
            </a:r>
            <a:r>
              <a:rPr lang="en-AU" sz="4400" b="1" dirty="0">
                <a:solidFill>
                  <a:prstClr val="black"/>
                </a:solidFill>
              </a:rPr>
              <a:t>-</a:t>
            </a:r>
            <a:r>
              <a:rPr lang="en-AU" sz="5400" b="1" dirty="0">
                <a:solidFill>
                  <a:prstClr val="black"/>
                </a:solidFill>
              </a:rPr>
              <a:t>	</a:t>
            </a:r>
            <a:r>
              <a:rPr lang="en-AU" sz="5400" b="1" dirty="0"/>
              <a:t>no foreign exchange fees</a:t>
            </a:r>
            <a:br>
              <a:rPr lang="en-AU" sz="5400" b="1" dirty="0"/>
            </a:br>
            <a:r>
              <a:rPr lang="en-AU" sz="5400" b="1" dirty="0"/>
              <a:t> 	</a:t>
            </a:r>
            <a:r>
              <a:rPr lang="en-AU" sz="4400" b="1" dirty="0">
                <a:solidFill>
                  <a:prstClr val="black"/>
                </a:solidFill>
              </a:rPr>
              <a:t>-</a:t>
            </a:r>
            <a:r>
              <a:rPr lang="en-AU" sz="5400" b="1" dirty="0">
                <a:solidFill>
                  <a:prstClr val="black"/>
                </a:solidFill>
              </a:rPr>
              <a:t>	no fees on </a:t>
            </a:r>
            <a:r>
              <a:rPr lang="en-AU" sz="5400" b="1" dirty="0"/>
              <a:t>overseas ATM withdrawals</a:t>
            </a:r>
            <a:br>
              <a:rPr lang="en-AU" sz="5400" b="1" dirty="0"/>
            </a:br>
            <a:endParaRPr lang="en-AU" sz="7200" b="1" dirty="0"/>
          </a:p>
        </p:txBody>
      </p:sp>
      <p:sp>
        <p:nvSpPr>
          <p:cNvPr id="3" name="TextBox 2"/>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Visa/MasterCard Debit Card</a:t>
            </a:r>
            <a:endParaRPr lang="en-AU" dirty="0">
              <a:solidFill>
                <a:schemeClr val="bg1"/>
              </a:solidFill>
            </a:endParaRPr>
          </a:p>
        </p:txBody>
      </p:sp>
    </p:spTree>
    <p:extLst>
      <p:ext uri="{BB962C8B-B14F-4D97-AF65-F5344CB8AC3E}">
        <p14:creationId xmlns:p14="http://schemas.microsoft.com/office/powerpoint/2010/main" val="30047579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87783"/>
            <a:ext cx="12141403" cy="1007352"/>
          </a:xfrm>
        </p:spPr>
        <p:txBody>
          <a:bodyPr wrap="square" anchor="t">
            <a:noAutofit/>
          </a:bodyPr>
          <a:lstStyle/>
          <a:p>
            <a:pPr algn="l">
              <a:lnSpc>
                <a:spcPct val="100000"/>
              </a:lnSpc>
              <a:tabLst>
                <a:tab pos="447675" algn="l"/>
                <a:tab pos="2870200" algn="l"/>
              </a:tabLst>
            </a:pPr>
            <a:r>
              <a:rPr lang="en-AU" sz="4400" b="1" dirty="0">
                <a:solidFill>
                  <a:prstClr val="black"/>
                </a:solidFill>
              </a:rPr>
              <a:t>•</a:t>
            </a:r>
            <a:r>
              <a:rPr lang="en-AU" sz="5400" b="1" dirty="0">
                <a:solidFill>
                  <a:prstClr val="black"/>
                </a:solidFill>
              </a:rPr>
              <a:t> </a:t>
            </a:r>
            <a:r>
              <a:rPr lang="en-AU" sz="5400" b="1" dirty="0"/>
              <a:t>Bankwest Zero Platinum card</a:t>
            </a:r>
            <a:br>
              <a:rPr lang="en-AU" sz="5400" b="1" dirty="0"/>
            </a:br>
            <a:r>
              <a:rPr lang="en-AU" sz="4400" b="1" dirty="0">
                <a:solidFill>
                  <a:prstClr val="black"/>
                </a:solidFill>
              </a:rPr>
              <a:t>•</a:t>
            </a:r>
            <a:r>
              <a:rPr lang="en-AU" sz="5400" b="1" dirty="0">
                <a:solidFill>
                  <a:prstClr val="black"/>
                </a:solidFill>
              </a:rPr>
              <a:t> </a:t>
            </a:r>
            <a:r>
              <a:rPr lang="en-AU" sz="5400" b="1" dirty="0"/>
              <a:t>28 Degrees MasterCard</a:t>
            </a:r>
            <a:br>
              <a:rPr lang="en-AU" sz="5400" b="1" dirty="0"/>
            </a:br>
            <a:r>
              <a:rPr lang="en-AU" sz="5400" b="1" dirty="0"/>
              <a:t>Both offer:</a:t>
            </a:r>
            <a:br>
              <a:rPr lang="en-AU" sz="5400" b="1" dirty="0"/>
            </a:br>
            <a:r>
              <a:rPr lang="en-AU" sz="4400" b="1" dirty="0"/>
              <a:t>•	</a:t>
            </a:r>
            <a:r>
              <a:rPr lang="en-AU" sz="5400" b="1" dirty="0"/>
              <a:t>Competitive foreign exchange rates</a:t>
            </a:r>
            <a:br>
              <a:rPr lang="en-AU" sz="5400" b="1" dirty="0"/>
            </a:br>
            <a:r>
              <a:rPr lang="en-AU" sz="4400" b="1" dirty="0"/>
              <a:t>•	</a:t>
            </a:r>
            <a:r>
              <a:rPr lang="en-AU" sz="5400" b="1" dirty="0"/>
              <a:t>No foreign exchange fees</a:t>
            </a:r>
            <a:br>
              <a:rPr lang="en-AU" sz="5400" b="1" dirty="0"/>
            </a:br>
            <a:r>
              <a:rPr lang="en-AU" sz="4400" b="1" dirty="0"/>
              <a:t>•	</a:t>
            </a:r>
            <a:r>
              <a:rPr lang="en-AU" sz="5400" b="1" dirty="0"/>
              <a:t>No annual fee</a:t>
            </a:r>
            <a:br>
              <a:rPr lang="en-AU" sz="5400" b="1" dirty="0"/>
            </a:br>
            <a:endParaRPr lang="en-AU" sz="7200" b="1" dirty="0"/>
          </a:p>
        </p:txBody>
      </p:sp>
      <p:sp>
        <p:nvSpPr>
          <p:cNvPr id="3" name="TextBox 2"/>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Best Credit Cards for Forex</a:t>
            </a:r>
            <a:endParaRPr lang="en-AU" dirty="0">
              <a:solidFill>
                <a:schemeClr val="bg1"/>
              </a:solidFill>
            </a:endParaRPr>
          </a:p>
        </p:txBody>
      </p:sp>
    </p:spTree>
    <p:extLst>
      <p:ext uri="{BB962C8B-B14F-4D97-AF65-F5344CB8AC3E}">
        <p14:creationId xmlns:p14="http://schemas.microsoft.com/office/powerpoint/2010/main" val="2568881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97513"/>
            <a:ext cx="12141403" cy="1007352"/>
          </a:xfrm>
        </p:spPr>
        <p:txBody>
          <a:bodyPr wrap="square" anchor="t">
            <a:noAutofit/>
          </a:bodyPr>
          <a:lstStyle/>
          <a:p>
            <a:pPr algn="l">
              <a:lnSpc>
                <a:spcPct val="100000"/>
              </a:lnSpc>
              <a:tabLst>
                <a:tab pos="447675" algn="l"/>
                <a:tab pos="4484688" algn="l"/>
              </a:tabLst>
            </a:pPr>
            <a:r>
              <a:rPr lang="en-AU" sz="5400" b="1" dirty="0"/>
              <a:t>The three largest alliances are:</a:t>
            </a:r>
            <a:br>
              <a:rPr lang="en-AU" sz="5400" b="1" dirty="0"/>
            </a:br>
            <a:r>
              <a:rPr lang="en-AU" sz="4400" b="1" dirty="0">
                <a:solidFill>
                  <a:prstClr val="black"/>
                </a:solidFill>
              </a:rPr>
              <a:t>•</a:t>
            </a:r>
            <a:r>
              <a:rPr lang="en-AU" sz="5400" b="1" dirty="0">
                <a:solidFill>
                  <a:prstClr val="black"/>
                </a:solidFill>
              </a:rPr>
              <a:t> </a:t>
            </a:r>
            <a:r>
              <a:rPr lang="en-AU" sz="5400" b="1" dirty="0" err="1"/>
              <a:t>StarAlliance</a:t>
            </a:r>
            <a:br>
              <a:rPr lang="en-AU" sz="5400" b="1" dirty="0"/>
            </a:br>
            <a:r>
              <a:rPr lang="en-AU" sz="4400" b="1" dirty="0">
                <a:solidFill>
                  <a:prstClr val="black"/>
                </a:solidFill>
              </a:rPr>
              <a:t>•</a:t>
            </a:r>
            <a:r>
              <a:rPr lang="en-AU" sz="5400" b="1" dirty="0">
                <a:solidFill>
                  <a:prstClr val="black"/>
                </a:solidFill>
              </a:rPr>
              <a:t> </a:t>
            </a:r>
            <a:r>
              <a:rPr lang="en-AU" sz="5400" b="1" dirty="0" err="1"/>
              <a:t>SkyTeam</a:t>
            </a:r>
            <a:br>
              <a:rPr lang="en-AU" sz="5400" b="1" dirty="0"/>
            </a:br>
            <a:r>
              <a:rPr lang="en-AU" sz="4400" b="1" dirty="0">
                <a:solidFill>
                  <a:prstClr val="black"/>
                </a:solidFill>
              </a:rPr>
              <a:t>•</a:t>
            </a:r>
            <a:r>
              <a:rPr lang="en-AU" sz="5400" b="1" dirty="0">
                <a:solidFill>
                  <a:prstClr val="black"/>
                </a:solidFill>
              </a:rPr>
              <a:t> </a:t>
            </a:r>
            <a:r>
              <a:rPr lang="en-AU" sz="5400" b="1" dirty="0" err="1"/>
              <a:t>Oneworld</a:t>
            </a:r>
            <a:endParaRPr lang="en-AU" sz="7200" b="1" dirty="0"/>
          </a:p>
        </p:txBody>
      </p:sp>
      <p:sp>
        <p:nvSpPr>
          <p:cNvPr id="3" name="TextBox 2"/>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Airline Alliances</a:t>
            </a:r>
            <a:endParaRPr lang="en-AU" dirty="0">
              <a:solidFill>
                <a:schemeClr val="bg1"/>
              </a:solidFill>
            </a:endParaRPr>
          </a:p>
        </p:txBody>
      </p:sp>
    </p:spTree>
    <p:extLst>
      <p:ext uri="{BB962C8B-B14F-4D97-AF65-F5344CB8AC3E}">
        <p14:creationId xmlns:p14="http://schemas.microsoft.com/office/powerpoint/2010/main" val="19048827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84826" y="1681174"/>
            <a:ext cx="12007174" cy="1007352"/>
          </a:xfrm>
        </p:spPr>
        <p:txBody>
          <a:bodyPr wrap="square" anchor="t">
            <a:noAutofit/>
          </a:bodyPr>
          <a:lstStyle/>
          <a:p>
            <a:pPr algn="l">
              <a:lnSpc>
                <a:spcPct val="100000"/>
              </a:lnSpc>
              <a:tabLst>
                <a:tab pos="447675" algn="l"/>
                <a:tab pos="4484688" algn="l"/>
              </a:tabLst>
            </a:pPr>
            <a:r>
              <a:rPr lang="en-AU" sz="3600" b="1" dirty="0">
                <a:solidFill>
                  <a:schemeClr val="accent2">
                    <a:lumMod val="75000"/>
                  </a:schemeClr>
                </a:solidFill>
              </a:rPr>
              <a:t>ANA</a:t>
            </a:r>
            <a:r>
              <a:rPr lang="en-AU" sz="3600" b="1" dirty="0"/>
              <a:t>   </a:t>
            </a:r>
            <a:r>
              <a:rPr lang="en-AU" sz="3600" b="1" dirty="0" err="1"/>
              <a:t>Avianca</a:t>
            </a:r>
            <a:r>
              <a:rPr lang="en-AU" sz="3600" b="1" dirty="0"/>
              <a:t> Brazil   Lufthansa   South African Airways</a:t>
            </a:r>
            <a:br>
              <a:rPr lang="en-AU" sz="3600" b="1" dirty="0"/>
            </a:br>
            <a:r>
              <a:rPr lang="en-AU" sz="3600" b="1" dirty="0" err="1"/>
              <a:t>Avianca</a:t>
            </a:r>
            <a:r>
              <a:rPr lang="en-AU" sz="3600" b="1" dirty="0"/>
              <a:t>   </a:t>
            </a:r>
            <a:r>
              <a:rPr lang="en-AU" sz="3600" b="1" dirty="0">
                <a:solidFill>
                  <a:schemeClr val="accent2">
                    <a:lumMod val="75000"/>
                  </a:schemeClr>
                </a:solidFill>
              </a:rPr>
              <a:t>Air New Zealand   Singapore Airlines   </a:t>
            </a:r>
            <a:r>
              <a:rPr lang="en-AU" sz="3600" b="1" dirty="0"/>
              <a:t>LOT Polish Airlines</a:t>
            </a:r>
            <a:br>
              <a:rPr lang="en-AU" sz="3600" b="1" dirty="0"/>
            </a:br>
            <a:r>
              <a:rPr lang="en-AU" sz="3600" b="1" dirty="0">
                <a:solidFill>
                  <a:schemeClr val="accent2">
                    <a:lumMod val="75000"/>
                  </a:schemeClr>
                </a:solidFill>
              </a:rPr>
              <a:t>Air Canada   </a:t>
            </a:r>
            <a:r>
              <a:rPr lang="en-AU" sz="3600" b="1" dirty="0"/>
              <a:t>Aegean Airlines   Croatia Airlines   Shenzhen Airlines</a:t>
            </a:r>
            <a:br>
              <a:rPr lang="en-AU" sz="3600" b="1" dirty="0"/>
            </a:br>
            <a:r>
              <a:rPr lang="en-AU" sz="3600" b="1" dirty="0"/>
              <a:t>EVA Airways   Copa Airlines   Brussels Airlines   Ethiopian Airlines</a:t>
            </a:r>
            <a:br>
              <a:rPr lang="en-AU" sz="3600" b="1" dirty="0"/>
            </a:br>
            <a:r>
              <a:rPr lang="en-AU" sz="3600" b="1" dirty="0"/>
              <a:t>SWISS   </a:t>
            </a:r>
            <a:r>
              <a:rPr lang="en-AU" sz="3600" b="1" dirty="0">
                <a:solidFill>
                  <a:schemeClr val="accent2">
                    <a:lumMod val="75000"/>
                  </a:schemeClr>
                </a:solidFill>
              </a:rPr>
              <a:t>Air India   </a:t>
            </a:r>
            <a:r>
              <a:rPr lang="en-AU" sz="3600" b="1" dirty="0"/>
              <a:t>ADRIA Airways   </a:t>
            </a:r>
            <a:r>
              <a:rPr lang="en-AU" sz="3600" b="1" dirty="0">
                <a:solidFill>
                  <a:schemeClr val="accent2">
                    <a:lumMod val="75000"/>
                  </a:schemeClr>
                </a:solidFill>
              </a:rPr>
              <a:t>United Airlines   </a:t>
            </a:r>
            <a:r>
              <a:rPr lang="en-AU" sz="3600" b="1" dirty="0"/>
              <a:t>Turkish Airlines</a:t>
            </a:r>
            <a:br>
              <a:rPr lang="en-AU" sz="3600" b="1" dirty="0"/>
            </a:br>
            <a:r>
              <a:rPr lang="en-AU" sz="3600" b="1" dirty="0"/>
              <a:t>SAS   </a:t>
            </a:r>
            <a:r>
              <a:rPr lang="en-AU" sz="3600" b="1" dirty="0">
                <a:solidFill>
                  <a:schemeClr val="accent2">
                    <a:lumMod val="75000"/>
                  </a:schemeClr>
                </a:solidFill>
              </a:rPr>
              <a:t>THAI</a:t>
            </a:r>
            <a:r>
              <a:rPr lang="en-AU" sz="3600" b="1" dirty="0"/>
              <a:t>   </a:t>
            </a:r>
            <a:r>
              <a:rPr lang="en-AU" sz="3600" b="1" dirty="0">
                <a:solidFill>
                  <a:schemeClr val="accent2">
                    <a:lumMod val="75000"/>
                  </a:schemeClr>
                </a:solidFill>
              </a:rPr>
              <a:t>Asiana</a:t>
            </a:r>
            <a:r>
              <a:rPr lang="en-AU" sz="3600" b="1" dirty="0"/>
              <a:t>   Austrian   </a:t>
            </a:r>
            <a:r>
              <a:rPr lang="en-AU" sz="3600" b="1" dirty="0">
                <a:solidFill>
                  <a:schemeClr val="accent2">
                    <a:lumMod val="75000"/>
                  </a:schemeClr>
                </a:solidFill>
              </a:rPr>
              <a:t>Air China   </a:t>
            </a:r>
            <a:r>
              <a:rPr lang="en-AU" sz="3600" b="1" dirty="0" err="1"/>
              <a:t>EgyptAir</a:t>
            </a:r>
            <a:r>
              <a:rPr lang="en-AU" sz="3600" b="1" dirty="0"/>
              <a:t>   TAP Portugal</a:t>
            </a:r>
            <a:br>
              <a:rPr lang="en-AU" sz="4000" b="1" dirty="0"/>
            </a:br>
            <a:br>
              <a:rPr lang="en-AU" sz="4000" b="1" dirty="0"/>
            </a:br>
            <a:br>
              <a:rPr lang="en-AU" sz="4000" b="1" dirty="0"/>
            </a:br>
            <a:br>
              <a:rPr lang="en-AU" sz="4000" b="1" dirty="0"/>
            </a:br>
            <a:br>
              <a:rPr lang="en-AU" sz="4000" b="1" dirty="0"/>
            </a:br>
            <a:br>
              <a:rPr lang="en-AU" sz="7200" b="1" dirty="0"/>
            </a:br>
            <a:endParaRPr lang="en-AU" sz="7200" b="1" dirty="0"/>
          </a:p>
        </p:txBody>
      </p:sp>
      <p:sp>
        <p:nvSpPr>
          <p:cNvPr id="3" name="TextBox 2"/>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Star Alliance</a:t>
            </a:r>
            <a:endParaRPr lang="en-AU" dirty="0">
              <a:solidFill>
                <a:schemeClr val="bg1"/>
              </a:solidFill>
            </a:endParaRPr>
          </a:p>
        </p:txBody>
      </p:sp>
      <p:sp>
        <p:nvSpPr>
          <p:cNvPr id="4" name="TextBox 3"/>
          <p:cNvSpPr txBox="1"/>
          <p:nvPr/>
        </p:nvSpPr>
        <p:spPr>
          <a:xfrm>
            <a:off x="184826" y="5291845"/>
            <a:ext cx="8161506" cy="984885"/>
          </a:xfrm>
          <a:prstGeom prst="rect">
            <a:avLst/>
          </a:prstGeom>
          <a:noFill/>
        </p:spPr>
        <p:txBody>
          <a:bodyPr wrap="square" rtlCol="0">
            <a:spAutoFit/>
          </a:bodyPr>
          <a:lstStyle/>
          <a:p>
            <a:pPr lvl="0" fontAlgn="b"/>
            <a:r>
              <a:rPr lang="en-AU" sz="4000" dirty="0">
                <a:solidFill>
                  <a:srgbClr val="ED7D31">
                    <a:lumMod val="75000"/>
                  </a:srgbClr>
                </a:solidFill>
              </a:rPr>
              <a:t>Available from Australian cities</a:t>
            </a:r>
            <a:endParaRPr lang="en-AU" sz="4000" dirty="0">
              <a:solidFill>
                <a:srgbClr val="ED7D31">
                  <a:lumMod val="75000"/>
                </a:srgbClr>
              </a:solidFill>
              <a:latin typeface="Calibri" panose="020F0502020204030204" pitchFamily="34" charset="0"/>
            </a:endParaRPr>
          </a:p>
          <a:p>
            <a:endParaRPr lang="en-AU" dirty="0"/>
          </a:p>
        </p:txBody>
      </p:sp>
    </p:spTree>
    <p:extLst>
      <p:ext uri="{BB962C8B-B14F-4D97-AF65-F5344CB8AC3E}">
        <p14:creationId xmlns:p14="http://schemas.microsoft.com/office/powerpoint/2010/main" val="40743238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08563" y="1681174"/>
            <a:ext cx="11429998" cy="1007352"/>
          </a:xfrm>
        </p:spPr>
        <p:txBody>
          <a:bodyPr wrap="square" anchor="t">
            <a:noAutofit/>
          </a:bodyPr>
          <a:lstStyle/>
          <a:p>
            <a:pPr algn="l">
              <a:lnSpc>
                <a:spcPct val="100000"/>
              </a:lnSpc>
              <a:tabLst>
                <a:tab pos="447675" algn="l"/>
                <a:tab pos="4484688" algn="l"/>
              </a:tabLst>
            </a:pPr>
            <a:r>
              <a:rPr lang="en-AU" sz="4800" b="1" dirty="0">
                <a:solidFill>
                  <a:schemeClr val="accent2">
                    <a:lumMod val="75000"/>
                  </a:schemeClr>
                </a:solidFill>
              </a:rPr>
              <a:t>China Southern Airlines   </a:t>
            </a:r>
            <a:r>
              <a:rPr lang="en-AU" sz="4800" b="1" dirty="0"/>
              <a:t>Middle East Airlines</a:t>
            </a:r>
            <a:br>
              <a:rPr lang="en-AU" sz="4800" b="1" dirty="0"/>
            </a:br>
            <a:r>
              <a:rPr lang="en-AU" sz="4800" b="1" dirty="0"/>
              <a:t>Air France   Air Europa   </a:t>
            </a:r>
            <a:r>
              <a:rPr lang="en-AU" sz="4800" b="1" dirty="0" err="1"/>
              <a:t>Aerolineas</a:t>
            </a:r>
            <a:r>
              <a:rPr lang="en-AU" sz="4800" b="1" dirty="0"/>
              <a:t> </a:t>
            </a:r>
            <a:r>
              <a:rPr lang="en-AU" sz="4800" b="1" dirty="0" err="1"/>
              <a:t>Argentinas</a:t>
            </a:r>
            <a:br>
              <a:rPr lang="en-AU" sz="4800" b="1" dirty="0"/>
            </a:br>
            <a:r>
              <a:rPr lang="en-AU" sz="4800" b="1" dirty="0"/>
              <a:t>KLM   </a:t>
            </a:r>
            <a:r>
              <a:rPr lang="en-AU" sz="4800" b="1" dirty="0">
                <a:solidFill>
                  <a:schemeClr val="accent2">
                    <a:lumMod val="75000"/>
                  </a:schemeClr>
                </a:solidFill>
              </a:rPr>
              <a:t>Vietnam Airlines   China Eastern Airlines</a:t>
            </a:r>
            <a:br>
              <a:rPr lang="en-AU" sz="4800" b="1" dirty="0"/>
            </a:br>
            <a:r>
              <a:rPr lang="en-AU" sz="4800" b="1" dirty="0"/>
              <a:t>TAROM   </a:t>
            </a:r>
            <a:r>
              <a:rPr lang="en-AU" sz="4800" b="1" dirty="0" err="1"/>
              <a:t>Aeromexico</a:t>
            </a:r>
            <a:r>
              <a:rPr lang="en-AU" sz="4800" b="1" dirty="0"/>
              <a:t>   </a:t>
            </a:r>
            <a:r>
              <a:rPr lang="en-AU" sz="4800" b="1" dirty="0" err="1"/>
              <a:t>Saudia</a:t>
            </a:r>
            <a:r>
              <a:rPr lang="en-AU" sz="4800" b="1" dirty="0"/>
              <a:t>   </a:t>
            </a:r>
            <a:r>
              <a:rPr lang="en-AU" sz="4800" b="1" dirty="0">
                <a:solidFill>
                  <a:schemeClr val="accent2">
                    <a:lumMod val="75000"/>
                  </a:schemeClr>
                </a:solidFill>
              </a:rPr>
              <a:t>Xiamen Airlines</a:t>
            </a:r>
            <a:br>
              <a:rPr lang="en-AU" sz="4800" b="1" dirty="0"/>
            </a:br>
            <a:r>
              <a:rPr lang="en-AU" sz="4800" b="1" dirty="0">
                <a:solidFill>
                  <a:schemeClr val="accent2">
                    <a:lumMod val="75000"/>
                  </a:schemeClr>
                </a:solidFill>
              </a:rPr>
              <a:t>China Airlines   </a:t>
            </a:r>
            <a:r>
              <a:rPr lang="en-AU" sz="4800" b="1" dirty="0"/>
              <a:t>Czech Airlines   </a:t>
            </a:r>
            <a:r>
              <a:rPr lang="en-AU" sz="4800" b="1" dirty="0">
                <a:solidFill>
                  <a:schemeClr val="accent2">
                    <a:lumMod val="75000"/>
                  </a:schemeClr>
                </a:solidFill>
              </a:rPr>
              <a:t>Delta Air Lines</a:t>
            </a:r>
            <a:br>
              <a:rPr lang="en-AU" sz="4800" b="1" dirty="0"/>
            </a:br>
            <a:r>
              <a:rPr lang="en-AU" sz="4800" b="1" dirty="0"/>
              <a:t>Aeroflot   </a:t>
            </a:r>
            <a:r>
              <a:rPr lang="en-AU" sz="4800" b="1" dirty="0">
                <a:solidFill>
                  <a:schemeClr val="accent2">
                    <a:lumMod val="75000"/>
                  </a:schemeClr>
                </a:solidFill>
              </a:rPr>
              <a:t>Korean Air</a:t>
            </a:r>
            <a:r>
              <a:rPr lang="en-AU" sz="4800" b="1" dirty="0"/>
              <a:t>   Alitalia   Kenya Airways</a:t>
            </a:r>
            <a:br>
              <a:rPr lang="en-AU" sz="4800" b="1" dirty="0"/>
            </a:br>
            <a:r>
              <a:rPr lang="en-AU" sz="4800" b="1" dirty="0">
                <a:solidFill>
                  <a:schemeClr val="accent2">
                    <a:lumMod val="75000"/>
                  </a:schemeClr>
                </a:solidFill>
              </a:rPr>
              <a:t>Garuda</a:t>
            </a:r>
            <a:br>
              <a:rPr lang="en-AU" sz="4000" b="1" dirty="0"/>
            </a:br>
            <a:br>
              <a:rPr lang="en-AU" sz="4000" b="1" dirty="0"/>
            </a:br>
            <a:br>
              <a:rPr lang="en-AU" sz="4000" b="1" dirty="0"/>
            </a:br>
            <a:br>
              <a:rPr lang="en-AU" sz="4000" b="1" dirty="0"/>
            </a:br>
            <a:br>
              <a:rPr lang="en-AU" sz="4000" b="1" dirty="0"/>
            </a:br>
            <a:br>
              <a:rPr lang="en-AU" sz="7200" b="1" dirty="0"/>
            </a:br>
            <a:endParaRPr lang="en-AU" sz="7200" b="1" dirty="0"/>
          </a:p>
        </p:txBody>
      </p:sp>
      <p:sp>
        <p:nvSpPr>
          <p:cNvPr id="3" name="TextBox 2"/>
          <p:cNvSpPr txBox="1"/>
          <p:nvPr/>
        </p:nvSpPr>
        <p:spPr>
          <a:xfrm>
            <a:off x="184826" y="77821"/>
            <a:ext cx="8073957" cy="923330"/>
          </a:xfrm>
          <a:prstGeom prst="rect">
            <a:avLst/>
          </a:prstGeom>
          <a:noFill/>
        </p:spPr>
        <p:txBody>
          <a:bodyPr wrap="square" rtlCol="0">
            <a:spAutoFit/>
          </a:bodyPr>
          <a:lstStyle/>
          <a:p>
            <a:r>
              <a:rPr lang="en-AU" sz="5400" b="1" dirty="0" err="1">
                <a:solidFill>
                  <a:schemeClr val="bg1"/>
                </a:solidFill>
                <a:latin typeface="Calibri Light" panose="020F0302020204030204"/>
                <a:ea typeface="+mj-ea"/>
                <a:cs typeface="+mj-cs"/>
              </a:rPr>
              <a:t>SkyTeam</a:t>
            </a:r>
            <a:endParaRPr lang="en-AU" dirty="0">
              <a:solidFill>
                <a:schemeClr val="bg1"/>
              </a:solidFill>
            </a:endParaRPr>
          </a:p>
        </p:txBody>
      </p:sp>
    </p:spTree>
    <p:extLst>
      <p:ext uri="{BB962C8B-B14F-4D97-AF65-F5344CB8AC3E}">
        <p14:creationId xmlns:p14="http://schemas.microsoft.com/office/powerpoint/2010/main" val="1160532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97513"/>
            <a:ext cx="12141403" cy="1007352"/>
          </a:xfrm>
        </p:spPr>
        <p:txBody>
          <a:bodyPr wrap="square" anchor="t">
            <a:noAutofit/>
          </a:bodyPr>
          <a:lstStyle/>
          <a:p>
            <a:pPr algn="l">
              <a:lnSpc>
                <a:spcPct val="100000"/>
              </a:lnSpc>
              <a:tabLst>
                <a:tab pos="447675" algn="l"/>
                <a:tab pos="4310063" algn="l"/>
              </a:tabLst>
            </a:pPr>
            <a:br>
              <a:rPr lang="en-AU" sz="5400" b="1" dirty="0"/>
            </a:br>
            <a:br>
              <a:rPr lang="en-AU" sz="5400" b="1" dirty="0"/>
            </a:br>
            <a:br>
              <a:rPr lang="en-AU" sz="5400" b="1" dirty="0"/>
            </a:br>
            <a:endParaRPr lang="en-AU" sz="7200" b="1" dirty="0"/>
          </a:p>
        </p:txBody>
      </p:sp>
      <p:sp>
        <p:nvSpPr>
          <p:cNvPr id="3" name="TextBox 2"/>
          <p:cNvSpPr txBox="1"/>
          <p:nvPr/>
        </p:nvSpPr>
        <p:spPr>
          <a:xfrm>
            <a:off x="184826" y="77821"/>
            <a:ext cx="8073957" cy="923330"/>
          </a:xfrm>
          <a:prstGeom prst="rect">
            <a:avLst/>
          </a:prstGeom>
          <a:noFill/>
        </p:spPr>
        <p:txBody>
          <a:bodyPr wrap="square" rtlCol="0">
            <a:spAutoFit/>
          </a:bodyPr>
          <a:lstStyle/>
          <a:p>
            <a:r>
              <a:rPr lang="en-AU" sz="5400" b="1" dirty="0" err="1">
                <a:solidFill>
                  <a:schemeClr val="bg1"/>
                </a:solidFill>
                <a:latin typeface="Calibri Light" panose="020F0302020204030204"/>
                <a:ea typeface="+mj-ea"/>
                <a:cs typeface="+mj-cs"/>
              </a:rPr>
              <a:t>Oneworld</a:t>
            </a:r>
            <a:r>
              <a:rPr lang="en-AU" sz="5400" b="1" dirty="0">
                <a:solidFill>
                  <a:schemeClr val="bg1"/>
                </a:solidFill>
                <a:latin typeface="Calibri Light" panose="020F0302020204030204"/>
                <a:ea typeface="+mj-ea"/>
                <a:cs typeface="+mj-cs"/>
              </a:rPr>
              <a:t> Airlines</a:t>
            </a:r>
            <a:endParaRPr lang="en-AU" dirty="0">
              <a:solidFill>
                <a:schemeClr val="bg1"/>
              </a:solidFill>
            </a:endParaRPr>
          </a:p>
        </p:txBody>
      </p:sp>
      <p:sp>
        <p:nvSpPr>
          <p:cNvPr id="5" name="TextBox 4"/>
          <p:cNvSpPr txBox="1"/>
          <p:nvPr/>
        </p:nvSpPr>
        <p:spPr>
          <a:xfrm>
            <a:off x="184826" y="5768502"/>
            <a:ext cx="8161506" cy="984885"/>
          </a:xfrm>
          <a:prstGeom prst="rect">
            <a:avLst/>
          </a:prstGeom>
          <a:noFill/>
        </p:spPr>
        <p:txBody>
          <a:bodyPr wrap="square" rtlCol="0">
            <a:spAutoFit/>
          </a:bodyPr>
          <a:lstStyle/>
          <a:p>
            <a:pPr lvl="0" fontAlgn="b"/>
            <a:r>
              <a:rPr lang="en-AU" sz="4000" dirty="0">
                <a:solidFill>
                  <a:srgbClr val="ED7D31">
                    <a:lumMod val="75000"/>
                  </a:srgbClr>
                </a:solidFill>
              </a:rPr>
              <a:t>Available from Australian cities</a:t>
            </a:r>
            <a:endParaRPr lang="en-AU" sz="4000" dirty="0">
              <a:solidFill>
                <a:srgbClr val="ED7D31">
                  <a:lumMod val="75000"/>
                </a:srgbClr>
              </a:solidFill>
              <a:latin typeface="Calibri" panose="020F0502020204030204" pitchFamily="34" charset="0"/>
            </a:endParaRPr>
          </a:p>
          <a:p>
            <a:endParaRPr lang="en-AU" dirty="0"/>
          </a:p>
        </p:txBody>
      </p:sp>
      <p:sp>
        <p:nvSpPr>
          <p:cNvPr id="6" name="Rectangle 5"/>
          <p:cNvSpPr/>
          <p:nvPr/>
        </p:nvSpPr>
        <p:spPr>
          <a:xfrm>
            <a:off x="291830" y="1715485"/>
            <a:ext cx="11663464" cy="3785652"/>
          </a:xfrm>
          <a:prstGeom prst="rect">
            <a:avLst/>
          </a:prstGeom>
        </p:spPr>
        <p:txBody>
          <a:bodyPr wrap="square">
            <a:spAutoFit/>
          </a:bodyPr>
          <a:lstStyle/>
          <a:p>
            <a:r>
              <a:rPr lang="en-AU" sz="4800" dirty="0"/>
              <a:t>Iberia   </a:t>
            </a:r>
            <a:r>
              <a:rPr lang="en-AU" sz="4800" dirty="0">
                <a:solidFill>
                  <a:schemeClr val="accent2">
                    <a:lumMod val="75000"/>
                  </a:schemeClr>
                </a:solidFill>
              </a:rPr>
              <a:t>Japan Airlines   </a:t>
            </a:r>
            <a:r>
              <a:rPr lang="en-AU" sz="4800" dirty="0" err="1"/>
              <a:t>SriLankan</a:t>
            </a:r>
            <a:r>
              <a:rPr lang="en-AU" sz="4800" dirty="0"/>
              <a:t> Airlines</a:t>
            </a:r>
          </a:p>
          <a:p>
            <a:r>
              <a:rPr lang="en-AU" sz="4800" dirty="0">
                <a:solidFill>
                  <a:schemeClr val="accent2">
                    <a:lumMod val="75000"/>
                  </a:schemeClr>
                </a:solidFill>
              </a:rPr>
              <a:t>American Airlines  </a:t>
            </a:r>
            <a:r>
              <a:rPr lang="en-AU" sz="4800" dirty="0"/>
              <a:t>Mexicana    </a:t>
            </a:r>
            <a:r>
              <a:rPr lang="en-AU" sz="4800" dirty="0">
                <a:solidFill>
                  <a:schemeClr val="accent2">
                    <a:lumMod val="75000"/>
                  </a:schemeClr>
                </a:solidFill>
              </a:rPr>
              <a:t>Qantas</a:t>
            </a:r>
          </a:p>
          <a:p>
            <a:r>
              <a:rPr lang="en-AU" sz="4800" dirty="0">
                <a:solidFill>
                  <a:schemeClr val="accent2">
                    <a:lumMod val="75000"/>
                  </a:schemeClr>
                </a:solidFill>
              </a:rPr>
              <a:t>Malaysia Airlines   </a:t>
            </a:r>
            <a:r>
              <a:rPr lang="en-AU" sz="4800" dirty="0"/>
              <a:t>S7 Airlines   </a:t>
            </a:r>
            <a:r>
              <a:rPr lang="en-AU" sz="4800" dirty="0" err="1"/>
              <a:t>airberlin</a:t>
            </a:r>
            <a:endParaRPr lang="en-AU" sz="4800" dirty="0"/>
          </a:p>
          <a:p>
            <a:r>
              <a:rPr lang="en-AU" sz="4800" dirty="0"/>
              <a:t>Royal Jordanian   </a:t>
            </a:r>
            <a:r>
              <a:rPr lang="en-AU" sz="4800" dirty="0">
                <a:solidFill>
                  <a:schemeClr val="accent2">
                    <a:lumMod val="75000"/>
                  </a:schemeClr>
                </a:solidFill>
              </a:rPr>
              <a:t>Qatar Airways   </a:t>
            </a:r>
            <a:r>
              <a:rPr lang="en-AU" sz="4800" dirty="0"/>
              <a:t>Finnair</a:t>
            </a:r>
          </a:p>
          <a:p>
            <a:r>
              <a:rPr lang="en-AU" sz="4800" dirty="0">
                <a:solidFill>
                  <a:schemeClr val="accent2">
                    <a:lumMod val="75000"/>
                  </a:schemeClr>
                </a:solidFill>
              </a:rPr>
              <a:t>British Airways   Cathay Pacific</a:t>
            </a:r>
            <a:r>
              <a:rPr lang="en-AU" sz="4800" dirty="0"/>
              <a:t>   </a:t>
            </a:r>
            <a:r>
              <a:rPr lang="en-AU" sz="4800" dirty="0">
                <a:solidFill>
                  <a:schemeClr val="accent2">
                    <a:lumMod val="75000"/>
                  </a:schemeClr>
                </a:solidFill>
              </a:rPr>
              <a:t>LATAM</a:t>
            </a:r>
          </a:p>
        </p:txBody>
      </p:sp>
    </p:spTree>
    <p:extLst>
      <p:ext uri="{BB962C8B-B14F-4D97-AF65-F5344CB8AC3E}">
        <p14:creationId xmlns:p14="http://schemas.microsoft.com/office/powerpoint/2010/main" val="16667560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457438"/>
            <a:ext cx="12141403" cy="1007352"/>
          </a:xfrm>
        </p:spPr>
        <p:txBody>
          <a:bodyPr wrap="square" anchor="t">
            <a:noAutofit/>
          </a:bodyPr>
          <a:lstStyle/>
          <a:p>
            <a:pPr algn="l">
              <a:lnSpc>
                <a:spcPct val="110000"/>
              </a:lnSpc>
              <a:tabLst>
                <a:tab pos="447675" algn="l"/>
                <a:tab pos="2870200" algn="l"/>
              </a:tabLst>
            </a:pPr>
            <a:r>
              <a:rPr lang="en-AU" sz="5400" b="1" dirty="0"/>
              <a:t>The best ones for points purchases are:</a:t>
            </a:r>
            <a:br>
              <a:rPr lang="en-AU" sz="5400" b="1" dirty="0"/>
            </a:br>
            <a:r>
              <a:rPr lang="en-AU" sz="4400" b="1" dirty="0"/>
              <a:t>•</a:t>
            </a:r>
            <a:r>
              <a:rPr lang="en-AU" sz="5400" b="1" dirty="0"/>
              <a:t>	American Airlines Advantage (</a:t>
            </a:r>
            <a:r>
              <a:rPr lang="en-AU" sz="5400" b="1" dirty="0" err="1"/>
              <a:t>Oneworld</a:t>
            </a:r>
            <a:r>
              <a:rPr lang="en-AU" sz="5400" b="1" dirty="0"/>
              <a:t>)</a:t>
            </a:r>
            <a:br>
              <a:rPr lang="en-AU" sz="5400" b="1" dirty="0"/>
            </a:br>
            <a:r>
              <a:rPr lang="en-AU" sz="4400" b="1" dirty="0"/>
              <a:t>•</a:t>
            </a:r>
            <a:r>
              <a:rPr lang="en-AU" sz="5400" b="1" dirty="0"/>
              <a:t>	United Airlines Mileage Plus (Star Alliance)</a:t>
            </a:r>
            <a:br>
              <a:rPr lang="en-AU" sz="5400" b="1" dirty="0"/>
            </a:br>
            <a:r>
              <a:rPr lang="en-AU" sz="4400" b="1" dirty="0"/>
              <a:t>•</a:t>
            </a:r>
            <a:r>
              <a:rPr lang="en-AU" sz="5400" b="1" dirty="0"/>
              <a:t>	Alaska Airlines Mileage Plan (Mix)</a:t>
            </a:r>
            <a:br>
              <a:rPr lang="en-AU" sz="5400" b="1" dirty="0"/>
            </a:br>
            <a:r>
              <a:rPr lang="en-AU" sz="4400" b="1" dirty="0"/>
              <a:t>•</a:t>
            </a:r>
            <a:r>
              <a:rPr lang="en-AU" sz="5400" b="1" dirty="0"/>
              <a:t>	</a:t>
            </a:r>
            <a:r>
              <a:rPr lang="en-AU" sz="5400" b="1" dirty="0" err="1"/>
              <a:t>Avianca</a:t>
            </a:r>
            <a:r>
              <a:rPr lang="en-AU" sz="5400" b="1" dirty="0"/>
              <a:t> </a:t>
            </a:r>
            <a:r>
              <a:rPr lang="en-AU" sz="5400" b="1" dirty="0" err="1"/>
              <a:t>LifeMiles</a:t>
            </a:r>
            <a:r>
              <a:rPr lang="en-AU" sz="5400" b="1" dirty="0"/>
              <a:t> (Star Alliance)</a:t>
            </a:r>
            <a:br>
              <a:rPr lang="en-AU" sz="5400" b="1" dirty="0"/>
            </a:br>
            <a:endParaRPr lang="en-AU" sz="7200" b="1" dirty="0"/>
          </a:p>
        </p:txBody>
      </p:sp>
      <p:sp>
        <p:nvSpPr>
          <p:cNvPr id="3" name="TextBox 2"/>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Airline Reward Programs</a:t>
            </a:r>
            <a:endParaRPr lang="en-AU" dirty="0">
              <a:solidFill>
                <a:schemeClr val="bg1"/>
              </a:solidFill>
            </a:endParaRPr>
          </a:p>
        </p:txBody>
      </p:sp>
    </p:spTree>
    <p:extLst>
      <p:ext uri="{BB962C8B-B14F-4D97-AF65-F5344CB8AC3E}">
        <p14:creationId xmlns:p14="http://schemas.microsoft.com/office/powerpoint/2010/main" val="42311547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 name="Freeform: Shape 26"/>
          <p:cNvSpPr/>
          <p:nvPr/>
        </p:nvSpPr>
        <p:spPr>
          <a:xfrm>
            <a:off x="11870055" y="1032510"/>
            <a:ext cx="314325" cy="352425"/>
          </a:xfrm>
          <a:custGeom>
            <a:avLst/>
            <a:gdLst>
              <a:gd name="connsiteX0" fmla="*/ 1905 w 314325"/>
              <a:gd name="connsiteY0" fmla="*/ 192405 h 352425"/>
              <a:gd name="connsiteX1" fmla="*/ 0 w 314325"/>
              <a:gd name="connsiteY1" fmla="*/ 118110 h 352425"/>
              <a:gd name="connsiteX2" fmla="*/ 9525 w 314325"/>
              <a:gd name="connsiteY2" fmla="*/ 72390 h 352425"/>
              <a:gd name="connsiteX3" fmla="*/ 41910 w 314325"/>
              <a:gd name="connsiteY3" fmla="*/ 36195 h 352425"/>
              <a:gd name="connsiteX4" fmla="*/ 121920 w 314325"/>
              <a:gd name="connsiteY4" fmla="*/ 0 h 352425"/>
              <a:gd name="connsiteX5" fmla="*/ 226695 w 314325"/>
              <a:gd name="connsiteY5" fmla="*/ 11430 h 352425"/>
              <a:gd name="connsiteX6" fmla="*/ 272415 w 314325"/>
              <a:gd name="connsiteY6" fmla="*/ 13335 h 352425"/>
              <a:gd name="connsiteX7" fmla="*/ 314325 w 314325"/>
              <a:gd name="connsiteY7" fmla="*/ 30480 h 352425"/>
              <a:gd name="connsiteX8" fmla="*/ 310515 w 314325"/>
              <a:gd name="connsiteY8" fmla="*/ 299085 h 352425"/>
              <a:gd name="connsiteX9" fmla="*/ 276225 w 314325"/>
              <a:gd name="connsiteY9" fmla="*/ 337185 h 352425"/>
              <a:gd name="connsiteX10" fmla="*/ 213360 w 314325"/>
              <a:gd name="connsiteY10" fmla="*/ 352425 h 352425"/>
              <a:gd name="connsiteX11" fmla="*/ 144780 w 314325"/>
              <a:gd name="connsiteY11" fmla="*/ 340995 h 352425"/>
              <a:gd name="connsiteX12" fmla="*/ 106680 w 314325"/>
              <a:gd name="connsiteY12" fmla="*/ 331470 h 352425"/>
              <a:gd name="connsiteX13" fmla="*/ 59055 w 314325"/>
              <a:gd name="connsiteY13" fmla="*/ 295275 h 352425"/>
              <a:gd name="connsiteX14" fmla="*/ 26670 w 314325"/>
              <a:gd name="connsiteY14" fmla="*/ 251460 h 352425"/>
              <a:gd name="connsiteX15" fmla="*/ 1905 w 314325"/>
              <a:gd name="connsiteY15" fmla="*/ 19240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4325" h="352425">
                <a:moveTo>
                  <a:pt x="1905" y="192405"/>
                </a:moveTo>
                <a:lnTo>
                  <a:pt x="0" y="118110"/>
                </a:lnTo>
                <a:lnTo>
                  <a:pt x="9525" y="72390"/>
                </a:lnTo>
                <a:lnTo>
                  <a:pt x="41910" y="36195"/>
                </a:lnTo>
                <a:lnTo>
                  <a:pt x="121920" y="0"/>
                </a:lnTo>
                <a:lnTo>
                  <a:pt x="226695" y="11430"/>
                </a:lnTo>
                <a:lnTo>
                  <a:pt x="272415" y="13335"/>
                </a:lnTo>
                <a:lnTo>
                  <a:pt x="314325" y="30480"/>
                </a:lnTo>
                <a:lnTo>
                  <a:pt x="310515" y="299085"/>
                </a:lnTo>
                <a:lnTo>
                  <a:pt x="276225" y="337185"/>
                </a:lnTo>
                <a:lnTo>
                  <a:pt x="213360" y="352425"/>
                </a:lnTo>
                <a:lnTo>
                  <a:pt x="144780" y="340995"/>
                </a:lnTo>
                <a:lnTo>
                  <a:pt x="106680" y="331470"/>
                </a:lnTo>
                <a:lnTo>
                  <a:pt x="59055" y="295275"/>
                </a:lnTo>
                <a:lnTo>
                  <a:pt x="26670" y="251460"/>
                </a:lnTo>
                <a:lnTo>
                  <a:pt x="1905" y="192405"/>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a:off x="184826" y="77821"/>
            <a:ext cx="9593875"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Program Comparison</a:t>
            </a:r>
            <a:endParaRPr lang="en-AU" dirty="0">
              <a:solidFill>
                <a:schemeClr val="bg1"/>
              </a:solidFill>
            </a:endParaRPr>
          </a:p>
        </p:txBody>
      </p:sp>
      <p:pic>
        <p:nvPicPr>
          <p:cNvPr id="28" name="Picture 27"/>
          <p:cNvPicPr>
            <a:picLocks noChangeAspect="1"/>
          </p:cNvPicPr>
          <p:nvPr/>
        </p:nvPicPr>
        <p:blipFill rotWithShape="1">
          <a:blip r:embed="rId3"/>
          <a:srcRect l="3" r="15574" b="3449"/>
          <a:stretch/>
        </p:blipFill>
        <p:spPr>
          <a:xfrm>
            <a:off x="21332" y="1771802"/>
            <a:ext cx="12170667" cy="5080819"/>
          </a:xfrm>
          <a:prstGeom prst="rect">
            <a:avLst/>
          </a:prstGeom>
        </p:spPr>
      </p:pic>
    </p:spTree>
    <p:extLst>
      <p:ext uri="{BB962C8B-B14F-4D97-AF65-F5344CB8AC3E}">
        <p14:creationId xmlns:p14="http://schemas.microsoft.com/office/powerpoint/2010/main" val="36449268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17" name="Table 16"/>
          <p:cNvGraphicFramePr>
            <a:graphicFrameLocks noGrp="1"/>
          </p:cNvGraphicFramePr>
          <p:nvPr/>
        </p:nvGraphicFramePr>
        <p:xfrm>
          <a:off x="0" y="1093100"/>
          <a:ext cx="12192001" cy="6087479"/>
        </p:xfrm>
        <a:graphic>
          <a:graphicData uri="http://schemas.openxmlformats.org/drawingml/2006/table">
            <a:tbl>
              <a:tblPr firstRow="1" firstCol="1" bandRow="1">
                <a:tableStyleId>{5C22544A-7EE6-4342-B048-85BDC9FD1C3A}</a:tableStyleId>
              </a:tblPr>
              <a:tblGrid>
                <a:gridCol w="2846203">
                  <a:extLst>
                    <a:ext uri="{9D8B030D-6E8A-4147-A177-3AD203B41FA5}">
                      <a16:colId xmlns:a16="http://schemas.microsoft.com/office/drawing/2014/main" val="158209364"/>
                    </a:ext>
                  </a:extLst>
                </a:gridCol>
                <a:gridCol w="2016060">
                  <a:extLst>
                    <a:ext uri="{9D8B030D-6E8A-4147-A177-3AD203B41FA5}">
                      <a16:colId xmlns:a16="http://schemas.microsoft.com/office/drawing/2014/main" val="2268845436"/>
                    </a:ext>
                  </a:extLst>
                </a:gridCol>
                <a:gridCol w="2450259">
                  <a:extLst>
                    <a:ext uri="{9D8B030D-6E8A-4147-A177-3AD203B41FA5}">
                      <a16:colId xmlns:a16="http://schemas.microsoft.com/office/drawing/2014/main" val="3929091713"/>
                    </a:ext>
                  </a:extLst>
                </a:gridCol>
                <a:gridCol w="2205425">
                  <a:extLst>
                    <a:ext uri="{9D8B030D-6E8A-4147-A177-3AD203B41FA5}">
                      <a16:colId xmlns:a16="http://schemas.microsoft.com/office/drawing/2014/main" val="4058503828"/>
                    </a:ext>
                  </a:extLst>
                </a:gridCol>
                <a:gridCol w="2674054">
                  <a:extLst>
                    <a:ext uri="{9D8B030D-6E8A-4147-A177-3AD203B41FA5}">
                      <a16:colId xmlns:a16="http://schemas.microsoft.com/office/drawing/2014/main" val="313926446"/>
                    </a:ext>
                  </a:extLst>
                </a:gridCol>
              </a:tblGrid>
              <a:tr h="1521829">
                <a:tc>
                  <a:txBody>
                    <a:bodyPr/>
                    <a:lstStyle/>
                    <a:p>
                      <a:pPr algn="ctr">
                        <a:lnSpc>
                          <a:spcPct val="107000"/>
                        </a:lnSpc>
                        <a:spcAft>
                          <a:spcPts val="0"/>
                        </a:spcAft>
                      </a:pPr>
                      <a:r>
                        <a:rPr lang="en-AU" sz="2800" dirty="0">
                          <a:effectLst/>
                        </a:rPr>
                        <a:t>To</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AU" sz="2800" dirty="0">
                          <a:effectLst/>
                        </a:rPr>
                        <a:t>Class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AU" sz="2800" dirty="0">
                          <a:effectLst/>
                        </a:rPr>
                        <a:t>Return Advantage</a:t>
                      </a:r>
                    </a:p>
                    <a:p>
                      <a:pPr algn="ctr">
                        <a:lnSpc>
                          <a:spcPct val="107000"/>
                        </a:lnSpc>
                        <a:spcAft>
                          <a:spcPts val="0"/>
                        </a:spcAft>
                      </a:pPr>
                      <a:r>
                        <a:rPr lang="en-AU" sz="2800" dirty="0">
                          <a:effectLst/>
                        </a:rPr>
                        <a:t>Miles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AU" sz="2800" dirty="0">
                          <a:effectLst/>
                        </a:rPr>
                        <a:t>Cost (AUD) (incl. current bonus)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endParaRPr lang="en-AU" sz="2800" dirty="0">
                        <a:effectLst/>
                      </a:endParaRPr>
                    </a:p>
                    <a:p>
                      <a:pPr algn="ctr">
                        <a:lnSpc>
                          <a:spcPct val="107000"/>
                        </a:lnSpc>
                        <a:spcAft>
                          <a:spcPts val="0"/>
                        </a:spcAft>
                      </a:pPr>
                      <a:r>
                        <a:rPr lang="en-AU" sz="2800" dirty="0">
                          <a:effectLst/>
                        </a:rPr>
                        <a:t>Best Qantas Fare</a:t>
                      </a:r>
                    </a:p>
                    <a:p>
                      <a:pPr algn="ctr">
                        <a:lnSpc>
                          <a:spcPct val="107000"/>
                        </a:lnSpc>
                        <a:spcAft>
                          <a:spcPts val="0"/>
                        </a:spcAft>
                      </a:pPr>
                      <a:r>
                        <a:rPr lang="en-AU" sz="2800" dirty="0">
                          <a:effectLst/>
                          <a:latin typeface="Calibri" panose="020F0502020204030204" pitchFamily="34" charset="0"/>
                          <a:ea typeface="Calibri" panose="020F0502020204030204" pitchFamily="34" charset="0"/>
                          <a:cs typeface="Times New Roman" panose="02020603050405020304" pitchFamily="18" charset="0"/>
                        </a:rPr>
                        <a:t>(AUD)</a:t>
                      </a:r>
                    </a:p>
                  </a:txBody>
                  <a:tcPr marL="68580" marR="68580" marT="0" marB="0" anchor="ctr"/>
                </a:tc>
                <a:extLst>
                  <a:ext uri="{0D108BD9-81ED-4DB2-BD59-A6C34878D82A}">
                    <a16:rowId xmlns:a16="http://schemas.microsoft.com/office/drawing/2014/main" val="2962558945"/>
                  </a:ext>
                </a:extLst>
              </a:tr>
              <a:tr h="442789">
                <a:tc>
                  <a:txBody>
                    <a:bodyPr/>
                    <a:lstStyle/>
                    <a:p>
                      <a:pPr>
                        <a:lnSpc>
                          <a:spcPct val="107000"/>
                        </a:lnSpc>
                        <a:spcAft>
                          <a:spcPts val="0"/>
                        </a:spcAft>
                      </a:pPr>
                      <a:r>
                        <a:rPr lang="en-AU" sz="2800" dirty="0">
                          <a:effectLst/>
                        </a:rPr>
                        <a:t>Perth</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2800" dirty="0">
                          <a:effectLst/>
                        </a:rPr>
                        <a:t>Economy</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612900" algn="r"/>
                        </a:tabLst>
                      </a:pPr>
                      <a:r>
                        <a:rPr lang="en-AU" sz="2800" dirty="0">
                          <a:effectLst/>
                        </a:rPr>
                        <a:t>	20,000</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defTabSz="763588">
                        <a:lnSpc>
                          <a:spcPct val="107000"/>
                        </a:lnSpc>
                        <a:spcAft>
                          <a:spcPts val="0"/>
                        </a:spcAft>
                        <a:tabLst>
                          <a:tab pos="1258888" algn="r"/>
                        </a:tabLst>
                      </a:pPr>
                      <a:r>
                        <a:rPr lang="en-AU" sz="2800" dirty="0">
                          <a:effectLst/>
                        </a:rPr>
                        <a:t>	$442</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612900" algn="r"/>
                        </a:tabLst>
                      </a:pPr>
                      <a:r>
                        <a:rPr lang="en-AU" sz="2800" dirty="0">
                          <a:effectLst/>
                        </a:rPr>
                        <a:t>	$451</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14824362"/>
                  </a:ext>
                </a:extLst>
              </a:tr>
              <a:tr h="442789">
                <a:tc>
                  <a:txBody>
                    <a:bodyPr/>
                    <a:lstStyle/>
                    <a:p>
                      <a:pPr>
                        <a:lnSpc>
                          <a:spcPct val="107000"/>
                        </a:lnSpc>
                        <a:spcAft>
                          <a:spcPts val="0"/>
                        </a:spcAft>
                      </a:pPr>
                      <a:r>
                        <a:rPr lang="en-AU" sz="2800" dirty="0">
                          <a:effectLst/>
                        </a:rPr>
                        <a:t>Perth</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2800" dirty="0">
                          <a:effectLst/>
                        </a:rPr>
                        <a:t>Business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612900" algn="r"/>
                        </a:tabLst>
                      </a:pPr>
                      <a:r>
                        <a:rPr lang="en-AU" sz="2800" dirty="0">
                          <a:effectLst/>
                        </a:rPr>
                        <a:t>	35,000</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258888" algn="r"/>
                        </a:tabLst>
                      </a:pPr>
                      <a:r>
                        <a:rPr lang="en-AU" sz="2800" dirty="0">
                          <a:effectLst/>
                        </a:rPr>
                        <a:t>	$774</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612900" algn="r"/>
                        </a:tabLst>
                      </a:pPr>
                      <a:r>
                        <a:rPr lang="en-AU" sz="2800" kern="1200" dirty="0">
                          <a:solidFill>
                            <a:schemeClr val="dk1"/>
                          </a:solidFill>
                          <a:effectLst/>
                          <a:latin typeface="+mn-lt"/>
                          <a:ea typeface="+mn-ea"/>
                          <a:cs typeface="+mn-cs"/>
                        </a:rPr>
                        <a:t>	$4,484</a:t>
                      </a:r>
                    </a:p>
                  </a:txBody>
                  <a:tcPr marL="68580" marR="68580" marT="0" marB="0"/>
                </a:tc>
                <a:extLst>
                  <a:ext uri="{0D108BD9-81ED-4DB2-BD59-A6C34878D82A}">
                    <a16:rowId xmlns:a16="http://schemas.microsoft.com/office/drawing/2014/main" val="3387886432"/>
                  </a:ext>
                </a:extLst>
              </a:tr>
              <a:tr h="442789">
                <a:tc>
                  <a:txBody>
                    <a:bodyPr/>
                    <a:lstStyle/>
                    <a:p>
                      <a:pPr>
                        <a:lnSpc>
                          <a:spcPct val="107000"/>
                        </a:lnSpc>
                        <a:spcAft>
                          <a:spcPts val="0"/>
                        </a:spcAft>
                      </a:pPr>
                      <a:r>
                        <a:rPr lang="en-AU" sz="2800" dirty="0">
                          <a:effectLst/>
                        </a:rPr>
                        <a:t>Darwin</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2800" dirty="0">
                          <a:effectLst/>
                        </a:rPr>
                        <a:t>Business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612900" algn="r"/>
                        </a:tabLst>
                      </a:pPr>
                      <a:r>
                        <a:rPr lang="en-AU" sz="2800" dirty="0">
                          <a:effectLst/>
                        </a:rPr>
                        <a:t>	35,000</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258888" algn="r"/>
                        </a:tabLst>
                      </a:pPr>
                      <a:r>
                        <a:rPr lang="en-AU" sz="2800" dirty="0">
                          <a:effectLst/>
                        </a:rPr>
                        <a:t>	$774</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612900" algn="r"/>
                        </a:tabLst>
                      </a:pPr>
                      <a:r>
                        <a:rPr lang="en-AU" sz="2800" kern="1200" dirty="0">
                          <a:solidFill>
                            <a:schemeClr val="dk1"/>
                          </a:solidFill>
                          <a:effectLst/>
                          <a:latin typeface="+mn-lt"/>
                          <a:ea typeface="+mn-ea"/>
                          <a:cs typeface="+mn-cs"/>
                        </a:rPr>
                        <a:t>	$2,392</a:t>
                      </a:r>
                    </a:p>
                  </a:txBody>
                  <a:tcPr marL="68580" marR="68580" marT="0" marB="0"/>
                </a:tc>
                <a:extLst>
                  <a:ext uri="{0D108BD9-81ED-4DB2-BD59-A6C34878D82A}">
                    <a16:rowId xmlns:a16="http://schemas.microsoft.com/office/drawing/2014/main" val="2470317138"/>
                  </a:ext>
                </a:extLst>
              </a:tr>
              <a:tr h="442789">
                <a:tc>
                  <a:txBody>
                    <a:bodyPr/>
                    <a:lstStyle/>
                    <a:p>
                      <a:pPr>
                        <a:lnSpc>
                          <a:spcPct val="107000"/>
                        </a:lnSpc>
                        <a:spcAft>
                          <a:spcPts val="0"/>
                        </a:spcAft>
                      </a:pPr>
                      <a:r>
                        <a:rPr lang="en-AU" sz="2800" dirty="0">
                          <a:effectLst/>
                        </a:rPr>
                        <a:t>Auckland</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2800" dirty="0">
                          <a:effectLst/>
                        </a:rPr>
                        <a:t>Economy</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612900" algn="r"/>
                        </a:tabLst>
                      </a:pPr>
                      <a:r>
                        <a:rPr lang="en-AU" sz="2800" dirty="0">
                          <a:effectLst/>
                        </a:rPr>
                        <a:t>	30,000</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258888" algn="r"/>
                        </a:tabLst>
                      </a:pPr>
                      <a:r>
                        <a:rPr lang="en-AU" sz="2800" dirty="0">
                          <a:effectLst/>
                        </a:rPr>
                        <a:t>	$664</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612900" algn="r"/>
                        </a:tabLst>
                      </a:pPr>
                      <a:r>
                        <a:rPr lang="en-AU" sz="2800" kern="1200" dirty="0">
                          <a:solidFill>
                            <a:schemeClr val="dk1"/>
                          </a:solidFill>
                          <a:effectLst/>
                          <a:latin typeface="+mn-lt"/>
                          <a:ea typeface="+mn-ea"/>
                          <a:cs typeface="+mn-cs"/>
                        </a:rPr>
                        <a:t>	$480</a:t>
                      </a:r>
                    </a:p>
                  </a:txBody>
                  <a:tcPr marL="68580" marR="68580" marT="0" marB="0"/>
                </a:tc>
                <a:extLst>
                  <a:ext uri="{0D108BD9-81ED-4DB2-BD59-A6C34878D82A}">
                    <a16:rowId xmlns:a16="http://schemas.microsoft.com/office/drawing/2014/main" val="2477353588"/>
                  </a:ext>
                </a:extLst>
              </a:tr>
              <a:tr h="442789">
                <a:tc>
                  <a:txBody>
                    <a:bodyPr/>
                    <a:lstStyle/>
                    <a:p>
                      <a:pPr>
                        <a:lnSpc>
                          <a:spcPct val="107000"/>
                        </a:lnSpc>
                        <a:spcAft>
                          <a:spcPts val="0"/>
                        </a:spcAft>
                      </a:pPr>
                      <a:r>
                        <a:rPr lang="en-AU" sz="2800" dirty="0">
                          <a:effectLst/>
                        </a:rPr>
                        <a:t>Auckland</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2800">
                          <a:effectLst/>
                        </a:rPr>
                        <a:t>Business</a:t>
                      </a:r>
                      <a:endParaRPr lang="en-A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612900" algn="r"/>
                        </a:tabLst>
                      </a:pPr>
                      <a:r>
                        <a:rPr lang="en-AU" sz="2800" dirty="0">
                          <a:effectLst/>
                        </a:rPr>
                        <a:t>	50,000</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258888" algn="r"/>
                        </a:tabLst>
                      </a:pPr>
                      <a:r>
                        <a:rPr lang="en-AU" sz="2800" dirty="0">
                          <a:effectLst/>
                        </a:rPr>
                        <a:t>	$1,106</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612900" algn="r"/>
                        </a:tabLst>
                      </a:pPr>
                      <a:r>
                        <a:rPr lang="en-AU" sz="2800" kern="1200" dirty="0">
                          <a:solidFill>
                            <a:schemeClr val="dk1"/>
                          </a:solidFill>
                          <a:effectLst/>
                          <a:latin typeface="+mn-lt"/>
                          <a:ea typeface="+mn-ea"/>
                          <a:cs typeface="+mn-cs"/>
                        </a:rPr>
                        <a:t>	$1,609</a:t>
                      </a:r>
                    </a:p>
                  </a:txBody>
                  <a:tcPr marL="68580" marR="68580" marT="0" marB="0"/>
                </a:tc>
                <a:extLst>
                  <a:ext uri="{0D108BD9-81ED-4DB2-BD59-A6C34878D82A}">
                    <a16:rowId xmlns:a16="http://schemas.microsoft.com/office/drawing/2014/main" val="1238181569"/>
                  </a:ext>
                </a:extLst>
              </a:tr>
              <a:tr h="442789">
                <a:tc>
                  <a:txBody>
                    <a:bodyPr/>
                    <a:lstStyle/>
                    <a:p>
                      <a:pPr>
                        <a:lnSpc>
                          <a:spcPct val="107000"/>
                        </a:lnSpc>
                        <a:spcAft>
                          <a:spcPts val="0"/>
                        </a:spcAft>
                      </a:pPr>
                      <a:r>
                        <a:rPr lang="en-AU" sz="2800" dirty="0">
                          <a:effectLst/>
                        </a:rPr>
                        <a:t>Johannesburg</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2800">
                          <a:effectLst/>
                        </a:rPr>
                        <a:t>Business</a:t>
                      </a:r>
                      <a:endParaRPr lang="en-A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612900" algn="r"/>
                        </a:tabLst>
                      </a:pPr>
                      <a:r>
                        <a:rPr lang="en-AU" sz="2800" dirty="0">
                          <a:effectLst/>
                        </a:rPr>
                        <a:t>	160,000</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258888" algn="r"/>
                        </a:tabLst>
                      </a:pPr>
                      <a:r>
                        <a:rPr lang="en-AU" sz="2800" dirty="0">
                          <a:effectLst/>
                        </a:rPr>
                        <a:t>	$3,539</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612900" algn="r"/>
                        </a:tabLst>
                      </a:pPr>
                      <a:r>
                        <a:rPr lang="en-AU" sz="2800" kern="1200" dirty="0">
                          <a:solidFill>
                            <a:schemeClr val="dk1"/>
                          </a:solidFill>
                          <a:effectLst/>
                          <a:latin typeface="+mn-lt"/>
                          <a:ea typeface="+mn-ea"/>
                          <a:cs typeface="+mn-cs"/>
                        </a:rPr>
                        <a:t>	$5,862</a:t>
                      </a:r>
                    </a:p>
                  </a:txBody>
                  <a:tcPr marL="68580" marR="68580" marT="0" marB="0"/>
                </a:tc>
                <a:extLst>
                  <a:ext uri="{0D108BD9-81ED-4DB2-BD59-A6C34878D82A}">
                    <a16:rowId xmlns:a16="http://schemas.microsoft.com/office/drawing/2014/main" val="1265896646"/>
                  </a:ext>
                </a:extLst>
              </a:tr>
              <a:tr h="442789">
                <a:tc>
                  <a:txBody>
                    <a:bodyPr/>
                    <a:lstStyle/>
                    <a:p>
                      <a:pPr>
                        <a:lnSpc>
                          <a:spcPct val="107000"/>
                        </a:lnSpc>
                        <a:spcAft>
                          <a:spcPts val="0"/>
                        </a:spcAft>
                      </a:pPr>
                      <a:r>
                        <a:rPr lang="en-AU" sz="2800" dirty="0">
                          <a:effectLst/>
                        </a:rPr>
                        <a:t>Los Angeles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2800" dirty="0">
                          <a:effectLst/>
                        </a:rPr>
                        <a:t>Business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612900" algn="r"/>
                        </a:tabLst>
                      </a:pPr>
                      <a:r>
                        <a:rPr lang="en-AU" sz="2800" dirty="0">
                          <a:effectLst/>
                        </a:rPr>
                        <a:t>	160,000</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258888" algn="r"/>
                        </a:tabLst>
                      </a:pPr>
                      <a:r>
                        <a:rPr lang="en-AU" sz="2800" dirty="0">
                          <a:effectLst/>
                        </a:rPr>
                        <a:t>	$3,539</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612900" algn="r"/>
                        </a:tabLst>
                      </a:pPr>
                      <a:r>
                        <a:rPr lang="en-AU" sz="2800" kern="1200" dirty="0">
                          <a:solidFill>
                            <a:schemeClr val="dk1"/>
                          </a:solidFill>
                          <a:effectLst/>
                          <a:latin typeface="+mn-lt"/>
                          <a:ea typeface="+mn-ea"/>
                          <a:cs typeface="+mn-cs"/>
                        </a:rPr>
                        <a:t>	$7,196</a:t>
                      </a:r>
                    </a:p>
                  </a:txBody>
                  <a:tcPr marL="68580" marR="68580" marT="0" marB="0"/>
                </a:tc>
                <a:extLst>
                  <a:ext uri="{0D108BD9-81ED-4DB2-BD59-A6C34878D82A}">
                    <a16:rowId xmlns:a16="http://schemas.microsoft.com/office/drawing/2014/main" val="3015085465"/>
                  </a:ext>
                </a:extLst>
              </a:tr>
              <a:tr h="442789">
                <a:tc>
                  <a:txBody>
                    <a:bodyPr/>
                    <a:lstStyle/>
                    <a:p>
                      <a:pPr>
                        <a:lnSpc>
                          <a:spcPct val="107000"/>
                        </a:lnSpc>
                        <a:spcAft>
                          <a:spcPts val="0"/>
                        </a:spcAft>
                      </a:pPr>
                      <a:r>
                        <a:rPr lang="en-AU" sz="2800">
                          <a:effectLst/>
                        </a:rPr>
                        <a:t>Singapore</a:t>
                      </a:r>
                      <a:endParaRPr lang="en-A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2800" dirty="0">
                          <a:effectLst/>
                        </a:rPr>
                        <a:t>Business</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612900" algn="r"/>
                        </a:tabLst>
                      </a:pPr>
                      <a:r>
                        <a:rPr lang="en-AU" sz="2800" dirty="0">
                          <a:effectLst/>
                        </a:rPr>
                        <a:t> 	80,000</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258888" algn="r"/>
                        </a:tabLst>
                      </a:pPr>
                      <a:r>
                        <a:rPr lang="en-AU" sz="2800" dirty="0">
                          <a:effectLst/>
                        </a:rPr>
                        <a:t>	$1,770</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612900" algn="r"/>
                        </a:tabLst>
                      </a:pPr>
                      <a:r>
                        <a:rPr lang="en-AU" sz="2800" kern="1200" dirty="0">
                          <a:solidFill>
                            <a:schemeClr val="dk1"/>
                          </a:solidFill>
                          <a:effectLst/>
                          <a:latin typeface="+mn-lt"/>
                          <a:ea typeface="+mn-ea"/>
                          <a:cs typeface="+mn-cs"/>
                        </a:rPr>
                        <a:t>	$2,999</a:t>
                      </a:r>
                    </a:p>
                  </a:txBody>
                  <a:tcPr marL="68580" marR="68580" marT="0" marB="0"/>
                </a:tc>
                <a:extLst>
                  <a:ext uri="{0D108BD9-81ED-4DB2-BD59-A6C34878D82A}">
                    <a16:rowId xmlns:a16="http://schemas.microsoft.com/office/drawing/2014/main" val="2647136644"/>
                  </a:ext>
                </a:extLst>
              </a:tr>
              <a:tr h="442789">
                <a:tc>
                  <a:txBody>
                    <a:bodyPr/>
                    <a:lstStyle/>
                    <a:p>
                      <a:pPr>
                        <a:lnSpc>
                          <a:spcPct val="107000"/>
                        </a:lnSpc>
                        <a:spcAft>
                          <a:spcPts val="0"/>
                        </a:spcAft>
                      </a:pPr>
                      <a:r>
                        <a:rPr lang="en-AU" sz="2800">
                          <a:effectLst/>
                        </a:rPr>
                        <a:t>London</a:t>
                      </a:r>
                      <a:endParaRPr lang="en-A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2800">
                          <a:effectLst/>
                        </a:rPr>
                        <a:t>Business</a:t>
                      </a:r>
                      <a:endParaRPr lang="en-A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612900" algn="r"/>
                        </a:tabLst>
                      </a:pPr>
                      <a:r>
                        <a:rPr lang="en-AU" sz="2800" dirty="0">
                          <a:effectLst/>
                        </a:rPr>
                        <a:t> 	170,000</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258888" algn="r"/>
                        </a:tabLst>
                      </a:pPr>
                      <a:r>
                        <a:rPr lang="en-AU" sz="2800" dirty="0">
                          <a:effectLst/>
                        </a:rPr>
                        <a:t>	$3,760</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612900" algn="r"/>
                        </a:tabLst>
                      </a:pPr>
                      <a:r>
                        <a:rPr lang="en-AU" sz="2800" kern="1200" dirty="0">
                          <a:solidFill>
                            <a:schemeClr val="dk1"/>
                          </a:solidFill>
                          <a:effectLst/>
                          <a:latin typeface="+mn-lt"/>
                          <a:ea typeface="+mn-ea"/>
                          <a:cs typeface="+mn-cs"/>
                        </a:rPr>
                        <a:t>	$7,677</a:t>
                      </a:r>
                    </a:p>
                  </a:txBody>
                  <a:tcPr marL="68580" marR="68580" marT="0" marB="0"/>
                </a:tc>
                <a:extLst>
                  <a:ext uri="{0D108BD9-81ED-4DB2-BD59-A6C34878D82A}">
                    <a16:rowId xmlns:a16="http://schemas.microsoft.com/office/drawing/2014/main" val="3928763470"/>
                  </a:ext>
                </a:extLst>
              </a:tr>
              <a:tr h="442789">
                <a:tc>
                  <a:txBody>
                    <a:bodyPr/>
                    <a:lstStyle/>
                    <a:p>
                      <a:pPr>
                        <a:lnSpc>
                          <a:spcPct val="107000"/>
                        </a:lnSpc>
                        <a:spcAft>
                          <a:spcPts val="0"/>
                        </a:spcAft>
                      </a:pPr>
                      <a:r>
                        <a:rPr lang="en-AU" sz="2800">
                          <a:effectLst/>
                        </a:rPr>
                        <a:t>London</a:t>
                      </a:r>
                      <a:endParaRPr lang="en-AU" sz="28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AU" sz="2800" dirty="0">
                          <a:effectLst/>
                        </a:rPr>
                        <a:t>First</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612900" algn="r"/>
                        </a:tabLst>
                      </a:pPr>
                      <a:r>
                        <a:rPr lang="en-AU" sz="2800" dirty="0">
                          <a:effectLst/>
                        </a:rPr>
                        <a:t>	230,000</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258888" algn="r"/>
                        </a:tabLst>
                      </a:pPr>
                      <a:r>
                        <a:rPr lang="en-AU" sz="2800" dirty="0">
                          <a:effectLst/>
                        </a:rPr>
                        <a:t>	$5,087</a:t>
                      </a:r>
                      <a:endParaRPr lang="en-AU" sz="2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tabLst>
                          <a:tab pos="1612900" algn="r"/>
                        </a:tabLst>
                      </a:pPr>
                      <a:r>
                        <a:rPr lang="en-AU" sz="2800" kern="1200" dirty="0">
                          <a:solidFill>
                            <a:schemeClr val="dk1"/>
                          </a:solidFill>
                          <a:effectLst/>
                          <a:latin typeface="+mn-lt"/>
                          <a:ea typeface="+mn-ea"/>
                          <a:cs typeface="+mn-cs"/>
                        </a:rPr>
                        <a:t>	$14,877</a:t>
                      </a:r>
                    </a:p>
                  </a:txBody>
                  <a:tcPr marL="68580" marR="68580" marT="0" marB="0"/>
                </a:tc>
                <a:extLst>
                  <a:ext uri="{0D108BD9-81ED-4DB2-BD59-A6C34878D82A}">
                    <a16:rowId xmlns:a16="http://schemas.microsoft.com/office/drawing/2014/main" val="434764333"/>
                  </a:ext>
                </a:extLst>
              </a:tr>
            </a:tbl>
          </a:graphicData>
        </a:graphic>
      </p:graphicFrame>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9548" y="0"/>
            <a:ext cx="3726503" cy="1771804"/>
          </a:xfrm>
          <a:prstGeom prst="rect">
            <a:avLst/>
          </a:prstGeom>
        </p:spPr>
      </p:pic>
      <p:sp>
        <p:nvSpPr>
          <p:cNvPr id="27" name="Freeform: Shape 26"/>
          <p:cNvSpPr/>
          <p:nvPr/>
        </p:nvSpPr>
        <p:spPr>
          <a:xfrm>
            <a:off x="11870055" y="1032510"/>
            <a:ext cx="314325" cy="352425"/>
          </a:xfrm>
          <a:custGeom>
            <a:avLst/>
            <a:gdLst>
              <a:gd name="connsiteX0" fmla="*/ 1905 w 314325"/>
              <a:gd name="connsiteY0" fmla="*/ 192405 h 352425"/>
              <a:gd name="connsiteX1" fmla="*/ 0 w 314325"/>
              <a:gd name="connsiteY1" fmla="*/ 118110 h 352425"/>
              <a:gd name="connsiteX2" fmla="*/ 9525 w 314325"/>
              <a:gd name="connsiteY2" fmla="*/ 72390 h 352425"/>
              <a:gd name="connsiteX3" fmla="*/ 41910 w 314325"/>
              <a:gd name="connsiteY3" fmla="*/ 36195 h 352425"/>
              <a:gd name="connsiteX4" fmla="*/ 121920 w 314325"/>
              <a:gd name="connsiteY4" fmla="*/ 0 h 352425"/>
              <a:gd name="connsiteX5" fmla="*/ 226695 w 314325"/>
              <a:gd name="connsiteY5" fmla="*/ 11430 h 352425"/>
              <a:gd name="connsiteX6" fmla="*/ 272415 w 314325"/>
              <a:gd name="connsiteY6" fmla="*/ 13335 h 352425"/>
              <a:gd name="connsiteX7" fmla="*/ 314325 w 314325"/>
              <a:gd name="connsiteY7" fmla="*/ 30480 h 352425"/>
              <a:gd name="connsiteX8" fmla="*/ 310515 w 314325"/>
              <a:gd name="connsiteY8" fmla="*/ 299085 h 352425"/>
              <a:gd name="connsiteX9" fmla="*/ 276225 w 314325"/>
              <a:gd name="connsiteY9" fmla="*/ 337185 h 352425"/>
              <a:gd name="connsiteX10" fmla="*/ 213360 w 314325"/>
              <a:gd name="connsiteY10" fmla="*/ 352425 h 352425"/>
              <a:gd name="connsiteX11" fmla="*/ 144780 w 314325"/>
              <a:gd name="connsiteY11" fmla="*/ 340995 h 352425"/>
              <a:gd name="connsiteX12" fmla="*/ 106680 w 314325"/>
              <a:gd name="connsiteY12" fmla="*/ 331470 h 352425"/>
              <a:gd name="connsiteX13" fmla="*/ 59055 w 314325"/>
              <a:gd name="connsiteY13" fmla="*/ 295275 h 352425"/>
              <a:gd name="connsiteX14" fmla="*/ 26670 w 314325"/>
              <a:gd name="connsiteY14" fmla="*/ 251460 h 352425"/>
              <a:gd name="connsiteX15" fmla="*/ 1905 w 314325"/>
              <a:gd name="connsiteY15" fmla="*/ 192405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4325" h="352425">
                <a:moveTo>
                  <a:pt x="1905" y="192405"/>
                </a:moveTo>
                <a:lnTo>
                  <a:pt x="0" y="118110"/>
                </a:lnTo>
                <a:lnTo>
                  <a:pt x="9525" y="72390"/>
                </a:lnTo>
                <a:lnTo>
                  <a:pt x="41910" y="36195"/>
                </a:lnTo>
                <a:lnTo>
                  <a:pt x="121920" y="0"/>
                </a:lnTo>
                <a:lnTo>
                  <a:pt x="226695" y="11430"/>
                </a:lnTo>
                <a:lnTo>
                  <a:pt x="272415" y="13335"/>
                </a:lnTo>
                <a:lnTo>
                  <a:pt x="314325" y="30480"/>
                </a:lnTo>
                <a:lnTo>
                  <a:pt x="310515" y="299085"/>
                </a:lnTo>
                <a:lnTo>
                  <a:pt x="276225" y="337185"/>
                </a:lnTo>
                <a:lnTo>
                  <a:pt x="213360" y="352425"/>
                </a:lnTo>
                <a:lnTo>
                  <a:pt x="144780" y="340995"/>
                </a:lnTo>
                <a:lnTo>
                  <a:pt x="106680" y="331470"/>
                </a:lnTo>
                <a:lnTo>
                  <a:pt x="59055" y="295275"/>
                </a:lnTo>
                <a:lnTo>
                  <a:pt x="26670" y="251460"/>
                </a:lnTo>
                <a:lnTo>
                  <a:pt x="1905" y="192405"/>
                </a:lnTo>
                <a:close/>
              </a:path>
            </a:pathLst>
          </a:cu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p:cNvSpPr txBox="1"/>
          <p:nvPr/>
        </p:nvSpPr>
        <p:spPr>
          <a:xfrm>
            <a:off x="184826" y="77821"/>
            <a:ext cx="9593875"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Sample AA Flights from Sydney</a:t>
            </a:r>
            <a:endParaRPr lang="en-AU" dirty="0">
              <a:solidFill>
                <a:schemeClr val="bg1"/>
              </a:solidFill>
            </a:endParaRPr>
          </a:p>
        </p:txBody>
      </p:sp>
    </p:spTree>
    <p:extLst>
      <p:ext uri="{BB962C8B-B14F-4D97-AF65-F5344CB8AC3E}">
        <p14:creationId xmlns:p14="http://schemas.microsoft.com/office/powerpoint/2010/main" val="394841416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American Airlines Advantage</a:t>
            </a:r>
            <a:endParaRPr lang="en-AU" dirty="0">
              <a:solidFill>
                <a:schemeClr val="bg1"/>
              </a:solidFill>
            </a:endParaRPr>
          </a:p>
        </p:txBody>
      </p:sp>
      <p:sp>
        <p:nvSpPr>
          <p:cNvPr id="6" name="Title 1"/>
          <p:cNvSpPr>
            <a:spLocks noGrp="1"/>
          </p:cNvSpPr>
          <p:nvPr>
            <p:ph type="ctrTitle"/>
          </p:nvPr>
        </p:nvSpPr>
        <p:spPr>
          <a:xfrm>
            <a:off x="0" y="1087778"/>
            <a:ext cx="12141403" cy="1007352"/>
          </a:xfrm>
        </p:spPr>
        <p:txBody>
          <a:bodyPr wrap="square" anchor="t">
            <a:noAutofit/>
          </a:bodyPr>
          <a:lstStyle/>
          <a:p>
            <a:pPr algn="l">
              <a:lnSpc>
                <a:spcPct val="100000"/>
              </a:lnSpc>
              <a:tabLst>
                <a:tab pos="447675" algn="l"/>
                <a:tab pos="2870200" algn="l"/>
              </a:tabLst>
            </a:pPr>
            <a:r>
              <a:rPr lang="en-AU" sz="4800" b="1" dirty="0"/>
              <a:t>Earning comparison</a:t>
            </a:r>
            <a:br>
              <a:rPr lang="en-AU" sz="4800" b="1" dirty="0"/>
            </a:br>
            <a:r>
              <a:rPr lang="en-AU" sz="4800" b="1" dirty="0"/>
              <a:t>American Airlines vs Qantas on Qantas flights</a:t>
            </a:r>
            <a:br>
              <a:rPr lang="en-AU" sz="5400" b="1" dirty="0"/>
            </a:br>
            <a:br>
              <a:rPr lang="en-AU" sz="5400" b="1" dirty="0"/>
            </a:br>
            <a:br>
              <a:rPr lang="en-AU" sz="5400" b="1" dirty="0"/>
            </a:br>
            <a:endParaRPr lang="en-AU" sz="7200" b="1" dirty="0"/>
          </a:p>
        </p:txBody>
      </p:sp>
      <p:graphicFrame>
        <p:nvGraphicFramePr>
          <p:cNvPr id="7" name="Table 6"/>
          <p:cNvGraphicFramePr>
            <a:graphicFrameLocks noGrp="1" noChangeAspect="1"/>
          </p:cNvGraphicFramePr>
          <p:nvPr>
            <p:extLst>
              <p:ext uri="{D42A27DB-BD31-4B8C-83A1-F6EECF244321}">
                <p14:modId xmlns:p14="http://schemas.microsoft.com/office/powerpoint/2010/main" val="621289883"/>
              </p:ext>
            </p:extLst>
          </p:nvPr>
        </p:nvGraphicFramePr>
        <p:xfrm>
          <a:off x="0" y="2560320"/>
          <a:ext cx="12141404" cy="4297678"/>
        </p:xfrm>
        <a:graphic>
          <a:graphicData uri="http://schemas.openxmlformats.org/drawingml/2006/table">
            <a:tbl>
              <a:tblPr>
                <a:tableStyleId>{5C22544A-7EE6-4342-B048-85BDC9FD1C3A}</a:tableStyleId>
              </a:tblPr>
              <a:tblGrid>
                <a:gridCol w="1959820">
                  <a:extLst>
                    <a:ext uri="{9D8B030D-6E8A-4147-A177-3AD203B41FA5}">
                      <a16:colId xmlns:a16="http://schemas.microsoft.com/office/drawing/2014/main" val="3827453714"/>
                    </a:ext>
                  </a:extLst>
                </a:gridCol>
                <a:gridCol w="1959820">
                  <a:extLst>
                    <a:ext uri="{9D8B030D-6E8A-4147-A177-3AD203B41FA5}">
                      <a16:colId xmlns:a16="http://schemas.microsoft.com/office/drawing/2014/main" val="913229788"/>
                    </a:ext>
                  </a:extLst>
                </a:gridCol>
                <a:gridCol w="1959820">
                  <a:extLst>
                    <a:ext uri="{9D8B030D-6E8A-4147-A177-3AD203B41FA5}">
                      <a16:colId xmlns:a16="http://schemas.microsoft.com/office/drawing/2014/main" val="3450867706"/>
                    </a:ext>
                  </a:extLst>
                </a:gridCol>
                <a:gridCol w="2715900">
                  <a:extLst>
                    <a:ext uri="{9D8B030D-6E8A-4147-A177-3AD203B41FA5}">
                      <a16:colId xmlns:a16="http://schemas.microsoft.com/office/drawing/2014/main" val="1192014805"/>
                    </a:ext>
                  </a:extLst>
                </a:gridCol>
                <a:gridCol w="1818042">
                  <a:extLst>
                    <a:ext uri="{9D8B030D-6E8A-4147-A177-3AD203B41FA5}">
                      <a16:colId xmlns:a16="http://schemas.microsoft.com/office/drawing/2014/main" val="3359955204"/>
                    </a:ext>
                  </a:extLst>
                </a:gridCol>
                <a:gridCol w="1728002">
                  <a:extLst>
                    <a:ext uri="{9D8B030D-6E8A-4147-A177-3AD203B41FA5}">
                      <a16:colId xmlns:a16="http://schemas.microsoft.com/office/drawing/2014/main" val="2709177021"/>
                    </a:ext>
                  </a:extLst>
                </a:gridCol>
              </a:tblGrid>
              <a:tr h="613954">
                <a:tc>
                  <a:txBody>
                    <a:bodyPr/>
                    <a:lstStyle/>
                    <a:p>
                      <a:pPr algn="ctr" fontAlgn="ctr"/>
                      <a:r>
                        <a:rPr lang="en-AU" sz="3200" u="none" strike="noStrike" dirty="0">
                          <a:effectLst/>
                        </a:rPr>
                        <a:t>From</a:t>
                      </a:r>
                      <a:endParaRPr lang="en-AU" sz="3200" b="1" i="0" u="none" strike="noStrike" dirty="0">
                        <a:solidFill>
                          <a:srgbClr val="000000"/>
                        </a:solidFill>
                        <a:effectLst/>
                        <a:latin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fontAlgn="ctr"/>
                      <a:r>
                        <a:rPr lang="en-AU" sz="3200" u="none" strike="noStrike" dirty="0">
                          <a:effectLst/>
                        </a:rPr>
                        <a:t>To</a:t>
                      </a:r>
                      <a:endParaRPr lang="en-AU" sz="3200" b="1" i="0" u="none" strike="noStrike" dirty="0">
                        <a:solidFill>
                          <a:srgbClr val="000000"/>
                        </a:solidFill>
                        <a:effectLst/>
                        <a:latin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fontAlgn="ctr"/>
                      <a:r>
                        <a:rPr lang="en-AU" sz="3200" u="none" strike="noStrike" dirty="0">
                          <a:effectLst/>
                        </a:rPr>
                        <a:t>Miles</a:t>
                      </a:r>
                      <a:endParaRPr lang="en-AU" sz="3200" b="1" i="0" u="none" strike="noStrike" dirty="0">
                        <a:solidFill>
                          <a:srgbClr val="000000"/>
                        </a:solidFill>
                        <a:effectLst/>
                        <a:latin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fontAlgn="ctr"/>
                      <a:r>
                        <a:rPr lang="en-AU" sz="3200" u="none" strike="noStrike" dirty="0">
                          <a:effectLst/>
                        </a:rPr>
                        <a:t>Class</a:t>
                      </a:r>
                      <a:endParaRPr lang="en-AU" sz="3200" b="1" i="0" u="none" strike="noStrike" dirty="0">
                        <a:solidFill>
                          <a:srgbClr val="000000"/>
                        </a:solidFill>
                        <a:effectLst/>
                        <a:latin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fontAlgn="ctr"/>
                      <a:r>
                        <a:rPr lang="en-AU" sz="3200" u="none" strike="noStrike" dirty="0">
                          <a:effectLst/>
                        </a:rPr>
                        <a:t>AA</a:t>
                      </a:r>
                      <a:endParaRPr lang="en-AU" sz="3200" b="1" i="0" u="none" strike="noStrike" dirty="0">
                        <a:solidFill>
                          <a:srgbClr val="000000"/>
                        </a:solidFill>
                        <a:effectLst/>
                        <a:latin typeface="Calibri" panose="020F0502020204030204" pitchFamily="34" charset="0"/>
                      </a:endParaRPr>
                    </a:p>
                  </a:txBody>
                  <a:tcPr marL="7620" marR="7620" marT="7620" marB="0" anchor="ctr">
                    <a:solidFill>
                      <a:schemeClr val="accent1">
                        <a:lumMod val="40000"/>
                        <a:lumOff val="60000"/>
                      </a:schemeClr>
                    </a:solidFill>
                  </a:tcPr>
                </a:tc>
                <a:tc>
                  <a:txBody>
                    <a:bodyPr/>
                    <a:lstStyle/>
                    <a:p>
                      <a:pPr algn="ctr" fontAlgn="ctr"/>
                      <a:r>
                        <a:rPr lang="en-AU" sz="3200" u="none" strike="noStrike" dirty="0">
                          <a:effectLst/>
                        </a:rPr>
                        <a:t>QF</a:t>
                      </a:r>
                      <a:endParaRPr lang="en-AU" sz="3200" b="1" i="0" u="none" strike="noStrike" dirty="0">
                        <a:solidFill>
                          <a:srgbClr val="000000"/>
                        </a:solidFill>
                        <a:effectLst/>
                        <a:latin typeface="Calibri" panose="020F0502020204030204" pitchFamily="34" charset="0"/>
                      </a:endParaRPr>
                    </a:p>
                  </a:txBody>
                  <a:tcPr marL="7620" marR="7620" marT="7620" marB="0" anchor="ctr">
                    <a:solidFill>
                      <a:schemeClr val="accent1">
                        <a:lumMod val="40000"/>
                        <a:lumOff val="60000"/>
                      </a:schemeClr>
                    </a:solidFill>
                  </a:tcPr>
                </a:tc>
                <a:extLst>
                  <a:ext uri="{0D108BD9-81ED-4DB2-BD59-A6C34878D82A}">
                    <a16:rowId xmlns:a16="http://schemas.microsoft.com/office/drawing/2014/main" val="794385164"/>
                  </a:ext>
                </a:extLst>
              </a:tr>
              <a:tr h="613954">
                <a:tc>
                  <a:txBody>
                    <a:bodyPr/>
                    <a:lstStyle/>
                    <a:p>
                      <a:pPr algn="ctr" fontAlgn="ctr"/>
                      <a:r>
                        <a:rPr lang="en-AU" sz="3200" u="none" strike="noStrike">
                          <a:effectLst/>
                        </a:rPr>
                        <a:t>SYD</a:t>
                      </a:r>
                      <a:endParaRPr lang="en-AU" sz="32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dirty="0">
                          <a:effectLst/>
                        </a:rPr>
                        <a:t>BNE</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tabLst>
                          <a:tab pos="1258888" algn="r"/>
                        </a:tabLst>
                      </a:pPr>
                      <a:r>
                        <a:rPr lang="en-AU" sz="3200" u="none" strike="noStrike" dirty="0">
                          <a:effectLst/>
                        </a:rPr>
                        <a:t>	465</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dirty="0">
                          <a:effectLst/>
                        </a:rPr>
                        <a:t>Y,B</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b">
                        <a:tabLst>
                          <a:tab pos="1258888" algn="r"/>
                        </a:tabLst>
                      </a:pPr>
                      <a:r>
                        <a:rPr lang="en-AU" sz="3200" u="none" strike="noStrike" dirty="0">
                          <a:effectLst/>
                        </a:rPr>
                        <a:t>	465</a:t>
                      </a:r>
                      <a:endParaRPr lang="en-AU" sz="3200" b="0" i="0" u="none" strike="noStrike" dirty="0">
                        <a:solidFill>
                          <a:srgbClr val="000000"/>
                        </a:solidFill>
                        <a:effectLst/>
                        <a:latin typeface="Calibri" panose="020F0502020204030204" pitchFamily="34" charset="0"/>
                      </a:endParaRPr>
                    </a:p>
                  </a:txBody>
                  <a:tcPr marL="7620" marR="7620" marT="7620" marB="0" anchor="b"/>
                </a:tc>
                <a:tc>
                  <a:txBody>
                    <a:bodyPr/>
                    <a:lstStyle/>
                    <a:p>
                      <a:pPr algn="l" fontAlgn="b">
                        <a:tabLst>
                          <a:tab pos="1162050" algn="r"/>
                        </a:tabLst>
                      </a:pPr>
                      <a:r>
                        <a:rPr lang="en-AU" sz="3200" u="none" strike="noStrike" dirty="0">
                          <a:effectLst/>
                        </a:rPr>
                        <a:t>	1200</a:t>
                      </a:r>
                      <a:endParaRPr lang="en-AU" sz="3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797598002"/>
                  </a:ext>
                </a:extLst>
              </a:tr>
              <a:tr h="613954">
                <a:tc>
                  <a:txBody>
                    <a:bodyPr/>
                    <a:lstStyle/>
                    <a:p>
                      <a:pPr algn="ctr" fontAlgn="ctr"/>
                      <a:r>
                        <a:rPr lang="en-AU" sz="3200" u="none" strike="noStrike" dirty="0">
                          <a:effectLst/>
                        </a:rPr>
                        <a:t>SYD</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dirty="0">
                          <a:effectLst/>
                        </a:rPr>
                        <a:t>BNE</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tab pos="1258888" algn="r"/>
                        </a:tabLst>
                        <a:defRPr/>
                      </a:pPr>
                      <a:r>
                        <a:rPr kumimoji="0" lang="en-AU" sz="3200" b="0" i="0" u="none" strike="noStrike" kern="1200" cap="none" spc="0" normalizeH="0" baseline="0" noProof="0">
                          <a:ln>
                            <a:noFill/>
                          </a:ln>
                          <a:solidFill>
                            <a:prstClr val="black"/>
                          </a:solidFill>
                          <a:effectLst/>
                          <a:uLnTx/>
                          <a:uFillTx/>
                          <a:latin typeface="Calibri" panose="020F0502020204030204"/>
                          <a:ea typeface="+mn-ea"/>
                          <a:cs typeface="+mn-cs"/>
                        </a:rPr>
                        <a:t>	465</a:t>
                      </a:r>
                      <a:endParaRPr kumimoji="0" lang="en-AU"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620" marR="7620" marT="7620" marB="0" anchor="ctr"/>
                </a:tc>
                <a:tc>
                  <a:txBody>
                    <a:bodyPr/>
                    <a:lstStyle/>
                    <a:p>
                      <a:pPr algn="ctr" fontAlgn="ctr"/>
                      <a:r>
                        <a:rPr lang="pt-BR" sz="3200" u="none" strike="noStrike" dirty="0">
                          <a:effectLst/>
                        </a:rPr>
                        <a:t>H, K, L, M, V</a:t>
                      </a:r>
                      <a:endParaRPr lang="pt-BR"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0" algn="l" defTabSz="914400" rtl="0" eaLnBrk="1" fontAlgn="b" latinLnBrk="0" hangingPunct="1">
                        <a:tabLst>
                          <a:tab pos="1258888" algn="r"/>
                        </a:tabLst>
                      </a:pPr>
                      <a:r>
                        <a:rPr lang="en-AU" sz="3200" u="none" strike="noStrike" kern="1200" dirty="0">
                          <a:solidFill>
                            <a:schemeClr val="dk1"/>
                          </a:solidFill>
                          <a:effectLst/>
                          <a:latin typeface="+mn-lt"/>
                          <a:ea typeface="+mn-ea"/>
                          <a:cs typeface="+mn-cs"/>
                        </a:rPr>
                        <a:t>	233</a:t>
                      </a:r>
                    </a:p>
                  </a:txBody>
                  <a:tcPr marL="7620" marR="7620" marT="7620" marB="0" anchor="b"/>
                </a:tc>
                <a:tc>
                  <a:txBody>
                    <a:bodyPr/>
                    <a:lstStyle/>
                    <a:p>
                      <a:pPr algn="l" fontAlgn="b">
                        <a:tabLst>
                          <a:tab pos="1162050" algn="r"/>
                        </a:tabLst>
                      </a:pPr>
                      <a:r>
                        <a:rPr lang="en-AU" sz="3200" u="none" strike="noStrike" dirty="0">
                          <a:effectLst/>
                        </a:rPr>
                        <a:t>	800</a:t>
                      </a:r>
                      <a:endParaRPr lang="en-AU" sz="3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3141463467"/>
                  </a:ext>
                </a:extLst>
              </a:tr>
              <a:tr h="613954">
                <a:tc>
                  <a:txBody>
                    <a:bodyPr/>
                    <a:lstStyle/>
                    <a:p>
                      <a:pPr algn="ctr" fontAlgn="ctr"/>
                      <a:r>
                        <a:rPr lang="en-AU" sz="3200" u="none" strike="noStrike">
                          <a:effectLst/>
                        </a:rPr>
                        <a:t>SYD</a:t>
                      </a:r>
                      <a:endParaRPr lang="en-AU" sz="32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a:effectLst/>
                        </a:rPr>
                        <a:t>BNE</a:t>
                      </a:r>
                      <a:endParaRPr lang="en-AU" sz="3200" b="0" i="0" u="none" strike="noStrike">
                        <a:solidFill>
                          <a:srgbClr val="000000"/>
                        </a:solidFill>
                        <a:effectLst/>
                        <a:latin typeface="Calibri" panose="020F0502020204030204" pitchFamily="34" charset="0"/>
                      </a:endParaRPr>
                    </a:p>
                  </a:txBody>
                  <a:tcPr marL="7620" marR="7620" marT="762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tab pos="1258888" algn="r"/>
                        </a:tabLst>
                        <a:defRPr/>
                      </a:pPr>
                      <a:r>
                        <a:rPr kumimoji="0" lang="en-AU" sz="3200" b="0" i="0" u="none" strike="noStrike" kern="1200" cap="none" spc="0" normalizeH="0" baseline="0" noProof="0" dirty="0">
                          <a:ln>
                            <a:noFill/>
                          </a:ln>
                          <a:solidFill>
                            <a:prstClr val="black"/>
                          </a:solidFill>
                          <a:effectLst/>
                          <a:uLnTx/>
                          <a:uFillTx/>
                          <a:latin typeface="Calibri" panose="020F0502020204030204"/>
                          <a:ea typeface="+mn-ea"/>
                          <a:cs typeface="+mn-cs"/>
                        </a:rPr>
                        <a:t>	465</a:t>
                      </a:r>
                      <a:endParaRPr kumimoji="0" lang="en-AU"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620" marR="7620" marT="7620" marB="0" anchor="ctr"/>
                </a:tc>
                <a:tc>
                  <a:txBody>
                    <a:bodyPr/>
                    <a:lstStyle/>
                    <a:p>
                      <a:pPr algn="ctr" fontAlgn="ctr"/>
                      <a:r>
                        <a:rPr lang="pt-BR" sz="3200" u="none" strike="noStrike" dirty="0">
                          <a:effectLst/>
                        </a:rPr>
                        <a:t>N, G, S, O, Q</a:t>
                      </a:r>
                      <a:endParaRPr lang="pt-BR"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0" algn="l" defTabSz="914400" rtl="0" eaLnBrk="1" fontAlgn="b" latinLnBrk="0" hangingPunct="1">
                        <a:tabLst>
                          <a:tab pos="1258888" algn="r"/>
                        </a:tabLst>
                      </a:pPr>
                      <a:r>
                        <a:rPr lang="en-AU" sz="3200" u="none" strike="noStrike" kern="1200" dirty="0">
                          <a:solidFill>
                            <a:schemeClr val="dk1"/>
                          </a:solidFill>
                          <a:effectLst/>
                          <a:latin typeface="+mn-lt"/>
                          <a:ea typeface="+mn-ea"/>
                          <a:cs typeface="+mn-cs"/>
                        </a:rPr>
                        <a:t>	116</a:t>
                      </a:r>
                    </a:p>
                  </a:txBody>
                  <a:tcPr marL="7620" marR="7620" marT="7620" marB="0" anchor="b"/>
                </a:tc>
                <a:tc>
                  <a:txBody>
                    <a:bodyPr/>
                    <a:lstStyle/>
                    <a:p>
                      <a:pPr algn="l" fontAlgn="b">
                        <a:tabLst>
                          <a:tab pos="1162050" algn="r"/>
                        </a:tabLst>
                      </a:pPr>
                      <a:r>
                        <a:rPr lang="en-AU" sz="3200" u="none" strike="noStrike" dirty="0">
                          <a:effectLst/>
                        </a:rPr>
                        <a:t>	800</a:t>
                      </a:r>
                      <a:endParaRPr lang="en-AU" sz="3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984832187"/>
                  </a:ext>
                </a:extLst>
              </a:tr>
              <a:tr h="613954">
                <a:tc>
                  <a:txBody>
                    <a:bodyPr/>
                    <a:lstStyle/>
                    <a:p>
                      <a:pPr algn="ctr" fontAlgn="ctr"/>
                      <a:r>
                        <a:rPr lang="en-AU" sz="3200" u="none" strike="noStrike">
                          <a:effectLst/>
                        </a:rPr>
                        <a:t>SYD</a:t>
                      </a:r>
                      <a:endParaRPr lang="en-AU" sz="32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a:effectLst/>
                        </a:rPr>
                        <a:t>PER</a:t>
                      </a:r>
                      <a:endParaRPr lang="en-AU" sz="3200" b="0" i="0" u="none" strike="noStrike">
                        <a:solidFill>
                          <a:srgbClr val="000000"/>
                        </a:solidFill>
                        <a:effectLst/>
                        <a:latin typeface="Calibri" panose="020F0502020204030204" pitchFamily="34" charset="0"/>
                      </a:endParaRPr>
                    </a:p>
                  </a:txBody>
                  <a:tcPr marL="7620" marR="7620" marT="7620" marB="0" anchor="ctr"/>
                </a:tc>
                <a:tc>
                  <a:txBody>
                    <a:bodyPr/>
                    <a:lstStyle/>
                    <a:p>
                      <a:pPr algn="l" fontAlgn="ctr">
                        <a:tabLst>
                          <a:tab pos="1258888" algn="r"/>
                        </a:tabLst>
                      </a:pPr>
                      <a:r>
                        <a:rPr lang="en-AU" sz="3200" u="none" strike="noStrike" dirty="0">
                          <a:effectLst/>
                        </a:rPr>
                        <a:t>	2037</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dirty="0">
                          <a:effectLst/>
                        </a:rPr>
                        <a:t>Y,B</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0" algn="l" defTabSz="914400" rtl="0" eaLnBrk="1" fontAlgn="b" latinLnBrk="0" hangingPunct="1">
                        <a:tabLst>
                          <a:tab pos="1258888" algn="r"/>
                        </a:tabLst>
                      </a:pPr>
                      <a:r>
                        <a:rPr lang="en-AU" sz="3200" u="none" strike="noStrike" kern="1200" dirty="0">
                          <a:solidFill>
                            <a:schemeClr val="dk1"/>
                          </a:solidFill>
                          <a:effectLst/>
                          <a:latin typeface="+mn-lt"/>
                          <a:ea typeface="+mn-ea"/>
                          <a:cs typeface="+mn-cs"/>
                        </a:rPr>
                        <a:t>	2037</a:t>
                      </a:r>
                    </a:p>
                  </a:txBody>
                  <a:tcPr marL="7620" marR="7620" marT="7620" marB="0" anchor="b"/>
                </a:tc>
                <a:tc>
                  <a:txBody>
                    <a:bodyPr/>
                    <a:lstStyle/>
                    <a:p>
                      <a:pPr algn="l" fontAlgn="b">
                        <a:tabLst>
                          <a:tab pos="1162050" algn="r"/>
                        </a:tabLst>
                      </a:pPr>
                      <a:r>
                        <a:rPr lang="en-AU" sz="3200" u="none" strike="noStrike" dirty="0">
                          <a:effectLst/>
                        </a:rPr>
                        <a:t>	2200</a:t>
                      </a:r>
                      <a:endParaRPr lang="en-AU" sz="3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265430385"/>
                  </a:ext>
                </a:extLst>
              </a:tr>
              <a:tr h="613954">
                <a:tc>
                  <a:txBody>
                    <a:bodyPr/>
                    <a:lstStyle/>
                    <a:p>
                      <a:pPr algn="ctr" fontAlgn="ctr"/>
                      <a:r>
                        <a:rPr lang="en-AU" sz="3200" u="none" strike="noStrike">
                          <a:effectLst/>
                        </a:rPr>
                        <a:t>SYD</a:t>
                      </a:r>
                      <a:endParaRPr lang="en-AU" sz="32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a:effectLst/>
                        </a:rPr>
                        <a:t>PER</a:t>
                      </a:r>
                      <a:endParaRPr lang="en-AU" sz="3200" b="0" i="0" u="none" strike="noStrike">
                        <a:solidFill>
                          <a:srgbClr val="000000"/>
                        </a:solidFill>
                        <a:effectLst/>
                        <a:latin typeface="Calibri" panose="020F0502020204030204" pitchFamily="34" charset="0"/>
                      </a:endParaRPr>
                    </a:p>
                  </a:txBody>
                  <a:tcPr marL="7620" marR="7620" marT="762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tab pos="1258888" algn="r"/>
                        </a:tabLst>
                        <a:defRPr/>
                      </a:pPr>
                      <a:r>
                        <a:rPr kumimoji="0" lang="en-AU" sz="3200" b="0" i="0" u="none" strike="noStrike" kern="1200" cap="none" spc="0" normalizeH="0" baseline="0" noProof="0">
                          <a:ln>
                            <a:noFill/>
                          </a:ln>
                          <a:solidFill>
                            <a:prstClr val="black"/>
                          </a:solidFill>
                          <a:effectLst/>
                          <a:uLnTx/>
                          <a:uFillTx/>
                          <a:latin typeface="Calibri" panose="020F0502020204030204"/>
                          <a:ea typeface="+mn-ea"/>
                          <a:cs typeface="+mn-cs"/>
                        </a:rPr>
                        <a:t>	2037</a:t>
                      </a:r>
                      <a:endParaRPr kumimoji="0" lang="en-AU"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620" marR="7620" marT="7620" marB="0" anchor="ctr"/>
                </a:tc>
                <a:tc>
                  <a:txBody>
                    <a:bodyPr/>
                    <a:lstStyle/>
                    <a:p>
                      <a:pPr algn="ctr" fontAlgn="ctr"/>
                      <a:r>
                        <a:rPr lang="pt-BR" sz="3200" u="none" strike="noStrike" dirty="0">
                          <a:effectLst/>
                        </a:rPr>
                        <a:t>H, K, L, M, V</a:t>
                      </a:r>
                      <a:endParaRPr lang="pt-BR"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marL="0" algn="l" defTabSz="914400" rtl="0" eaLnBrk="1" fontAlgn="b" latinLnBrk="0" hangingPunct="1">
                        <a:tabLst>
                          <a:tab pos="1258888" algn="r"/>
                        </a:tabLst>
                      </a:pPr>
                      <a:r>
                        <a:rPr lang="en-AU" sz="3200" u="none" strike="noStrike" kern="1200" dirty="0">
                          <a:solidFill>
                            <a:schemeClr val="dk1"/>
                          </a:solidFill>
                          <a:effectLst/>
                          <a:latin typeface="+mn-lt"/>
                          <a:ea typeface="+mn-ea"/>
                          <a:cs typeface="+mn-cs"/>
                        </a:rPr>
                        <a:t>	1019</a:t>
                      </a:r>
                    </a:p>
                  </a:txBody>
                  <a:tcPr marL="7620" marR="7620" marT="7620" marB="0" anchor="b"/>
                </a:tc>
                <a:tc>
                  <a:txBody>
                    <a:bodyPr/>
                    <a:lstStyle/>
                    <a:p>
                      <a:pPr algn="l" fontAlgn="b">
                        <a:tabLst>
                          <a:tab pos="1162050" algn="r"/>
                        </a:tabLst>
                      </a:pPr>
                      <a:r>
                        <a:rPr lang="en-AU" sz="3200" u="none" strike="noStrike" dirty="0">
                          <a:effectLst/>
                        </a:rPr>
                        <a:t>	1450</a:t>
                      </a:r>
                      <a:endParaRPr lang="en-AU" sz="3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1067489060"/>
                  </a:ext>
                </a:extLst>
              </a:tr>
              <a:tr h="613954">
                <a:tc>
                  <a:txBody>
                    <a:bodyPr/>
                    <a:lstStyle/>
                    <a:p>
                      <a:pPr algn="ctr" fontAlgn="ctr"/>
                      <a:r>
                        <a:rPr lang="en-AU" sz="3200" u="none" strike="noStrike">
                          <a:effectLst/>
                        </a:rPr>
                        <a:t>SYD</a:t>
                      </a:r>
                      <a:endParaRPr lang="en-AU" sz="32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a:effectLst/>
                        </a:rPr>
                        <a:t>PER</a:t>
                      </a:r>
                      <a:endParaRPr lang="en-AU" sz="3200" b="0" i="0" u="none" strike="noStrike">
                        <a:solidFill>
                          <a:srgbClr val="000000"/>
                        </a:solidFill>
                        <a:effectLst/>
                        <a:latin typeface="Calibri" panose="020F0502020204030204" pitchFamily="34" charset="0"/>
                      </a:endParaRPr>
                    </a:p>
                  </a:txBody>
                  <a:tcPr marL="7620" marR="7620" marT="762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tab pos="1258888" algn="r"/>
                        </a:tabLst>
                        <a:defRPr/>
                      </a:pPr>
                      <a:r>
                        <a:rPr kumimoji="0" lang="en-AU" sz="3200" b="0" i="0" u="none" strike="noStrike" kern="1200" cap="none" spc="0" normalizeH="0" baseline="0" noProof="0" dirty="0">
                          <a:ln>
                            <a:noFill/>
                          </a:ln>
                          <a:solidFill>
                            <a:prstClr val="black"/>
                          </a:solidFill>
                          <a:effectLst/>
                          <a:uLnTx/>
                          <a:uFillTx/>
                          <a:latin typeface="Calibri" panose="020F0502020204030204"/>
                          <a:ea typeface="+mn-ea"/>
                          <a:cs typeface="+mn-cs"/>
                        </a:rPr>
                        <a:t>	2037</a:t>
                      </a:r>
                      <a:endParaRPr kumimoji="0" lang="en-AU" sz="3200" b="0"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txBody>
                  <a:tcPr marL="7620" marR="7620" marT="7620" marB="0" anchor="ctr"/>
                </a:tc>
                <a:tc>
                  <a:txBody>
                    <a:bodyPr/>
                    <a:lstStyle/>
                    <a:p>
                      <a:pPr algn="ctr" fontAlgn="ctr"/>
                      <a:r>
                        <a:rPr lang="pt-BR" sz="3200" u="none" strike="noStrike">
                          <a:effectLst/>
                        </a:rPr>
                        <a:t>N, G, S, O, Q</a:t>
                      </a:r>
                      <a:endParaRPr lang="pt-BR" sz="3200" b="0" i="0" u="none" strike="noStrike">
                        <a:solidFill>
                          <a:srgbClr val="000000"/>
                        </a:solidFill>
                        <a:effectLst/>
                        <a:latin typeface="Calibri" panose="020F0502020204030204" pitchFamily="34" charset="0"/>
                      </a:endParaRPr>
                    </a:p>
                  </a:txBody>
                  <a:tcPr marL="7620" marR="7620" marT="7620" marB="0" anchor="ctr"/>
                </a:tc>
                <a:tc>
                  <a:txBody>
                    <a:bodyPr/>
                    <a:lstStyle/>
                    <a:p>
                      <a:pPr marL="0" algn="l" defTabSz="914400" rtl="0" eaLnBrk="1" fontAlgn="b" latinLnBrk="0" hangingPunct="1">
                        <a:tabLst>
                          <a:tab pos="1258888" algn="r"/>
                        </a:tabLst>
                      </a:pPr>
                      <a:r>
                        <a:rPr lang="en-AU" sz="3200" u="none" strike="noStrike" kern="1200" dirty="0">
                          <a:solidFill>
                            <a:schemeClr val="dk1"/>
                          </a:solidFill>
                          <a:effectLst/>
                          <a:latin typeface="+mn-lt"/>
                          <a:ea typeface="+mn-ea"/>
                          <a:cs typeface="+mn-cs"/>
                        </a:rPr>
                        <a:t>	509</a:t>
                      </a:r>
                    </a:p>
                  </a:txBody>
                  <a:tcPr marL="7620" marR="7620" marT="7620" marB="0" anchor="b"/>
                </a:tc>
                <a:tc>
                  <a:txBody>
                    <a:bodyPr/>
                    <a:lstStyle/>
                    <a:p>
                      <a:pPr algn="l" fontAlgn="b">
                        <a:tabLst>
                          <a:tab pos="1162050" algn="r"/>
                        </a:tabLst>
                      </a:pPr>
                      <a:r>
                        <a:rPr lang="en-AU" sz="3200" u="none" strike="noStrike" dirty="0">
                          <a:effectLst/>
                        </a:rPr>
                        <a:t>	1450</a:t>
                      </a:r>
                      <a:endParaRPr lang="en-AU" sz="3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val="859182730"/>
                  </a:ext>
                </a:extLst>
              </a:tr>
            </a:tbl>
          </a:graphicData>
        </a:graphic>
      </p:graphicFrame>
    </p:spTree>
    <p:extLst>
      <p:ext uri="{BB962C8B-B14F-4D97-AF65-F5344CB8AC3E}">
        <p14:creationId xmlns:p14="http://schemas.microsoft.com/office/powerpoint/2010/main" val="23367922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5661" y="1940474"/>
            <a:ext cx="11553092" cy="4610222"/>
          </a:xfrm>
        </p:spPr>
        <p:txBody>
          <a:bodyPr anchor="t">
            <a:noAutofit/>
          </a:bodyPr>
          <a:lstStyle/>
          <a:p>
            <a:pPr algn="l">
              <a:lnSpc>
                <a:spcPct val="100000"/>
              </a:lnSpc>
            </a:pPr>
            <a:r>
              <a:rPr lang="en-AU" sz="8000" b="1" dirty="0"/>
              <a:t>To f</a:t>
            </a:r>
            <a:r>
              <a:rPr lang="en-AU" sz="7200" b="1" dirty="0"/>
              <a:t>ly at the pointy end of the plane for a fraction of the cost of a regular ticket</a:t>
            </a:r>
            <a:endParaRPr lang="en-AU" sz="9600" b="1" dirty="0"/>
          </a:p>
        </p:txBody>
      </p:sp>
      <p:sp>
        <p:nvSpPr>
          <p:cNvPr id="3" name="TextBox 2"/>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The Aim</a:t>
            </a:r>
            <a:endParaRPr lang="en-AU" dirty="0">
              <a:solidFill>
                <a:schemeClr val="bg1"/>
              </a:solidFill>
            </a:endParaRPr>
          </a:p>
        </p:txBody>
      </p:sp>
    </p:spTree>
    <p:extLst>
      <p:ext uri="{BB962C8B-B14F-4D97-AF65-F5344CB8AC3E}">
        <p14:creationId xmlns:p14="http://schemas.microsoft.com/office/powerpoint/2010/main" val="3259458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American Airlines Advantage</a:t>
            </a:r>
            <a:endParaRPr lang="en-AU" dirty="0">
              <a:solidFill>
                <a:schemeClr val="bg1"/>
              </a:solidFill>
            </a:endParaRPr>
          </a:p>
        </p:txBody>
      </p:sp>
      <p:sp>
        <p:nvSpPr>
          <p:cNvPr id="6" name="Title 1"/>
          <p:cNvSpPr>
            <a:spLocks noGrp="1"/>
          </p:cNvSpPr>
          <p:nvPr>
            <p:ph type="ctrTitle"/>
          </p:nvPr>
        </p:nvSpPr>
        <p:spPr>
          <a:xfrm>
            <a:off x="0" y="1087778"/>
            <a:ext cx="12141403" cy="1007352"/>
          </a:xfrm>
        </p:spPr>
        <p:txBody>
          <a:bodyPr wrap="square" anchor="t">
            <a:noAutofit/>
          </a:bodyPr>
          <a:lstStyle/>
          <a:p>
            <a:pPr algn="l">
              <a:lnSpc>
                <a:spcPct val="100000"/>
              </a:lnSpc>
              <a:tabLst>
                <a:tab pos="447675" algn="l"/>
                <a:tab pos="2870200" algn="l"/>
              </a:tabLst>
            </a:pPr>
            <a:r>
              <a:rPr lang="en-AU" sz="4800" b="1" dirty="0"/>
              <a:t>Redeeming comparison</a:t>
            </a:r>
            <a:br>
              <a:rPr lang="en-AU" sz="4800" b="1" dirty="0"/>
            </a:br>
            <a:r>
              <a:rPr lang="en-AU" sz="4800" b="1" dirty="0"/>
              <a:t>American Airlines vs Qantas on Qantas flights</a:t>
            </a:r>
            <a:br>
              <a:rPr lang="en-AU" sz="5400" b="1" dirty="0"/>
            </a:br>
            <a:br>
              <a:rPr lang="en-AU" sz="5400" b="1" dirty="0"/>
            </a:br>
            <a:br>
              <a:rPr lang="en-AU" sz="5400" b="1" dirty="0"/>
            </a:br>
            <a:endParaRPr lang="en-AU" sz="7200" b="1" dirty="0"/>
          </a:p>
        </p:txBody>
      </p:sp>
      <p:graphicFrame>
        <p:nvGraphicFramePr>
          <p:cNvPr id="2" name="Table 1"/>
          <p:cNvGraphicFramePr>
            <a:graphicFrameLocks noGrp="1"/>
          </p:cNvGraphicFramePr>
          <p:nvPr>
            <p:extLst>
              <p:ext uri="{D42A27DB-BD31-4B8C-83A1-F6EECF244321}">
                <p14:modId xmlns:p14="http://schemas.microsoft.com/office/powerpoint/2010/main" val="1326911629"/>
              </p:ext>
            </p:extLst>
          </p:nvPr>
        </p:nvGraphicFramePr>
        <p:xfrm>
          <a:off x="-1" y="2603350"/>
          <a:ext cx="12141404" cy="4254648"/>
        </p:xfrm>
        <a:graphic>
          <a:graphicData uri="http://schemas.openxmlformats.org/drawingml/2006/table">
            <a:tbl>
              <a:tblPr>
                <a:tableStyleId>{5C22544A-7EE6-4342-B048-85BDC9FD1C3A}</a:tableStyleId>
              </a:tblPr>
              <a:tblGrid>
                <a:gridCol w="1693659">
                  <a:extLst>
                    <a:ext uri="{9D8B030D-6E8A-4147-A177-3AD203B41FA5}">
                      <a16:colId xmlns:a16="http://schemas.microsoft.com/office/drawing/2014/main" val="555171443"/>
                    </a:ext>
                  </a:extLst>
                </a:gridCol>
                <a:gridCol w="1693659">
                  <a:extLst>
                    <a:ext uri="{9D8B030D-6E8A-4147-A177-3AD203B41FA5}">
                      <a16:colId xmlns:a16="http://schemas.microsoft.com/office/drawing/2014/main" val="2860387372"/>
                    </a:ext>
                  </a:extLst>
                </a:gridCol>
                <a:gridCol w="1861226">
                  <a:extLst>
                    <a:ext uri="{9D8B030D-6E8A-4147-A177-3AD203B41FA5}">
                      <a16:colId xmlns:a16="http://schemas.microsoft.com/office/drawing/2014/main" val="3483962883"/>
                    </a:ext>
                  </a:extLst>
                </a:gridCol>
                <a:gridCol w="1805181">
                  <a:extLst>
                    <a:ext uri="{9D8B030D-6E8A-4147-A177-3AD203B41FA5}">
                      <a16:colId xmlns:a16="http://schemas.microsoft.com/office/drawing/2014/main" val="1384334101"/>
                    </a:ext>
                  </a:extLst>
                </a:gridCol>
                <a:gridCol w="1629792">
                  <a:extLst>
                    <a:ext uri="{9D8B030D-6E8A-4147-A177-3AD203B41FA5}">
                      <a16:colId xmlns:a16="http://schemas.microsoft.com/office/drawing/2014/main" val="3918437415"/>
                    </a:ext>
                  </a:extLst>
                </a:gridCol>
                <a:gridCol w="1693659">
                  <a:extLst>
                    <a:ext uri="{9D8B030D-6E8A-4147-A177-3AD203B41FA5}">
                      <a16:colId xmlns:a16="http://schemas.microsoft.com/office/drawing/2014/main" val="643999450"/>
                    </a:ext>
                  </a:extLst>
                </a:gridCol>
                <a:gridCol w="1764228">
                  <a:extLst>
                    <a:ext uri="{9D8B030D-6E8A-4147-A177-3AD203B41FA5}">
                      <a16:colId xmlns:a16="http://schemas.microsoft.com/office/drawing/2014/main" val="1797726078"/>
                    </a:ext>
                  </a:extLst>
                </a:gridCol>
              </a:tblGrid>
              <a:tr h="709108">
                <a:tc>
                  <a:txBody>
                    <a:bodyPr/>
                    <a:lstStyle/>
                    <a:p>
                      <a:pPr algn="ctr" fontAlgn="ctr"/>
                      <a:r>
                        <a:rPr lang="en-AU" sz="3200" u="none" strike="noStrike" dirty="0">
                          <a:effectLst/>
                        </a:rPr>
                        <a:t>From</a:t>
                      </a:r>
                      <a:endParaRPr lang="en-AU" sz="3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dirty="0">
                          <a:effectLst/>
                        </a:rPr>
                        <a:t>To</a:t>
                      </a:r>
                      <a:endParaRPr lang="en-AU" sz="3200" b="1"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a:effectLst/>
                        </a:rPr>
                        <a:t>Class</a:t>
                      </a:r>
                      <a:endParaRPr lang="en-AU" sz="32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a:effectLst/>
                        </a:rPr>
                        <a:t>AA Miles</a:t>
                      </a:r>
                      <a:endParaRPr lang="en-AU" sz="32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a:effectLst/>
                        </a:rPr>
                        <a:t>AA Fees</a:t>
                      </a:r>
                      <a:endParaRPr lang="en-AU" sz="32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a:effectLst/>
                        </a:rPr>
                        <a:t>QF Miles</a:t>
                      </a:r>
                      <a:endParaRPr lang="en-AU" sz="3200" b="1"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a:effectLst/>
                        </a:rPr>
                        <a:t>QF Fees</a:t>
                      </a:r>
                      <a:endParaRPr lang="en-AU" sz="3200" b="1" i="0" u="none" strike="noStrike">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456419226"/>
                  </a:ext>
                </a:extLst>
              </a:tr>
              <a:tr h="709108">
                <a:tc>
                  <a:txBody>
                    <a:bodyPr/>
                    <a:lstStyle/>
                    <a:p>
                      <a:pPr algn="ctr" fontAlgn="ctr"/>
                      <a:r>
                        <a:rPr lang="en-AU" sz="3200" u="none" strike="noStrike" dirty="0">
                          <a:effectLst/>
                        </a:rPr>
                        <a:t>SYD</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dirty="0">
                          <a:effectLst/>
                        </a:rPr>
                        <a:t>BNE</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dirty="0">
                          <a:effectLst/>
                        </a:rPr>
                        <a:t>Economy</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dirty="0">
                          <a:effectLst/>
                        </a:rPr>
                        <a:t>10,000</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dirty="0">
                          <a:effectLst/>
                        </a:rPr>
                        <a:t>$45</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tabLst>
                          <a:tab pos="1344613" algn="r"/>
                        </a:tabLst>
                      </a:pPr>
                      <a:r>
                        <a:rPr lang="en-AU" sz="3200" u="none" strike="noStrike" dirty="0">
                          <a:effectLst/>
                        </a:rPr>
                        <a:t>	8,000</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AU" sz="3200" u="none" strike="noStrike" dirty="0">
                          <a:effectLst/>
                        </a:rPr>
                        <a:t>$37.42</a:t>
                      </a:r>
                      <a:endParaRPr lang="en-AU" sz="3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771014939"/>
                  </a:ext>
                </a:extLst>
              </a:tr>
              <a:tr h="709108">
                <a:tc>
                  <a:txBody>
                    <a:bodyPr/>
                    <a:lstStyle/>
                    <a:p>
                      <a:pPr algn="ctr" fontAlgn="ctr"/>
                      <a:r>
                        <a:rPr lang="en-AU" sz="3200" u="none" strike="noStrike" dirty="0">
                          <a:effectLst/>
                        </a:rPr>
                        <a:t>SYD</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dirty="0">
                          <a:effectLst/>
                        </a:rPr>
                        <a:t>PER</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dirty="0">
                          <a:effectLst/>
                        </a:rPr>
                        <a:t>Economy</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dirty="0">
                          <a:effectLst/>
                        </a:rPr>
                        <a:t>10,000</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dirty="0">
                          <a:effectLst/>
                        </a:rPr>
                        <a:t>$45</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tabLst>
                          <a:tab pos="1344613" algn="r"/>
                        </a:tabLst>
                      </a:pPr>
                      <a:r>
                        <a:rPr lang="en-AU" sz="3200" u="none" strike="noStrike" kern="1200" dirty="0">
                          <a:solidFill>
                            <a:schemeClr val="dk1"/>
                          </a:solidFill>
                          <a:effectLst/>
                          <a:latin typeface="+mn-lt"/>
                          <a:ea typeface="+mn-ea"/>
                          <a:cs typeface="+mn-cs"/>
                        </a:rPr>
                        <a:t>	18,000</a:t>
                      </a:r>
                    </a:p>
                  </a:txBody>
                  <a:tcPr marL="7620" marR="7620" marT="7620" marB="0" anchor="ctr"/>
                </a:tc>
                <a:tc>
                  <a:txBody>
                    <a:bodyPr/>
                    <a:lstStyle/>
                    <a:p>
                      <a:pPr algn="ctr" fontAlgn="b"/>
                      <a:r>
                        <a:rPr lang="en-AU" sz="3200" u="none" strike="noStrike" dirty="0">
                          <a:effectLst/>
                        </a:rPr>
                        <a:t>$40.07</a:t>
                      </a:r>
                      <a:endParaRPr lang="en-AU" sz="3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454994236"/>
                  </a:ext>
                </a:extLst>
              </a:tr>
              <a:tr h="709108">
                <a:tc>
                  <a:txBody>
                    <a:bodyPr/>
                    <a:lstStyle/>
                    <a:p>
                      <a:pPr algn="ctr" fontAlgn="ctr"/>
                      <a:r>
                        <a:rPr lang="en-AU" sz="3200" u="none" strike="noStrike">
                          <a:effectLst/>
                        </a:rPr>
                        <a:t>SYD</a:t>
                      </a:r>
                      <a:endParaRPr lang="en-AU" sz="32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a:effectLst/>
                        </a:rPr>
                        <a:t>PER</a:t>
                      </a:r>
                      <a:endParaRPr lang="en-AU" sz="32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dirty="0">
                          <a:effectLst/>
                        </a:rPr>
                        <a:t>Business</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dirty="0">
                          <a:effectLst/>
                        </a:rPr>
                        <a:t>17,500</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dirty="0">
                          <a:effectLst/>
                        </a:rPr>
                        <a:t>$45</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tabLst>
                          <a:tab pos="1344613" algn="r"/>
                        </a:tabLst>
                      </a:pPr>
                      <a:r>
                        <a:rPr lang="en-AU" sz="3200" u="none" strike="noStrike" dirty="0">
                          <a:effectLst/>
                        </a:rPr>
                        <a:t>	36,000</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AU" sz="3200" u="none" strike="noStrike" dirty="0">
                          <a:effectLst/>
                        </a:rPr>
                        <a:t>$40.07</a:t>
                      </a:r>
                      <a:endParaRPr lang="en-AU" sz="3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635017040"/>
                  </a:ext>
                </a:extLst>
              </a:tr>
              <a:tr h="709108">
                <a:tc>
                  <a:txBody>
                    <a:bodyPr/>
                    <a:lstStyle/>
                    <a:p>
                      <a:pPr algn="ctr" fontAlgn="ctr"/>
                      <a:r>
                        <a:rPr lang="en-AU" sz="3200" u="none" strike="noStrike">
                          <a:effectLst/>
                        </a:rPr>
                        <a:t>SYD</a:t>
                      </a:r>
                      <a:endParaRPr lang="en-AU" sz="32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a:effectLst/>
                        </a:rPr>
                        <a:t>BME</a:t>
                      </a:r>
                      <a:endParaRPr lang="en-AU" sz="32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a:effectLst/>
                        </a:rPr>
                        <a:t>Economy</a:t>
                      </a:r>
                      <a:endParaRPr lang="en-AU" sz="32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dirty="0">
                          <a:effectLst/>
                        </a:rPr>
                        <a:t>10,000</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dirty="0">
                          <a:effectLst/>
                        </a:rPr>
                        <a:t>$45</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tabLst>
                          <a:tab pos="1344613" algn="r"/>
                        </a:tabLst>
                      </a:pPr>
                      <a:r>
                        <a:rPr lang="en-AU" sz="3200" u="none" strike="noStrike" dirty="0">
                          <a:effectLst/>
                        </a:rPr>
                        <a:t>	22,500</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AU" sz="3200" u="none" strike="noStrike" dirty="0">
                          <a:effectLst/>
                        </a:rPr>
                        <a:t>$88.06</a:t>
                      </a:r>
                      <a:endParaRPr lang="en-AU" sz="3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206263243"/>
                  </a:ext>
                </a:extLst>
              </a:tr>
              <a:tr h="709108">
                <a:tc>
                  <a:txBody>
                    <a:bodyPr/>
                    <a:lstStyle/>
                    <a:p>
                      <a:pPr algn="ctr" fontAlgn="ctr"/>
                      <a:r>
                        <a:rPr lang="en-AU" sz="3200" u="none" strike="noStrike">
                          <a:effectLst/>
                        </a:rPr>
                        <a:t>SYD</a:t>
                      </a:r>
                      <a:endParaRPr lang="en-AU" sz="32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a:effectLst/>
                        </a:rPr>
                        <a:t>BME</a:t>
                      </a:r>
                      <a:endParaRPr lang="en-AU" sz="32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a:effectLst/>
                        </a:rPr>
                        <a:t>Business</a:t>
                      </a:r>
                      <a:endParaRPr lang="en-AU" sz="3200" b="0" i="0" u="none" strike="noStrike">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dirty="0">
                          <a:effectLst/>
                        </a:rPr>
                        <a:t>17,500</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ctr"/>
                      <a:r>
                        <a:rPr lang="en-AU" sz="3200" u="none" strike="noStrike" dirty="0">
                          <a:effectLst/>
                        </a:rPr>
                        <a:t>$45</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l" fontAlgn="ctr">
                        <a:tabLst>
                          <a:tab pos="1430338" algn="r"/>
                        </a:tabLst>
                      </a:pPr>
                      <a:r>
                        <a:rPr lang="en-AU" sz="3200" u="none" strike="noStrike" dirty="0">
                          <a:effectLst/>
                        </a:rPr>
                        <a:t>	48,000</a:t>
                      </a:r>
                      <a:endParaRPr lang="en-AU" sz="3200" b="0" i="0" u="none" strike="noStrike" dirty="0">
                        <a:solidFill>
                          <a:srgbClr val="000000"/>
                        </a:solidFill>
                        <a:effectLst/>
                        <a:latin typeface="Calibri" panose="020F0502020204030204" pitchFamily="34" charset="0"/>
                      </a:endParaRPr>
                    </a:p>
                  </a:txBody>
                  <a:tcPr marL="7620" marR="7620" marT="7620" marB="0" anchor="ctr"/>
                </a:tc>
                <a:tc>
                  <a:txBody>
                    <a:bodyPr/>
                    <a:lstStyle/>
                    <a:p>
                      <a:pPr algn="ctr" fontAlgn="b"/>
                      <a:r>
                        <a:rPr lang="en-AU" sz="3200" u="none" strike="noStrike" dirty="0">
                          <a:effectLst/>
                        </a:rPr>
                        <a:t>$88.06</a:t>
                      </a:r>
                      <a:endParaRPr lang="en-AU" sz="3200" b="0" i="0" u="none" strike="noStrike" dirty="0">
                        <a:solidFill>
                          <a:srgbClr val="000000"/>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3913427720"/>
                  </a:ext>
                </a:extLst>
              </a:tr>
            </a:tbl>
          </a:graphicData>
        </a:graphic>
      </p:graphicFrame>
    </p:spTree>
    <p:extLst>
      <p:ext uri="{BB962C8B-B14F-4D97-AF65-F5344CB8AC3E}">
        <p14:creationId xmlns:p14="http://schemas.microsoft.com/office/powerpoint/2010/main" val="34934935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American Airlines Advantage</a:t>
            </a:r>
            <a:endParaRPr lang="en-AU" dirty="0">
              <a:solidFill>
                <a:schemeClr val="bg1"/>
              </a:solidFill>
            </a:endParaRPr>
          </a:p>
        </p:txBody>
      </p:sp>
      <p:sp>
        <p:nvSpPr>
          <p:cNvPr id="6" name="Title 1"/>
          <p:cNvSpPr>
            <a:spLocks noGrp="1"/>
          </p:cNvSpPr>
          <p:nvPr>
            <p:ph type="ctrTitle"/>
          </p:nvPr>
        </p:nvSpPr>
        <p:spPr>
          <a:xfrm>
            <a:off x="0" y="1078050"/>
            <a:ext cx="12141403" cy="1007352"/>
          </a:xfrm>
        </p:spPr>
        <p:txBody>
          <a:bodyPr wrap="square" anchor="t">
            <a:noAutofit/>
          </a:bodyPr>
          <a:lstStyle/>
          <a:p>
            <a:pPr algn="l">
              <a:lnSpc>
                <a:spcPct val="95000"/>
              </a:lnSpc>
              <a:tabLst>
                <a:tab pos="3141663" algn="l"/>
              </a:tabLst>
            </a:pPr>
            <a:r>
              <a:rPr lang="en-AU" sz="4800" b="1" u="sng" dirty="0"/>
              <a:t>Conclusions – AA vs QF</a:t>
            </a:r>
            <a:br>
              <a:rPr lang="en-AU" sz="4800" b="1" dirty="0"/>
            </a:br>
            <a:r>
              <a:rPr lang="en-AU" sz="4800" b="1" dirty="0"/>
              <a:t>Under 2000 miles</a:t>
            </a:r>
            <a:br>
              <a:rPr lang="en-AU" sz="4800" b="1" dirty="0"/>
            </a:br>
            <a:r>
              <a:rPr lang="en-AU" sz="4800" b="1" dirty="0"/>
              <a:t> – Economy:	Buy the ticket and credit points to</a:t>
            </a:r>
            <a:br>
              <a:rPr lang="en-AU" sz="4800" b="1" dirty="0"/>
            </a:br>
            <a:r>
              <a:rPr lang="en-AU" sz="4800" b="1" dirty="0"/>
              <a:t>	Qantas or use Qantas points</a:t>
            </a:r>
            <a:br>
              <a:rPr lang="en-AU" sz="4800" b="1" dirty="0"/>
            </a:br>
            <a:r>
              <a:rPr lang="en-AU" sz="4800" b="1" dirty="0"/>
              <a:t>Over 2000 miles</a:t>
            </a:r>
            <a:br>
              <a:rPr lang="en-AU" sz="4800" b="1" dirty="0"/>
            </a:br>
            <a:r>
              <a:rPr lang="en-AU" sz="4800" b="1" dirty="0"/>
              <a:t>– Economy:	Depends on the booking class</a:t>
            </a:r>
            <a:br>
              <a:rPr lang="en-AU" sz="4800" b="1" dirty="0"/>
            </a:br>
            <a:r>
              <a:rPr lang="en-AU" sz="4800" b="1" dirty="0"/>
              <a:t>– Business:	Use AA points or buy AA points</a:t>
            </a:r>
            <a:br>
              <a:rPr lang="en-AU" sz="4800" b="1" dirty="0"/>
            </a:br>
            <a:r>
              <a:rPr lang="en-AU" sz="4800" b="1" dirty="0"/>
              <a:t>– First:	Use AA points or buy AA points</a:t>
            </a:r>
            <a:br>
              <a:rPr lang="en-AU" sz="4800" b="1" dirty="0"/>
            </a:br>
            <a:br>
              <a:rPr lang="en-AU" sz="5400" b="1" dirty="0"/>
            </a:br>
            <a:br>
              <a:rPr lang="en-AU" sz="5400" b="1" dirty="0"/>
            </a:br>
            <a:endParaRPr lang="en-AU" sz="7200" b="1" dirty="0"/>
          </a:p>
        </p:txBody>
      </p:sp>
    </p:spTree>
    <p:extLst>
      <p:ext uri="{BB962C8B-B14F-4D97-AF65-F5344CB8AC3E}">
        <p14:creationId xmlns:p14="http://schemas.microsoft.com/office/powerpoint/2010/main" val="29494135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United Airlines MileagePlus</a:t>
            </a:r>
            <a:endParaRPr lang="en-AU" dirty="0">
              <a:solidFill>
                <a:schemeClr val="bg1"/>
              </a:solidFill>
            </a:endParaRPr>
          </a:p>
        </p:txBody>
      </p:sp>
      <p:sp>
        <p:nvSpPr>
          <p:cNvPr id="6" name="Title 1"/>
          <p:cNvSpPr>
            <a:spLocks noGrp="1"/>
          </p:cNvSpPr>
          <p:nvPr>
            <p:ph type="ctrTitle"/>
          </p:nvPr>
        </p:nvSpPr>
        <p:spPr>
          <a:xfrm>
            <a:off x="0" y="1078050"/>
            <a:ext cx="12141403" cy="1007352"/>
          </a:xfrm>
        </p:spPr>
        <p:txBody>
          <a:bodyPr wrap="square" anchor="t">
            <a:noAutofit/>
          </a:bodyPr>
          <a:lstStyle/>
          <a:p>
            <a:pPr algn="l">
              <a:lnSpc>
                <a:spcPct val="95000"/>
              </a:lnSpc>
              <a:tabLst>
                <a:tab pos="3141663" algn="l"/>
              </a:tabLst>
            </a:pPr>
            <a:r>
              <a:rPr lang="en-AU" sz="4800" b="1" u="sng" dirty="0"/>
              <a:t>Comparison UA, AA &amp; QF</a:t>
            </a:r>
            <a:br>
              <a:rPr lang="en-AU" sz="4800" b="1" dirty="0"/>
            </a:br>
            <a:r>
              <a:rPr lang="en-AU" sz="4800" b="1" dirty="0"/>
              <a:t> Under 2000 miles</a:t>
            </a:r>
            <a:br>
              <a:rPr lang="en-AU" sz="4800" b="1" dirty="0"/>
            </a:br>
            <a:r>
              <a:rPr lang="en-AU" sz="4800" b="1" dirty="0"/>
              <a:t> – Economy:	Buy the ticket and credit points to</a:t>
            </a:r>
            <a:br>
              <a:rPr lang="en-AU" sz="4800" b="1" dirty="0"/>
            </a:br>
            <a:r>
              <a:rPr lang="en-AU" sz="4800" b="1" dirty="0"/>
              <a:t>	Qantas or use Qantas points</a:t>
            </a:r>
            <a:br>
              <a:rPr lang="en-AU" sz="4800" b="1" dirty="0"/>
            </a:br>
            <a:r>
              <a:rPr lang="en-AU" sz="4800" b="1" dirty="0"/>
              <a:t>Over 2000 miles</a:t>
            </a:r>
            <a:br>
              <a:rPr lang="en-AU" sz="4800" b="1" dirty="0"/>
            </a:br>
            <a:r>
              <a:rPr lang="en-AU" sz="4800" b="1" dirty="0"/>
              <a:t>– Economy:	Depends on the booking class</a:t>
            </a:r>
            <a:br>
              <a:rPr lang="en-AU" sz="4800" b="1" dirty="0"/>
            </a:br>
            <a:r>
              <a:rPr lang="en-AU" sz="4800" b="1" dirty="0"/>
              <a:t>– Business:	Use AA points or buy AA points</a:t>
            </a:r>
            <a:br>
              <a:rPr lang="en-AU" sz="4800" b="1" dirty="0"/>
            </a:br>
            <a:r>
              <a:rPr lang="en-AU" sz="4800" b="1" dirty="0"/>
              <a:t>– First:	Use AA points or buy AA points</a:t>
            </a:r>
            <a:br>
              <a:rPr lang="en-AU" sz="4800" b="1" dirty="0"/>
            </a:br>
            <a:br>
              <a:rPr lang="en-AU" sz="5400" b="1" dirty="0"/>
            </a:br>
            <a:br>
              <a:rPr lang="en-AU" sz="5400" b="1" dirty="0"/>
            </a:br>
            <a:endParaRPr lang="en-AU" sz="7200" b="1" dirty="0"/>
          </a:p>
        </p:txBody>
      </p:sp>
    </p:spTree>
    <p:extLst>
      <p:ext uri="{BB962C8B-B14F-4D97-AF65-F5344CB8AC3E}">
        <p14:creationId xmlns:p14="http://schemas.microsoft.com/office/powerpoint/2010/main" val="22076223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Summary</a:t>
            </a:r>
            <a:endParaRPr lang="en-AU" dirty="0">
              <a:solidFill>
                <a:schemeClr val="bg1"/>
              </a:solidFill>
            </a:endParaRPr>
          </a:p>
        </p:txBody>
      </p:sp>
      <p:sp>
        <p:nvSpPr>
          <p:cNvPr id="6" name="Title 1"/>
          <p:cNvSpPr>
            <a:spLocks noGrp="1"/>
          </p:cNvSpPr>
          <p:nvPr>
            <p:ph type="ctrTitle"/>
          </p:nvPr>
        </p:nvSpPr>
        <p:spPr>
          <a:xfrm>
            <a:off x="0" y="1632533"/>
            <a:ext cx="12141403" cy="1007352"/>
          </a:xfrm>
        </p:spPr>
        <p:txBody>
          <a:bodyPr wrap="square" anchor="t">
            <a:noAutofit/>
          </a:bodyPr>
          <a:lstStyle/>
          <a:p>
            <a:pPr algn="l">
              <a:lnSpc>
                <a:spcPct val="95000"/>
              </a:lnSpc>
              <a:tabLst>
                <a:tab pos="3141663" algn="l"/>
              </a:tabLst>
            </a:pPr>
            <a:r>
              <a:rPr lang="en-AU" sz="4800" b="1" dirty="0"/>
              <a:t>The “right” frequent flyer program depends on:</a:t>
            </a:r>
            <a:br>
              <a:rPr lang="en-AU" sz="4800" b="1" dirty="0"/>
            </a:br>
            <a:r>
              <a:rPr lang="en-AU" sz="4400" b="1" dirty="0">
                <a:solidFill>
                  <a:prstClr val="black"/>
                </a:solidFill>
              </a:rPr>
              <a:t>•</a:t>
            </a:r>
            <a:r>
              <a:rPr lang="en-AU" sz="5400" b="1" dirty="0">
                <a:solidFill>
                  <a:prstClr val="black"/>
                </a:solidFill>
              </a:rPr>
              <a:t> </a:t>
            </a:r>
            <a:r>
              <a:rPr lang="en-AU" sz="4800" b="1" dirty="0"/>
              <a:t>Where you want to fly</a:t>
            </a:r>
            <a:br>
              <a:rPr lang="en-AU" sz="4800" b="1" dirty="0"/>
            </a:br>
            <a:r>
              <a:rPr lang="en-AU" sz="4800" b="1" dirty="0">
                <a:solidFill>
                  <a:prstClr val="black"/>
                </a:solidFill>
              </a:rPr>
              <a:t>• When you want to fly</a:t>
            </a:r>
            <a:br>
              <a:rPr lang="en-AU" sz="4800" b="1" dirty="0">
                <a:solidFill>
                  <a:prstClr val="black"/>
                </a:solidFill>
              </a:rPr>
            </a:br>
            <a:r>
              <a:rPr lang="en-AU" sz="4800" b="1" dirty="0">
                <a:solidFill>
                  <a:prstClr val="black"/>
                </a:solidFill>
              </a:rPr>
              <a:t>• </a:t>
            </a:r>
            <a:r>
              <a:rPr lang="en-AU" sz="4800" b="1" dirty="0"/>
              <a:t>Your desire for comfort</a:t>
            </a:r>
            <a:br>
              <a:rPr lang="en-AU" sz="4800" b="1" dirty="0"/>
            </a:br>
            <a:r>
              <a:rPr lang="en-AU" sz="4800" b="1" dirty="0"/>
              <a:t>• Your budget</a:t>
            </a:r>
            <a:br>
              <a:rPr lang="en-AU" sz="4800" b="1" dirty="0"/>
            </a:br>
            <a:r>
              <a:rPr lang="en-AU" sz="4800" b="1" dirty="0"/>
              <a:t>• How far ahead you want to plan</a:t>
            </a:r>
            <a:br>
              <a:rPr lang="en-AU" sz="4800" b="1" dirty="0"/>
            </a:br>
            <a:br>
              <a:rPr lang="en-AU" sz="4800" b="1" dirty="0"/>
            </a:br>
            <a:endParaRPr lang="en-AU" sz="4800" b="1" dirty="0"/>
          </a:p>
        </p:txBody>
      </p:sp>
    </p:spTree>
    <p:extLst>
      <p:ext uri="{BB962C8B-B14F-4D97-AF65-F5344CB8AC3E}">
        <p14:creationId xmlns:p14="http://schemas.microsoft.com/office/powerpoint/2010/main" val="8394944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TextBox 2"/>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Thank you</a:t>
            </a:r>
            <a:endParaRPr lang="en-AU" dirty="0">
              <a:solidFill>
                <a:schemeClr val="bg1"/>
              </a:solidFill>
            </a:endParaRPr>
          </a:p>
        </p:txBody>
      </p:sp>
      <p:sp>
        <p:nvSpPr>
          <p:cNvPr id="6" name="Title 1"/>
          <p:cNvSpPr>
            <a:spLocks noGrp="1"/>
          </p:cNvSpPr>
          <p:nvPr>
            <p:ph type="ctrTitle"/>
          </p:nvPr>
        </p:nvSpPr>
        <p:spPr>
          <a:xfrm>
            <a:off x="50597" y="3295963"/>
            <a:ext cx="12141403" cy="1007352"/>
          </a:xfrm>
        </p:spPr>
        <p:txBody>
          <a:bodyPr wrap="square" anchor="t">
            <a:noAutofit/>
          </a:bodyPr>
          <a:lstStyle/>
          <a:p>
            <a:pPr>
              <a:lnSpc>
                <a:spcPct val="95000"/>
              </a:lnSpc>
              <a:tabLst>
                <a:tab pos="3141663" algn="l"/>
              </a:tabLst>
            </a:pPr>
            <a:r>
              <a:rPr lang="en-AU" sz="4800" b="1" dirty="0"/>
              <a:t>Questions ?</a:t>
            </a:r>
          </a:p>
        </p:txBody>
      </p:sp>
    </p:spTree>
    <p:extLst>
      <p:ext uri="{BB962C8B-B14F-4D97-AF65-F5344CB8AC3E}">
        <p14:creationId xmlns:p14="http://schemas.microsoft.com/office/powerpoint/2010/main" val="596525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itle 1"/>
          <p:cNvSpPr txBox="1">
            <a:spLocks/>
          </p:cNvSpPr>
          <p:nvPr/>
        </p:nvSpPr>
        <p:spPr>
          <a:xfrm>
            <a:off x="325661" y="1413952"/>
            <a:ext cx="11553092" cy="3879417"/>
          </a:xfrm>
          <a:prstGeom prst="rect">
            <a:avLst/>
          </a:prstGeom>
        </p:spPr>
        <p:txBody>
          <a:bodyPr vert="horz" wrap="square"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tabLst>
                <a:tab pos="896938" algn="l"/>
              </a:tabLst>
            </a:pPr>
            <a:r>
              <a:rPr lang="en-AU" b="1" dirty="0"/>
              <a:t>Use Frequent Flyer Points</a:t>
            </a:r>
          </a:p>
          <a:p>
            <a:pPr algn="l">
              <a:lnSpc>
                <a:spcPct val="100000"/>
              </a:lnSpc>
              <a:tabLst>
                <a:tab pos="896938" algn="l"/>
              </a:tabLst>
            </a:pPr>
            <a:r>
              <a:rPr lang="en-AU" b="1" dirty="0"/>
              <a:t>earned from:</a:t>
            </a:r>
            <a:br>
              <a:rPr lang="en-AU" b="1" dirty="0"/>
            </a:br>
            <a:r>
              <a:rPr lang="en-AU" b="1" dirty="0"/>
              <a:t>1.	Flying</a:t>
            </a:r>
            <a:br>
              <a:rPr lang="en-AU" b="1" dirty="0"/>
            </a:br>
            <a:r>
              <a:rPr lang="en-AU" b="1" dirty="0"/>
              <a:t>2.	Credit card spend</a:t>
            </a:r>
            <a:br>
              <a:rPr lang="en-AU" b="1" dirty="0"/>
            </a:br>
            <a:r>
              <a:rPr lang="en-AU" b="1" dirty="0"/>
              <a:t>3.	Bonus points at supermarkets etc.</a:t>
            </a:r>
            <a:br>
              <a:rPr lang="en-AU" b="1" dirty="0"/>
            </a:br>
            <a:endParaRPr lang="en-AU" sz="8000" b="1" dirty="0"/>
          </a:p>
        </p:txBody>
      </p:sp>
      <p:sp>
        <p:nvSpPr>
          <p:cNvPr id="4" name="TextBox 3"/>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Method</a:t>
            </a:r>
            <a:endParaRPr lang="en-AU" dirty="0">
              <a:solidFill>
                <a:schemeClr val="bg1"/>
              </a:solidFill>
            </a:endParaRPr>
          </a:p>
        </p:txBody>
      </p:sp>
    </p:spTree>
    <p:extLst>
      <p:ext uri="{BB962C8B-B14F-4D97-AF65-F5344CB8AC3E}">
        <p14:creationId xmlns:p14="http://schemas.microsoft.com/office/powerpoint/2010/main" val="23452593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33375" r="481"/>
          <a:stretch/>
        </p:blipFill>
        <p:spPr>
          <a:xfrm>
            <a:off x="7901662" y="2056750"/>
            <a:ext cx="3708000" cy="3363363"/>
          </a:xfrm>
          <a:prstGeom prst="rect">
            <a:avLst/>
          </a:prstGeom>
        </p:spPr>
      </p:pic>
      <p:sp>
        <p:nvSpPr>
          <p:cNvPr id="6" name="Title 1"/>
          <p:cNvSpPr txBox="1">
            <a:spLocks/>
          </p:cNvSpPr>
          <p:nvPr/>
        </p:nvSpPr>
        <p:spPr>
          <a:xfrm>
            <a:off x="264865" y="2207390"/>
            <a:ext cx="7636798" cy="3113831"/>
          </a:xfrm>
          <a:prstGeom prst="rect">
            <a:avLst/>
          </a:prstGeom>
        </p:spPr>
        <p:txBody>
          <a:bodyPr vert="horz" wrap="square"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b="1" dirty="0"/>
              <a:t>… but I still don’t have enough frequent flyer points!</a:t>
            </a:r>
            <a:br>
              <a:rPr lang="en-AU" b="1" dirty="0"/>
            </a:br>
            <a:endParaRPr lang="en-AU" sz="8000" b="1" dirty="0"/>
          </a:p>
        </p:txBody>
      </p:sp>
      <p:sp>
        <p:nvSpPr>
          <p:cNvPr id="7" name="TextBox 6"/>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Problem</a:t>
            </a:r>
            <a:endParaRPr lang="en-AU" dirty="0">
              <a:solidFill>
                <a:schemeClr val="bg1"/>
              </a:solidFill>
            </a:endParaRPr>
          </a:p>
        </p:txBody>
      </p:sp>
    </p:spTree>
    <p:extLst>
      <p:ext uri="{BB962C8B-B14F-4D97-AF65-F5344CB8AC3E}">
        <p14:creationId xmlns:p14="http://schemas.microsoft.com/office/powerpoint/2010/main" val="1341588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5661" y="1535267"/>
            <a:ext cx="11553092" cy="1007352"/>
          </a:xfrm>
        </p:spPr>
        <p:txBody>
          <a:bodyPr wrap="square" anchor="t">
            <a:noAutofit/>
          </a:bodyPr>
          <a:lstStyle/>
          <a:p>
            <a:pPr algn="l">
              <a:lnSpc>
                <a:spcPct val="100000"/>
              </a:lnSpc>
            </a:pPr>
            <a:r>
              <a:rPr lang="en-AU" b="1" dirty="0"/>
              <a:t>Buy Frequent Flyer Points</a:t>
            </a:r>
            <a:br>
              <a:rPr lang="en-AU" b="1" dirty="0"/>
            </a:br>
            <a:br>
              <a:rPr lang="en-AU" b="1" dirty="0"/>
            </a:br>
            <a:endParaRPr lang="en-AU" sz="8000" b="1" dirty="0"/>
          </a:p>
        </p:txBody>
      </p:sp>
      <p:sp>
        <p:nvSpPr>
          <p:cNvPr id="6" name="Title 1"/>
          <p:cNvSpPr txBox="1">
            <a:spLocks/>
          </p:cNvSpPr>
          <p:nvPr/>
        </p:nvSpPr>
        <p:spPr>
          <a:xfrm>
            <a:off x="264864" y="2713227"/>
            <a:ext cx="11729339" cy="3113831"/>
          </a:xfrm>
          <a:prstGeom prst="rect">
            <a:avLst/>
          </a:prstGeom>
        </p:spPr>
        <p:txBody>
          <a:bodyPr vert="horz" wrap="square"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lnSpc>
                <a:spcPct val="100000"/>
              </a:lnSpc>
            </a:pPr>
            <a:r>
              <a:rPr lang="en-AU" b="1" dirty="0"/>
              <a:t>Qantas &amp; Virgin – Limited top-ups</a:t>
            </a:r>
          </a:p>
          <a:p>
            <a:pPr algn="l">
              <a:lnSpc>
                <a:spcPct val="100000"/>
              </a:lnSpc>
            </a:pPr>
            <a:r>
              <a:rPr lang="en-AU" b="1" dirty="0"/>
              <a:t>Overseas airlines – Substantial options</a:t>
            </a:r>
            <a:br>
              <a:rPr lang="en-AU" b="1" dirty="0"/>
            </a:br>
            <a:endParaRPr lang="en-AU" sz="8000" b="1" dirty="0"/>
          </a:p>
        </p:txBody>
      </p:sp>
      <p:sp>
        <p:nvSpPr>
          <p:cNvPr id="4" name="TextBox 3"/>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Solution</a:t>
            </a:r>
            <a:endParaRPr lang="en-AU" dirty="0">
              <a:solidFill>
                <a:schemeClr val="bg1"/>
              </a:solidFill>
            </a:endParaRPr>
          </a:p>
        </p:txBody>
      </p:sp>
    </p:spTree>
    <p:extLst>
      <p:ext uri="{BB962C8B-B14F-4D97-AF65-F5344CB8AC3E}">
        <p14:creationId xmlns:p14="http://schemas.microsoft.com/office/powerpoint/2010/main" val="2966580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5661" y="1535267"/>
            <a:ext cx="11553092" cy="1007352"/>
          </a:xfrm>
        </p:spPr>
        <p:txBody>
          <a:bodyPr wrap="square" anchor="t">
            <a:noAutofit/>
          </a:bodyPr>
          <a:lstStyle/>
          <a:p>
            <a:pPr algn="l">
              <a:lnSpc>
                <a:spcPct val="100000"/>
              </a:lnSpc>
            </a:pPr>
            <a:r>
              <a:rPr lang="en-AU" b="1" dirty="0"/>
              <a:t>Why would I do this?</a:t>
            </a:r>
            <a:br>
              <a:rPr lang="en-AU" b="1" dirty="0"/>
            </a:br>
            <a:endParaRPr lang="en-AU" sz="8000" b="1" dirty="0"/>
          </a:p>
        </p:txBody>
      </p:sp>
      <p:sp>
        <p:nvSpPr>
          <p:cNvPr id="4" name="TextBox 3"/>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Question</a:t>
            </a:r>
            <a:endParaRPr lang="en-AU" dirty="0">
              <a:solidFill>
                <a:schemeClr val="bg1"/>
              </a:solidFill>
            </a:endParaRPr>
          </a:p>
        </p:txBody>
      </p:sp>
    </p:spTree>
    <p:extLst>
      <p:ext uri="{BB962C8B-B14F-4D97-AF65-F5344CB8AC3E}">
        <p14:creationId xmlns:p14="http://schemas.microsoft.com/office/powerpoint/2010/main" val="26866520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25661" y="1535267"/>
            <a:ext cx="11553092" cy="1007352"/>
          </a:xfrm>
        </p:spPr>
        <p:txBody>
          <a:bodyPr wrap="square" anchor="t">
            <a:noAutofit/>
          </a:bodyPr>
          <a:lstStyle/>
          <a:p>
            <a:pPr algn="l">
              <a:lnSpc>
                <a:spcPct val="100000"/>
              </a:lnSpc>
            </a:pPr>
            <a:r>
              <a:rPr lang="en-AU" b="1" dirty="0"/>
              <a:t>Why would I do this?</a:t>
            </a:r>
            <a:br>
              <a:rPr lang="en-AU" b="1" dirty="0"/>
            </a:br>
            <a:br>
              <a:rPr lang="en-AU" sz="2400" b="1" dirty="0"/>
            </a:br>
            <a:r>
              <a:rPr lang="en-AU" b="1" dirty="0"/>
              <a:t>How about Sydney to London return in First Class for $5000 instead of $15000?</a:t>
            </a:r>
            <a:br>
              <a:rPr lang="en-AU" b="1" dirty="0"/>
            </a:br>
            <a:br>
              <a:rPr lang="en-AU" b="1" dirty="0"/>
            </a:br>
            <a:endParaRPr lang="en-AU" sz="8000" b="1" dirty="0"/>
          </a:p>
        </p:txBody>
      </p:sp>
      <p:sp>
        <p:nvSpPr>
          <p:cNvPr id="4" name="TextBox 3"/>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Question</a:t>
            </a:r>
            <a:endParaRPr lang="en-AU" dirty="0">
              <a:solidFill>
                <a:schemeClr val="bg1"/>
              </a:solidFill>
            </a:endParaRPr>
          </a:p>
        </p:txBody>
      </p:sp>
    </p:spTree>
    <p:extLst>
      <p:ext uri="{BB962C8B-B14F-4D97-AF65-F5344CB8AC3E}">
        <p14:creationId xmlns:p14="http://schemas.microsoft.com/office/powerpoint/2010/main" val="24081752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535267"/>
            <a:ext cx="11878753" cy="1007352"/>
          </a:xfrm>
        </p:spPr>
        <p:txBody>
          <a:bodyPr wrap="square" anchor="t">
            <a:noAutofit/>
          </a:bodyPr>
          <a:lstStyle/>
          <a:p>
            <a:pPr algn="l">
              <a:lnSpc>
                <a:spcPct val="100000"/>
              </a:lnSpc>
            </a:pPr>
            <a:r>
              <a:rPr lang="en-AU" b="1" dirty="0"/>
              <a:t>Step 1: Identify which programs to join</a:t>
            </a:r>
            <a:br>
              <a:rPr lang="en-AU" b="1" dirty="0"/>
            </a:br>
            <a:r>
              <a:rPr lang="en-AU" b="1" dirty="0"/>
              <a:t>Step 2: Join those programs</a:t>
            </a:r>
            <a:br>
              <a:rPr lang="en-AU" b="1" dirty="0"/>
            </a:br>
            <a:r>
              <a:rPr lang="en-AU" b="1" dirty="0"/>
              <a:t>Costs nothing &amp; many programs exclude newly signed up members from taking part in promotions </a:t>
            </a:r>
            <a:br>
              <a:rPr lang="en-AU" b="1" dirty="0"/>
            </a:br>
            <a:br>
              <a:rPr lang="en-AU" b="1" dirty="0"/>
            </a:br>
            <a:endParaRPr lang="en-AU" sz="8000" b="1" dirty="0"/>
          </a:p>
        </p:txBody>
      </p:sp>
      <p:sp>
        <p:nvSpPr>
          <p:cNvPr id="3" name="TextBox 2"/>
          <p:cNvSpPr txBox="1"/>
          <p:nvPr/>
        </p:nvSpPr>
        <p:spPr>
          <a:xfrm>
            <a:off x="184826" y="77821"/>
            <a:ext cx="8073957" cy="923330"/>
          </a:xfrm>
          <a:prstGeom prst="rect">
            <a:avLst/>
          </a:prstGeom>
          <a:noFill/>
        </p:spPr>
        <p:txBody>
          <a:bodyPr wrap="square" rtlCol="0">
            <a:spAutoFit/>
          </a:bodyPr>
          <a:lstStyle/>
          <a:p>
            <a:r>
              <a:rPr lang="en-AU" sz="5400" b="1" dirty="0">
                <a:solidFill>
                  <a:schemeClr val="bg1"/>
                </a:solidFill>
                <a:latin typeface="Calibri Light" panose="020F0302020204030204"/>
                <a:ea typeface="+mj-ea"/>
                <a:cs typeface="+mj-cs"/>
              </a:rPr>
              <a:t>How do I do this</a:t>
            </a:r>
            <a:endParaRPr lang="en-AU" dirty="0">
              <a:solidFill>
                <a:schemeClr val="bg1"/>
              </a:solidFill>
            </a:endParaRPr>
          </a:p>
        </p:txBody>
      </p:sp>
    </p:spTree>
    <p:extLst>
      <p:ext uri="{BB962C8B-B14F-4D97-AF65-F5344CB8AC3E}">
        <p14:creationId xmlns:p14="http://schemas.microsoft.com/office/powerpoint/2010/main" val="343907682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3151</TotalTime>
  <Words>525</Words>
  <Application>Microsoft Office PowerPoint</Application>
  <PresentationFormat>Widescreen</PresentationFormat>
  <Paragraphs>241</Paragraphs>
  <Slides>34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34</vt:i4>
      </vt:variant>
    </vt:vector>
  </HeadingPairs>
  <TitlesOfParts>
    <vt:vector size="39" baseType="lpstr">
      <vt:lpstr>Arial</vt:lpstr>
      <vt:lpstr>Calibri</vt:lpstr>
      <vt:lpstr>Calibri Light</vt:lpstr>
      <vt:lpstr>Times New Roman</vt:lpstr>
      <vt:lpstr>Office Theme</vt:lpstr>
      <vt:lpstr>PowerPoint Presentation</vt:lpstr>
      <vt:lpstr> Tips from a Frequent Flyer Junkie</vt:lpstr>
      <vt:lpstr>To fly at the pointy end of the plane for a fraction of the cost of a regular ticket</vt:lpstr>
      <vt:lpstr>PowerPoint Presentation</vt:lpstr>
      <vt:lpstr>PowerPoint Presentation</vt:lpstr>
      <vt:lpstr>Buy Frequent Flyer Points  </vt:lpstr>
      <vt:lpstr>Why would I do this? </vt:lpstr>
      <vt:lpstr>Why would I do this?  How about Sydney to London return in First Class for $5000 instead of $15000?  </vt:lpstr>
      <vt:lpstr>Step 1: Identify which programs to join Step 2: Join those programs Costs nothing &amp; many programs exclude newly signed up members from taking part in promotions   </vt:lpstr>
      <vt:lpstr>Step 3: Decide:- • Destination • Cabin class • Timing • Travellers</vt:lpstr>
      <vt:lpstr>• Destination determines which  program to use </vt:lpstr>
      <vt:lpstr>Combination of destination and timing can be used to choose the right program. Note that a point bought in Program X may cost the same as a point in Program Y but a particular destination may cost half the points in Program Y.</vt:lpstr>
      <vt:lpstr>Different programs have: • Differing award routing rules and  conditions.  e.g. Program X may allow free stopovers  on award bookings. • Different fees and charges </vt:lpstr>
      <vt:lpstr>Different programs have: Differing limits on points that can be purchased at one time or within a year.  e.g. a First Class flight to Europe might require 115,000 points, but the program may limit purchases to only 100,000 points per year.  </vt:lpstr>
      <vt:lpstr>Example: American Airlines Sydney to Rome return      1 Based on current promotion   2 at USD 0.76 = AUD1.00 3 Includes fees and charges  </vt:lpstr>
      <vt:lpstr>1. Getting the seat 2. Getting stung on foreign exchange</vt:lpstr>
      <vt:lpstr>• Usually need to plan well ahead  to get seats in Business or First on  popular routes • Different airlines release Award  seats at different times ahead of  the flight date (14 to 360 days)</vt:lpstr>
      <vt:lpstr>Points purchases are usually in US dollars - Don’t get stung. Three reasonable options: 1. Purchase a prepaid Travel Money Card 2. Use a Visa/MasterCard Debit Card 3. Use a suitable credit card </vt:lpstr>
      <vt:lpstr>• Locks in rate, but 3 to 4% charge  included • Should not have to pay more  than 1% on foreign exchange</vt:lpstr>
      <vt:lpstr>• No lock in rate • Some offer competitive exchange rates • Best is Citibank Plus Transaction card  - very competitive exchange rates  - no foreign exchange fees   - no fees on overseas ATM withdrawals </vt:lpstr>
      <vt:lpstr>• Bankwest Zero Platinum card • 28 Degrees MasterCard Both offer: • Competitive foreign exchange rates • No foreign exchange fees • No annual fee </vt:lpstr>
      <vt:lpstr>The three largest alliances are: • StarAlliance • SkyTeam • Oneworld</vt:lpstr>
      <vt:lpstr>ANA   Avianca Brazil   Lufthansa   South African Airways Avianca   Air New Zealand   Singapore Airlines   LOT Polish Airlines Air Canada   Aegean Airlines   Croatia Airlines   Shenzhen Airlines EVA Airways   Copa Airlines   Brussels Airlines   Ethiopian Airlines SWISS   Air India   ADRIA Airways   United Airlines   Turkish Airlines SAS   THAI   Asiana   Austrian   Air China   EgyptAir   TAP Portugal      </vt:lpstr>
      <vt:lpstr>China Southern Airlines   Middle East Airlines Air France   Air Europa   Aerolineas Argentinas KLM   Vietnam Airlines   China Eastern Airlines TAROM   Aeromexico   Saudia   Xiamen Airlines China Airlines   Czech Airlines   Delta Air Lines Aeroflot   Korean Air   Alitalia   Kenya Airways Garuda      </vt:lpstr>
      <vt:lpstr>   </vt:lpstr>
      <vt:lpstr>The best ones for points purchases are: • American Airlines Advantage (Oneworld) • United Airlines Mileage Plus (Star Alliance) • Alaska Airlines Mileage Plan (Mix) • Avianca LifeMiles (Star Alliance) </vt:lpstr>
      <vt:lpstr>PowerPoint Presentation</vt:lpstr>
      <vt:lpstr>PowerPoint Presentation</vt:lpstr>
      <vt:lpstr>Earning comparison American Airlines vs Qantas on Qantas flights   </vt:lpstr>
      <vt:lpstr>Redeeming comparison American Airlines vs Qantas on Qantas flights   </vt:lpstr>
      <vt:lpstr>Conclusions – AA vs QF Under 2000 miles  – Economy: Buy the ticket and credit points to  Qantas or use Qantas points Over 2000 miles – Economy: Depends on the booking class – Business: Use AA points or buy AA points – First: Use AA points or buy AA points   </vt:lpstr>
      <vt:lpstr>Comparison UA, AA &amp; QF  Under 2000 miles  – Economy: Buy the ticket and credit points to  Qantas or use Qantas points Over 2000 miles – Economy: Depends on the booking class – Business: Use AA points or buy AA points – First: Use AA points or buy AA points   </vt:lpstr>
      <vt:lpstr>The “right” frequent flyer program depends on: • Where you want to fly • When you want to fly • Your desire for comfort • Your budget • How far ahead you want to plan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dc:creator>
  <cp:lastModifiedBy>Robert</cp:lastModifiedBy>
  <cp:revision>109</cp:revision>
  <dcterms:created xsi:type="dcterms:W3CDTF">2017-03-25T23:27:22Z</dcterms:created>
  <dcterms:modified xsi:type="dcterms:W3CDTF">2017-03-31T13:00:51Z</dcterms:modified>
</cp:coreProperties>
</file>