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77" r:id="rId3"/>
    <p:sldId id="261" r:id="rId4"/>
    <p:sldId id="256" r:id="rId5"/>
    <p:sldId id="257" r:id="rId6"/>
    <p:sldId id="258" r:id="rId7"/>
    <p:sldId id="260" r:id="rId8"/>
    <p:sldId id="269" r:id="rId9"/>
    <p:sldId id="264" r:id="rId10"/>
    <p:sldId id="263" r:id="rId11"/>
    <p:sldId id="278" r:id="rId12"/>
    <p:sldId id="273" r:id="rId13"/>
    <p:sldId id="266" r:id="rId14"/>
    <p:sldId id="265" r:id="rId15"/>
    <p:sldId id="267" r:id="rId16"/>
    <p:sldId id="270"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09" d="100"/>
          <a:sy n="109" d="100"/>
        </p:scale>
        <p:origin x="656" y="19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13155-7B07-4112-A9BC-D9FB88B72500}" type="doc">
      <dgm:prSet loTypeId="urn:microsoft.com/office/officeart/2016/7/layout/VerticalSolidActionList" loCatId="List" qsTypeId="urn:microsoft.com/office/officeart/2005/8/quickstyle/simple2" qsCatId="simple" csTypeId="urn:microsoft.com/office/officeart/2005/8/colors/colorful5" csCatId="colorful"/>
      <dgm:spPr/>
      <dgm:t>
        <a:bodyPr/>
        <a:lstStyle/>
        <a:p>
          <a:endParaRPr lang="en-US"/>
        </a:p>
      </dgm:t>
    </dgm:pt>
    <dgm:pt modelId="{FE71AC5C-9CC2-42BD-924A-598F122201D1}">
      <dgm:prSet/>
      <dgm:spPr/>
      <dgm:t>
        <a:bodyPr/>
        <a:lstStyle/>
        <a:p>
          <a:r>
            <a:rPr lang="en-US"/>
            <a:t>Protecting and restoring</a:t>
          </a:r>
        </a:p>
      </dgm:t>
    </dgm:pt>
    <dgm:pt modelId="{C469B4E9-76E3-493F-A257-3DB12630D80D}" type="parTrans" cxnId="{A16C4F48-3C0F-4EE9-B471-6BBAAE3C9E50}">
      <dgm:prSet/>
      <dgm:spPr/>
      <dgm:t>
        <a:bodyPr/>
        <a:lstStyle/>
        <a:p>
          <a:endParaRPr lang="en-US"/>
        </a:p>
      </dgm:t>
    </dgm:pt>
    <dgm:pt modelId="{AC68BDF3-17B6-49B9-A4C0-AC9C43E877D2}" type="sibTrans" cxnId="{A16C4F48-3C0F-4EE9-B471-6BBAAE3C9E50}">
      <dgm:prSet/>
      <dgm:spPr/>
      <dgm:t>
        <a:bodyPr/>
        <a:lstStyle/>
        <a:p>
          <a:endParaRPr lang="en-US"/>
        </a:p>
      </dgm:t>
    </dgm:pt>
    <dgm:pt modelId="{73D1B9C3-E425-4A27-BEC6-6238A5C1A4A8}">
      <dgm:prSet/>
      <dgm:spPr/>
      <dgm:t>
        <a:bodyPr/>
        <a:lstStyle/>
        <a:p>
          <a:r>
            <a:rPr lang="en-US" dirty="0"/>
            <a:t>Protecting and restoring land, coastal, marine, and freshwater resources</a:t>
          </a:r>
        </a:p>
      </dgm:t>
    </dgm:pt>
    <dgm:pt modelId="{8859AE81-0FAD-4310-BCAB-3BEA53046E6C}" type="parTrans" cxnId="{77FA3578-A20E-42D9-95FB-CA059A3C31E9}">
      <dgm:prSet/>
      <dgm:spPr/>
      <dgm:t>
        <a:bodyPr/>
        <a:lstStyle/>
        <a:p>
          <a:endParaRPr lang="en-US"/>
        </a:p>
      </dgm:t>
    </dgm:pt>
    <dgm:pt modelId="{A7EB2070-BB3A-4566-B0C8-A8D16DB45F69}" type="sibTrans" cxnId="{77FA3578-A20E-42D9-95FB-CA059A3C31E9}">
      <dgm:prSet/>
      <dgm:spPr/>
      <dgm:t>
        <a:bodyPr/>
        <a:lstStyle/>
        <a:p>
          <a:endParaRPr lang="en-US"/>
        </a:p>
      </dgm:t>
    </dgm:pt>
    <dgm:pt modelId="{D2088D85-D25F-4109-A47D-0EABB8367B6F}">
      <dgm:prSet/>
      <dgm:spPr/>
      <dgm:t>
        <a:bodyPr/>
        <a:lstStyle/>
        <a:p>
          <a:r>
            <a:rPr lang="en-US"/>
            <a:t>Enhancing</a:t>
          </a:r>
        </a:p>
      </dgm:t>
    </dgm:pt>
    <dgm:pt modelId="{A6DF11DD-5AF4-48A5-B81E-6835CFB4E73A}" type="parTrans" cxnId="{F2C9F76C-DBBE-41C4-B272-61E5467E2844}">
      <dgm:prSet/>
      <dgm:spPr/>
      <dgm:t>
        <a:bodyPr/>
        <a:lstStyle/>
        <a:p>
          <a:endParaRPr lang="en-US"/>
        </a:p>
      </dgm:t>
    </dgm:pt>
    <dgm:pt modelId="{52C2B8D3-198C-47BE-9288-182108C9428D}" type="sibTrans" cxnId="{F2C9F76C-DBBE-41C4-B272-61E5467E2844}">
      <dgm:prSet/>
      <dgm:spPr/>
      <dgm:t>
        <a:bodyPr/>
        <a:lstStyle/>
        <a:p>
          <a:endParaRPr lang="en-US"/>
        </a:p>
      </dgm:t>
    </dgm:pt>
    <dgm:pt modelId="{080CD6A0-7356-4CCE-82C1-0D8FE49933BA}">
      <dgm:prSet/>
      <dgm:spPr/>
      <dgm:t>
        <a:bodyPr/>
        <a:lstStyle/>
        <a:p>
          <a:r>
            <a:rPr lang="en-US" dirty="0"/>
            <a:t>Enhancing the capacity of communities to support natural resource management and conservation</a:t>
          </a:r>
        </a:p>
      </dgm:t>
    </dgm:pt>
    <dgm:pt modelId="{0B06DA68-D7C1-4F3A-BE5E-DFE9D87372EB}" type="parTrans" cxnId="{6935615B-0DA4-460E-B4F5-885FE2D5927F}">
      <dgm:prSet/>
      <dgm:spPr/>
      <dgm:t>
        <a:bodyPr/>
        <a:lstStyle/>
        <a:p>
          <a:endParaRPr lang="en-US"/>
        </a:p>
      </dgm:t>
    </dgm:pt>
    <dgm:pt modelId="{56908683-B91A-4F25-BF4F-00F9EDA7CF80}" type="sibTrans" cxnId="{6935615B-0DA4-460E-B4F5-885FE2D5927F}">
      <dgm:prSet/>
      <dgm:spPr/>
      <dgm:t>
        <a:bodyPr/>
        <a:lstStyle/>
        <a:p>
          <a:endParaRPr lang="en-US"/>
        </a:p>
      </dgm:t>
    </dgm:pt>
    <dgm:pt modelId="{0F8E7DB3-1F9E-413F-94F9-E3DA01B3CF49}">
      <dgm:prSet/>
      <dgm:spPr/>
      <dgm:t>
        <a:bodyPr/>
        <a:lstStyle/>
        <a:p>
          <a:r>
            <a:rPr lang="en-US"/>
            <a:t>Supporting</a:t>
          </a:r>
        </a:p>
      </dgm:t>
    </dgm:pt>
    <dgm:pt modelId="{DB78EC01-9B78-4EB9-827A-9D5C3B6F56A2}" type="parTrans" cxnId="{D00B4F91-7034-46FA-9C71-B4477B430A68}">
      <dgm:prSet/>
      <dgm:spPr/>
      <dgm:t>
        <a:bodyPr/>
        <a:lstStyle/>
        <a:p>
          <a:endParaRPr lang="en-US"/>
        </a:p>
      </dgm:t>
    </dgm:pt>
    <dgm:pt modelId="{1DEA1848-0F50-476D-BEFA-60FBF3DEA081}" type="sibTrans" cxnId="{D00B4F91-7034-46FA-9C71-B4477B430A68}">
      <dgm:prSet/>
      <dgm:spPr/>
      <dgm:t>
        <a:bodyPr/>
        <a:lstStyle/>
        <a:p>
          <a:endParaRPr lang="en-US"/>
        </a:p>
      </dgm:t>
    </dgm:pt>
    <dgm:pt modelId="{35298085-2BAE-420E-97AF-92DFF35ED129}">
      <dgm:prSet/>
      <dgm:spPr/>
      <dgm:t>
        <a:bodyPr/>
        <a:lstStyle/>
        <a:p>
          <a:r>
            <a:rPr lang="en-US"/>
            <a:t>Supporting sustainable agriculture, fishing, and aquaculture practices</a:t>
          </a:r>
        </a:p>
      </dgm:t>
    </dgm:pt>
    <dgm:pt modelId="{921AF466-9854-4A3A-A25C-1782BDFCDF4B}" type="parTrans" cxnId="{B9667E1B-F53D-47C6-9FE9-376013BAC46E}">
      <dgm:prSet/>
      <dgm:spPr/>
      <dgm:t>
        <a:bodyPr/>
        <a:lstStyle/>
        <a:p>
          <a:endParaRPr lang="en-US"/>
        </a:p>
      </dgm:t>
    </dgm:pt>
    <dgm:pt modelId="{C0F34B3F-B38C-43AC-B154-DC396C59DCC6}" type="sibTrans" cxnId="{B9667E1B-F53D-47C6-9FE9-376013BAC46E}">
      <dgm:prSet/>
      <dgm:spPr/>
      <dgm:t>
        <a:bodyPr/>
        <a:lstStyle/>
        <a:p>
          <a:endParaRPr lang="en-US"/>
        </a:p>
      </dgm:t>
    </dgm:pt>
    <dgm:pt modelId="{9C97EF5C-73EF-4C7C-A8DE-9BF568F0FD4C}">
      <dgm:prSet/>
      <dgm:spPr/>
      <dgm:t>
        <a:bodyPr/>
        <a:lstStyle/>
        <a:p>
          <a:r>
            <a:rPr lang="en-US"/>
            <a:t>Addressing</a:t>
          </a:r>
        </a:p>
      </dgm:t>
    </dgm:pt>
    <dgm:pt modelId="{40F4EFC7-0C90-4930-9D57-2AB6906ADB9B}" type="parTrans" cxnId="{2AC272BD-3372-4D6C-ADD3-FC1E527097C1}">
      <dgm:prSet/>
      <dgm:spPr/>
      <dgm:t>
        <a:bodyPr/>
        <a:lstStyle/>
        <a:p>
          <a:endParaRPr lang="en-US"/>
        </a:p>
      </dgm:t>
    </dgm:pt>
    <dgm:pt modelId="{502BDBD2-B381-412C-877A-412A2FF8C47F}" type="sibTrans" cxnId="{2AC272BD-3372-4D6C-ADD3-FC1E527097C1}">
      <dgm:prSet/>
      <dgm:spPr/>
      <dgm:t>
        <a:bodyPr/>
        <a:lstStyle/>
        <a:p>
          <a:endParaRPr lang="en-US"/>
        </a:p>
      </dgm:t>
    </dgm:pt>
    <dgm:pt modelId="{4821AB23-DAF1-4FE3-A3DE-CD7CA2B5CF85}">
      <dgm:prSet/>
      <dgm:spPr/>
      <dgm:t>
        <a:bodyPr/>
        <a:lstStyle/>
        <a:p>
          <a:r>
            <a:rPr lang="en-US"/>
            <a:t>Addressing the cause of climate change by reducing the emission of greenhouse gases</a:t>
          </a:r>
        </a:p>
      </dgm:t>
    </dgm:pt>
    <dgm:pt modelId="{4DBBDA64-C1E5-482C-8D44-BA02C9478553}" type="parTrans" cxnId="{9E14B4FE-DD1C-455F-BE52-2BE929880202}">
      <dgm:prSet/>
      <dgm:spPr/>
      <dgm:t>
        <a:bodyPr/>
        <a:lstStyle/>
        <a:p>
          <a:endParaRPr lang="en-US"/>
        </a:p>
      </dgm:t>
    </dgm:pt>
    <dgm:pt modelId="{C9CC80A5-F8D0-4D39-BDDA-BBED3CDDD02C}" type="sibTrans" cxnId="{9E14B4FE-DD1C-455F-BE52-2BE929880202}">
      <dgm:prSet/>
      <dgm:spPr/>
      <dgm:t>
        <a:bodyPr/>
        <a:lstStyle/>
        <a:p>
          <a:endParaRPr lang="en-US"/>
        </a:p>
      </dgm:t>
    </dgm:pt>
    <dgm:pt modelId="{BC972EEB-9AC6-461C-82E8-4D24B945529E}" type="pres">
      <dgm:prSet presAssocID="{7B913155-7B07-4112-A9BC-D9FB88B72500}" presName="Name0" presStyleCnt="0">
        <dgm:presLayoutVars>
          <dgm:dir/>
          <dgm:animLvl val="lvl"/>
          <dgm:resizeHandles val="exact"/>
        </dgm:presLayoutVars>
      </dgm:prSet>
      <dgm:spPr/>
    </dgm:pt>
    <dgm:pt modelId="{3100FED6-C0BF-438B-8375-BF8ED3E1CF73}" type="pres">
      <dgm:prSet presAssocID="{FE71AC5C-9CC2-42BD-924A-598F122201D1}" presName="linNode" presStyleCnt="0"/>
      <dgm:spPr/>
    </dgm:pt>
    <dgm:pt modelId="{A0A674E7-EC28-4B07-B1B2-3A7BFD6BC85F}" type="pres">
      <dgm:prSet presAssocID="{FE71AC5C-9CC2-42BD-924A-598F122201D1}" presName="parentText" presStyleLbl="alignNode1" presStyleIdx="0" presStyleCnt="4">
        <dgm:presLayoutVars>
          <dgm:chMax val="1"/>
          <dgm:bulletEnabled/>
        </dgm:presLayoutVars>
      </dgm:prSet>
      <dgm:spPr/>
    </dgm:pt>
    <dgm:pt modelId="{1EA6B158-5C98-436A-9BD4-6EC5B836AC4E}" type="pres">
      <dgm:prSet presAssocID="{FE71AC5C-9CC2-42BD-924A-598F122201D1}" presName="descendantText" presStyleLbl="alignAccFollowNode1" presStyleIdx="0" presStyleCnt="4">
        <dgm:presLayoutVars>
          <dgm:bulletEnabled/>
        </dgm:presLayoutVars>
      </dgm:prSet>
      <dgm:spPr/>
    </dgm:pt>
    <dgm:pt modelId="{AA0B7249-6079-4150-BADB-12073276C71A}" type="pres">
      <dgm:prSet presAssocID="{AC68BDF3-17B6-49B9-A4C0-AC9C43E877D2}" presName="sp" presStyleCnt="0"/>
      <dgm:spPr/>
    </dgm:pt>
    <dgm:pt modelId="{1CDEF665-CB24-4546-9366-62CA48A04A3E}" type="pres">
      <dgm:prSet presAssocID="{D2088D85-D25F-4109-A47D-0EABB8367B6F}" presName="linNode" presStyleCnt="0"/>
      <dgm:spPr/>
    </dgm:pt>
    <dgm:pt modelId="{D68D9FE0-7315-44A4-A4E6-FF0E1D0EE9E2}" type="pres">
      <dgm:prSet presAssocID="{D2088D85-D25F-4109-A47D-0EABB8367B6F}" presName="parentText" presStyleLbl="alignNode1" presStyleIdx="1" presStyleCnt="4">
        <dgm:presLayoutVars>
          <dgm:chMax val="1"/>
          <dgm:bulletEnabled/>
        </dgm:presLayoutVars>
      </dgm:prSet>
      <dgm:spPr/>
    </dgm:pt>
    <dgm:pt modelId="{8F3CCD55-2119-4B04-96ED-72DB6E578F84}" type="pres">
      <dgm:prSet presAssocID="{D2088D85-D25F-4109-A47D-0EABB8367B6F}" presName="descendantText" presStyleLbl="alignAccFollowNode1" presStyleIdx="1" presStyleCnt="4">
        <dgm:presLayoutVars>
          <dgm:bulletEnabled/>
        </dgm:presLayoutVars>
      </dgm:prSet>
      <dgm:spPr/>
    </dgm:pt>
    <dgm:pt modelId="{A943B72C-EE50-4F7A-B8FC-7C639A4232FA}" type="pres">
      <dgm:prSet presAssocID="{52C2B8D3-198C-47BE-9288-182108C9428D}" presName="sp" presStyleCnt="0"/>
      <dgm:spPr/>
    </dgm:pt>
    <dgm:pt modelId="{1008A5C0-A32C-4ACA-9B7F-E702D788983A}" type="pres">
      <dgm:prSet presAssocID="{0F8E7DB3-1F9E-413F-94F9-E3DA01B3CF49}" presName="linNode" presStyleCnt="0"/>
      <dgm:spPr/>
    </dgm:pt>
    <dgm:pt modelId="{99518580-2074-40C4-B539-C871F2D8B13D}" type="pres">
      <dgm:prSet presAssocID="{0F8E7DB3-1F9E-413F-94F9-E3DA01B3CF49}" presName="parentText" presStyleLbl="alignNode1" presStyleIdx="2" presStyleCnt="4">
        <dgm:presLayoutVars>
          <dgm:chMax val="1"/>
          <dgm:bulletEnabled/>
        </dgm:presLayoutVars>
      </dgm:prSet>
      <dgm:spPr/>
    </dgm:pt>
    <dgm:pt modelId="{28ED01FF-C547-4169-B504-06BC8D8407EB}" type="pres">
      <dgm:prSet presAssocID="{0F8E7DB3-1F9E-413F-94F9-E3DA01B3CF49}" presName="descendantText" presStyleLbl="alignAccFollowNode1" presStyleIdx="2" presStyleCnt="4">
        <dgm:presLayoutVars>
          <dgm:bulletEnabled/>
        </dgm:presLayoutVars>
      </dgm:prSet>
      <dgm:spPr/>
    </dgm:pt>
    <dgm:pt modelId="{C4C9E7DF-5B1A-4885-9C0C-DFA1FDAFE55A}" type="pres">
      <dgm:prSet presAssocID="{1DEA1848-0F50-476D-BEFA-60FBF3DEA081}" presName="sp" presStyleCnt="0"/>
      <dgm:spPr/>
    </dgm:pt>
    <dgm:pt modelId="{4AB359E2-4F54-4C5C-B54C-585109BCA01A}" type="pres">
      <dgm:prSet presAssocID="{9C97EF5C-73EF-4C7C-A8DE-9BF568F0FD4C}" presName="linNode" presStyleCnt="0"/>
      <dgm:spPr/>
    </dgm:pt>
    <dgm:pt modelId="{C5674004-495E-4065-A41C-27FC4E29C9A0}" type="pres">
      <dgm:prSet presAssocID="{9C97EF5C-73EF-4C7C-A8DE-9BF568F0FD4C}" presName="parentText" presStyleLbl="alignNode1" presStyleIdx="3" presStyleCnt="4">
        <dgm:presLayoutVars>
          <dgm:chMax val="1"/>
          <dgm:bulletEnabled/>
        </dgm:presLayoutVars>
      </dgm:prSet>
      <dgm:spPr/>
    </dgm:pt>
    <dgm:pt modelId="{4F1A00C4-8A45-4204-8694-5A84B712214F}" type="pres">
      <dgm:prSet presAssocID="{9C97EF5C-73EF-4C7C-A8DE-9BF568F0FD4C}" presName="descendantText" presStyleLbl="alignAccFollowNode1" presStyleIdx="3" presStyleCnt="4">
        <dgm:presLayoutVars>
          <dgm:bulletEnabled/>
        </dgm:presLayoutVars>
      </dgm:prSet>
      <dgm:spPr/>
    </dgm:pt>
  </dgm:ptLst>
  <dgm:cxnLst>
    <dgm:cxn modelId="{2815EF0F-B59B-4C96-BFEF-FF93CC8672D8}" type="presOf" srcId="{FE71AC5C-9CC2-42BD-924A-598F122201D1}" destId="{A0A674E7-EC28-4B07-B1B2-3A7BFD6BC85F}" srcOrd="0" destOrd="0" presId="urn:microsoft.com/office/officeart/2016/7/layout/VerticalSolidActionList"/>
    <dgm:cxn modelId="{F273B715-23A8-4219-95D1-0F7E92AD14EC}" type="presOf" srcId="{0F8E7DB3-1F9E-413F-94F9-E3DA01B3CF49}" destId="{99518580-2074-40C4-B539-C871F2D8B13D}" srcOrd="0" destOrd="0" presId="urn:microsoft.com/office/officeart/2016/7/layout/VerticalSolidActionList"/>
    <dgm:cxn modelId="{B9667E1B-F53D-47C6-9FE9-376013BAC46E}" srcId="{0F8E7DB3-1F9E-413F-94F9-E3DA01B3CF49}" destId="{35298085-2BAE-420E-97AF-92DFF35ED129}" srcOrd="0" destOrd="0" parTransId="{921AF466-9854-4A3A-A25C-1782BDFCDF4B}" sibTransId="{C0F34B3F-B38C-43AC-B154-DC396C59DCC6}"/>
    <dgm:cxn modelId="{46149324-1B98-4F2B-B595-C610DE9124A1}" type="presOf" srcId="{7B913155-7B07-4112-A9BC-D9FB88B72500}" destId="{BC972EEB-9AC6-461C-82E8-4D24B945529E}" srcOrd="0" destOrd="0" presId="urn:microsoft.com/office/officeart/2016/7/layout/VerticalSolidActionList"/>
    <dgm:cxn modelId="{F89B0F43-1A6A-4419-8188-E51030195746}" type="presOf" srcId="{9C97EF5C-73EF-4C7C-A8DE-9BF568F0FD4C}" destId="{C5674004-495E-4065-A41C-27FC4E29C9A0}" srcOrd="0" destOrd="0" presId="urn:microsoft.com/office/officeart/2016/7/layout/VerticalSolidActionList"/>
    <dgm:cxn modelId="{A16C4F48-3C0F-4EE9-B471-6BBAAE3C9E50}" srcId="{7B913155-7B07-4112-A9BC-D9FB88B72500}" destId="{FE71AC5C-9CC2-42BD-924A-598F122201D1}" srcOrd="0" destOrd="0" parTransId="{C469B4E9-76E3-493F-A257-3DB12630D80D}" sibTransId="{AC68BDF3-17B6-49B9-A4C0-AC9C43E877D2}"/>
    <dgm:cxn modelId="{1A38DE57-4C1E-4096-A035-9D55D1AEF24B}" type="presOf" srcId="{35298085-2BAE-420E-97AF-92DFF35ED129}" destId="{28ED01FF-C547-4169-B504-06BC8D8407EB}" srcOrd="0" destOrd="0" presId="urn:microsoft.com/office/officeart/2016/7/layout/VerticalSolidActionList"/>
    <dgm:cxn modelId="{6935615B-0DA4-460E-B4F5-885FE2D5927F}" srcId="{D2088D85-D25F-4109-A47D-0EABB8367B6F}" destId="{080CD6A0-7356-4CCE-82C1-0D8FE49933BA}" srcOrd="0" destOrd="0" parTransId="{0B06DA68-D7C1-4F3A-BE5E-DFE9D87372EB}" sibTransId="{56908683-B91A-4F25-BF4F-00F9EDA7CF80}"/>
    <dgm:cxn modelId="{F2C9F76C-DBBE-41C4-B272-61E5467E2844}" srcId="{7B913155-7B07-4112-A9BC-D9FB88B72500}" destId="{D2088D85-D25F-4109-A47D-0EABB8367B6F}" srcOrd="1" destOrd="0" parTransId="{A6DF11DD-5AF4-48A5-B81E-6835CFB4E73A}" sibTransId="{52C2B8D3-198C-47BE-9288-182108C9428D}"/>
    <dgm:cxn modelId="{77FA3578-A20E-42D9-95FB-CA059A3C31E9}" srcId="{FE71AC5C-9CC2-42BD-924A-598F122201D1}" destId="{73D1B9C3-E425-4A27-BEC6-6238A5C1A4A8}" srcOrd="0" destOrd="0" parTransId="{8859AE81-0FAD-4310-BCAB-3BEA53046E6C}" sibTransId="{A7EB2070-BB3A-4566-B0C8-A8D16DB45F69}"/>
    <dgm:cxn modelId="{D00B4F91-7034-46FA-9C71-B4477B430A68}" srcId="{7B913155-7B07-4112-A9BC-D9FB88B72500}" destId="{0F8E7DB3-1F9E-413F-94F9-E3DA01B3CF49}" srcOrd="2" destOrd="0" parTransId="{DB78EC01-9B78-4EB9-827A-9D5C3B6F56A2}" sibTransId="{1DEA1848-0F50-476D-BEFA-60FBF3DEA081}"/>
    <dgm:cxn modelId="{A1EE7BB0-6963-447C-9CF4-7A1F2EC3AE1A}" type="presOf" srcId="{D2088D85-D25F-4109-A47D-0EABB8367B6F}" destId="{D68D9FE0-7315-44A4-A4E6-FF0E1D0EE9E2}" srcOrd="0" destOrd="0" presId="urn:microsoft.com/office/officeart/2016/7/layout/VerticalSolidActionList"/>
    <dgm:cxn modelId="{E1E804B3-4267-4CF3-A4D7-2AF4C0117844}" type="presOf" srcId="{080CD6A0-7356-4CCE-82C1-0D8FE49933BA}" destId="{8F3CCD55-2119-4B04-96ED-72DB6E578F84}" srcOrd="0" destOrd="0" presId="urn:microsoft.com/office/officeart/2016/7/layout/VerticalSolidActionList"/>
    <dgm:cxn modelId="{2AC272BD-3372-4D6C-ADD3-FC1E527097C1}" srcId="{7B913155-7B07-4112-A9BC-D9FB88B72500}" destId="{9C97EF5C-73EF-4C7C-A8DE-9BF568F0FD4C}" srcOrd="3" destOrd="0" parTransId="{40F4EFC7-0C90-4930-9D57-2AB6906ADB9B}" sibTransId="{502BDBD2-B381-412C-877A-412A2FF8C47F}"/>
    <dgm:cxn modelId="{463865C9-5880-483E-B698-93337E75F62A}" type="presOf" srcId="{4821AB23-DAF1-4FE3-A3DE-CD7CA2B5CF85}" destId="{4F1A00C4-8A45-4204-8694-5A84B712214F}" srcOrd="0" destOrd="0" presId="urn:microsoft.com/office/officeart/2016/7/layout/VerticalSolidActionList"/>
    <dgm:cxn modelId="{522849D3-2613-41EA-88F8-0C9AFE9F1EAF}" type="presOf" srcId="{73D1B9C3-E425-4A27-BEC6-6238A5C1A4A8}" destId="{1EA6B158-5C98-436A-9BD4-6EC5B836AC4E}" srcOrd="0" destOrd="0" presId="urn:microsoft.com/office/officeart/2016/7/layout/VerticalSolidActionList"/>
    <dgm:cxn modelId="{9E14B4FE-DD1C-455F-BE52-2BE929880202}" srcId="{9C97EF5C-73EF-4C7C-A8DE-9BF568F0FD4C}" destId="{4821AB23-DAF1-4FE3-A3DE-CD7CA2B5CF85}" srcOrd="0" destOrd="0" parTransId="{4DBBDA64-C1E5-482C-8D44-BA02C9478553}" sibTransId="{C9CC80A5-F8D0-4D39-BDDA-BBED3CDDD02C}"/>
    <dgm:cxn modelId="{7C7ADACC-64B3-4A02-B8EF-211D8E1EC29F}" type="presParOf" srcId="{BC972EEB-9AC6-461C-82E8-4D24B945529E}" destId="{3100FED6-C0BF-438B-8375-BF8ED3E1CF73}" srcOrd="0" destOrd="0" presId="urn:microsoft.com/office/officeart/2016/7/layout/VerticalSolidActionList"/>
    <dgm:cxn modelId="{40F85F27-F623-45BD-8ECE-A4137736ED71}" type="presParOf" srcId="{3100FED6-C0BF-438B-8375-BF8ED3E1CF73}" destId="{A0A674E7-EC28-4B07-B1B2-3A7BFD6BC85F}" srcOrd="0" destOrd="0" presId="urn:microsoft.com/office/officeart/2016/7/layout/VerticalSolidActionList"/>
    <dgm:cxn modelId="{092504FB-F553-49F7-B069-D17EF3357D54}" type="presParOf" srcId="{3100FED6-C0BF-438B-8375-BF8ED3E1CF73}" destId="{1EA6B158-5C98-436A-9BD4-6EC5B836AC4E}" srcOrd="1" destOrd="0" presId="urn:microsoft.com/office/officeart/2016/7/layout/VerticalSolidActionList"/>
    <dgm:cxn modelId="{CA218A62-24A8-4057-8953-6CFB0DC17E56}" type="presParOf" srcId="{BC972EEB-9AC6-461C-82E8-4D24B945529E}" destId="{AA0B7249-6079-4150-BADB-12073276C71A}" srcOrd="1" destOrd="0" presId="urn:microsoft.com/office/officeart/2016/7/layout/VerticalSolidActionList"/>
    <dgm:cxn modelId="{B81CDB20-ABA5-4FF6-BE31-0EB336661864}" type="presParOf" srcId="{BC972EEB-9AC6-461C-82E8-4D24B945529E}" destId="{1CDEF665-CB24-4546-9366-62CA48A04A3E}" srcOrd="2" destOrd="0" presId="urn:microsoft.com/office/officeart/2016/7/layout/VerticalSolidActionList"/>
    <dgm:cxn modelId="{06CE7C2D-7688-41FF-B97F-B228DDD7B9BD}" type="presParOf" srcId="{1CDEF665-CB24-4546-9366-62CA48A04A3E}" destId="{D68D9FE0-7315-44A4-A4E6-FF0E1D0EE9E2}" srcOrd="0" destOrd="0" presId="urn:microsoft.com/office/officeart/2016/7/layout/VerticalSolidActionList"/>
    <dgm:cxn modelId="{93B87934-2ADE-4C33-AE46-29F61DE392DA}" type="presParOf" srcId="{1CDEF665-CB24-4546-9366-62CA48A04A3E}" destId="{8F3CCD55-2119-4B04-96ED-72DB6E578F84}" srcOrd="1" destOrd="0" presId="urn:microsoft.com/office/officeart/2016/7/layout/VerticalSolidActionList"/>
    <dgm:cxn modelId="{8004932F-0360-4FE2-8406-3D23595E111D}" type="presParOf" srcId="{BC972EEB-9AC6-461C-82E8-4D24B945529E}" destId="{A943B72C-EE50-4F7A-B8FC-7C639A4232FA}" srcOrd="3" destOrd="0" presId="urn:microsoft.com/office/officeart/2016/7/layout/VerticalSolidActionList"/>
    <dgm:cxn modelId="{456D6BA8-46E9-4C88-B39A-D15DCECE52B8}" type="presParOf" srcId="{BC972EEB-9AC6-461C-82E8-4D24B945529E}" destId="{1008A5C0-A32C-4ACA-9B7F-E702D788983A}" srcOrd="4" destOrd="0" presId="urn:microsoft.com/office/officeart/2016/7/layout/VerticalSolidActionList"/>
    <dgm:cxn modelId="{E3BA3CAB-5499-4406-82DD-AE63637AD464}" type="presParOf" srcId="{1008A5C0-A32C-4ACA-9B7F-E702D788983A}" destId="{99518580-2074-40C4-B539-C871F2D8B13D}" srcOrd="0" destOrd="0" presId="urn:microsoft.com/office/officeart/2016/7/layout/VerticalSolidActionList"/>
    <dgm:cxn modelId="{E31D5686-E3F0-4F97-A968-043BEC71CC77}" type="presParOf" srcId="{1008A5C0-A32C-4ACA-9B7F-E702D788983A}" destId="{28ED01FF-C547-4169-B504-06BC8D8407EB}" srcOrd="1" destOrd="0" presId="urn:microsoft.com/office/officeart/2016/7/layout/VerticalSolidActionList"/>
    <dgm:cxn modelId="{C49B3BDC-17E4-4FAB-A188-D1FF858B8CE0}" type="presParOf" srcId="{BC972EEB-9AC6-461C-82E8-4D24B945529E}" destId="{C4C9E7DF-5B1A-4885-9C0C-DFA1FDAFE55A}" srcOrd="5" destOrd="0" presId="urn:microsoft.com/office/officeart/2016/7/layout/VerticalSolidActionList"/>
    <dgm:cxn modelId="{B6A4F183-1A14-4CB7-B6AA-47D514F52DB7}" type="presParOf" srcId="{BC972EEB-9AC6-461C-82E8-4D24B945529E}" destId="{4AB359E2-4F54-4C5C-B54C-585109BCA01A}" srcOrd="6" destOrd="0" presId="urn:microsoft.com/office/officeart/2016/7/layout/VerticalSolidActionList"/>
    <dgm:cxn modelId="{3FDA18CD-64B1-4FB0-9072-3BC5DF1F8AD5}" type="presParOf" srcId="{4AB359E2-4F54-4C5C-B54C-585109BCA01A}" destId="{C5674004-495E-4065-A41C-27FC4E29C9A0}" srcOrd="0" destOrd="0" presId="urn:microsoft.com/office/officeart/2016/7/layout/VerticalSolidActionList"/>
    <dgm:cxn modelId="{6866DB0F-5F60-4904-9603-8E098095115B}" type="presParOf" srcId="{4AB359E2-4F54-4C5C-B54C-585109BCA01A}" destId="{4F1A00C4-8A45-4204-8694-5A84B712214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8ED1B-771A-4AD9-BF97-2BF69057C144}" type="doc">
      <dgm:prSet loTypeId="urn:microsoft.com/office/officeart/2016/7/layout/VerticalSolidActionList" loCatId="List" qsTypeId="urn:microsoft.com/office/officeart/2005/8/quickstyle/simple2" qsCatId="simple" csTypeId="urn:microsoft.com/office/officeart/2005/8/colors/colorful5" csCatId="colorful"/>
      <dgm:spPr/>
      <dgm:t>
        <a:bodyPr/>
        <a:lstStyle/>
        <a:p>
          <a:endParaRPr lang="en-US"/>
        </a:p>
      </dgm:t>
    </dgm:pt>
    <dgm:pt modelId="{34FB16DA-B702-4AC4-9BE4-B6ED4D54140F}">
      <dgm:prSet/>
      <dgm:spPr/>
      <dgm:t>
        <a:bodyPr/>
        <a:lstStyle/>
        <a:p>
          <a:r>
            <a:rPr lang="en-US"/>
            <a:t>Strengthening</a:t>
          </a:r>
        </a:p>
      </dgm:t>
    </dgm:pt>
    <dgm:pt modelId="{6D6EC818-F1DF-4ACD-96C4-0EC28AA3D664}" type="parTrans" cxnId="{C0EB0D86-BBFD-47EF-BBBE-F5D0D9FF0A85}">
      <dgm:prSet/>
      <dgm:spPr/>
      <dgm:t>
        <a:bodyPr/>
        <a:lstStyle/>
        <a:p>
          <a:endParaRPr lang="en-US"/>
        </a:p>
      </dgm:t>
    </dgm:pt>
    <dgm:pt modelId="{778FC01B-6732-4BFD-A0FF-066842E7EFF0}" type="sibTrans" cxnId="{C0EB0D86-BBFD-47EF-BBBE-F5D0D9FF0A85}">
      <dgm:prSet/>
      <dgm:spPr/>
      <dgm:t>
        <a:bodyPr/>
        <a:lstStyle/>
        <a:p>
          <a:endParaRPr lang="en-US"/>
        </a:p>
      </dgm:t>
    </dgm:pt>
    <dgm:pt modelId="{51EEC360-D1F7-468D-98FF-8B6DFB97AD04}">
      <dgm:prSet/>
      <dgm:spPr/>
      <dgm:t>
        <a:bodyPr/>
        <a:lstStyle/>
        <a:p>
          <a:r>
            <a:rPr lang="en-US"/>
            <a:t>Strengthening ecosystems and communities affected by climate change</a:t>
          </a:r>
        </a:p>
      </dgm:t>
    </dgm:pt>
    <dgm:pt modelId="{5FA92702-9645-42BC-8D0B-F2A178D4BBD4}" type="parTrans" cxnId="{806F16F6-3068-43D9-BFEF-843AC78E2882}">
      <dgm:prSet/>
      <dgm:spPr/>
      <dgm:t>
        <a:bodyPr/>
        <a:lstStyle/>
        <a:p>
          <a:endParaRPr lang="en-US"/>
        </a:p>
      </dgm:t>
    </dgm:pt>
    <dgm:pt modelId="{CC7376DC-9189-4530-B2F6-6EA61C2146DC}" type="sibTrans" cxnId="{806F16F6-3068-43D9-BFEF-843AC78E2882}">
      <dgm:prSet/>
      <dgm:spPr/>
      <dgm:t>
        <a:bodyPr/>
        <a:lstStyle/>
        <a:p>
          <a:endParaRPr lang="en-US"/>
        </a:p>
      </dgm:t>
    </dgm:pt>
    <dgm:pt modelId="{5134626A-2CDE-478A-8354-A622284E6CA0}">
      <dgm:prSet/>
      <dgm:spPr/>
      <dgm:t>
        <a:bodyPr/>
        <a:lstStyle/>
        <a:p>
          <a:r>
            <a:rPr lang="en-US"/>
            <a:t>Supporting</a:t>
          </a:r>
        </a:p>
      </dgm:t>
    </dgm:pt>
    <dgm:pt modelId="{65590637-563C-458B-823F-D7FD03302F04}" type="parTrans" cxnId="{CFBC7E23-89A4-47B0-940C-B6CB489649EA}">
      <dgm:prSet/>
      <dgm:spPr/>
      <dgm:t>
        <a:bodyPr/>
        <a:lstStyle/>
        <a:p>
          <a:endParaRPr lang="en-US"/>
        </a:p>
      </dgm:t>
    </dgm:pt>
    <dgm:pt modelId="{10507022-7E37-4246-83FC-BA3B90EBCDE6}" type="sibTrans" cxnId="{CFBC7E23-89A4-47B0-940C-B6CB489649EA}">
      <dgm:prSet/>
      <dgm:spPr/>
      <dgm:t>
        <a:bodyPr/>
        <a:lstStyle/>
        <a:p>
          <a:endParaRPr lang="en-US"/>
        </a:p>
      </dgm:t>
    </dgm:pt>
    <dgm:pt modelId="{CF591DE5-D95D-4BDF-A1C3-DE0D449F7583}">
      <dgm:prSet/>
      <dgm:spPr/>
      <dgm:t>
        <a:bodyPr/>
        <a:lstStyle/>
        <a:p>
          <a:r>
            <a:rPr lang="en-US" dirty="0"/>
            <a:t>Supporting education initiatives that promote behavior that protects the environment</a:t>
          </a:r>
        </a:p>
      </dgm:t>
    </dgm:pt>
    <dgm:pt modelId="{FD000B2D-3682-48B9-A409-61BC4111FE92}" type="parTrans" cxnId="{6732AA6F-EFC5-49C5-9D27-FA8E17FA43F8}">
      <dgm:prSet/>
      <dgm:spPr/>
      <dgm:t>
        <a:bodyPr/>
        <a:lstStyle/>
        <a:p>
          <a:endParaRPr lang="en-US"/>
        </a:p>
      </dgm:t>
    </dgm:pt>
    <dgm:pt modelId="{DF588F1D-6107-4562-82A0-91F5DDE88FBC}" type="sibTrans" cxnId="{6732AA6F-EFC5-49C5-9D27-FA8E17FA43F8}">
      <dgm:prSet/>
      <dgm:spPr/>
      <dgm:t>
        <a:bodyPr/>
        <a:lstStyle/>
        <a:p>
          <a:endParaRPr lang="en-US"/>
        </a:p>
      </dgm:t>
    </dgm:pt>
    <dgm:pt modelId="{37609568-5D34-401E-9CD0-C36A4354E2F7}">
      <dgm:prSet/>
      <dgm:spPr/>
      <dgm:t>
        <a:bodyPr/>
        <a:lstStyle/>
        <a:p>
          <a:r>
            <a:rPr lang="en-US"/>
            <a:t>Advocating</a:t>
          </a:r>
        </a:p>
      </dgm:t>
    </dgm:pt>
    <dgm:pt modelId="{4A6BEDCF-8BA2-464A-9784-DDFC4677357D}" type="parTrans" cxnId="{9117A010-8A17-47B9-8C69-004C726D3872}">
      <dgm:prSet/>
      <dgm:spPr/>
      <dgm:t>
        <a:bodyPr/>
        <a:lstStyle/>
        <a:p>
          <a:endParaRPr lang="en-US"/>
        </a:p>
      </dgm:t>
    </dgm:pt>
    <dgm:pt modelId="{508AAB00-1F06-43FE-8591-954374FA39C0}" type="sibTrans" cxnId="{9117A010-8A17-47B9-8C69-004C726D3872}">
      <dgm:prSet/>
      <dgm:spPr/>
      <dgm:t>
        <a:bodyPr/>
        <a:lstStyle/>
        <a:p>
          <a:endParaRPr lang="en-US"/>
        </a:p>
      </dgm:t>
    </dgm:pt>
    <dgm:pt modelId="{A15D0E50-4B17-454C-8B79-24649D2F827E}">
      <dgm:prSet/>
      <dgm:spPr/>
      <dgm:t>
        <a:bodyPr/>
        <a:lstStyle/>
        <a:p>
          <a:r>
            <a:rPr lang="en-US"/>
            <a:t>Advocating for sustainable consumption to build an economy that uses resources more efficiently</a:t>
          </a:r>
        </a:p>
      </dgm:t>
    </dgm:pt>
    <dgm:pt modelId="{A8C60B14-D4FE-485C-8953-E6107BF30AF9}" type="parTrans" cxnId="{D853B68A-6C0F-47B7-9785-0AE99241E48A}">
      <dgm:prSet/>
      <dgm:spPr/>
      <dgm:t>
        <a:bodyPr/>
        <a:lstStyle/>
        <a:p>
          <a:endParaRPr lang="en-US"/>
        </a:p>
      </dgm:t>
    </dgm:pt>
    <dgm:pt modelId="{B88B186E-DB03-453B-88F1-CA7EF109DC7E}" type="sibTrans" cxnId="{D853B68A-6C0F-47B7-9785-0AE99241E48A}">
      <dgm:prSet/>
      <dgm:spPr/>
      <dgm:t>
        <a:bodyPr/>
        <a:lstStyle/>
        <a:p>
          <a:endParaRPr lang="en-US"/>
        </a:p>
      </dgm:t>
    </dgm:pt>
    <dgm:pt modelId="{5698D4A7-67B1-4882-B76A-2D09186E38EE}">
      <dgm:prSet/>
      <dgm:spPr/>
      <dgm:t>
        <a:bodyPr/>
        <a:lstStyle/>
        <a:p>
          <a:r>
            <a:rPr lang="en-US"/>
            <a:t>Addressing</a:t>
          </a:r>
        </a:p>
      </dgm:t>
    </dgm:pt>
    <dgm:pt modelId="{B41AE8EE-D5E0-4926-AE15-97861D165593}" type="parTrans" cxnId="{94FABFDD-AE3B-4BA6-AA07-C719F0A89B12}">
      <dgm:prSet/>
      <dgm:spPr/>
      <dgm:t>
        <a:bodyPr/>
        <a:lstStyle/>
        <a:p>
          <a:endParaRPr lang="en-US"/>
        </a:p>
      </dgm:t>
    </dgm:pt>
    <dgm:pt modelId="{B10BB7E0-6392-4C6A-92B7-5207842AC67C}" type="sibTrans" cxnId="{94FABFDD-AE3B-4BA6-AA07-C719F0A89B12}">
      <dgm:prSet/>
      <dgm:spPr/>
      <dgm:t>
        <a:bodyPr/>
        <a:lstStyle/>
        <a:p>
          <a:endParaRPr lang="en-US"/>
        </a:p>
      </dgm:t>
    </dgm:pt>
    <dgm:pt modelId="{2CC47F94-76CA-418A-96D0-C3D83E65A2CD}">
      <dgm:prSet/>
      <dgm:spPr/>
      <dgm:t>
        <a:bodyPr/>
        <a:lstStyle/>
        <a:p>
          <a:r>
            <a:rPr lang="en-US"/>
            <a:t>Addressing environmental justice issues and public health concerns</a:t>
          </a:r>
        </a:p>
      </dgm:t>
    </dgm:pt>
    <dgm:pt modelId="{4E3A633F-40D6-4AC0-BBA0-729928422316}" type="parTrans" cxnId="{6A8E7F32-9BA7-40D3-95D1-8DC0101B14D7}">
      <dgm:prSet/>
      <dgm:spPr/>
      <dgm:t>
        <a:bodyPr/>
        <a:lstStyle/>
        <a:p>
          <a:endParaRPr lang="en-US"/>
        </a:p>
      </dgm:t>
    </dgm:pt>
    <dgm:pt modelId="{6FB1BAC7-BB98-455A-AAF7-E3258524877D}" type="sibTrans" cxnId="{6A8E7F32-9BA7-40D3-95D1-8DC0101B14D7}">
      <dgm:prSet/>
      <dgm:spPr/>
      <dgm:t>
        <a:bodyPr/>
        <a:lstStyle/>
        <a:p>
          <a:endParaRPr lang="en-US"/>
        </a:p>
      </dgm:t>
    </dgm:pt>
    <dgm:pt modelId="{91E725BC-5D27-48B8-8057-B1873A77D1AE}" type="pres">
      <dgm:prSet presAssocID="{3FB8ED1B-771A-4AD9-BF97-2BF69057C144}" presName="Name0" presStyleCnt="0">
        <dgm:presLayoutVars>
          <dgm:dir/>
          <dgm:animLvl val="lvl"/>
          <dgm:resizeHandles val="exact"/>
        </dgm:presLayoutVars>
      </dgm:prSet>
      <dgm:spPr/>
    </dgm:pt>
    <dgm:pt modelId="{411A4A62-ABC9-4922-B2C8-F052F4497217}" type="pres">
      <dgm:prSet presAssocID="{34FB16DA-B702-4AC4-9BE4-B6ED4D54140F}" presName="linNode" presStyleCnt="0"/>
      <dgm:spPr/>
    </dgm:pt>
    <dgm:pt modelId="{900139F0-5402-4699-9296-04FDEE392784}" type="pres">
      <dgm:prSet presAssocID="{34FB16DA-B702-4AC4-9BE4-B6ED4D54140F}" presName="parentText" presStyleLbl="alignNode1" presStyleIdx="0" presStyleCnt="4">
        <dgm:presLayoutVars>
          <dgm:chMax val="1"/>
          <dgm:bulletEnabled/>
        </dgm:presLayoutVars>
      </dgm:prSet>
      <dgm:spPr/>
    </dgm:pt>
    <dgm:pt modelId="{8AE7225D-83B4-479B-9379-1FE61455E9C3}" type="pres">
      <dgm:prSet presAssocID="{34FB16DA-B702-4AC4-9BE4-B6ED4D54140F}" presName="descendantText" presStyleLbl="alignAccFollowNode1" presStyleIdx="0" presStyleCnt="4">
        <dgm:presLayoutVars>
          <dgm:bulletEnabled/>
        </dgm:presLayoutVars>
      </dgm:prSet>
      <dgm:spPr/>
    </dgm:pt>
    <dgm:pt modelId="{2D28D0EE-5EDA-4C10-8A0E-EE10803CC5ED}" type="pres">
      <dgm:prSet presAssocID="{778FC01B-6732-4BFD-A0FF-066842E7EFF0}" presName="sp" presStyleCnt="0"/>
      <dgm:spPr/>
    </dgm:pt>
    <dgm:pt modelId="{D505C267-18F5-44A2-85B1-B4BD7F5DF645}" type="pres">
      <dgm:prSet presAssocID="{5134626A-2CDE-478A-8354-A622284E6CA0}" presName="linNode" presStyleCnt="0"/>
      <dgm:spPr/>
    </dgm:pt>
    <dgm:pt modelId="{7EF7C86A-00E9-4C64-AC40-E3CB2ACB877D}" type="pres">
      <dgm:prSet presAssocID="{5134626A-2CDE-478A-8354-A622284E6CA0}" presName="parentText" presStyleLbl="alignNode1" presStyleIdx="1" presStyleCnt="4">
        <dgm:presLayoutVars>
          <dgm:chMax val="1"/>
          <dgm:bulletEnabled/>
        </dgm:presLayoutVars>
      </dgm:prSet>
      <dgm:spPr/>
    </dgm:pt>
    <dgm:pt modelId="{B5FD810C-F7C8-473F-9E06-8534A292E9F4}" type="pres">
      <dgm:prSet presAssocID="{5134626A-2CDE-478A-8354-A622284E6CA0}" presName="descendantText" presStyleLbl="alignAccFollowNode1" presStyleIdx="1" presStyleCnt="4">
        <dgm:presLayoutVars>
          <dgm:bulletEnabled/>
        </dgm:presLayoutVars>
      </dgm:prSet>
      <dgm:spPr/>
    </dgm:pt>
    <dgm:pt modelId="{B211FB0C-E0C2-43D7-9534-94E32412E98A}" type="pres">
      <dgm:prSet presAssocID="{10507022-7E37-4246-83FC-BA3B90EBCDE6}" presName="sp" presStyleCnt="0"/>
      <dgm:spPr/>
    </dgm:pt>
    <dgm:pt modelId="{4F2BD031-09C4-4BDD-986E-C9E3553F9A7B}" type="pres">
      <dgm:prSet presAssocID="{37609568-5D34-401E-9CD0-C36A4354E2F7}" presName="linNode" presStyleCnt="0"/>
      <dgm:spPr/>
    </dgm:pt>
    <dgm:pt modelId="{4FEE5F04-642A-4733-90B7-CC9C11BDFC1C}" type="pres">
      <dgm:prSet presAssocID="{37609568-5D34-401E-9CD0-C36A4354E2F7}" presName="parentText" presStyleLbl="alignNode1" presStyleIdx="2" presStyleCnt="4">
        <dgm:presLayoutVars>
          <dgm:chMax val="1"/>
          <dgm:bulletEnabled/>
        </dgm:presLayoutVars>
      </dgm:prSet>
      <dgm:spPr/>
    </dgm:pt>
    <dgm:pt modelId="{A05F2B0C-C125-45DE-AE4D-9A185C0EC48C}" type="pres">
      <dgm:prSet presAssocID="{37609568-5D34-401E-9CD0-C36A4354E2F7}" presName="descendantText" presStyleLbl="alignAccFollowNode1" presStyleIdx="2" presStyleCnt="4">
        <dgm:presLayoutVars>
          <dgm:bulletEnabled/>
        </dgm:presLayoutVars>
      </dgm:prSet>
      <dgm:spPr/>
    </dgm:pt>
    <dgm:pt modelId="{F1A447A9-E029-43A9-9B20-C9AE6E1687D8}" type="pres">
      <dgm:prSet presAssocID="{508AAB00-1F06-43FE-8591-954374FA39C0}" presName="sp" presStyleCnt="0"/>
      <dgm:spPr/>
    </dgm:pt>
    <dgm:pt modelId="{137684B4-8E90-4F96-8286-333507F625AB}" type="pres">
      <dgm:prSet presAssocID="{5698D4A7-67B1-4882-B76A-2D09186E38EE}" presName="linNode" presStyleCnt="0"/>
      <dgm:spPr/>
    </dgm:pt>
    <dgm:pt modelId="{E4ECFE50-DFA2-4187-9609-9F7924B4A1E6}" type="pres">
      <dgm:prSet presAssocID="{5698D4A7-67B1-4882-B76A-2D09186E38EE}" presName="parentText" presStyleLbl="alignNode1" presStyleIdx="3" presStyleCnt="4">
        <dgm:presLayoutVars>
          <dgm:chMax val="1"/>
          <dgm:bulletEnabled/>
        </dgm:presLayoutVars>
      </dgm:prSet>
      <dgm:spPr/>
    </dgm:pt>
    <dgm:pt modelId="{064D47F6-E5BD-47F6-9CCE-E91275FDB019}" type="pres">
      <dgm:prSet presAssocID="{5698D4A7-67B1-4882-B76A-2D09186E38EE}" presName="descendantText" presStyleLbl="alignAccFollowNode1" presStyleIdx="3" presStyleCnt="4">
        <dgm:presLayoutVars>
          <dgm:bulletEnabled/>
        </dgm:presLayoutVars>
      </dgm:prSet>
      <dgm:spPr/>
    </dgm:pt>
  </dgm:ptLst>
  <dgm:cxnLst>
    <dgm:cxn modelId="{9117A010-8A17-47B9-8C69-004C726D3872}" srcId="{3FB8ED1B-771A-4AD9-BF97-2BF69057C144}" destId="{37609568-5D34-401E-9CD0-C36A4354E2F7}" srcOrd="2" destOrd="0" parTransId="{4A6BEDCF-8BA2-464A-9784-DDFC4677357D}" sibTransId="{508AAB00-1F06-43FE-8591-954374FA39C0}"/>
    <dgm:cxn modelId="{8191E222-7BEA-4C68-AD30-E952AF47D5A9}" type="presOf" srcId="{5698D4A7-67B1-4882-B76A-2D09186E38EE}" destId="{E4ECFE50-DFA2-4187-9609-9F7924B4A1E6}" srcOrd="0" destOrd="0" presId="urn:microsoft.com/office/officeart/2016/7/layout/VerticalSolidActionList"/>
    <dgm:cxn modelId="{CFBC7E23-89A4-47B0-940C-B6CB489649EA}" srcId="{3FB8ED1B-771A-4AD9-BF97-2BF69057C144}" destId="{5134626A-2CDE-478A-8354-A622284E6CA0}" srcOrd="1" destOrd="0" parTransId="{65590637-563C-458B-823F-D7FD03302F04}" sibTransId="{10507022-7E37-4246-83FC-BA3B90EBCDE6}"/>
    <dgm:cxn modelId="{9FDB7426-A582-46C8-A4D9-5BEA9333B75C}" type="presOf" srcId="{A15D0E50-4B17-454C-8B79-24649D2F827E}" destId="{A05F2B0C-C125-45DE-AE4D-9A185C0EC48C}" srcOrd="0" destOrd="0" presId="urn:microsoft.com/office/officeart/2016/7/layout/VerticalSolidActionList"/>
    <dgm:cxn modelId="{1AB4FA26-B2FC-40D5-B587-6D2AAB540704}" type="presOf" srcId="{2CC47F94-76CA-418A-96D0-C3D83E65A2CD}" destId="{064D47F6-E5BD-47F6-9CCE-E91275FDB019}" srcOrd="0" destOrd="0" presId="urn:microsoft.com/office/officeart/2016/7/layout/VerticalSolidActionList"/>
    <dgm:cxn modelId="{74886F2D-0046-4E16-B37C-F1EDB43D089F}" type="presOf" srcId="{CF591DE5-D95D-4BDF-A1C3-DE0D449F7583}" destId="{B5FD810C-F7C8-473F-9E06-8534A292E9F4}" srcOrd="0" destOrd="0" presId="urn:microsoft.com/office/officeart/2016/7/layout/VerticalSolidActionList"/>
    <dgm:cxn modelId="{6A8E7F32-9BA7-40D3-95D1-8DC0101B14D7}" srcId="{5698D4A7-67B1-4882-B76A-2D09186E38EE}" destId="{2CC47F94-76CA-418A-96D0-C3D83E65A2CD}" srcOrd="0" destOrd="0" parTransId="{4E3A633F-40D6-4AC0-BBA0-729928422316}" sibTransId="{6FB1BAC7-BB98-455A-AAF7-E3258524877D}"/>
    <dgm:cxn modelId="{6732AA6F-EFC5-49C5-9D27-FA8E17FA43F8}" srcId="{5134626A-2CDE-478A-8354-A622284E6CA0}" destId="{CF591DE5-D95D-4BDF-A1C3-DE0D449F7583}" srcOrd="0" destOrd="0" parTransId="{FD000B2D-3682-48B9-A409-61BC4111FE92}" sibTransId="{DF588F1D-6107-4562-82A0-91F5DDE88FBC}"/>
    <dgm:cxn modelId="{67C5257D-DA52-477A-BF80-8F17899FEBC2}" type="presOf" srcId="{5134626A-2CDE-478A-8354-A622284E6CA0}" destId="{7EF7C86A-00E9-4C64-AC40-E3CB2ACB877D}" srcOrd="0" destOrd="0" presId="urn:microsoft.com/office/officeart/2016/7/layout/VerticalSolidActionList"/>
    <dgm:cxn modelId="{762FA982-05C9-4524-B229-9BD885B71E3B}" type="presOf" srcId="{3FB8ED1B-771A-4AD9-BF97-2BF69057C144}" destId="{91E725BC-5D27-48B8-8057-B1873A77D1AE}" srcOrd="0" destOrd="0" presId="urn:microsoft.com/office/officeart/2016/7/layout/VerticalSolidActionList"/>
    <dgm:cxn modelId="{501E3483-51C5-42F9-83D7-8A90FD4D04C4}" type="presOf" srcId="{34FB16DA-B702-4AC4-9BE4-B6ED4D54140F}" destId="{900139F0-5402-4699-9296-04FDEE392784}" srcOrd="0" destOrd="0" presId="urn:microsoft.com/office/officeart/2016/7/layout/VerticalSolidActionList"/>
    <dgm:cxn modelId="{C0EB0D86-BBFD-47EF-BBBE-F5D0D9FF0A85}" srcId="{3FB8ED1B-771A-4AD9-BF97-2BF69057C144}" destId="{34FB16DA-B702-4AC4-9BE4-B6ED4D54140F}" srcOrd="0" destOrd="0" parTransId="{6D6EC818-F1DF-4ACD-96C4-0EC28AA3D664}" sibTransId="{778FC01B-6732-4BFD-A0FF-066842E7EFF0}"/>
    <dgm:cxn modelId="{D853B68A-6C0F-47B7-9785-0AE99241E48A}" srcId="{37609568-5D34-401E-9CD0-C36A4354E2F7}" destId="{A15D0E50-4B17-454C-8B79-24649D2F827E}" srcOrd="0" destOrd="0" parTransId="{A8C60B14-D4FE-485C-8953-E6107BF30AF9}" sibTransId="{B88B186E-DB03-453B-88F1-CA7EF109DC7E}"/>
    <dgm:cxn modelId="{1D1A91C8-EAA2-427C-8737-817B1CCBFED5}" type="presOf" srcId="{51EEC360-D1F7-468D-98FF-8B6DFB97AD04}" destId="{8AE7225D-83B4-479B-9379-1FE61455E9C3}" srcOrd="0" destOrd="0" presId="urn:microsoft.com/office/officeart/2016/7/layout/VerticalSolidActionList"/>
    <dgm:cxn modelId="{94FABFDD-AE3B-4BA6-AA07-C719F0A89B12}" srcId="{3FB8ED1B-771A-4AD9-BF97-2BF69057C144}" destId="{5698D4A7-67B1-4882-B76A-2D09186E38EE}" srcOrd="3" destOrd="0" parTransId="{B41AE8EE-D5E0-4926-AE15-97861D165593}" sibTransId="{B10BB7E0-6392-4C6A-92B7-5207842AC67C}"/>
    <dgm:cxn modelId="{2FBDE1F0-E663-4A0A-BF3C-2BA48D84AD53}" type="presOf" srcId="{37609568-5D34-401E-9CD0-C36A4354E2F7}" destId="{4FEE5F04-642A-4733-90B7-CC9C11BDFC1C}" srcOrd="0" destOrd="0" presId="urn:microsoft.com/office/officeart/2016/7/layout/VerticalSolidActionList"/>
    <dgm:cxn modelId="{806F16F6-3068-43D9-BFEF-843AC78E2882}" srcId="{34FB16DA-B702-4AC4-9BE4-B6ED4D54140F}" destId="{51EEC360-D1F7-468D-98FF-8B6DFB97AD04}" srcOrd="0" destOrd="0" parTransId="{5FA92702-9645-42BC-8D0B-F2A178D4BBD4}" sibTransId="{CC7376DC-9189-4530-B2F6-6EA61C2146DC}"/>
    <dgm:cxn modelId="{DB4E4082-A4A3-45CB-8969-20ECB85BC493}" type="presParOf" srcId="{91E725BC-5D27-48B8-8057-B1873A77D1AE}" destId="{411A4A62-ABC9-4922-B2C8-F052F4497217}" srcOrd="0" destOrd="0" presId="urn:microsoft.com/office/officeart/2016/7/layout/VerticalSolidActionList"/>
    <dgm:cxn modelId="{AC569633-0911-4B87-9EA0-88D09496CC6F}" type="presParOf" srcId="{411A4A62-ABC9-4922-B2C8-F052F4497217}" destId="{900139F0-5402-4699-9296-04FDEE392784}" srcOrd="0" destOrd="0" presId="urn:microsoft.com/office/officeart/2016/7/layout/VerticalSolidActionList"/>
    <dgm:cxn modelId="{1725C570-6207-4F11-80CB-CB719A77B668}" type="presParOf" srcId="{411A4A62-ABC9-4922-B2C8-F052F4497217}" destId="{8AE7225D-83B4-479B-9379-1FE61455E9C3}" srcOrd="1" destOrd="0" presId="urn:microsoft.com/office/officeart/2016/7/layout/VerticalSolidActionList"/>
    <dgm:cxn modelId="{228811B3-281B-42C4-9B34-CF11A8A37803}" type="presParOf" srcId="{91E725BC-5D27-48B8-8057-B1873A77D1AE}" destId="{2D28D0EE-5EDA-4C10-8A0E-EE10803CC5ED}" srcOrd="1" destOrd="0" presId="urn:microsoft.com/office/officeart/2016/7/layout/VerticalSolidActionList"/>
    <dgm:cxn modelId="{9DCA3B76-A9EA-4A27-B964-BD31363B56B9}" type="presParOf" srcId="{91E725BC-5D27-48B8-8057-B1873A77D1AE}" destId="{D505C267-18F5-44A2-85B1-B4BD7F5DF645}" srcOrd="2" destOrd="0" presId="urn:microsoft.com/office/officeart/2016/7/layout/VerticalSolidActionList"/>
    <dgm:cxn modelId="{A12106A1-0638-47E3-A775-59CE644672C6}" type="presParOf" srcId="{D505C267-18F5-44A2-85B1-B4BD7F5DF645}" destId="{7EF7C86A-00E9-4C64-AC40-E3CB2ACB877D}" srcOrd="0" destOrd="0" presId="urn:microsoft.com/office/officeart/2016/7/layout/VerticalSolidActionList"/>
    <dgm:cxn modelId="{39340DBE-09F3-4597-9848-4A70AB2C22C6}" type="presParOf" srcId="{D505C267-18F5-44A2-85B1-B4BD7F5DF645}" destId="{B5FD810C-F7C8-473F-9E06-8534A292E9F4}" srcOrd="1" destOrd="0" presId="urn:microsoft.com/office/officeart/2016/7/layout/VerticalSolidActionList"/>
    <dgm:cxn modelId="{4865D0E6-348C-48AB-BA44-AD72A96D65E8}" type="presParOf" srcId="{91E725BC-5D27-48B8-8057-B1873A77D1AE}" destId="{B211FB0C-E0C2-43D7-9534-94E32412E98A}" srcOrd="3" destOrd="0" presId="urn:microsoft.com/office/officeart/2016/7/layout/VerticalSolidActionList"/>
    <dgm:cxn modelId="{C86E643D-C0B1-47BA-8A3C-096AD86C6585}" type="presParOf" srcId="{91E725BC-5D27-48B8-8057-B1873A77D1AE}" destId="{4F2BD031-09C4-4BDD-986E-C9E3553F9A7B}" srcOrd="4" destOrd="0" presId="urn:microsoft.com/office/officeart/2016/7/layout/VerticalSolidActionList"/>
    <dgm:cxn modelId="{510B9593-BCF2-4D01-AE14-1D93A2668DB4}" type="presParOf" srcId="{4F2BD031-09C4-4BDD-986E-C9E3553F9A7B}" destId="{4FEE5F04-642A-4733-90B7-CC9C11BDFC1C}" srcOrd="0" destOrd="0" presId="urn:microsoft.com/office/officeart/2016/7/layout/VerticalSolidActionList"/>
    <dgm:cxn modelId="{18F00B32-32F0-4A2B-BA10-C12346E55E79}" type="presParOf" srcId="{4F2BD031-09C4-4BDD-986E-C9E3553F9A7B}" destId="{A05F2B0C-C125-45DE-AE4D-9A185C0EC48C}" srcOrd="1" destOrd="0" presId="urn:microsoft.com/office/officeart/2016/7/layout/VerticalSolidActionList"/>
    <dgm:cxn modelId="{C6063942-8EDE-4089-9ED1-878EF7064BC2}" type="presParOf" srcId="{91E725BC-5D27-48B8-8057-B1873A77D1AE}" destId="{F1A447A9-E029-43A9-9B20-C9AE6E1687D8}" srcOrd="5" destOrd="0" presId="urn:microsoft.com/office/officeart/2016/7/layout/VerticalSolidActionList"/>
    <dgm:cxn modelId="{27A1B6BA-C5A3-4D94-B2B9-A95BDF62EB44}" type="presParOf" srcId="{91E725BC-5D27-48B8-8057-B1873A77D1AE}" destId="{137684B4-8E90-4F96-8286-333507F625AB}" srcOrd="6" destOrd="0" presId="urn:microsoft.com/office/officeart/2016/7/layout/VerticalSolidActionList"/>
    <dgm:cxn modelId="{D6D1E502-C021-48CF-8968-AF80D29DEE91}" type="presParOf" srcId="{137684B4-8E90-4F96-8286-333507F625AB}" destId="{E4ECFE50-DFA2-4187-9609-9F7924B4A1E6}" srcOrd="0" destOrd="0" presId="urn:microsoft.com/office/officeart/2016/7/layout/VerticalSolidActionList"/>
    <dgm:cxn modelId="{14B9B88A-EFEB-4496-BBF2-6059D1BD25CB}" type="presParOf" srcId="{137684B4-8E90-4F96-8286-333507F625AB}" destId="{064D47F6-E5BD-47F6-9CCE-E91275FDB01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6B158-5C98-436A-9BD4-6EC5B836AC4E}">
      <dsp:nvSpPr>
        <dsp:cNvPr id="0" name=""/>
        <dsp:cNvSpPr/>
      </dsp:nvSpPr>
      <dsp:spPr>
        <a:xfrm>
          <a:off x="1062908" y="1557"/>
          <a:ext cx="4251634" cy="80689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dirty="0"/>
            <a:t>Protecting and restoring land, coastal, marine, and freshwater resources</a:t>
          </a:r>
        </a:p>
      </dsp:txBody>
      <dsp:txXfrm>
        <a:off x="1062908" y="1557"/>
        <a:ext cx="4251634" cy="806891"/>
      </dsp:txXfrm>
    </dsp:sp>
    <dsp:sp modelId="{A0A674E7-EC28-4B07-B1B2-3A7BFD6BC85F}">
      <dsp:nvSpPr>
        <dsp:cNvPr id="0" name=""/>
        <dsp:cNvSpPr/>
      </dsp:nvSpPr>
      <dsp:spPr>
        <a:xfrm>
          <a:off x="0" y="1557"/>
          <a:ext cx="1062908" cy="80689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Protecting and restoring</a:t>
          </a:r>
        </a:p>
      </dsp:txBody>
      <dsp:txXfrm>
        <a:off x="0" y="1557"/>
        <a:ext cx="1062908" cy="806891"/>
      </dsp:txXfrm>
    </dsp:sp>
    <dsp:sp modelId="{8F3CCD55-2119-4B04-96ED-72DB6E578F84}">
      <dsp:nvSpPr>
        <dsp:cNvPr id="0" name=""/>
        <dsp:cNvSpPr/>
      </dsp:nvSpPr>
      <dsp:spPr>
        <a:xfrm>
          <a:off x="1062908" y="856862"/>
          <a:ext cx="4251634" cy="806891"/>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dirty="0"/>
            <a:t>Enhancing the capacity of communities to support natural resource management and conservation</a:t>
          </a:r>
        </a:p>
      </dsp:txBody>
      <dsp:txXfrm>
        <a:off x="1062908" y="856862"/>
        <a:ext cx="4251634" cy="806891"/>
      </dsp:txXfrm>
    </dsp:sp>
    <dsp:sp modelId="{D68D9FE0-7315-44A4-A4E6-FF0E1D0EE9E2}">
      <dsp:nvSpPr>
        <dsp:cNvPr id="0" name=""/>
        <dsp:cNvSpPr/>
      </dsp:nvSpPr>
      <dsp:spPr>
        <a:xfrm>
          <a:off x="0" y="856862"/>
          <a:ext cx="1062908" cy="806891"/>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Enhancing</a:t>
          </a:r>
        </a:p>
      </dsp:txBody>
      <dsp:txXfrm>
        <a:off x="0" y="856862"/>
        <a:ext cx="1062908" cy="806891"/>
      </dsp:txXfrm>
    </dsp:sp>
    <dsp:sp modelId="{28ED01FF-C547-4169-B504-06BC8D8407EB}">
      <dsp:nvSpPr>
        <dsp:cNvPr id="0" name=""/>
        <dsp:cNvSpPr/>
      </dsp:nvSpPr>
      <dsp:spPr>
        <a:xfrm>
          <a:off x="1062908" y="1712166"/>
          <a:ext cx="4251634" cy="806891"/>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a:t>Supporting sustainable agriculture, fishing, and aquaculture practices</a:t>
          </a:r>
        </a:p>
      </dsp:txBody>
      <dsp:txXfrm>
        <a:off x="1062908" y="1712166"/>
        <a:ext cx="4251634" cy="806891"/>
      </dsp:txXfrm>
    </dsp:sp>
    <dsp:sp modelId="{99518580-2074-40C4-B539-C871F2D8B13D}">
      <dsp:nvSpPr>
        <dsp:cNvPr id="0" name=""/>
        <dsp:cNvSpPr/>
      </dsp:nvSpPr>
      <dsp:spPr>
        <a:xfrm>
          <a:off x="0" y="1712166"/>
          <a:ext cx="1062908" cy="806891"/>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Supporting</a:t>
          </a:r>
        </a:p>
      </dsp:txBody>
      <dsp:txXfrm>
        <a:off x="0" y="1712166"/>
        <a:ext cx="1062908" cy="806891"/>
      </dsp:txXfrm>
    </dsp:sp>
    <dsp:sp modelId="{4F1A00C4-8A45-4204-8694-5A84B712214F}">
      <dsp:nvSpPr>
        <dsp:cNvPr id="0" name=""/>
        <dsp:cNvSpPr/>
      </dsp:nvSpPr>
      <dsp:spPr>
        <a:xfrm>
          <a:off x="1062908" y="2567471"/>
          <a:ext cx="4251634" cy="80689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a:t>Addressing the cause of climate change by reducing the emission of greenhouse gases</a:t>
          </a:r>
        </a:p>
      </dsp:txBody>
      <dsp:txXfrm>
        <a:off x="1062908" y="2567471"/>
        <a:ext cx="4251634" cy="806891"/>
      </dsp:txXfrm>
    </dsp:sp>
    <dsp:sp modelId="{C5674004-495E-4065-A41C-27FC4E29C9A0}">
      <dsp:nvSpPr>
        <dsp:cNvPr id="0" name=""/>
        <dsp:cNvSpPr/>
      </dsp:nvSpPr>
      <dsp:spPr>
        <a:xfrm>
          <a:off x="0" y="2567471"/>
          <a:ext cx="1062908" cy="80689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Addressing</a:t>
          </a:r>
        </a:p>
      </dsp:txBody>
      <dsp:txXfrm>
        <a:off x="0" y="2567471"/>
        <a:ext cx="1062908" cy="80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7225D-83B4-479B-9379-1FE61455E9C3}">
      <dsp:nvSpPr>
        <dsp:cNvPr id="0" name=""/>
        <dsp:cNvSpPr/>
      </dsp:nvSpPr>
      <dsp:spPr>
        <a:xfrm>
          <a:off x="1062908" y="1557"/>
          <a:ext cx="4251634" cy="80689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a:t>Strengthening ecosystems and communities affected by climate change</a:t>
          </a:r>
        </a:p>
      </dsp:txBody>
      <dsp:txXfrm>
        <a:off x="1062908" y="1557"/>
        <a:ext cx="4251634" cy="806891"/>
      </dsp:txXfrm>
    </dsp:sp>
    <dsp:sp modelId="{900139F0-5402-4699-9296-04FDEE392784}">
      <dsp:nvSpPr>
        <dsp:cNvPr id="0" name=""/>
        <dsp:cNvSpPr/>
      </dsp:nvSpPr>
      <dsp:spPr>
        <a:xfrm>
          <a:off x="0" y="1557"/>
          <a:ext cx="1062908" cy="80689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Strengthening</a:t>
          </a:r>
        </a:p>
      </dsp:txBody>
      <dsp:txXfrm>
        <a:off x="0" y="1557"/>
        <a:ext cx="1062908" cy="806891"/>
      </dsp:txXfrm>
    </dsp:sp>
    <dsp:sp modelId="{B5FD810C-F7C8-473F-9E06-8534A292E9F4}">
      <dsp:nvSpPr>
        <dsp:cNvPr id="0" name=""/>
        <dsp:cNvSpPr/>
      </dsp:nvSpPr>
      <dsp:spPr>
        <a:xfrm>
          <a:off x="1062908" y="856862"/>
          <a:ext cx="4251634" cy="806891"/>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dirty="0"/>
            <a:t>Supporting education initiatives that promote behavior that protects the environment</a:t>
          </a:r>
        </a:p>
      </dsp:txBody>
      <dsp:txXfrm>
        <a:off x="1062908" y="856862"/>
        <a:ext cx="4251634" cy="806891"/>
      </dsp:txXfrm>
    </dsp:sp>
    <dsp:sp modelId="{7EF7C86A-00E9-4C64-AC40-E3CB2ACB877D}">
      <dsp:nvSpPr>
        <dsp:cNvPr id="0" name=""/>
        <dsp:cNvSpPr/>
      </dsp:nvSpPr>
      <dsp:spPr>
        <a:xfrm>
          <a:off x="0" y="856862"/>
          <a:ext cx="1062908" cy="806891"/>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Supporting</a:t>
          </a:r>
        </a:p>
      </dsp:txBody>
      <dsp:txXfrm>
        <a:off x="0" y="856862"/>
        <a:ext cx="1062908" cy="806891"/>
      </dsp:txXfrm>
    </dsp:sp>
    <dsp:sp modelId="{A05F2B0C-C125-45DE-AE4D-9A185C0EC48C}">
      <dsp:nvSpPr>
        <dsp:cNvPr id="0" name=""/>
        <dsp:cNvSpPr/>
      </dsp:nvSpPr>
      <dsp:spPr>
        <a:xfrm>
          <a:off x="1062908" y="1712166"/>
          <a:ext cx="4251634" cy="806891"/>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a:t>Advocating for sustainable consumption to build an economy that uses resources more efficiently</a:t>
          </a:r>
        </a:p>
      </dsp:txBody>
      <dsp:txXfrm>
        <a:off x="1062908" y="1712166"/>
        <a:ext cx="4251634" cy="806891"/>
      </dsp:txXfrm>
    </dsp:sp>
    <dsp:sp modelId="{4FEE5F04-642A-4733-90B7-CC9C11BDFC1C}">
      <dsp:nvSpPr>
        <dsp:cNvPr id="0" name=""/>
        <dsp:cNvSpPr/>
      </dsp:nvSpPr>
      <dsp:spPr>
        <a:xfrm>
          <a:off x="0" y="1712166"/>
          <a:ext cx="1062908" cy="806891"/>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Advocating</a:t>
          </a:r>
        </a:p>
      </dsp:txBody>
      <dsp:txXfrm>
        <a:off x="0" y="1712166"/>
        <a:ext cx="1062908" cy="806891"/>
      </dsp:txXfrm>
    </dsp:sp>
    <dsp:sp modelId="{064D47F6-E5BD-47F6-9CCE-E91275FDB019}">
      <dsp:nvSpPr>
        <dsp:cNvPr id="0" name=""/>
        <dsp:cNvSpPr/>
      </dsp:nvSpPr>
      <dsp:spPr>
        <a:xfrm>
          <a:off x="1062908" y="2567471"/>
          <a:ext cx="4251634" cy="80689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94" tIns="204950" rIns="82494" bIns="204950" numCol="1" spcCol="1270" anchor="ctr" anchorCtr="0">
          <a:noAutofit/>
        </a:bodyPr>
        <a:lstStyle/>
        <a:p>
          <a:pPr marL="0" lvl="0" indent="0" algn="l" defTabSz="533400">
            <a:lnSpc>
              <a:spcPct val="90000"/>
            </a:lnSpc>
            <a:spcBef>
              <a:spcPct val="0"/>
            </a:spcBef>
            <a:spcAft>
              <a:spcPct val="35000"/>
            </a:spcAft>
            <a:buNone/>
          </a:pPr>
          <a:r>
            <a:rPr lang="en-US" sz="1200" kern="1200"/>
            <a:t>Addressing environmental justice issues and public health concerns</a:t>
          </a:r>
        </a:p>
      </dsp:txBody>
      <dsp:txXfrm>
        <a:off x="1062908" y="2567471"/>
        <a:ext cx="4251634" cy="806891"/>
      </dsp:txXfrm>
    </dsp:sp>
    <dsp:sp modelId="{E4ECFE50-DFA2-4187-9609-9F7924B4A1E6}">
      <dsp:nvSpPr>
        <dsp:cNvPr id="0" name=""/>
        <dsp:cNvSpPr/>
      </dsp:nvSpPr>
      <dsp:spPr>
        <a:xfrm>
          <a:off x="0" y="2567471"/>
          <a:ext cx="1062908" cy="80689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6246" tIns="79703" rIns="56246" bIns="79703" numCol="1" spcCol="1270" anchor="ctr" anchorCtr="0">
          <a:noAutofit/>
        </a:bodyPr>
        <a:lstStyle/>
        <a:p>
          <a:pPr marL="0" lvl="0" indent="0" algn="ctr" defTabSz="666750">
            <a:lnSpc>
              <a:spcPct val="90000"/>
            </a:lnSpc>
            <a:spcBef>
              <a:spcPct val="0"/>
            </a:spcBef>
            <a:spcAft>
              <a:spcPct val="35000"/>
            </a:spcAft>
            <a:buNone/>
          </a:pPr>
          <a:r>
            <a:rPr lang="en-US" sz="1500" kern="1200"/>
            <a:t>Addressing</a:t>
          </a:r>
        </a:p>
      </dsp:txBody>
      <dsp:txXfrm>
        <a:off x="0" y="2567471"/>
        <a:ext cx="1062908" cy="80689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B982C-3687-46F6-8B18-6FD6D1E365E2}" type="datetimeFigureOut">
              <a:rPr lang="en-US" smtClean="0"/>
              <a:t>4/10/21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56514-6CDE-4CE7-A104-073F4E6D480A}" type="slidenum">
              <a:rPr lang="en-US" smtClean="0"/>
              <a:t>‹#›</a:t>
            </a:fld>
            <a:endParaRPr lang="en-US"/>
          </a:p>
        </p:txBody>
      </p:sp>
    </p:spTree>
    <p:extLst>
      <p:ext uri="{BB962C8B-B14F-4D97-AF65-F5344CB8AC3E}">
        <p14:creationId xmlns:p14="http://schemas.microsoft.com/office/powerpoint/2010/main" val="203440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D56514-6CDE-4CE7-A104-073F4E6D480A}" type="slidenum">
              <a:rPr lang="en-US" smtClean="0"/>
              <a:t>3</a:t>
            </a:fld>
            <a:endParaRPr lang="en-US"/>
          </a:p>
        </p:txBody>
      </p:sp>
    </p:spTree>
    <p:extLst>
      <p:ext uri="{BB962C8B-B14F-4D97-AF65-F5344CB8AC3E}">
        <p14:creationId xmlns:p14="http://schemas.microsoft.com/office/powerpoint/2010/main" val="198343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154D-BFB4-4FDC-ABD8-7261ED963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AD40B5-2C3F-415B-BD4C-14AAF0EA5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C7FBC9-EB59-462E-A9CB-C9FDC1E9DD9C}"/>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D61AB313-E72C-451E-8F79-43FED24F7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36BD5-B169-4FB3-9313-E3DC7CB568CF}"/>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95454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B28-64E2-49BE-AF04-F8DFD0C2B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9D525-9D32-4051-AA53-DF23CF610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2366E-824F-43BB-A72E-EEC68BEBA23A}"/>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F9FC7A2C-BAFD-4015-8C08-E975937CE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DDD7-4FF1-47EB-B086-37F4AB4E1C54}"/>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242891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10B9D-FDF2-48E2-96D7-29DE5BB9C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814F20-D521-457A-8914-9220416E7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BCBB9-5252-4678-ABF7-9CB9E004A2C4}"/>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F4048275-BA27-4373-B609-46918B736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FD809-1602-4EE4-B835-80D808B92021}"/>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335167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C963-0429-46B1-99F3-B40B61912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321D6-7BB8-4971-A565-E049B6EAF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2DB6A-9839-456B-B3E6-48C650D5F2BE}"/>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2F0AB9F5-F272-4481-9F31-8F00D935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82033-5F3C-4899-9F55-940593942142}"/>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25095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DC5E-9365-4A2B-A5B7-6F3696EED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C428F5-8FE3-41FF-ABF7-01055AD17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4028A-5735-4099-A52D-C71727637B07}"/>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49316462-6F8D-47A9-AC5D-8CF4EF34E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B508A-534D-4836-8E08-82BBD53A6871}"/>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330748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4842-4E74-4897-879D-ED7399C4F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30C74-C145-4EF4-9A6C-35262835D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84A1A-143F-4079-A40F-61502D4932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DE6F45-83D2-45BE-B4C9-24D72BB1AEEE}"/>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6" name="Footer Placeholder 5">
            <a:extLst>
              <a:ext uri="{FF2B5EF4-FFF2-40B4-BE49-F238E27FC236}">
                <a16:creationId xmlns:a16="http://schemas.microsoft.com/office/drawing/2014/main" id="{7C1A01D1-8599-46AE-82BC-18624AB73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90F8C-7C93-4CF3-A32B-7A7D7A67739E}"/>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257605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4B72-5FC8-464C-8BE5-4EEA704B2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4534F-8E5A-4807-BB88-93660E577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9DEC8-BE3F-444C-9C2C-F1DFA7831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FA926-54BD-40D0-9D8A-7BD7C0409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9B789-EB1C-43E2-9DAE-21D19734F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F3FEE-08BD-4FF3-A359-807B907DAC9F}"/>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8" name="Footer Placeholder 7">
            <a:extLst>
              <a:ext uri="{FF2B5EF4-FFF2-40B4-BE49-F238E27FC236}">
                <a16:creationId xmlns:a16="http://schemas.microsoft.com/office/drawing/2014/main" id="{CF47170F-9521-4AC3-9271-32D08C4AA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365C5D-4A81-491E-AC40-6AD97723231D}"/>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18509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9D93-79CD-4547-9642-FF3691AB0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B60EE-2BD1-4C27-AFEA-5D7E5E80FBF6}"/>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4" name="Footer Placeholder 3">
            <a:extLst>
              <a:ext uri="{FF2B5EF4-FFF2-40B4-BE49-F238E27FC236}">
                <a16:creationId xmlns:a16="http://schemas.microsoft.com/office/drawing/2014/main" id="{653B11C3-C757-45BE-B6B0-1F67C2712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6D0B93-1962-4EAE-81DB-1D9F91CF02DA}"/>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7999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231A9-7798-4C5D-81E4-B5D917F31BE5}"/>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3" name="Footer Placeholder 2">
            <a:extLst>
              <a:ext uri="{FF2B5EF4-FFF2-40B4-BE49-F238E27FC236}">
                <a16:creationId xmlns:a16="http://schemas.microsoft.com/office/drawing/2014/main" id="{17B1262E-923A-445D-BD16-38AA3A946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52749D-CBCF-4B81-A3F0-1AB7D07731E5}"/>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310552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3D01-C593-4431-B35B-660A5591A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1A7066-DA8A-47E3-8934-7B9D92BD5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26DDA7-D463-4C45-812C-0B2D7FA6C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5D95D-30F5-4AAC-8C2D-F65E3A234F62}"/>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6" name="Footer Placeholder 5">
            <a:extLst>
              <a:ext uri="{FF2B5EF4-FFF2-40B4-BE49-F238E27FC236}">
                <a16:creationId xmlns:a16="http://schemas.microsoft.com/office/drawing/2014/main" id="{48AF5AB9-A22A-46A8-9D0C-0CBEF93C1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DC8F6-E19C-41FA-B7B1-7000216D0AE3}"/>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257397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9435-6358-492E-AD38-9138BABF6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9A4A4-B7CC-4D68-8FB2-9998FB5AB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EAF076-60B2-4122-A539-1E2AB1595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3FE93-2021-4F85-AB98-5A4841250893}"/>
              </a:ext>
            </a:extLst>
          </p:cNvPr>
          <p:cNvSpPr>
            <a:spLocks noGrp="1"/>
          </p:cNvSpPr>
          <p:nvPr>
            <p:ph type="dt" sz="half" idx="10"/>
          </p:nvPr>
        </p:nvSpPr>
        <p:spPr/>
        <p:txBody>
          <a:bodyPr/>
          <a:lstStyle/>
          <a:p>
            <a:fld id="{AA2A8EDE-D4FE-4593-B507-A53B408AB55E}" type="datetimeFigureOut">
              <a:rPr lang="en-US" smtClean="0"/>
              <a:t>4/10/21</a:t>
            </a:fld>
            <a:endParaRPr lang="en-US"/>
          </a:p>
        </p:txBody>
      </p:sp>
      <p:sp>
        <p:nvSpPr>
          <p:cNvPr id="6" name="Footer Placeholder 5">
            <a:extLst>
              <a:ext uri="{FF2B5EF4-FFF2-40B4-BE49-F238E27FC236}">
                <a16:creationId xmlns:a16="http://schemas.microsoft.com/office/drawing/2014/main" id="{8131A094-F990-4C0D-8BF6-DC68DB432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456A9-A13C-4B61-A30C-FAEC862F8E2C}"/>
              </a:ext>
            </a:extLst>
          </p:cNvPr>
          <p:cNvSpPr>
            <a:spLocks noGrp="1"/>
          </p:cNvSpPr>
          <p:nvPr>
            <p:ph type="sldNum" sz="quarter" idx="12"/>
          </p:nvPr>
        </p:nvSpPr>
        <p:spPr/>
        <p:txBody>
          <a:bodyPr/>
          <a:lstStyle/>
          <a:p>
            <a:fld id="{EB7EF6D6-ED25-4E9A-BB01-732BD04BB808}" type="slidenum">
              <a:rPr lang="en-US" smtClean="0"/>
              <a:t>‹#›</a:t>
            </a:fld>
            <a:endParaRPr lang="en-US"/>
          </a:p>
        </p:txBody>
      </p:sp>
    </p:spTree>
    <p:extLst>
      <p:ext uri="{BB962C8B-B14F-4D97-AF65-F5344CB8AC3E}">
        <p14:creationId xmlns:p14="http://schemas.microsoft.com/office/powerpoint/2010/main" val="42756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C67EBC-8F53-4AF4-8E78-BA23C8D14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2F384-9CC0-435F-B02B-866EB5FB6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A827E-8A77-4C80-B24C-0DF38F084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8EDE-D4FE-4593-B507-A53B408AB55E}" type="datetimeFigureOut">
              <a:rPr lang="en-US" smtClean="0"/>
              <a:t>4/10/21</a:t>
            </a:fld>
            <a:endParaRPr lang="en-US"/>
          </a:p>
        </p:txBody>
      </p:sp>
      <p:sp>
        <p:nvSpPr>
          <p:cNvPr id="5" name="Footer Placeholder 4">
            <a:extLst>
              <a:ext uri="{FF2B5EF4-FFF2-40B4-BE49-F238E27FC236}">
                <a16:creationId xmlns:a16="http://schemas.microsoft.com/office/drawing/2014/main" id="{10A1E07B-878F-466B-ACB0-3092EDAEC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6DB448-8FC0-45C2-A1CD-A44B7060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EF6D6-ED25-4E9A-BB01-732BD04BB808}" type="slidenum">
              <a:rPr lang="en-US" smtClean="0"/>
              <a:t>‹#›</a:t>
            </a:fld>
            <a:endParaRPr lang="en-US"/>
          </a:p>
        </p:txBody>
      </p:sp>
    </p:spTree>
    <p:extLst>
      <p:ext uri="{BB962C8B-B14F-4D97-AF65-F5344CB8AC3E}">
        <p14:creationId xmlns:p14="http://schemas.microsoft.com/office/powerpoint/2010/main" val="352840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internationaltreefoundation.org/mothersda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F027566-A7EC-42D3-B9C6-4072C006B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412" y="1249960"/>
            <a:ext cx="8277880" cy="450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0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22E5-A192-43D2-8B1F-8FF112845CB2}"/>
              </a:ext>
            </a:extLst>
          </p:cNvPr>
          <p:cNvSpPr>
            <a:spLocks noGrp="1"/>
          </p:cNvSpPr>
          <p:nvPr>
            <p:ph type="title"/>
          </p:nvPr>
        </p:nvSpPr>
        <p:spPr/>
        <p:txBody>
          <a:bodyPr/>
          <a:lstStyle/>
          <a:p>
            <a:pPr lvl="0"/>
            <a:r>
              <a:rPr lang="en-US" dirty="0"/>
              <a:t>Education, Advocating, Community</a:t>
            </a:r>
          </a:p>
        </p:txBody>
      </p:sp>
      <p:sp>
        <p:nvSpPr>
          <p:cNvPr id="3" name="Content Placeholder 2">
            <a:extLst>
              <a:ext uri="{FF2B5EF4-FFF2-40B4-BE49-F238E27FC236}">
                <a16:creationId xmlns:a16="http://schemas.microsoft.com/office/drawing/2014/main" id="{D6AA0F7B-713D-4B46-ACFD-A42D46B0BF92}"/>
              </a:ext>
            </a:extLst>
          </p:cNvPr>
          <p:cNvSpPr>
            <a:spLocks noGrp="1"/>
          </p:cNvSpPr>
          <p:nvPr>
            <p:ph idx="1"/>
          </p:nvPr>
        </p:nvSpPr>
        <p:spPr/>
        <p:txBody>
          <a:bodyPr>
            <a:normAutofit/>
          </a:bodyPr>
          <a:lstStyle/>
          <a:p>
            <a:r>
              <a:rPr lang="en-US" dirty="0"/>
              <a:t>Speakers on Environmental Solutions and Actions </a:t>
            </a:r>
          </a:p>
          <a:p>
            <a:r>
              <a:rPr lang="en-US" dirty="0"/>
              <a:t>Newsletter Articles</a:t>
            </a:r>
          </a:p>
          <a:p>
            <a:r>
              <a:rPr lang="en-US" dirty="0"/>
              <a:t>Local Environmental / Sustainability Projects</a:t>
            </a:r>
          </a:p>
          <a:p>
            <a:r>
              <a:rPr lang="en-US" dirty="0"/>
              <a:t>Petitions, Marches, Letter Campaigns</a:t>
            </a:r>
          </a:p>
          <a:p>
            <a:r>
              <a:rPr lang="en-US" dirty="0"/>
              <a:t>Working with other Rotary Clubs on environmental projects</a:t>
            </a:r>
          </a:p>
          <a:p>
            <a:r>
              <a:rPr lang="en-US" dirty="0"/>
              <a:t>Collaborating with local organizations on environmental projects</a:t>
            </a:r>
          </a:p>
          <a:p>
            <a:r>
              <a:rPr lang="en-US" dirty="0"/>
              <a:t>Transforming ourselves and our communities:  Food, Transportation, Home Energy Choices</a:t>
            </a:r>
          </a:p>
          <a:p>
            <a:endParaRPr lang="en-US" dirty="0"/>
          </a:p>
        </p:txBody>
      </p:sp>
    </p:spTree>
    <p:extLst>
      <p:ext uri="{BB962C8B-B14F-4D97-AF65-F5344CB8AC3E}">
        <p14:creationId xmlns:p14="http://schemas.microsoft.com/office/powerpoint/2010/main" val="80093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F81E-BC36-4F5B-9D88-8D0A7446C0F8}"/>
              </a:ext>
            </a:extLst>
          </p:cNvPr>
          <p:cNvSpPr>
            <a:spLocks noGrp="1"/>
          </p:cNvSpPr>
          <p:nvPr>
            <p:ph type="title"/>
          </p:nvPr>
        </p:nvSpPr>
        <p:spPr>
          <a:xfrm>
            <a:off x="838200" y="226503"/>
            <a:ext cx="10515600" cy="1599123"/>
          </a:xfrm>
        </p:spPr>
        <p:txBody>
          <a:bodyPr>
            <a:normAutofit fontScale="90000"/>
          </a:bodyPr>
          <a:lstStyle/>
          <a:p>
            <a:r>
              <a:rPr lang="en-US" dirty="0"/>
              <a:t>City of Ottawa – Top 2 ways you can act on climate change to achieve zero greenhouse gas emissions by 2050</a:t>
            </a:r>
          </a:p>
        </p:txBody>
      </p:sp>
      <p:sp>
        <p:nvSpPr>
          <p:cNvPr id="3" name="Content Placeholder 2">
            <a:extLst>
              <a:ext uri="{FF2B5EF4-FFF2-40B4-BE49-F238E27FC236}">
                <a16:creationId xmlns:a16="http://schemas.microsoft.com/office/drawing/2014/main" id="{233D3452-F75A-4901-BCA6-E37D3B21846E}"/>
              </a:ext>
            </a:extLst>
          </p:cNvPr>
          <p:cNvSpPr>
            <a:spLocks noGrp="1"/>
          </p:cNvSpPr>
          <p:nvPr>
            <p:ph idx="1"/>
          </p:nvPr>
        </p:nvSpPr>
        <p:spPr>
          <a:xfrm>
            <a:off x="838200" y="2650921"/>
            <a:ext cx="10515600" cy="3338818"/>
          </a:xfrm>
        </p:spPr>
        <p:txBody>
          <a:bodyPr>
            <a:normAutofit fontScale="92500" lnSpcReduction="20000"/>
          </a:bodyPr>
          <a:lstStyle/>
          <a:p>
            <a:r>
              <a:rPr lang="en-US" b="1" i="0" dirty="0">
                <a:solidFill>
                  <a:srgbClr val="2B2B2B"/>
                </a:solidFill>
                <a:effectLst/>
                <a:latin typeface="Helvetica Neue"/>
              </a:rPr>
              <a:t>Make your home more energy efficient</a:t>
            </a:r>
          </a:p>
          <a:p>
            <a:r>
              <a:rPr lang="en-US" b="1" i="0" dirty="0">
                <a:solidFill>
                  <a:srgbClr val="2B2B2B"/>
                </a:solidFill>
                <a:effectLst/>
                <a:latin typeface="Helvetica Neue"/>
              </a:rPr>
              <a:t>Choose electric for your next car, or go car free</a:t>
            </a:r>
          </a:p>
          <a:p>
            <a:endParaRPr lang="en-US" b="1" i="0" dirty="0">
              <a:solidFill>
                <a:srgbClr val="2B2B2B"/>
              </a:solidFill>
              <a:effectLst/>
              <a:latin typeface="Helvetica Neue"/>
            </a:endParaRPr>
          </a:p>
          <a:p>
            <a:endParaRPr lang="en-US" b="1" dirty="0">
              <a:solidFill>
                <a:srgbClr val="2B2B2B"/>
              </a:solidFill>
              <a:latin typeface="Helvetica Neue"/>
            </a:endParaRPr>
          </a:p>
          <a:p>
            <a:r>
              <a:rPr lang="en-US" b="0" i="0" dirty="0">
                <a:solidFill>
                  <a:srgbClr val="2B2B2B"/>
                </a:solidFill>
                <a:effectLst/>
                <a:latin typeface="Helvetica Neue"/>
              </a:rPr>
              <a:t>45 per cent of Ottawa’s greenhouse gas emissions come from homes and other buildings, mostly from burning natural gas for heat and hot water.</a:t>
            </a:r>
            <a:endParaRPr lang="en-US" b="1" dirty="0">
              <a:solidFill>
                <a:srgbClr val="2B2B2B"/>
              </a:solidFill>
              <a:latin typeface="Helvetica Neue"/>
            </a:endParaRPr>
          </a:p>
          <a:p>
            <a:r>
              <a:rPr lang="en-US" b="0" i="0" dirty="0">
                <a:solidFill>
                  <a:srgbClr val="2B2B2B"/>
                </a:solidFill>
                <a:effectLst/>
                <a:latin typeface="Helvetica Neue"/>
              </a:rPr>
              <a:t>44 per cent of Ottawa’s greenhouse gas emissions come from transportation.</a:t>
            </a:r>
          </a:p>
          <a:p>
            <a:endParaRPr lang="en-US" b="1" dirty="0">
              <a:solidFill>
                <a:srgbClr val="2B2B2B"/>
              </a:solidFill>
              <a:latin typeface="Helvetica Neue"/>
            </a:endParaRPr>
          </a:p>
        </p:txBody>
      </p:sp>
    </p:spTree>
    <p:extLst>
      <p:ext uri="{BB962C8B-B14F-4D97-AF65-F5344CB8AC3E}">
        <p14:creationId xmlns:p14="http://schemas.microsoft.com/office/powerpoint/2010/main" val="230179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357A-FD6B-4F47-ADBA-2846C5B03F10}"/>
              </a:ext>
            </a:extLst>
          </p:cNvPr>
          <p:cNvSpPr>
            <a:spLocks noGrp="1"/>
          </p:cNvSpPr>
          <p:nvPr>
            <p:ph type="title"/>
          </p:nvPr>
        </p:nvSpPr>
        <p:spPr/>
        <p:txBody>
          <a:bodyPr/>
          <a:lstStyle/>
          <a:p>
            <a:r>
              <a:rPr lang="en-US" dirty="0"/>
              <a:t>Speakers, Articles for Club Newsletter</a:t>
            </a:r>
          </a:p>
        </p:txBody>
      </p:sp>
      <p:pic>
        <p:nvPicPr>
          <p:cNvPr id="6" name="Picture Placeholder 5" descr="Timeline&#10;&#10;Description automatically generated">
            <a:extLst>
              <a:ext uri="{FF2B5EF4-FFF2-40B4-BE49-F238E27FC236}">
                <a16:creationId xmlns:a16="http://schemas.microsoft.com/office/drawing/2014/main" id="{4E1E5479-57E8-4CB3-B55E-6D306336490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B66543B8-370D-4FAF-83D0-4650C199A45A}"/>
              </a:ext>
            </a:extLst>
          </p:cNvPr>
          <p:cNvSpPr>
            <a:spLocks noGrp="1"/>
          </p:cNvSpPr>
          <p:nvPr>
            <p:ph type="body" sz="half" idx="2"/>
          </p:nvPr>
        </p:nvSpPr>
        <p:spPr/>
        <p:txBody>
          <a:bodyPr>
            <a:normAutofit/>
          </a:bodyPr>
          <a:lstStyle/>
          <a:p>
            <a:r>
              <a:rPr lang="en-US" sz="2000" dirty="0"/>
              <a:t>What Topics would you like to learn more about?</a:t>
            </a:r>
          </a:p>
        </p:txBody>
      </p:sp>
    </p:spTree>
    <p:extLst>
      <p:ext uri="{BB962C8B-B14F-4D97-AF65-F5344CB8AC3E}">
        <p14:creationId xmlns:p14="http://schemas.microsoft.com/office/powerpoint/2010/main" val="11550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22EC-CC1D-4E13-84B8-5718452FE8D6}"/>
              </a:ext>
            </a:extLst>
          </p:cNvPr>
          <p:cNvSpPr>
            <a:spLocks noGrp="1"/>
          </p:cNvSpPr>
          <p:nvPr>
            <p:ph type="title"/>
          </p:nvPr>
        </p:nvSpPr>
        <p:spPr/>
        <p:txBody>
          <a:bodyPr>
            <a:normAutofit/>
          </a:bodyPr>
          <a:lstStyle/>
          <a:p>
            <a:r>
              <a:rPr lang="en-US" sz="3200" dirty="0"/>
              <a:t>International Tree Foundation - </a:t>
            </a:r>
            <a:r>
              <a:rPr lang="en-US" sz="3200" b="0" i="0" dirty="0">
                <a:solidFill>
                  <a:srgbClr val="757575"/>
                </a:solidFill>
                <a:effectLst/>
                <a:latin typeface="Roboto" panose="02000000000000000000" pitchFamily="2" charset="0"/>
              </a:rPr>
              <a:t>Community-</a:t>
            </a:r>
            <a:r>
              <a:rPr lang="en-US" sz="3200" dirty="0">
                <a:solidFill>
                  <a:srgbClr val="757575"/>
                </a:solidFill>
                <a:latin typeface="Roboto" panose="02000000000000000000" pitchFamily="2" charset="0"/>
              </a:rPr>
              <a:t>C</a:t>
            </a:r>
            <a:r>
              <a:rPr lang="en-US" sz="3200" b="0" i="0" dirty="0">
                <a:solidFill>
                  <a:srgbClr val="757575"/>
                </a:solidFill>
                <a:effectLst/>
                <a:latin typeface="Roboto" panose="02000000000000000000" pitchFamily="2" charset="0"/>
              </a:rPr>
              <a:t>entered approach to res</a:t>
            </a:r>
            <a:r>
              <a:rPr lang="en-US" sz="3200" dirty="0">
                <a:solidFill>
                  <a:srgbClr val="757575"/>
                </a:solidFill>
                <a:latin typeface="Roboto" panose="02000000000000000000" pitchFamily="2" charset="0"/>
              </a:rPr>
              <a:t>tore </a:t>
            </a:r>
            <a:r>
              <a:rPr lang="en-US" sz="3200" b="0" i="0" dirty="0">
                <a:solidFill>
                  <a:srgbClr val="757575"/>
                </a:solidFill>
                <a:effectLst/>
                <a:latin typeface="Roboto" panose="02000000000000000000" pitchFamily="2" charset="0"/>
              </a:rPr>
              <a:t>trees to our planet – </a:t>
            </a:r>
            <a:r>
              <a:rPr lang="en-US" sz="3200" dirty="0"/>
              <a:t>Africa Projects</a:t>
            </a:r>
          </a:p>
        </p:txBody>
      </p:sp>
      <p:pic>
        <p:nvPicPr>
          <p:cNvPr id="2050" name="Picture 2">
            <a:extLst>
              <a:ext uri="{FF2B5EF4-FFF2-40B4-BE49-F238E27FC236}">
                <a16:creationId xmlns:a16="http://schemas.microsoft.com/office/drawing/2014/main" id="{5A009E00-A2D9-4515-B268-07089ADE66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963" y="1576873"/>
            <a:ext cx="9038073" cy="30417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3B41FA-84C6-42A8-9574-BA8528147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236" y="4618653"/>
            <a:ext cx="9423919" cy="21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4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6797-0252-428A-9CCE-449398694E83}"/>
              </a:ext>
            </a:extLst>
          </p:cNvPr>
          <p:cNvSpPr>
            <a:spLocks noGrp="1"/>
          </p:cNvSpPr>
          <p:nvPr>
            <p:ph type="title"/>
          </p:nvPr>
        </p:nvSpPr>
        <p:spPr>
          <a:xfrm>
            <a:off x="838200" y="65314"/>
            <a:ext cx="10515600" cy="858417"/>
          </a:xfrm>
        </p:spPr>
        <p:txBody>
          <a:bodyPr>
            <a:normAutofit fontScale="90000"/>
          </a:bodyPr>
          <a:lstStyle/>
          <a:p>
            <a:r>
              <a:rPr lang="en-US" b="0" i="0" dirty="0">
                <a:solidFill>
                  <a:srgbClr val="757575"/>
                </a:solidFill>
                <a:effectLst/>
                <a:latin typeface="Roboto" panose="02000000000000000000" pitchFamily="2" charset="0"/>
              </a:rPr>
              <a:t>International Tree Foundation Africa Projects</a:t>
            </a:r>
            <a:br>
              <a:rPr lang="en-US" b="0" i="0" dirty="0">
                <a:solidFill>
                  <a:srgbClr val="757575"/>
                </a:solidFill>
                <a:effectLst/>
                <a:latin typeface="Roboto" panose="02000000000000000000" pitchFamily="2" charset="0"/>
              </a:rPr>
            </a:br>
            <a:endParaRPr lang="en-US" sz="3100" dirty="0"/>
          </a:p>
        </p:txBody>
      </p:sp>
      <p:sp>
        <p:nvSpPr>
          <p:cNvPr id="3" name="Content Placeholder 2">
            <a:extLst>
              <a:ext uri="{FF2B5EF4-FFF2-40B4-BE49-F238E27FC236}">
                <a16:creationId xmlns:a16="http://schemas.microsoft.com/office/drawing/2014/main" id="{466B82B6-BE2F-4664-A45F-5AAEC0D559CF}"/>
              </a:ext>
            </a:extLst>
          </p:cNvPr>
          <p:cNvSpPr>
            <a:spLocks noGrp="1"/>
          </p:cNvSpPr>
          <p:nvPr>
            <p:ph idx="1"/>
          </p:nvPr>
        </p:nvSpPr>
        <p:spPr>
          <a:xfrm>
            <a:off x="838200" y="1334279"/>
            <a:ext cx="10515600" cy="3741574"/>
          </a:xfrm>
        </p:spPr>
        <p:txBody>
          <a:bodyPr>
            <a:normAutofit fontScale="92500" lnSpcReduction="20000"/>
          </a:bodyPr>
          <a:lstStyle/>
          <a:p>
            <a:r>
              <a:rPr lang="en-US" dirty="0"/>
              <a:t>Kenya– Forest Restoration, Agroforestry and nutrition, Education of children:</a:t>
            </a:r>
          </a:p>
          <a:p>
            <a:r>
              <a:rPr lang="en-US" dirty="0"/>
              <a:t>Cameroon – Sustainable farming and agroforestry, forest restoration, water improvement, better livelihoods, restore biodiverse ecosystem, stronger communities</a:t>
            </a:r>
          </a:p>
          <a:p>
            <a:r>
              <a:rPr lang="en-US" dirty="0"/>
              <a:t>Planting 20+ million trees and improving lives of 80,000 households</a:t>
            </a:r>
          </a:p>
          <a:p>
            <a:r>
              <a:rPr lang="en-US" dirty="0"/>
              <a:t>Projects Meet 9 UN Sustainable Development Goals:</a:t>
            </a:r>
          </a:p>
          <a:p>
            <a:r>
              <a:rPr lang="en-US" dirty="0"/>
              <a:t>- No poverty, Zero Hunger, Good Health, Gender Equality, Reduced Inequalities, Responsible Consumption and Production, Climate Action, Life on Land, Partnerships for the Goals</a:t>
            </a:r>
          </a:p>
        </p:txBody>
      </p:sp>
      <p:pic>
        <p:nvPicPr>
          <p:cNvPr id="14" name="Picture 2">
            <a:extLst>
              <a:ext uri="{FF2B5EF4-FFF2-40B4-BE49-F238E27FC236}">
                <a16:creationId xmlns:a16="http://schemas.microsoft.com/office/drawing/2014/main" id="{5EF74E44-F271-4644-B920-386C50546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233" y="4646645"/>
            <a:ext cx="5990252" cy="196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C7EA-BC42-4DB5-93C6-2A2C291E3139}"/>
              </a:ext>
            </a:extLst>
          </p:cNvPr>
          <p:cNvSpPr>
            <a:spLocks noGrp="1"/>
          </p:cNvSpPr>
          <p:nvPr>
            <p:ph type="title"/>
          </p:nvPr>
        </p:nvSpPr>
        <p:spPr/>
        <p:txBody>
          <a:bodyPr/>
          <a:lstStyle/>
          <a:p>
            <a:r>
              <a:rPr lang="en-US" dirty="0"/>
              <a:t>Mother’s Day May 9</a:t>
            </a:r>
            <a:r>
              <a:rPr lang="en-US" baseline="30000" dirty="0"/>
              <a:t>th</a:t>
            </a:r>
            <a:r>
              <a:rPr lang="en-US" dirty="0"/>
              <a:t> – </a:t>
            </a:r>
            <a:r>
              <a:rPr lang="en-US" sz="2000" dirty="0"/>
              <a:t>internationaltreefoundation.org/</a:t>
            </a:r>
            <a:r>
              <a:rPr lang="en-US" sz="2000" dirty="0" err="1"/>
              <a:t>mothersday</a:t>
            </a:r>
            <a:endParaRPr lang="en-US" sz="2000" dirty="0"/>
          </a:p>
        </p:txBody>
      </p:sp>
      <p:pic>
        <p:nvPicPr>
          <p:cNvPr id="3074" name="Picture 2">
            <a:extLst>
              <a:ext uri="{FF2B5EF4-FFF2-40B4-BE49-F238E27FC236}">
                <a16:creationId xmlns:a16="http://schemas.microsoft.com/office/drawing/2014/main" id="{D6441C09-2EA3-40DA-AAE8-5EE48F2DB1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08908" y="4303807"/>
            <a:ext cx="3121152" cy="22158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B3310E-EDC4-4ECC-AFA0-68005C7CC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245"/>
            <a:ext cx="12192000" cy="2407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F68790-99F7-40A7-9BE3-AB0842CC16B9}"/>
              </a:ext>
            </a:extLst>
          </p:cNvPr>
          <p:cNvSpPr txBox="1"/>
          <p:nvPr/>
        </p:nvSpPr>
        <p:spPr>
          <a:xfrm>
            <a:off x="-1554" y="4288332"/>
            <a:ext cx="6097554" cy="646331"/>
          </a:xfrm>
          <a:prstGeom prst="rect">
            <a:avLst/>
          </a:prstGeom>
          <a:noFill/>
        </p:spPr>
        <p:txBody>
          <a:bodyPr wrap="square">
            <a:spAutoFit/>
          </a:bodyPr>
          <a:lstStyle/>
          <a:p>
            <a:r>
              <a:rPr lang="en-US" dirty="0">
                <a:hlinkClick r:id="rId4"/>
              </a:rPr>
              <a:t>Give a dozen trees this Mother's Day - International Tree Foundation</a:t>
            </a:r>
            <a:endParaRPr lang="en-US" dirty="0"/>
          </a:p>
        </p:txBody>
      </p:sp>
      <p:sp>
        <p:nvSpPr>
          <p:cNvPr id="11" name="TextBox 10">
            <a:extLst>
              <a:ext uri="{FF2B5EF4-FFF2-40B4-BE49-F238E27FC236}">
                <a16:creationId xmlns:a16="http://schemas.microsoft.com/office/drawing/2014/main" id="{B8E41A21-99C8-406F-A26F-97060A5989FB}"/>
              </a:ext>
            </a:extLst>
          </p:cNvPr>
          <p:cNvSpPr txBox="1"/>
          <p:nvPr/>
        </p:nvSpPr>
        <p:spPr>
          <a:xfrm>
            <a:off x="1189140" y="4698107"/>
            <a:ext cx="6119768"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757575"/>
                </a:solidFill>
                <a:effectLst/>
                <a:latin typeface="Roboto" panose="02000000000000000000" pitchFamily="2" charset="0"/>
              </a:rPr>
              <a:t>Purchase your bunch of trees for £12 </a:t>
            </a:r>
          </a:p>
          <a:p>
            <a:pPr algn="l">
              <a:buFont typeface="Arial" panose="020B0604020202020204" pitchFamily="34" charset="0"/>
              <a:buChar char="•"/>
            </a:pPr>
            <a:r>
              <a:rPr lang="en-US" b="0" i="0" dirty="0">
                <a:solidFill>
                  <a:srgbClr val="757575"/>
                </a:solidFill>
                <a:effectLst/>
                <a:latin typeface="Roboto" panose="02000000000000000000" pitchFamily="2" charset="0"/>
              </a:rPr>
              <a:t>We’ll send you a confirmation with a digital postcard about your trees which you can send on or print out.</a:t>
            </a:r>
          </a:p>
          <a:p>
            <a:pPr algn="l">
              <a:buFont typeface="Arial" panose="020B0604020202020204" pitchFamily="34" charset="0"/>
              <a:buChar char="•"/>
            </a:pPr>
            <a:r>
              <a:rPr lang="en-US" b="0" i="0" dirty="0">
                <a:solidFill>
                  <a:srgbClr val="757575"/>
                </a:solidFill>
                <a:effectLst/>
                <a:latin typeface="Roboto" panose="02000000000000000000" pitchFamily="2" charset="0"/>
              </a:rPr>
              <a:t>Local ITF partners will plant your trees on the slopes of the Rwenzori Mountains, Uganda, where they will be nurtured and protected to ensure their survival for years and years to come.</a:t>
            </a:r>
          </a:p>
        </p:txBody>
      </p:sp>
    </p:spTree>
    <p:extLst>
      <p:ext uri="{BB962C8B-B14F-4D97-AF65-F5344CB8AC3E}">
        <p14:creationId xmlns:p14="http://schemas.microsoft.com/office/powerpoint/2010/main" val="414303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DB08-54B3-4727-A634-BCBF742B2106}"/>
              </a:ext>
            </a:extLst>
          </p:cNvPr>
          <p:cNvSpPr>
            <a:spLocks noGrp="1"/>
          </p:cNvSpPr>
          <p:nvPr>
            <p:ph type="title"/>
          </p:nvPr>
        </p:nvSpPr>
        <p:spPr/>
        <p:txBody>
          <a:bodyPr/>
          <a:lstStyle/>
          <a:p>
            <a:r>
              <a:rPr lang="en-US" dirty="0"/>
              <a:t>How will you contribute to Protecting the Environment?</a:t>
            </a:r>
          </a:p>
        </p:txBody>
      </p:sp>
      <p:sp>
        <p:nvSpPr>
          <p:cNvPr id="3" name="Content Placeholder 2">
            <a:extLst>
              <a:ext uri="{FF2B5EF4-FFF2-40B4-BE49-F238E27FC236}">
                <a16:creationId xmlns:a16="http://schemas.microsoft.com/office/drawing/2014/main" id="{32E17853-958D-497C-9F12-1163F15D3424}"/>
              </a:ext>
            </a:extLst>
          </p:cNvPr>
          <p:cNvSpPr>
            <a:spLocks noGrp="1"/>
          </p:cNvSpPr>
          <p:nvPr>
            <p:ph idx="1"/>
          </p:nvPr>
        </p:nvSpPr>
        <p:spPr/>
        <p:txBody>
          <a:bodyPr>
            <a:normAutofit lnSpcReduction="10000"/>
          </a:bodyPr>
          <a:lstStyle/>
          <a:p>
            <a:r>
              <a:rPr lang="en-US" dirty="0"/>
              <a:t>Establish an Environment Committee in your Rotary Club</a:t>
            </a:r>
          </a:p>
          <a:p>
            <a:r>
              <a:rPr lang="en-US" dirty="0"/>
              <a:t>Serve as a Rotary Environment Committee member</a:t>
            </a:r>
          </a:p>
          <a:p>
            <a:r>
              <a:rPr lang="en-US" dirty="0"/>
              <a:t>Donate / Raise Funds for Environment Related Projects – through Rotary Foundation or through your Club’s Service Committee </a:t>
            </a:r>
          </a:p>
          <a:p>
            <a:r>
              <a:rPr lang="en-US" dirty="0"/>
              <a:t>Provide Ideas, Suggestions, Support, Leadership regarding Environmental Projects</a:t>
            </a:r>
          </a:p>
          <a:p>
            <a:r>
              <a:rPr lang="en-US" dirty="0"/>
              <a:t>Consider impacts to the Environment of other projects, ensure sustainability</a:t>
            </a:r>
          </a:p>
          <a:p>
            <a:r>
              <a:rPr lang="en-US" dirty="0"/>
              <a:t>Learn, Act, Grow, Improve, Transform, Start Small &amp; Make Good Things Happen</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1923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008F-D262-46E3-94E6-715869D9F8D0}"/>
              </a:ext>
            </a:extLst>
          </p:cNvPr>
          <p:cNvSpPr>
            <a:spLocks noGrp="1"/>
          </p:cNvSpPr>
          <p:nvPr>
            <p:ph type="title"/>
          </p:nvPr>
        </p:nvSpPr>
        <p:spPr/>
        <p:txBody>
          <a:bodyPr/>
          <a:lstStyle/>
          <a:p>
            <a:r>
              <a:rPr lang="en-US" dirty="0"/>
              <a:t>Discussion – What are your ideas to Protect and Support the Environment?</a:t>
            </a:r>
          </a:p>
        </p:txBody>
      </p:sp>
      <p:sp>
        <p:nvSpPr>
          <p:cNvPr id="3" name="Content Placeholder 2">
            <a:extLst>
              <a:ext uri="{FF2B5EF4-FFF2-40B4-BE49-F238E27FC236}">
                <a16:creationId xmlns:a16="http://schemas.microsoft.com/office/drawing/2014/main" id="{FD4574CB-6773-4A4D-B14E-A7359F772E46}"/>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AED458A6-14FF-4AF8-ADA1-097EA50396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0112" y="2099388"/>
            <a:ext cx="2771775" cy="3234612"/>
          </a:xfrm>
          <a:prstGeom prst="rect">
            <a:avLst/>
          </a:prstGeom>
          <a:noFill/>
          <a:ln>
            <a:noFill/>
          </a:ln>
        </p:spPr>
      </p:pic>
    </p:spTree>
    <p:extLst>
      <p:ext uri="{BB962C8B-B14F-4D97-AF65-F5344CB8AC3E}">
        <p14:creationId xmlns:p14="http://schemas.microsoft.com/office/powerpoint/2010/main" val="207917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DB75-668E-4655-BBDF-2085810EEA63}"/>
              </a:ext>
            </a:extLst>
          </p:cNvPr>
          <p:cNvSpPr>
            <a:spLocks noGrp="1"/>
          </p:cNvSpPr>
          <p:nvPr>
            <p:ph type="title"/>
          </p:nvPr>
        </p:nvSpPr>
        <p:spPr/>
        <p:txBody>
          <a:bodyPr/>
          <a:lstStyle/>
          <a:p>
            <a:r>
              <a:rPr lang="en-US" dirty="0"/>
              <a:t>Rotary’s 7 Areas of Focus</a:t>
            </a:r>
          </a:p>
        </p:txBody>
      </p:sp>
      <p:sp>
        <p:nvSpPr>
          <p:cNvPr id="4" name="Text Placeholder 3">
            <a:extLst>
              <a:ext uri="{FF2B5EF4-FFF2-40B4-BE49-F238E27FC236}">
                <a16:creationId xmlns:a16="http://schemas.microsoft.com/office/drawing/2014/main" id="{76978118-7CC3-4823-A6A1-128E1A2FB842}"/>
              </a:ext>
            </a:extLst>
          </p:cNvPr>
          <p:cNvSpPr>
            <a:spLocks noGrp="1"/>
          </p:cNvSpPr>
          <p:nvPr>
            <p:ph type="body" sz="half" idx="2"/>
          </p:nvPr>
        </p:nvSpPr>
        <p:spPr/>
        <p:txBody>
          <a:bodyPr/>
          <a:lstStyle/>
          <a:p>
            <a:r>
              <a:rPr lang="en-US" b="0" i="0" dirty="0">
                <a:solidFill>
                  <a:srgbClr val="111111"/>
                </a:solidFill>
                <a:effectLst/>
                <a:latin typeface="Roboto" panose="02000000000000000000" pitchFamily="2" charset="0"/>
              </a:rPr>
              <a:t>On June 25, 2020, Rotary International announced, with unanimous support from the Rotary Foundation Trustees and Rotary International Board of Directors, that it will be adding a seventh area of focus: </a:t>
            </a:r>
            <a:r>
              <a:rPr lang="en-US" b="1" i="0" dirty="0">
                <a:solidFill>
                  <a:srgbClr val="111111"/>
                </a:solidFill>
                <a:effectLst/>
                <a:latin typeface="Roboto" panose="02000000000000000000" pitchFamily="2" charset="0"/>
              </a:rPr>
              <a:t>supporting the environment</a:t>
            </a:r>
            <a:r>
              <a:rPr lang="en-US" b="0" i="0" dirty="0">
                <a:solidFill>
                  <a:srgbClr val="111111"/>
                </a:solidFill>
                <a:effectLst/>
                <a:latin typeface="Roboto" panose="02000000000000000000" pitchFamily="2" charset="0"/>
              </a:rPr>
              <a:t>.</a:t>
            </a:r>
            <a:endParaRPr lang="en-US" dirty="0"/>
          </a:p>
        </p:txBody>
      </p:sp>
      <p:pic>
        <p:nvPicPr>
          <p:cNvPr id="9220" name="Picture 4" descr="See the source image">
            <a:extLst>
              <a:ext uri="{FF2B5EF4-FFF2-40B4-BE49-F238E27FC236}">
                <a16:creationId xmlns:a16="http://schemas.microsoft.com/office/drawing/2014/main" id="{8ADD6B65-24D5-424F-A1E3-DF90905948F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638" b="9638"/>
          <a:stretch>
            <a:fillRect/>
          </a:stretch>
        </p:blipFill>
        <p:spPr bwMode="auto">
          <a:xfrm>
            <a:off x="5183187" y="531845"/>
            <a:ext cx="6750665" cy="553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9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52AE-1008-4858-AADC-6AF7D47B6A43}"/>
              </a:ext>
            </a:extLst>
          </p:cNvPr>
          <p:cNvSpPr>
            <a:spLocks noGrp="1"/>
          </p:cNvSpPr>
          <p:nvPr>
            <p:ph type="title"/>
          </p:nvPr>
        </p:nvSpPr>
        <p:spPr>
          <a:xfrm>
            <a:off x="762001" y="803325"/>
            <a:ext cx="5314536" cy="1325563"/>
          </a:xfrm>
        </p:spPr>
        <p:txBody>
          <a:bodyPr>
            <a:normAutofit/>
          </a:bodyPr>
          <a:lstStyle/>
          <a:p>
            <a:r>
              <a:rPr lang="en-US" dirty="0"/>
              <a:t>Rotary &amp; the Environment</a:t>
            </a:r>
          </a:p>
        </p:txBody>
      </p:sp>
      <p:sp>
        <p:nvSpPr>
          <p:cNvPr id="3" name="Content Placeholder 2">
            <a:extLst>
              <a:ext uri="{FF2B5EF4-FFF2-40B4-BE49-F238E27FC236}">
                <a16:creationId xmlns:a16="http://schemas.microsoft.com/office/drawing/2014/main" id="{6C92410A-0007-4C5A-92D6-73CA9FB84AA6}"/>
              </a:ext>
            </a:extLst>
          </p:cNvPr>
          <p:cNvSpPr>
            <a:spLocks noGrp="1"/>
          </p:cNvSpPr>
          <p:nvPr>
            <p:ph idx="1"/>
          </p:nvPr>
        </p:nvSpPr>
        <p:spPr>
          <a:xfrm>
            <a:off x="762000" y="2279018"/>
            <a:ext cx="5314543" cy="3375920"/>
          </a:xfrm>
        </p:spPr>
        <p:txBody>
          <a:bodyPr anchor="t">
            <a:normAutofit/>
          </a:bodyPr>
          <a:lstStyle/>
          <a:p>
            <a:pPr marL="0" indent="0">
              <a:buNone/>
            </a:pPr>
            <a:r>
              <a:rPr lang="en-US" sz="1800" b="0" i="0">
                <a:effectLst/>
                <a:latin typeface="Open Sans" panose="020B0606030504020204" pitchFamily="34" charset="0"/>
              </a:rPr>
              <a:t>18.4 million in Foundation global grant funding has been allocated to environment-related causes in the past five years through our support of community economic development and water, sanitation, and hygiene projects</a:t>
            </a:r>
          </a:p>
          <a:p>
            <a:endParaRPr lang="en-US"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lant growing in a concrete crack">
            <a:extLst>
              <a:ext uri="{FF2B5EF4-FFF2-40B4-BE49-F238E27FC236}">
                <a16:creationId xmlns:a16="http://schemas.microsoft.com/office/drawing/2014/main" id="{7437CE10-A7ED-4D3D-97C8-2B15090D250C}"/>
              </a:ext>
            </a:extLst>
          </p:cNvPr>
          <p:cNvPicPr>
            <a:picLocks noChangeAspect="1"/>
          </p:cNvPicPr>
          <p:nvPr/>
        </p:nvPicPr>
        <p:blipFill rotWithShape="1">
          <a:blip r:embed="rId3"/>
          <a:srcRect l="8565" r="2720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233223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EE97-81BC-4039-BFAE-7276CCF887E8}"/>
              </a:ext>
            </a:extLst>
          </p:cNvPr>
          <p:cNvSpPr>
            <a:spLocks noGrp="1"/>
          </p:cNvSpPr>
          <p:nvPr>
            <p:ph type="ctrTitle"/>
          </p:nvPr>
        </p:nvSpPr>
        <p:spPr>
          <a:xfrm>
            <a:off x="7464614" y="1783959"/>
            <a:ext cx="4087306" cy="2889114"/>
          </a:xfrm>
        </p:spPr>
        <p:txBody>
          <a:bodyPr anchor="b">
            <a:normAutofit/>
          </a:bodyPr>
          <a:lstStyle/>
          <a:p>
            <a:pPr algn="l"/>
            <a:r>
              <a:rPr lang="en-US" sz="4600" dirty="0"/>
              <a:t>Rotary:  Helping Protect our Planet</a:t>
            </a:r>
            <a:br>
              <a:rPr lang="en-US" sz="4600" dirty="0"/>
            </a:br>
            <a:endParaRPr lang="en-US" sz="4600" dirty="0"/>
          </a:p>
        </p:txBody>
      </p:sp>
      <p:sp>
        <p:nvSpPr>
          <p:cNvPr id="3" name="Subtitle 2">
            <a:extLst>
              <a:ext uri="{FF2B5EF4-FFF2-40B4-BE49-F238E27FC236}">
                <a16:creationId xmlns:a16="http://schemas.microsoft.com/office/drawing/2014/main" id="{DFFCA0CB-994D-4025-91F0-DB6C72FB6C15}"/>
              </a:ext>
            </a:extLst>
          </p:cNvPr>
          <p:cNvSpPr>
            <a:spLocks noGrp="1"/>
          </p:cNvSpPr>
          <p:nvPr>
            <p:ph type="subTitle" idx="1"/>
          </p:nvPr>
        </p:nvSpPr>
        <p:spPr>
          <a:xfrm>
            <a:off x="7464612" y="4673072"/>
            <a:ext cx="4087305" cy="1543169"/>
          </a:xfrm>
        </p:spPr>
        <p:txBody>
          <a:bodyPr anchor="t">
            <a:noAutofit/>
          </a:bodyPr>
          <a:lstStyle/>
          <a:p>
            <a:pPr algn="l"/>
            <a:r>
              <a:rPr lang="en-US" sz="1200" b="0" i="0" dirty="0">
                <a:effectLst/>
                <a:latin typeface="Open Sans" panose="020B0606030504020204" pitchFamily="34" charset="0"/>
              </a:rPr>
              <a:t>We are committed to supporting activities that strengthen the conservation and protection of natural resources, advance ecological sustainability, and foster harmony between communities and the environment. We empower communities to access grants and other resources, embrace local solutions, and spur innovation in an effort to address the causes and reduce the effects of climate change and environmental degradation.</a:t>
            </a:r>
            <a:endParaRPr lang="en-US" sz="1200" dirty="0"/>
          </a:p>
        </p:txBody>
      </p:sp>
      <p:sp>
        <p:nvSpPr>
          <p:cNvPr id="20"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e planet earth taken from the outer space">
            <a:extLst>
              <a:ext uri="{FF2B5EF4-FFF2-40B4-BE49-F238E27FC236}">
                <a16:creationId xmlns:a16="http://schemas.microsoft.com/office/drawing/2014/main" id="{6CBED14E-AC2E-4F1B-9AC5-D17D4F925CE6}"/>
              </a:ext>
            </a:extLst>
          </p:cNvPr>
          <p:cNvPicPr>
            <a:picLocks noChangeAspect="1"/>
          </p:cNvPicPr>
          <p:nvPr/>
        </p:nvPicPr>
        <p:blipFill rotWithShape="1">
          <a:blip r:embed="rId2"/>
          <a:srcRect l="33128"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819482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7AAA-2783-41A3-8042-F2148474EC5D}"/>
              </a:ext>
            </a:extLst>
          </p:cNvPr>
          <p:cNvSpPr>
            <a:spLocks noGrp="1"/>
          </p:cNvSpPr>
          <p:nvPr>
            <p:ph type="title"/>
          </p:nvPr>
        </p:nvSpPr>
        <p:spPr>
          <a:xfrm>
            <a:off x="762001" y="803325"/>
            <a:ext cx="5314536" cy="1325563"/>
          </a:xfrm>
        </p:spPr>
        <p:txBody>
          <a:bodyPr>
            <a:normAutofit/>
          </a:bodyPr>
          <a:lstStyle/>
          <a:p>
            <a:r>
              <a:rPr lang="en-US" dirty="0"/>
              <a:t>Taking Action</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74DCECF-FFDE-43A9-88AE-40EAB007B161}"/>
              </a:ext>
            </a:extLst>
          </p:cNvPr>
          <p:cNvPicPr>
            <a:picLocks noChangeAspect="1"/>
          </p:cNvPicPr>
          <p:nvPr/>
        </p:nvPicPr>
        <p:blipFill rotWithShape="1">
          <a:blip r:embed="rId2"/>
          <a:srcRect l="13426" r="1271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F2C5FEFE-AA85-493B-96A6-80C2213A23B3}"/>
              </a:ext>
            </a:extLst>
          </p:cNvPr>
          <p:cNvGraphicFramePr>
            <a:graphicFrameLocks noGrp="1"/>
          </p:cNvGraphicFramePr>
          <p:nvPr>
            <p:ph idx="1"/>
            <p:extLst>
              <p:ext uri="{D42A27DB-BD31-4B8C-83A1-F6EECF244321}">
                <p14:modId xmlns:p14="http://schemas.microsoft.com/office/powerpoint/2010/main" val="860711374"/>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0213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5E2C-29DE-498D-A0C8-EC07F134CF56}"/>
              </a:ext>
            </a:extLst>
          </p:cNvPr>
          <p:cNvSpPr>
            <a:spLocks noGrp="1"/>
          </p:cNvSpPr>
          <p:nvPr>
            <p:ph type="title"/>
          </p:nvPr>
        </p:nvSpPr>
        <p:spPr>
          <a:xfrm>
            <a:off x="762001" y="803325"/>
            <a:ext cx="5314536" cy="1325563"/>
          </a:xfrm>
        </p:spPr>
        <p:txBody>
          <a:bodyPr>
            <a:normAutofit/>
          </a:bodyPr>
          <a:lstStyle/>
          <a:p>
            <a:r>
              <a:rPr lang="en-US" dirty="0"/>
              <a:t>Projects, Policy, Plans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6D3F750-B19D-4AE0-92DE-1430DE81899A}"/>
              </a:ext>
            </a:extLst>
          </p:cNvPr>
          <p:cNvPicPr>
            <a:picLocks noChangeAspect="1"/>
          </p:cNvPicPr>
          <p:nvPr/>
        </p:nvPicPr>
        <p:blipFill rotWithShape="1">
          <a:blip r:embed="rId2"/>
          <a:srcRect l="10793" r="2713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8AFDDC8A-1146-4BEE-B5A4-83EBEDC6D2A7}"/>
              </a:ext>
            </a:extLst>
          </p:cNvPr>
          <p:cNvGraphicFramePr>
            <a:graphicFrameLocks noGrp="1"/>
          </p:cNvGraphicFramePr>
          <p:nvPr>
            <p:ph idx="1"/>
            <p:extLst>
              <p:ext uri="{D42A27DB-BD31-4B8C-83A1-F6EECF244321}">
                <p14:modId xmlns:p14="http://schemas.microsoft.com/office/powerpoint/2010/main" val="1628947623"/>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8243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5991-F45C-4A56-8D1B-4BC5F85DC955}"/>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000" dirty="0"/>
              <a:t>Rotary Club of Ottawa Environment Committee</a:t>
            </a:r>
            <a:br>
              <a:rPr lang="en-US" sz="5000" dirty="0"/>
            </a:br>
            <a:r>
              <a:rPr lang="en-US" sz="1800" dirty="0"/>
              <a:t>Approved by Board of Directors March 8, 2021</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ountain range at sunrise">
            <a:extLst>
              <a:ext uri="{FF2B5EF4-FFF2-40B4-BE49-F238E27FC236}">
                <a16:creationId xmlns:a16="http://schemas.microsoft.com/office/drawing/2014/main" id="{C6D87192-AED5-42D7-A293-EC4F672B1344}"/>
              </a:ext>
            </a:extLst>
          </p:cNvPr>
          <p:cNvPicPr>
            <a:picLocks noChangeAspect="1"/>
          </p:cNvPicPr>
          <p:nvPr/>
        </p:nvPicPr>
        <p:blipFill rotWithShape="1">
          <a:blip r:embed="rId2"/>
          <a:srcRect l="20965" r="1600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349618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40EE-2A32-4DDF-BAD3-47E97B985EE2}"/>
              </a:ext>
            </a:extLst>
          </p:cNvPr>
          <p:cNvSpPr>
            <a:spLocks noGrp="1"/>
          </p:cNvSpPr>
          <p:nvPr>
            <p:ph type="title"/>
          </p:nvPr>
        </p:nvSpPr>
        <p:spPr>
          <a:xfrm>
            <a:off x="838200" y="365126"/>
            <a:ext cx="10515600" cy="1237172"/>
          </a:xfrm>
        </p:spPr>
        <p:txBody>
          <a:bodyPr>
            <a:normAutofit fontScale="90000"/>
          </a:bodyPr>
          <a:lstStyle/>
          <a:p>
            <a:r>
              <a:rPr lang="en-US" dirty="0"/>
              <a:t>Rotary Club of Ottawa’s Environment Committee Terms of Reference</a:t>
            </a:r>
          </a:p>
        </p:txBody>
      </p:sp>
      <p:sp>
        <p:nvSpPr>
          <p:cNvPr id="3" name="Content Placeholder 2">
            <a:extLst>
              <a:ext uri="{FF2B5EF4-FFF2-40B4-BE49-F238E27FC236}">
                <a16:creationId xmlns:a16="http://schemas.microsoft.com/office/drawing/2014/main" id="{9EBB2AB2-B438-49A0-8942-C0BAA073CF41}"/>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Our purpose is to empower members of our community to transform their lives in a just manner to live in harmony with the sustainability of the planet and its finite resources. In line with Rotary’s mandate to contribute meaningfully to the betterment of society around the world, we seek to encourage and promote good environmental practices that individuals can take to reduce negative environmental impacts and promote environmental justice.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Our objectives are to facilitate individuals and the community as a whole: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To become informed about the environmental challenges before us.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To obtain an understanding of the practical actions that can be undertaken to help meet those challenges.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To present science-based environmental solutions and to encourage people to take action.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To encourage and support individuals and groups as they take action which will positively impact the planet.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To assist and fund projects which may help vulnerable and marginalized communities improve their environment or reduce the impact of climate change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29622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6104-985E-49BD-A774-E00766E668F4}"/>
              </a:ext>
            </a:extLst>
          </p:cNvPr>
          <p:cNvSpPr>
            <a:spLocks noGrp="1"/>
          </p:cNvSpPr>
          <p:nvPr>
            <p:ph type="title"/>
          </p:nvPr>
        </p:nvSpPr>
        <p:spPr/>
        <p:txBody>
          <a:bodyPr/>
          <a:lstStyle/>
          <a:p>
            <a:r>
              <a:rPr lang="en-US" dirty="0"/>
              <a:t>Protecting Land, Restoring Resources, Enhancing Ecosystems </a:t>
            </a:r>
          </a:p>
        </p:txBody>
      </p:sp>
      <p:sp>
        <p:nvSpPr>
          <p:cNvPr id="3" name="Content Placeholder 2">
            <a:extLst>
              <a:ext uri="{FF2B5EF4-FFF2-40B4-BE49-F238E27FC236}">
                <a16:creationId xmlns:a16="http://schemas.microsoft.com/office/drawing/2014/main" id="{3BB74F8A-D990-4458-92FF-5D5582D10C29}"/>
              </a:ext>
            </a:extLst>
          </p:cNvPr>
          <p:cNvSpPr>
            <a:spLocks noGrp="1"/>
          </p:cNvSpPr>
          <p:nvPr>
            <p:ph idx="1"/>
          </p:nvPr>
        </p:nvSpPr>
        <p:spPr/>
        <p:txBody>
          <a:bodyPr/>
          <a:lstStyle/>
          <a:p>
            <a:r>
              <a:rPr lang="en-US" dirty="0"/>
              <a:t>Identifying and Funding Projects which improve the environment or reduce greenhouse gas emissions</a:t>
            </a:r>
          </a:p>
          <a:p>
            <a:r>
              <a:rPr lang="en-US" dirty="0"/>
              <a:t>Reforestation / Watersheds / Ecosystems</a:t>
            </a:r>
          </a:p>
          <a:p>
            <a:r>
              <a:rPr lang="en-US" dirty="0"/>
              <a:t>Clean Cook Stoves, Solar</a:t>
            </a:r>
          </a:p>
          <a:p>
            <a:r>
              <a:rPr lang="en-US" dirty="0"/>
              <a:t>Seeking Synergistic projects helping communities and families, especially women and children</a:t>
            </a:r>
          </a:p>
        </p:txBody>
      </p:sp>
    </p:spTree>
    <p:extLst>
      <p:ext uri="{BB962C8B-B14F-4D97-AF65-F5344CB8AC3E}">
        <p14:creationId xmlns:p14="http://schemas.microsoft.com/office/powerpoint/2010/main" val="390622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5455</TotalTime>
  <Words>921</Words>
  <Application>Microsoft Macintosh PowerPoint</Application>
  <PresentationFormat>Widescreen</PresentationFormat>
  <Paragraphs>79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 Neue</vt:lpstr>
      <vt:lpstr>Open Sans</vt:lpstr>
      <vt:lpstr>Roboto</vt:lpstr>
      <vt:lpstr>Times New Roman</vt:lpstr>
      <vt:lpstr>Office Theme</vt:lpstr>
      <vt:lpstr>PowerPoint Presentation</vt:lpstr>
      <vt:lpstr>Rotary’s 7 Areas of Focus</vt:lpstr>
      <vt:lpstr>Rotary &amp; the Environment</vt:lpstr>
      <vt:lpstr>Rotary:  Helping Protect our Planet </vt:lpstr>
      <vt:lpstr>Taking Action</vt:lpstr>
      <vt:lpstr>Projects, Policy, Plans</vt:lpstr>
      <vt:lpstr>Rotary Club of Ottawa Environment Committee Approved by Board of Directors March 8, 2021</vt:lpstr>
      <vt:lpstr>Rotary Club of Ottawa’s Environment Committee Terms of Reference</vt:lpstr>
      <vt:lpstr>Protecting Land, Restoring Resources, Enhancing Ecosystems </vt:lpstr>
      <vt:lpstr>Education, Advocating, Community</vt:lpstr>
      <vt:lpstr>City of Ottawa – Top 2 ways you can act on climate change to achieve zero greenhouse gas emissions by 2050</vt:lpstr>
      <vt:lpstr>Speakers, Articles for Club Newsletter</vt:lpstr>
      <vt:lpstr>International Tree Foundation - Community-Centered approach to restore trees to our planet – Africa Projects</vt:lpstr>
      <vt:lpstr>International Tree Foundation Africa Projects </vt:lpstr>
      <vt:lpstr>Mother’s Day May 9th – internationaltreefoundation.org/mothersday</vt:lpstr>
      <vt:lpstr>How will you contribute to Protecting the Environment?</vt:lpstr>
      <vt:lpstr>Discussion – What are your ideas to Protect and Support the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Helping Protect our Planet</dc:title>
  <dc:creator>Sherri Kelly</dc:creator>
  <cp:lastModifiedBy>Kateri Clark</cp:lastModifiedBy>
  <cp:revision>45</cp:revision>
  <dcterms:created xsi:type="dcterms:W3CDTF">2021-03-12T00:25:51Z</dcterms:created>
  <dcterms:modified xsi:type="dcterms:W3CDTF">2021-04-11T13:48:01Z</dcterms:modified>
</cp:coreProperties>
</file>