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drawing1.xml" ContentType="application/vnd.ms-office.drawingml.diagramDrawing+xml"/>
  <Override PartName="/ppt/theme/theme2.xml" ContentType="application/vnd.openxmlformats-officedocument.theme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9"/>
  </p:notesMasterIdLst>
  <p:sldIdLst>
    <p:sldId id="256" r:id="rId2"/>
    <p:sldId id="257" r:id="rId3"/>
    <p:sldId id="264" r:id="rId4"/>
    <p:sldId id="258" r:id="rId5"/>
    <p:sldId id="259" r:id="rId6"/>
    <p:sldId id="260" r:id="rId7"/>
    <p:sldId id="265" r:id="rId8"/>
    <p:sldId id="262" r:id="rId9"/>
    <p:sldId id="266" r:id="rId10"/>
    <p:sldId id="267" r:id="rId11"/>
    <p:sldId id="263" r:id="rId12"/>
    <p:sldId id="268" r:id="rId13"/>
    <p:sldId id="269" r:id="rId14"/>
    <p:sldId id="270" r:id="rId15"/>
    <p:sldId id="271" r:id="rId16"/>
    <p:sldId id="273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0" autoAdjust="0"/>
    <p:restoredTop sz="91419"/>
  </p:normalViewPr>
  <p:slideViewPr>
    <p:cSldViewPr snapToGrid="0">
      <p:cViewPr varScale="1">
        <p:scale>
          <a:sx n="146" d="100"/>
          <a:sy n="146" d="100"/>
        </p:scale>
        <p:origin x="11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67591-FD8F-4AE2-8F3A-07414FBCC05D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F875F29-9D55-4DE7-8808-15125CA36E63}">
      <dgm:prSet/>
      <dgm:spPr/>
      <dgm:t>
        <a:bodyPr/>
        <a:lstStyle/>
        <a:p>
          <a:pPr>
            <a:defRPr b="1"/>
          </a:pPr>
          <a:r>
            <a:rPr lang="en-IN" dirty="0"/>
            <a:t>Alex Kirwan</a:t>
          </a:r>
          <a:endParaRPr lang="en-US" dirty="0"/>
        </a:p>
      </dgm:t>
    </dgm:pt>
    <dgm:pt modelId="{61AB7989-2881-4794-8C8B-1354A9D660BD}" type="parTrans" cxnId="{C1D4CEFF-B28C-4400-87A3-C45BB0F70D7F}">
      <dgm:prSet/>
      <dgm:spPr/>
      <dgm:t>
        <a:bodyPr/>
        <a:lstStyle/>
        <a:p>
          <a:endParaRPr lang="en-US"/>
        </a:p>
      </dgm:t>
    </dgm:pt>
    <dgm:pt modelId="{10E85036-F610-45A3-9002-89D17172668D}" type="sibTrans" cxnId="{C1D4CEFF-B28C-4400-87A3-C45BB0F70D7F}">
      <dgm:prSet/>
      <dgm:spPr/>
      <dgm:t>
        <a:bodyPr/>
        <a:lstStyle/>
        <a:p>
          <a:endParaRPr lang="en-US"/>
        </a:p>
      </dgm:t>
    </dgm:pt>
    <dgm:pt modelId="{DE8F3552-4BE3-4586-9841-A7A35F8A1D8C}">
      <dgm:prSet/>
      <dgm:spPr/>
      <dgm:t>
        <a:bodyPr/>
        <a:lstStyle/>
        <a:p>
          <a:r>
            <a:rPr lang="en-IN"/>
            <a:t>Founder &amp; Cyber Security Advocate</a:t>
          </a:r>
          <a:endParaRPr lang="en-US"/>
        </a:p>
      </dgm:t>
    </dgm:pt>
    <dgm:pt modelId="{6765198B-AEFD-4A4A-9717-DEA7FD5D9F25}" type="parTrans" cxnId="{F3DF97F9-38FF-46E3-9094-5889A8572844}">
      <dgm:prSet/>
      <dgm:spPr/>
      <dgm:t>
        <a:bodyPr/>
        <a:lstStyle/>
        <a:p>
          <a:endParaRPr lang="en-US"/>
        </a:p>
      </dgm:t>
    </dgm:pt>
    <dgm:pt modelId="{1E418034-D2C6-49CA-9D0A-4185892F6604}" type="sibTrans" cxnId="{F3DF97F9-38FF-46E3-9094-5889A8572844}">
      <dgm:prSet/>
      <dgm:spPr/>
      <dgm:t>
        <a:bodyPr/>
        <a:lstStyle/>
        <a:p>
          <a:endParaRPr lang="en-US"/>
        </a:p>
      </dgm:t>
    </dgm:pt>
    <dgm:pt modelId="{EA5120F3-D5F1-4922-92BB-E1DF08F975E0}">
      <dgm:prSet/>
      <dgm:spPr/>
      <dgm:t>
        <a:bodyPr/>
        <a:lstStyle/>
        <a:p>
          <a:r>
            <a:rPr lang="en-IN" dirty="0"/>
            <a:t>Current student of Bachelors in Cyber Security</a:t>
          </a:r>
          <a:endParaRPr lang="en-US" dirty="0"/>
        </a:p>
      </dgm:t>
    </dgm:pt>
    <dgm:pt modelId="{8E922F91-ED3C-4288-8C6D-FBD1DC45C4BF}" type="parTrans" cxnId="{99A64E72-5680-47BB-9C30-88F3EF7C7A88}">
      <dgm:prSet/>
      <dgm:spPr/>
      <dgm:t>
        <a:bodyPr/>
        <a:lstStyle/>
        <a:p>
          <a:endParaRPr lang="en-US"/>
        </a:p>
      </dgm:t>
    </dgm:pt>
    <dgm:pt modelId="{E2E4A5A0-6816-44B9-9E93-353215474C47}" type="sibTrans" cxnId="{99A64E72-5680-47BB-9C30-88F3EF7C7A88}">
      <dgm:prSet/>
      <dgm:spPr/>
      <dgm:t>
        <a:bodyPr/>
        <a:lstStyle/>
        <a:p>
          <a:endParaRPr lang="en-US"/>
        </a:p>
      </dgm:t>
    </dgm:pt>
    <dgm:pt modelId="{D6A97973-EE87-4F57-8637-CA3D02BCFD27}">
      <dgm:prSet/>
      <dgm:spPr/>
      <dgm:t>
        <a:bodyPr/>
        <a:lstStyle/>
        <a:p>
          <a:pPr>
            <a:defRPr b="1"/>
          </a:pPr>
          <a:r>
            <a:rPr lang="en-IN" dirty="0"/>
            <a:t>Bhargav Parthasarathy</a:t>
          </a:r>
          <a:endParaRPr lang="en-US" dirty="0"/>
        </a:p>
      </dgm:t>
    </dgm:pt>
    <dgm:pt modelId="{C26B2661-726F-471C-8B41-BEC71E394296}" type="parTrans" cxnId="{5EE1327F-528D-4DFE-AC71-0894CE81DCF3}">
      <dgm:prSet/>
      <dgm:spPr/>
      <dgm:t>
        <a:bodyPr/>
        <a:lstStyle/>
        <a:p>
          <a:endParaRPr lang="en-US"/>
        </a:p>
      </dgm:t>
    </dgm:pt>
    <dgm:pt modelId="{BFBF6E43-B097-411F-A3B7-42363D0E38B2}" type="sibTrans" cxnId="{5EE1327F-528D-4DFE-AC71-0894CE81DCF3}">
      <dgm:prSet/>
      <dgm:spPr/>
      <dgm:t>
        <a:bodyPr/>
        <a:lstStyle/>
        <a:p>
          <a:endParaRPr lang="en-US"/>
        </a:p>
      </dgm:t>
    </dgm:pt>
    <dgm:pt modelId="{635A65F4-48D0-47B9-A9ED-236971DCA739}">
      <dgm:prSet/>
      <dgm:spPr/>
      <dgm:t>
        <a:bodyPr/>
        <a:lstStyle/>
        <a:p>
          <a:r>
            <a:rPr lang="en-IN"/>
            <a:t>Co Founder &amp; Cyber Security Advisor</a:t>
          </a:r>
          <a:endParaRPr lang="en-US"/>
        </a:p>
      </dgm:t>
    </dgm:pt>
    <dgm:pt modelId="{CE2E96CE-44C7-41B5-B1D7-3738A9709002}" type="parTrans" cxnId="{E9C62A72-F555-4FA6-8BBF-0FE6B2936B13}">
      <dgm:prSet/>
      <dgm:spPr/>
      <dgm:t>
        <a:bodyPr/>
        <a:lstStyle/>
        <a:p>
          <a:endParaRPr lang="en-US"/>
        </a:p>
      </dgm:t>
    </dgm:pt>
    <dgm:pt modelId="{7FEE3014-18ED-4CF2-9548-7AE4CD8EDEE5}" type="sibTrans" cxnId="{E9C62A72-F555-4FA6-8BBF-0FE6B2936B13}">
      <dgm:prSet/>
      <dgm:spPr/>
      <dgm:t>
        <a:bodyPr/>
        <a:lstStyle/>
        <a:p>
          <a:endParaRPr lang="en-US"/>
        </a:p>
      </dgm:t>
    </dgm:pt>
    <dgm:pt modelId="{216CEAC3-56B4-4F78-BA52-528FF0960275}">
      <dgm:prSet/>
      <dgm:spPr/>
      <dgm:t>
        <a:bodyPr/>
        <a:lstStyle/>
        <a:p>
          <a:r>
            <a:rPr lang="en-IN"/>
            <a:t>Recent Graduate from Masters in Cyber Security</a:t>
          </a:r>
          <a:endParaRPr lang="en-US"/>
        </a:p>
      </dgm:t>
    </dgm:pt>
    <dgm:pt modelId="{F18AFB2F-7B3F-4E8E-9DE9-1DDB8B0AF485}" type="parTrans" cxnId="{BA804E9F-16A5-4CF7-A401-6FDBFCF9E884}">
      <dgm:prSet/>
      <dgm:spPr/>
      <dgm:t>
        <a:bodyPr/>
        <a:lstStyle/>
        <a:p>
          <a:endParaRPr lang="en-US"/>
        </a:p>
      </dgm:t>
    </dgm:pt>
    <dgm:pt modelId="{7A7B1A9D-17AD-4AB6-9421-DF260A774D1C}" type="sibTrans" cxnId="{BA804E9F-16A5-4CF7-A401-6FDBFCF9E884}">
      <dgm:prSet/>
      <dgm:spPr/>
      <dgm:t>
        <a:bodyPr/>
        <a:lstStyle/>
        <a:p>
          <a:endParaRPr lang="en-US"/>
        </a:p>
      </dgm:t>
    </dgm:pt>
    <dgm:pt modelId="{2D387C33-E842-4D04-96BB-34C641B48030}" type="pres">
      <dgm:prSet presAssocID="{72367591-FD8F-4AE2-8F3A-07414FBCC05D}" presName="Name0" presStyleCnt="0">
        <dgm:presLayoutVars>
          <dgm:dir/>
          <dgm:animLvl val="lvl"/>
          <dgm:resizeHandles val="exact"/>
        </dgm:presLayoutVars>
      </dgm:prSet>
      <dgm:spPr/>
    </dgm:pt>
    <dgm:pt modelId="{F633C049-6516-417B-9077-CC877827872A}" type="pres">
      <dgm:prSet presAssocID="{5F875F29-9D55-4DE7-8808-15125CA36E63}" presName="composite" presStyleCnt="0"/>
      <dgm:spPr/>
    </dgm:pt>
    <dgm:pt modelId="{6F6BC3D2-994B-42CF-919E-4BDE2E0D642A}" type="pres">
      <dgm:prSet presAssocID="{5F875F29-9D55-4DE7-8808-15125CA36E6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AFF93D7A-68F5-4880-8240-FEA6A5753A43}" type="pres">
      <dgm:prSet presAssocID="{5F875F29-9D55-4DE7-8808-15125CA36E63}" presName="desTx" presStyleLbl="alignAccFollowNode1" presStyleIdx="0" presStyleCnt="2">
        <dgm:presLayoutVars>
          <dgm:bulletEnabled val="1"/>
        </dgm:presLayoutVars>
      </dgm:prSet>
      <dgm:spPr/>
    </dgm:pt>
    <dgm:pt modelId="{C5E468EF-D1C6-4E5F-9BD1-122DC080DEF1}" type="pres">
      <dgm:prSet presAssocID="{10E85036-F610-45A3-9002-89D17172668D}" presName="space" presStyleCnt="0"/>
      <dgm:spPr/>
    </dgm:pt>
    <dgm:pt modelId="{296480EC-C13B-4F2F-B2A2-785CE2D16186}" type="pres">
      <dgm:prSet presAssocID="{D6A97973-EE87-4F57-8637-CA3D02BCFD27}" presName="composite" presStyleCnt="0"/>
      <dgm:spPr/>
    </dgm:pt>
    <dgm:pt modelId="{F00F0E3F-52FA-4836-B3FC-11E456760CB0}" type="pres">
      <dgm:prSet presAssocID="{D6A97973-EE87-4F57-8637-CA3D02BCFD2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4B142FC-1E74-4111-AB4A-D97A641EB304}" type="pres">
      <dgm:prSet presAssocID="{D6A97973-EE87-4F57-8637-CA3D02BCFD2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CECA1F19-6FB5-483C-9614-A1E267E94B64}" type="presOf" srcId="{72367591-FD8F-4AE2-8F3A-07414FBCC05D}" destId="{2D387C33-E842-4D04-96BB-34C641B48030}" srcOrd="0" destOrd="0" presId="urn:microsoft.com/office/officeart/2005/8/layout/hList1"/>
    <dgm:cxn modelId="{7075141E-60FF-4B84-974B-09818E8FCA1B}" type="presOf" srcId="{5F875F29-9D55-4DE7-8808-15125CA36E63}" destId="{6F6BC3D2-994B-42CF-919E-4BDE2E0D642A}" srcOrd="0" destOrd="0" presId="urn:microsoft.com/office/officeart/2005/8/layout/hList1"/>
    <dgm:cxn modelId="{8E674E20-4DB6-40E1-842B-B881901F6E1C}" type="presOf" srcId="{D6A97973-EE87-4F57-8637-CA3D02BCFD27}" destId="{F00F0E3F-52FA-4836-B3FC-11E456760CB0}" srcOrd="0" destOrd="0" presId="urn:microsoft.com/office/officeart/2005/8/layout/hList1"/>
    <dgm:cxn modelId="{E5BD0F55-EE41-4056-8A10-BF2EE1D938BE}" type="presOf" srcId="{DE8F3552-4BE3-4586-9841-A7A35F8A1D8C}" destId="{AFF93D7A-68F5-4880-8240-FEA6A5753A43}" srcOrd="0" destOrd="0" presId="urn:microsoft.com/office/officeart/2005/8/layout/hList1"/>
    <dgm:cxn modelId="{EB277257-BFCC-4D48-8812-2C856C9E484D}" type="presOf" srcId="{216CEAC3-56B4-4F78-BA52-528FF0960275}" destId="{14B142FC-1E74-4111-AB4A-D97A641EB304}" srcOrd="0" destOrd="1" presId="urn:microsoft.com/office/officeart/2005/8/layout/hList1"/>
    <dgm:cxn modelId="{E9C62A72-F555-4FA6-8BBF-0FE6B2936B13}" srcId="{D6A97973-EE87-4F57-8637-CA3D02BCFD27}" destId="{635A65F4-48D0-47B9-A9ED-236971DCA739}" srcOrd="0" destOrd="0" parTransId="{CE2E96CE-44C7-41B5-B1D7-3738A9709002}" sibTransId="{7FEE3014-18ED-4CF2-9548-7AE4CD8EDEE5}"/>
    <dgm:cxn modelId="{99A64E72-5680-47BB-9C30-88F3EF7C7A88}" srcId="{5F875F29-9D55-4DE7-8808-15125CA36E63}" destId="{EA5120F3-D5F1-4922-92BB-E1DF08F975E0}" srcOrd="1" destOrd="0" parTransId="{8E922F91-ED3C-4288-8C6D-FBD1DC45C4BF}" sibTransId="{E2E4A5A0-6816-44B9-9E93-353215474C47}"/>
    <dgm:cxn modelId="{5EE1327F-528D-4DFE-AC71-0894CE81DCF3}" srcId="{72367591-FD8F-4AE2-8F3A-07414FBCC05D}" destId="{D6A97973-EE87-4F57-8637-CA3D02BCFD27}" srcOrd="1" destOrd="0" parTransId="{C26B2661-726F-471C-8B41-BEC71E394296}" sibTransId="{BFBF6E43-B097-411F-A3B7-42363D0E38B2}"/>
    <dgm:cxn modelId="{BA804E9F-16A5-4CF7-A401-6FDBFCF9E884}" srcId="{D6A97973-EE87-4F57-8637-CA3D02BCFD27}" destId="{216CEAC3-56B4-4F78-BA52-528FF0960275}" srcOrd="1" destOrd="0" parTransId="{F18AFB2F-7B3F-4E8E-9DE9-1DDB8B0AF485}" sibTransId="{7A7B1A9D-17AD-4AB6-9421-DF260A774D1C}"/>
    <dgm:cxn modelId="{D81E25EF-11AD-4C27-A2F0-BBDD562AFA17}" type="presOf" srcId="{EA5120F3-D5F1-4922-92BB-E1DF08F975E0}" destId="{AFF93D7A-68F5-4880-8240-FEA6A5753A43}" srcOrd="0" destOrd="1" presId="urn:microsoft.com/office/officeart/2005/8/layout/hList1"/>
    <dgm:cxn modelId="{5E4E34EF-918A-4805-803F-84FEE096B3FF}" type="presOf" srcId="{635A65F4-48D0-47B9-A9ED-236971DCA739}" destId="{14B142FC-1E74-4111-AB4A-D97A641EB304}" srcOrd="0" destOrd="0" presId="urn:microsoft.com/office/officeart/2005/8/layout/hList1"/>
    <dgm:cxn modelId="{F3DF97F9-38FF-46E3-9094-5889A8572844}" srcId="{5F875F29-9D55-4DE7-8808-15125CA36E63}" destId="{DE8F3552-4BE3-4586-9841-A7A35F8A1D8C}" srcOrd="0" destOrd="0" parTransId="{6765198B-AEFD-4A4A-9717-DEA7FD5D9F25}" sibTransId="{1E418034-D2C6-49CA-9D0A-4185892F6604}"/>
    <dgm:cxn modelId="{C1D4CEFF-B28C-4400-87A3-C45BB0F70D7F}" srcId="{72367591-FD8F-4AE2-8F3A-07414FBCC05D}" destId="{5F875F29-9D55-4DE7-8808-15125CA36E63}" srcOrd="0" destOrd="0" parTransId="{61AB7989-2881-4794-8C8B-1354A9D660BD}" sibTransId="{10E85036-F610-45A3-9002-89D17172668D}"/>
    <dgm:cxn modelId="{CBD24216-A30C-46BA-ABFD-B10E34B33F17}" type="presParOf" srcId="{2D387C33-E842-4D04-96BB-34C641B48030}" destId="{F633C049-6516-417B-9077-CC877827872A}" srcOrd="0" destOrd="0" presId="urn:microsoft.com/office/officeart/2005/8/layout/hList1"/>
    <dgm:cxn modelId="{5C74979F-DD37-4CF9-8497-2D6C6CD869AB}" type="presParOf" srcId="{F633C049-6516-417B-9077-CC877827872A}" destId="{6F6BC3D2-994B-42CF-919E-4BDE2E0D642A}" srcOrd="0" destOrd="0" presId="urn:microsoft.com/office/officeart/2005/8/layout/hList1"/>
    <dgm:cxn modelId="{BD7BB8E4-909D-4ADE-8C0A-FE34DE55DF6C}" type="presParOf" srcId="{F633C049-6516-417B-9077-CC877827872A}" destId="{AFF93D7A-68F5-4880-8240-FEA6A5753A43}" srcOrd="1" destOrd="0" presId="urn:microsoft.com/office/officeart/2005/8/layout/hList1"/>
    <dgm:cxn modelId="{6F1BA57E-06B2-44C3-8E47-DFF961FCFED7}" type="presParOf" srcId="{2D387C33-E842-4D04-96BB-34C641B48030}" destId="{C5E468EF-D1C6-4E5F-9BD1-122DC080DEF1}" srcOrd="1" destOrd="0" presId="urn:microsoft.com/office/officeart/2005/8/layout/hList1"/>
    <dgm:cxn modelId="{81AB58D7-DD02-4715-9C31-1C4EF36E4CA9}" type="presParOf" srcId="{2D387C33-E842-4D04-96BB-34C641B48030}" destId="{296480EC-C13B-4F2F-B2A2-785CE2D16186}" srcOrd="2" destOrd="0" presId="urn:microsoft.com/office/officeart/2005/8/layout/hList1"/>
    <dgm:cxn modelId="{70C4033F-2EEB-4598-883E-9110CFD0EFB4}" type="presParOf" srcId="{296480EC-C13B-4F2F-B2A2-785CE2D16186}" destId="{F00F0E3F-52FA-4836-B3FC-11E456760CB0}" srcOrd="0" destOrd="0" presId="urn:microsoft.com/office/officeart/2005/8/layout/hList1"/>
    <dgm:cxn modelId="{21F58361-FD33-4140-86A2-5F1BB95FC9E5}" type="presParOf" srcId="{296480EC-C13B-4F2F-B2A2-785CE2D16186}" destId="{14B142FC-1E74-4111-AB4A-D97A641EB304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4DFCCB-3FA4-4A8A-8419-E0EE80C4F2C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869169F-5D7C-4D09-983E-977B9A5DDBFE}">
      <dgm:prSet/>
      <dgm:spPr/>
      <dgm:t>
        <a:bodyPr/>
        <a:lstStyle/>
        <a:p>
          <a:r>
            <a:rPr lang="en-IN" dirty="0"/>
            <a:t>Text or SMS Scams</a:t>
          </a:r>
          <a:endParaRPr lang="en-US" dirty="0"/>
        </a:p>
      </dgm:t>
    </dgm:pt>
    <dgm:pt modelId="{A8B9DF73-82A9-41D7-8D70-196FE4DC2FF0}" type="parTrans" cxnId="{0C2E3025-E53A-4149-AEFF-777B303BC871}">
      <dgm:prSet/>
      <dgm:spPr/>
      <dgm:t>
        <a:bodyPr/>
        <a:lstStyle/>
        <a:p>
          <a:endParaRPr lang="en-US"/>
        </a:p>
      </dgm:t>
    </dgm:pt>
    <dgm:pt modelId="{D48B8ABE-C4D3-42E1-8213-02D1D51CF6F8}" type="sibTrans" cxnId="{0C2E3025-E53A-4149-AEFF-777B303BC871}">
      <dgm:prSet/>
      <dgm:spPr/>
      <dgm:t>
        <a:bodyPr/>
        <a:lstStyle/>
        <a:p>
          <a:endParaRPr lang="en-US"/>
        </a:p>
      </dgm:t>
    </dgm:pt>
    <dgm:pt modelId="{98E37E99-CFAB-4B72-8288-B36FD54154F9}">
      <dgm:prSet/>
      <dgm:spPr/>
      <dgm:t>
        <a:bodyPr/>
        <a:lstStyle/>
        <a:p>
          <a:r>
            <a:rPr lang="en-IN" dirty="0"/>
            <a:t>Phone Scams</a:t>
          </a:r>
          <a:endParaRPr lang="en-US" dirty="0"/>
        </a:p>
      </dgm:t>
    </dgm:pt>
    <dgm:pt modelId="{D91CC014-FFCD-4EDC-83F7-FA8928BC6D67}" type="parTrans" cxnId="{DEE38600-D149-430A-8031-692A2A217F73}">
      <dgm:prSet/>
      <dgm:spPr/>
      <dgm:t>
        <a:bodyPr/>
        <a:lstStyle/>
        <a:p>
          <a:endParaRPr lang="en-US"/>
        </a:p>
      </dgm:t>
    </dgm:pt>
    <dgm:pt modelId="{629BA1E5-B59F-426A-9530-A4A3FD88DB16}" type="sibTrans" cxnId="{DEE38600-D149-430A-8031-692A2A217F73}">
      <dgm:prSet/>
      <dgm:spPr/>
      <dgm:t>
        <a:bodyPr/>
        <a:lstStyle/>
        <a:p>
          <a:endParaRPr lang="en-US"/>
        </a:p>
      </dgm:t>
    </dgm:pt>
    <dgm:pt modelId="{47BC1C50-8E47-4C2C-AFF5-F686A309AE58}">
      <dgm:prSet/>
      <dgm:spPr/>
      <dgm:t>
        <a:bodyPr/>
        <a:lstStyle/>
        <a:p>
          <a:r>
            <a:rPr lang="en-IN"/>
            <a:t>Email Scams</a:t>
          </a:r>
          <a:endParaRPr lang="en-US"/>
        </a:p>
      </dgm:t>
    </dgm:pt>
    <dgm:pt modelId="{AD80695A-0498-47C5-84C5-624EB6C6F9A8}" type="parTrans" cxnId="{9811C8C4-4F38-420A-982A-5D5BA09A17D5}">
      <dgm:prSet/>
      <dgm:spPr/>
      <dgm:t>
        <a:bodyPr/>
        <a:lstStyle/>
        <a:p>
          <a:endParaRPr lang="en-US"/>
        </a:p>
      </dgm:t>
    </dgm:pt>
    <dgm:pt modelId="{E95A28D7-CCC8-4A6B-B398-F68402800C3D}" type="sibTrans" cxnId="{9811C8C4-4F38-420A-982A-5D5BA09A17D5}">
      <dgm:prSet/>
      <dgm:spPr/>
      <dgm:t>
        <a:bodyPr/>
        <a:lstStyle/>
        <a:p>
          <a:endParaRPr lang="en-US"/>
        </a:p>
      </dgm:t>
    </dgm:pt>
    <dgm:pt modelId="{13FE446F-57BB-4978-9187-72EDFF0573B3}">
      <dgm:prSet/>
      <dgm:spPr/>
      <dgm:t>
        <a:bodyPr/>
        <a:lstStyle/>
        <a:p>
          <a:r>
            <a:rPr lang="en-IN"/>
            <a:t>Social Media Scams</a:t>
          </a:r>
          <a:endParaRPr lang="en-US"/>
        </a:p>
      </dgm:t>
    </dgm:pt>
    <dgm:pt modelId="{193F14AE-5D43-4932-9A2C-E1F631649762}" type="parTrans" cxnId="{9CB43C13-299E-452D-AC30-68C2974ADDE8}">
      <dgm:prSet/>
      <dgm:spPr/>
      <dgm:t>
        <a:bodyPr/>
        <a:lstStyle/>
        <a:p>
          <a:endParaRPr lang="en-US"/>
        </a:p>
      </dgm:t>
    </dgm:pt>
    <dgm:pt modelId="{258C6609-8CA4-43E7-B9D3-100CB672EC4B}" type="sibTrans" cxnId="{9CB43C13-299E-452D-AC30-68C2974ADDE8}">
      <dgm:prSet/>
      <dgm:spPr/>
      <dgm:t>
        <a:bodyPr/>
        <a:lstStyle/>
        <a:p>
          <a:endParaRPr lang="en-US"/>
        </a:p>
      </dgm:t>
    </dgm:pt>
    <dgm:pt modelId="{6728B807-C673-4110-B51F-1C9AEB904D0D}">
      <dgm:prSet/>
      <dgm:spPr/>
      <dgm:t>
        <a:bodyPr/>
        <a:lstStyle/>
        <a:p>
          <a:r>
            <a:rPr lang="en-IN"/>
            <a:t>Website Scams</a:t>
          </a:r>
          <a:endParaRPr lang="en-US"/>
        </a:p>
      </dgm:t>
    </dgm:pt>
    <dgm:pt modelId="{ADE06F05-7CDB-40D5-8E88-0AB1AA0382CB}" type="parTrans" cxnId="{D7BB13B8-C30B-4801-83B8-79E0011102C4}">
      <dgm:prSet/>
      <dgm:spPr/>
      <dgm:t>
        <a:bodyPr/>
        <a:lstStyle/>
        <a:p>
          <a:endParaRPr lang="en-US"/>
        </a:p>
      </dgm:t>
    </dgm:pt>
    <dgm:pt modelId="{A0DE5DD8-593D-47FE-99E6-75343321141D}" type="sibTrans" cxnId="{D7BB13B8-C30B-4801-83B8-79E0011102C4}">
      <dgm:prSet/>
      <dgm:spPr/>
      <dgm:t>
        <a:bodyPr/>
        <a:lstStyle/>
        <a:p>
          <a:endParaRPr lang="en-US"/>
        </a:p>
      </dgm:t>
    </dgm:pt>
    <dgm:pt modelId="{31758EF3-ABE6-4EA4-AA09-E4BAD24AB56A}">
      <dgm:prSet/>
      <dgm:spPr/>
      <dgm:t>
        <a:bodyPr/>
        <a:lstStyle/>
        <a:p>
          <a:r>
            <a:rPr lang="en-IN"/>
            <a:t>In Person Scams</a:t>
          </a:r>
          <a:endParaRPr lang="en-US"/>
        </a:p>
      </dgm:t>
    </dgm:pt>
    <dgm:pt modelId="{3B3417F6-6F4E-486F-A730-C01C25170EBE}" type="parTrans" cxnId="{14367929-4F8B-433E-A69C-37CD8B8EBFE2}">
      <dgm:prSet/>
      <dgm:spPr/>
      <dgm:t>
        <a:bodyPr/>
        <a:lstStyle/>
        <a:p>
          <a:endParaRPr lang="en-US"/>
        </a:p>
      </dgm:t>
    </dgm:pt>
    <dgm:pt modelId="{6F3E1D0D-6308-445B-A18E-BAAC8FDCA481}" type="sibTrans" cxnId="{14367929-4F8B-433E-A69C-37CD8B8EBFE2}">
      <dgm:prSet/>
      <dgm:spPr/>
      <dgm:t>
        <a:bodyPr/>
        <a:lstStyle/>
        <a:p>
          <a:endParaRPr lang="en-US"/>
        </a:p>
      </dgm:t>
    </dgm:pt>
    <dgm:pt modelId="{76C14D25-DED2-45A7-AF12-ABF5B6141E99}" type="pres">
      <dgm:prSet presAssocID="{BD4DFCCB-3FA4-4A8A-8419-E0EE80C4F2C6}" presName="linear" presStyleCnt="0">
        <dgm:presLayoutVars>
          <dgm:animLvl val="lvl"/>
          <dgm:resizeHandles val="exact"/>
        </dgm:presLayoutVars>
      </dgm:prSet>
      <dgm:spPr/>
    </dgm:pt>
    <dgm:pt modelId="{E7B9A5CA-F608-435C-B764-EA12431D1F0F}" type="pres">
      <dgm:prSet presAssocID="{3869169F-5D7C-4D09-983E-977B9A5DDBF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B71D75D-FC11-4329-B3F8-B12B5A178EDA}" type="pres">
      <dgm:prSet presAssocID="{D48B8ABE-C4D3-42E1-8213-02D1D51CF6F8}" presName="spacer" presStyleCnt="0"/>
      <dgm:spPr/>
    </dgm:pt>
    <dgm:pt modelId="{0FD54B3A-8730-4B13-909D-216F59124315}" type="pres">
      <dgm:prSet presAssocID="{98E37E99-CFAB-4B72-8288-B36FD54154F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7D6A2EC-1C8A-41C9-BC3F-A241C2F90B49}" type="pres">
      <dgm:prSet presAssocID="{629BA1E5-B59F-426A-9530-A4A3FD88DB16}" presName="spacer" presStyleCnt="0"/>
      <dgm:spPr/>
    </dgm:pt>
    <dgm:pt modelId="{409849AC-3811-4998-8A45-4E7B7940EB8F}" type="pres">
      <dgm:prSet presAssocID="{47BC1C50-8E47-4C2C-AFF5-F686A309AE5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FA6EFEC-FE67-4D31-BC95-3833D3AAB0B9}" type="pres">
      <dgm:prSet presAssocID="{E95A28D7-CCC8-4A6B-B398-F68402800C3D}" presName="spacer" presStyleCnt="0"/>
      <dgm:spPr/>
    </dgm:pt>
    <dgm:pt modelId="{C8B09756-1204-46D5-BC2C-5D7174225402}" type="pres">
      <dgm:prSet presAssocID="{13FE446F-57BB-4978-9187-72EDFF0573B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2C59D48-8117-4E96-9E49-81EA3E93D280}" type="pres">
      <dgm:prSet presAssocID="{258C6609-8CA4-43E7-B9D3-100CB672EC4B}" presName="spacer" presStyleCnt="0"/>
      <dgm:spPr/>
    </dgm:pt>
    <dgm:pt modelId="{391FE2E1-54E0-4B08-B9B3-A953A1016E34}" type="pres">
      <dgm:prSet presAssocID="{6728B807-C673-4110-B51F-1C9AEB904D0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2F36F0A-A0C7-48D8-B843-30EDF702B99C}" type="pres">
      <dgm:prSet presAssocID="{A0DE5DD8-593D-47FE-99E6-75343321141D}" presName="spacer" presStyleCnt="0"/>
      <dgm:spPr/>
    </dgm:pt>
    <dgm:pt modelId="{0311C17B-FEED-4514-B09C-3C78F9D77B75}" type="pres">
      <dgm:prSet presAssocID="{31758EF3-ABE6-4EA4-AA09-E4BAD24AB56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EE38600-D149-430A-8031-692A2A217F73}" srcId="{BD4DFCCB-3FA4-4A8A-8419-E0EE80C4F2C6}" destId="{98E37E99-CFAB-4B72-8288-B36FD54154F9}" srcOrd="1" destOrd="0" parTransId="{D91CC014-FFCD-4EDC-83F7-FA8928BC6D67}" sibTransId="{629BA1E5-B59F-426A-9530-A4A3FD88DB16}"/>
    <dgm:cxn modelId="{9CB43C13-299E-452D-AC30-68C2974ADDE8}" srcId="{BD4DFCCB-3FA4-4A8A-8419-E0EE80C4F2C6}" destId="{13FE446F-57BB-4978-9187-72EDFF0573B3}" srcOrd="3" destOrd="0" parTransId="{193F14AE-5D43-4932-9A2C-E1F631649762}" sibTransId="{258C6609-8CA4-43E7-B9D3-100CB672EC4B}"/>
    <dgm:cxn modelId="{0C2E3025-E53A-4149-AEFF-777B303BC871}" srcId="{BD4DFCCB-3FA4-4A8A-8419-E0EE80C4F2C6}" destId="{3869169F-5D7C-4D09-983E-977B9A5DDBFE}" srcOrd="0" destOrd="0" parTransId="{A8B9DF73-82A9-41D7-8D70-196FE4DC2FF0}" sibTransId="{D48B8ABE-C4D3-42E1-8213-02D1D51CF6F8}"/>
    <dgm:cxn modelId="{14367929-4F8B-433E-A69C-37CD8B8EBFE2}" srcId="{BD4DFCCB-3FA4-4A8A-8419-E0EE80C4F2C6}" destId="{31758EF3-ABE6-4EA4-AA09-E4BAD24AB56A}" srcOrd="5" destOrd="0" parTransId="{3B3417F6-6F4E-486F-A730-C01C25170EBE}" sibTransId="{6F3E1D0D-6308-445B-A18E-BAAC8FDCA481}"/>
    <dgm:cxn modelId="{11FB1390-DD75-4CA6-A46A-709F081078D0}" type="presOf" srcId="{13FE446F-57BB-4978-9187-72EDFF0573B3}" destId="{C8B09756-1204-46D5-BC2C-5D7174225402}" srcOrd="0" destOrd="0" presId="urn:microsoft.com/office/officeart/2005/8/layout/vList2"/>
    <dgm:cxn modelId="{372F6BA7-0023-42A2-8630-46033314F6B3}" type="presOf" srcId="{98E37E99-CFAB-4B72-8288-B36FD54154F9}" destId="{0FD54B3A-8730-4B13-909D-216F59124315}" srcOrd="0" destOrd="0" presId="urn:microsoft.com/office/officeart/2005/8/layout/vList2"/>
    <dgm:cxn modelId="{A34D52A8-F69B-4FF6-97C9-19E773DB2659}" type="presOf" srcId="{6728B807-C673-4110-B51F-1C9AEB904D0D}" destId="{391FE2E1-54E0-4B08-B9B3-A953A1016E34}" srcOrd="0" destOrd="0" presId="urn:microsoft.com/office/officeart/2005/8/layout/vList2"/>
    <dgm:cxn modelId="{D7BB13B8-C30B-4801-83B8-79E0011102C4}" srcId="{BD4DFCCB-3FA4-4A8A-8419-E0EE80C4F2C6}" destId="{6728B807-C673-4110-B51F-1C9AEB904D0D}" srcOrd="4" destOrd="0" parTransId="{ADE06F05-7CDB-40D5-8E88-0AB1AA0382CB}" sibTransId="{A0DE5DD8-593D-47FE-99E6-75343321141D}"/>
    <dgm:cxn modelId="{9811C8C4-4F38-420A-982A-5D5BA09A17D5}" srcId="{BD4DFCCB-3FA4-4A8A-8419-E0EE80C4F2C6}" destId="{47BC1C50-8E47-4C2C-AFF5-F686A309AE58}" srcOrd="2" destOrd="0" parTransId="{AD80695A-0498-47C5-84C5-624EB6C6F9A8}" sibTransId="{E95A28D7-CCC8-4A6B-B398-F68402800C3D}"/>
    <dgm:cxn modelId="{EB148BCE-AE10-4369-A576-512B24D6FB5B}" type="presOf" srcId="{3869169F-5D7C-4D09-983E-977B9A5DDBFE}" destId="{E7B9A5CA-F608-435C-B764-EA12431D1F0F}" srcOrd="0" destOrd="0" presId="urn:microsoft.com/office/officeart/2005/8/layout/vList2"/>
    <dgm:cxn modelId="{C31FD2D1-4E9C-4DDF-B5E1-D8E943A0375C}" type="presOf" srcId="{47BC1C50-8E47-4C2C-AFF5-F686A309AE58}" destId="{409849AC-3811-4998-8A45-4E7B7940EB8F}" srcOrd="0" destOrd="0" presId="urn:microsoft.com/office/officeart/2005/8/layout/vList2"/>
    <dgm:cxn modelId="{4874D2D5-DDAB-4340-97FB-55518BD0107C}" type="presOf" srcId="{BD4DFCCB-3FA4-4A8A-8419-E0EE80C4F2C6}" destId="{76C14D25-DED2-45A7-AF12-ABF5B6141E99}" srcOrd="0" destOrd="0" presId="urn:microsoft.com/office/officeart/2005/8/layout/vList2"/>
    <dgm:cxn modelId="{AE401FF8-5FA7-47BB-B047-D90687FBE305}" type="presOf" srcId="{31758EF3-ABE6-4EA4-AA09-E4BAD24AB56A}" destId="{0311C17B-FEED-4514-B09C-3C78F9D77B75}" srcOrd="0" destOrd="0" presId="urn:microsoft.com/office/officeart/2005/8/layout/vList2"/>
    <dgm:cxn modelId="{E92A30C0-D26B-4EC6-B9C5-8E016BA81AC6}" type="presParOf" srcId="{76C14D25-DED2-45A7-AF12-ABF5B6141E99}" destId="{E7B9A5CA-F608-435C-B764-EA12431D1F0F}" srcOrd="0" destOrd="0" presId="urn:microsoft.com/office/officeart/2005/8/layout/vList2"/>
    <dgm:cxn modelId="{75991687-CE6D-462E-B681-45147247B622}" type="presParOf" srcId="{76C14D25-DED2-45A7-AF12-ABF5B6141E99}" destId="{0B71D75D-FC11-4329-B3F8-B12B5A178EDA}" srcOrd="1" destOrd="0" presId="urn:microsoft.com/office/officeart/2005/8/layout/vList2"/>
    <dgm:cxn modelId="{66B24B15-8089-4618-A0CF-1AF5CC32B297}" type="presParOf" srcId="{76C14D25-DED2-45A7-AF12-ABF5B6141E99}" destId="{0FD54B3A-8730-4B13-909D-216F59124315}" srcOrd="2" destOrd="0" presId="urn:microsoft.com/office/officeart/2005/8/layout/vList2"/>
    <dgm:cxn modelId="{5A30AE04-81D7-420C-BB35-30233A89F4B8}" type="presParOf" srcId="{76C14D25-DED2-45A7-AF12-ABF5B6141E99}" destId="{C7D6A2EC-1C8A-41C9-BC3F-A241C2F90B49}" srcOrd="3" destOrd="0" presId="urn:microsoft.com/office/officeart/2005/8/layout/vList2"/>
    <dgm:cxn modelId="{BB2E68FA-7781-4279-A97C-96572F6A7FB8}" type="presParOf" srcId="{76C14D25-DED2-45A7-AF12-ABF5B6141E99}" destId="{409849AC-3811-4998-8A45-4E7B7940EB8F}" srcOrd="4" destOrd="0" presId="urn:microsoft.com/office/officeart/2005/8/layout/vList2"/>
    <dgm:cxn modelId="{71A2F34A-B91D-4183-8017-2A3AA863D00E}" type="presParOf" srcId="{76C14D25-DED2-45A7-AF12-ABF5B6141E99}" destId="{EFA6EFEC-FE67-4D31-BC95-3833D3AAB0B9}" srcOrd="5" destOrd="0" presId="urn:microsoft.com/office/officeart/2005/8/layout/vList2"/>
    <dgm:cxn modelId="{DB348DA7-4961-4BD0-B27F-92746AF1FB0F}" type="presParOf" srcId="{76C14D25-DED2-45A7-AF12-ABF5B6141E99}" destId="{C8B09756-1204-46D5-BC2C-5D7174225402}" srcOrd="6" destOrd="0" presId="urn:microsoft.com/office/officeart/2005/8/layout/vList2"/>
    <dgm:cxn modelId="{A20520BD-61D3-4206-AC3B-D903DB1E12B6}" type="presParOf" srcId="{76C14D25-DED2-45A7-AF12-ABF5B6141E99}" destId="{02C59D48-8117-4E96-9E49-81EA3E93D280}" srcOrd="7" destOrd="0" presId="urn:microsoft.com/office/officeart/2005/8/layout/vList2"/>
    <dgm:cxn modelId="{8FAE0F0E-C964-4D79-B179-61CDB06C275C}" type="presParOf" srcId="{76C14D25-DED2-45A7-AF12-ABF5B6141E99}" destId="{391FE2E1-54E0-4B08-B9B3-A953A1016E34}" srcOrd="8" destOrd="0" presId="urn:microsoft.com/office/officeart/2005/8/layout/vList2"/>
    <dgm:cxn modelId="{8E855404-39B8-4F38-A01D-F87ACBA6F77C}" type="presParOf" srcId="{76C14D25-DED2-45A7-AF12-ABF5B6141E99}" destId="{32F36F0A-A0C7-48D8-B843-30EDF702B99C}" srcOrd="9" destOrd="0" presId="urn:microsoft.com/office/officeart/2005/8/layout/vList2"/>
    <dgm:cxn modelId="{3F351009-730A-43BE-AC02-22765B593364}" type="presParOf" srcId="{76C14D25-DED2-45A7-AF12-ABF5B6141E99}" destId="{0311C17B-FEED-4514-B09C-3C78F9D77B7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F4EFDF-AD9F-4DA2-8890-D6F889407108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C9621C6-E5AE-41BB-91C1-5D5B63C5978A}">
      <dgm:prSet/>
      <dgm:spPr/>
      <dgm:t>
        <a:bodyPr/>
        <a:lstStyle/>
        <a:p>
          <a:r>
            <a:rPr lang="en-US" b="1" i="0" baseline="0"/>
            <a:t>Be Doubful:</a:t>
          </a:r>
          <a:r>
            <a:rPr lang="en-US" b="0" i="0" baseline="0"/>
            <a:t> If it’s too good or too scary to be true, it’s probably a scam. </a:t>
          </a:r>
          <a:endParaRPr lang="en-US"/>
        </a:p>
      </dgm:t>
    </dgm:pt>
    <dgm:pt modelId="{417D7061-DAFB-4404-960D-91DCE88FA27B}" type="parTrans" cxnId="{22056AAA-D6B8-4677-8D13-82C798BBBE04}">
      <dgm:prSet/>
      <dgm:spPr/>
      <dgm:t>
        <a:bodyPr/>
        <a:lstStyle/>
        <a:p>
          <a:endParaRPr lang="en-US"/>
        </a:p>
      </dgm:t>
    </dgm:pt>
    <dgm:pt modelId="{43CB0F1F-C487-4046-B794-3675991F370C}" type="sibTrans" cxnId="{22056AAA-D6B8-4677-8D13-82C798BBBE04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38236169-DF80-4BBE-BE86-95F01DBB6F2D}">
      <dgm:prSet/>
      <dgm:spPr/>
      <dgm:t>
        <a:bodyPr/>
        <a:lstStyle/>
        <a:p>
          <a:r>
            <a:rPr lang="en-US" b="1" i="0" baseline="0"/>
            <a:t>Keep It Private:</a:t>
          </a:r>
          <a:r>
            <a:rPr lang="en-US" b="0" i="0" baseline="0"/>
            <a:t> Never give out passwords, bank details, or your Medicare number to someone who contacts you first. </a:t>
          </a:r>
          <a:endParaRPr lang="en-US"/>
        </a:p>
      </dgm:t>
    </dgm:pt>
    <dgm:pt modelId="{0D91C618-D4E3-4CA6-BCED-20B77B668067}" type="parTrans" cxnId="{11F2F172-A777-40CD-AD92-BBA218D840BE}">
      <dgm:prSet/>
      <dgm:spPr/>
      <dgm:t>
        <a:bodyPr/>
        <a:lstStyle/>
        <a:p>
          <a:endParaRPr lang="en-US"/>
        </a:p>
      </dgm:t>
    </dgm:pt>
    <dgm:pt modelId="{2BC8C4F5-EF4A-4F02-80C4-F54D74230680}" type="sibTrans" cxnId="{11F2F172-A777-40CD-AD92-BBA218D840BE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0BCD8856-4C2D-48D2-9BE8-DC4D91622484}">
      <dgm:prSet/>
      <dgm:spPr/>
      <dgm:t>
        <a:bodyPr/>
        <a:lstStyle/>
        <a:p>
          <a:r>
            <a:rPr lang="en-US" b="1" i="0" baseline="0"/>
            <a:t>Double-Check:</a:t>
          </a:r>
          <a:r>
            <a:rPr lang="en-US" b="0" i="0" baseline="0"/>
            <a:t> If someone calls or texts, say, “I’ll ring you back,” and use a number from their official website. </a:t>
          </a:r>
          <a:endParaRPr lang="en-US"/>
        </a:p>
      </dgm:t>
    </dgm:pt>
    <dgm:pt modelId="{9D3F6909-932A-403F-AA77-90D627296E18}" type="parTrans" cxnId="{FA8EA9E6-9D71-452B-B538-0B411CE02219}">
      <dgm:prSet/>
      <dgm:spPr/>
      <dgm:t>
        <a:bodyPr/>
        <a:lstStyle/>
        <a:p>
          <a:endParaRPr lang="en-US"/>
        </a:p>
      </dgm:t>
    </dgm:pt>
    <dgm:pt modelId="{DDD051CE-822D-43ED-A896-160DDC83B964}" type="sibTrans" cxnId="{FA8EA9E6-9D71-452B-B538-0B411CE02219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00514AB0-7570-4254-9C55-689F665B31F5}">
      <dgm:prSet/>
      <dgm:spPr/>
      <dgm:t>
        <a:bodyPr/>
        <a:lstStyle/>
        <a:p>
          <a:r>
            <a:rPr lang="en-US" b="1" i="0" baseline="0"/>
            <a:t>Talk About It:</a:t>
          </a:r>
          <a:r>
            <a:rPr lang="en-US" b="0" i="0" baseline="0"/>
            <a:t> Share what you learn with mates—Scamwatch says this helps stop scams spreading.</a:t>
          </a:r>
          <a:endParaRPr lang="en-US"/>
        </a:p>
      </dgm:t>
    </dgm:pt>
    <dgm:pt modelId="{866BBB62-9F7F-4A54-8656-78900DCDBC8A}" type="parTrans" cxnId="{69BBFB7E-B5F7-4C79-8A9B-BFC00C7A6DE0}">
      <dgm:prSet/>
      <dgm:spPr/>
      <dgm:t>
        <a:bodyPr/>
        <a:lstStyle/>
        <a:p>
          <a:endParaRPr lang="en-US"/>
        </a:p>
      </dgm:t>
    </dgm:pt>
    <dgm:pt modelId="{C1CF5E41-B967-4C68-AC2B-55208F4296B0}" type="sibTrans" cxnId="{69BBFB7E-B5F7-4C79-8A9B-BFC00C7A6DE0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4D710E9C-243C-4E7D-8B2D-CD9E94A8E691}" type="pres">
      <dgm:prSet presAssocID="{4BF4EFDF-AD9F-4DA2-8890-D6F889407108}" presName="Name0" presStyleCnt="0">
        <dgm:presLayoutVars>
          <dgm:animLvl val="lvl"/>
          <dgm:resizeHandles val="exact"/>
        </dgm:presLayoutVars>
      </dgm:prSet>
      <dgm:spPr/>
    </dgm:pt>
    <dgm:pt modelId="{1FC1D5D1-C883-43D3-AF69-BC5004DDAF58}" type="pres">
      <dgm:prSet presAssocID="{1C9621C6-E5AE-41BB-91C1-5D5B63C5978A}" presName="compositeNode" presStyleCnt="0">
        <dgm:presLayoutVars>
          <dgm:bulletEnabled val="1"/>
        </dgm:presLayoutVars>
      </dgm:prSet>
      <dgm:spPr/>
    </dgm:pt>
    <dgm:pt modelId="{38703CF8-E461-4C54-8E32-E16D2ED7EFF3}" type="pres">
      <dgm:prSet presAssocID="{1C9621C6-E5AE-41BB-91C1-5D5B63C5978A}" presName="bgRect" presStyleLbl="alignNode1" presStyleIdx="0" presStyleCnt="4"/>
      <dgm:spPr/>
    </dgm:pt>
    <dgm:pt modelId="{F45B9768-1EC1-4DFA-B827-2BF6D8D5ACFF}" type="pres">
      <dgm:prSet presAssocID="{43CB0F1F-C487-4046-B794-3675991F370C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782F8AC1-D0BF-4213-95F5-D9B11E7E136C}" type="pres">
      <dgm:prSet presAssocID="{1C9621C6-E5AE-41BB-91C1-5D5B63C5978A}" presName="nodeRect" presStyleLbl="alignNode1" presStyleIdx="0" presStyleCnt="4">
        <dgm:presLayoutVars>
          <dgm:bulletEnabled val="1"/>
        </dgm:presLayoutVars>
      </dgm:prSet>
      <dgm:spPr/>
    </dgm:pt>
    <dgm:pt modelId="{E77D699A-D0BD-474B-BCBA-855EAD691CD6}" type="pres">
      <dgm:prSet presAssocID="{43CB0F1F-C487-4046-B794-3675991F370C}" presName="sibTrans" presStyleCnt="0"/>
      <dgm:spPr/>
    </dgm:pt>
    <dgm:pt modelId="{6FECA20E-810B-4E20-97B5-589555029DD1}" type="pres">
      <dgm:prSet presAssocID="{38236169-DF80-4BBE-BE86-95F01DBB6F2D}" presName="compositeNode" presStyleCnt="0">
        <dgm:presLayoutVars>
          <dgm:bulletEnabled val="1"/>
        </dgm:presLayoutVars>
      </dgm:prSet>
      <dgm:spPr/>
    </dgm:pt>
    <dgm:pt modelId="{B23E9076-B755-45A9-B6E9-AFD1ED925602}" type="pres">
      <dgm:prSet presAssocID="{38236169-DF80-4BBE-BE86-95F01DBB6F2D}" presName="bgRect" presStyleLbl="alignNode1" presStyleIdx="1" presStyleCnt="4"/>
      <dgm:spPr/>
    </dgm:pt>
    <dgm:pt modelId="{94BAC734-84C7-4511-90E1-DEA4EB646B06}" type="pres">
      <dgm:prSet presAssocID="{2BC8C4F5-EF4A-4F02-80C4-F54D74230680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5AD1E284-F41B-4F6C-AF86-AF1E74B66A5A}" type="pres">
      <dgm:prSet presAssocID="{38236169-DF80-4BBE-BE86-95F01DBB6F2D}" presName="nodeRect" presStyleLbl="alignNode1" presStyleIdx="1" presStyleCnt="4">
        <dgm:presLayoutVars>
          <dgm:bulletEnabled val="1"/>
        </dgm:presLayoutVars>
      </dgm:prSet>
      <dgm:spPr/>
    </dgm:pt>
    <dgm:pt modelId="{06A6D52F-EC6B-44D5-A022-21B83CA2A1D4}" type="pres">
      <dgm:prSet presAssocID="{2BC8C4F5-EF4A-4F02-80C4-F54D74230680}" presName="sibTrans" presStyleCnt="0"/>
      <dgm:spPr/>
    </dgm:pt>
    <dgm:pt modelId="{CF55941D-25CE-4C92-BEE0-5C5A483469D0}" type="pres">
      <dgm:prSet presAssocID="{0BCD8856-4C2D-48D2-9BE8-DC4D91622484}" presName="compositeNode" presStyleCnt="0">
        <dgm:presLayoutVars>
          <dgm:bulletEnabled val="1"/>
        </dgm:presLayoutVars>
      </dgm:prSet>
      <dgm:spPr/>
    </dgm:pt>
    <dgm:pt modelId="{946D3DCD-8B5B-4045-97B1-71CD567C77E6}" type="pres">
      <dgm:prSet presAssocID="{0BCD8856-4C2D-48D2-9BE8-DC4D91622484}" presName="bgRect" presStyleLbl="alignNode1" presStyleIdx="2" presStyleCnt="4"/>
      <dgm:spPr/>
    </dgm:pt>
    <dgm:pt modelId="{748268CF-9E45-4D02-B525-29D41627727A}" type="pres">
      <dgm:prSet presAssocID="{DDD051CE-822D-43ED-A896-160DDC83B964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915D3493-B258-4AE8-90A3-F27D442067F6}" type="pres">
      <dgm:prSet presAssocID="{0BCD8856-4C2D-48D2-9BE8-DC4D91622484}" presName="nodeRect" presStyleLbl="alignNode1" presStyleIdx="2" presStyleCnt="4">
        <dgm:presLayoutVars>
          <dgm:bulletEnabled val="1"/>
        </dgm:presLayoutVars>
      </dgm:prSet>
      <dgm:spPr/>
    </dgm:pt>
    <dgm:pt modelId="{92CB9744-A7C4-4D7A-BBAB-7C9CFEFFE125}" type="pres">
      <dgm:prSet presAssocID="{DDD051CE-822D-43ED-A896-160DDC83B964}" presName="sibTrans" presStyleCnt="0"/>
      <dgm:spPr/>
    </dgm:pt>
    <dgm:pt modelId="{5BC7F966-D1F8-421A-A068-179DD750CC75}" type="pres">
      <dgm:prSet presAssocID="{00514AB0-7570-4254-9C55-689F665B31F5}" presName="compositeNode" presStyleCnt="0">
        <dgm:presLayoutVars>
          <dgm:bulletEnabled val="1"/>
        </dgm:presLayoutVars>
      </dgm:prSet>
      <dgm:spPr/>
    </dgm:pt>
    <dgm:pt modelId="{C6BD0542-BE07-4BF5-AB86-F79A5674AE4A}" type="pres">
      <dgm:prSet presAssocID="{00514AB0-7570-4254-9C55-689F665B31F5}" presName="bgRect" presStyleLbl="alignNode1" presStyleIdx="3" presStyleCnt="4"/>
      <dgm:spPr/>
    </dgm:pt>
    <dgm:pt modelId="{CFC1B7D1-1CD1-4422-A077-A830F332B5FC}" type="pres">
      <dgm:prSet presAssocID="{C1CF5E41-B967-4C68-AC2B-55208F4296B0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913B3441-68B2-4674-B208-07A2E0C56C0D}" type="pres">
      <dgm:prSet presAssocID="{00514AB0-7570-4254-9C55-689F665B31F5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8C8C841F-A7DF-490C-84E6-636C4B5DF5F1}" type="presOf" srcId="{0BCD8856-4C2D-48D2-9BE8-DC4D91622484}" destId="{946D3DCD-8B5B-4045-97B1-71CD567C77E6}" srcOrd="0" destOrd="0" presId="urn:microsoft.com/office/officeart/2016/7/layout/LinearBlockProcessNumbered"/>
    <dgm:cxn modelId="{95808340-2971-470B-813F-57F45C352D7C}" type="presOf" srcId="{1C9621C6-E5AE-41BB-91C1-5D5B63C5978A}" destId="{782F8AC1-D0BF-4213-95F5-D9B11E7E136C}" srcOrd="1" destOrd="0" presId="urn:microsoft.com/office/officeart/2016/7/layout/LinearBlockProcessNumbered"/>
    <dgm:cxn modelId="{4687884F-5293-4823-93FE-FD92F7E1DE2C}" type="presOf" srcId="{38236169-DF80-4BBE-BE86-95F01DBB6F2D}" destId="{5AD1E284-F41B-4F6C-AF86-AF1E74B66A5A}" srcOrd="1" destOrd="0" presId="urn:microsoft.com/office/officeart/2016/7/layout/LinearBlockProcessNumbered"/>
    <dgm:cxn modelId="{11F2F172-A777-40CD-AD92-BBA218D840BE}" srcId="{4BF4EFDF-AD9F-4DA2-8890-D6F889407108}" destId="{38236169-DF80-4BBE-BE86-95F01DBB6F2D}" srcOrd="1" destOrd="0" parTransId="{0D91C618-D4E3-4CA6-BCED-20B77B668067}" sibTransId="{2BC8C4F5-EF4A-4F02-80C4-F54D74230680}"/>
    <dgm:cxn modelId="{D741B879-0E5A-4E09-98BD-24E7FDEC3342}" type="presOf" srcId="{43CB0F1F-C487-4046-B794-3675991F370C}" destId="{F45B9768-1EC1-4DFA-B827-2BF6D8D5ACFF}" srcOrd="0" destOrd="0" presId="urn:microsoft.com/office/officeart/2016/7/layout/LinearBlockProcessNumbered"/>
    <dgm:cxn modelId="{69BBFB7E-B5F7-4C79-8A9B-BFC00C7A6DE0}" srcId="{4BF4EFDF-AD9F-4DA2-8890-D6F889407108}" destId="{00514AB0-7570-4254-9C55-689F665B31F5}" srcOrd="3" destOrd="0" parTransId="{866BBB62-9F7F-4A54-8656-78900DCDBC8A}" sibTransId="{C1CF5E41-B967-4C68-AC2B-55208F4296B0}"/>
    <dgm:cxn modelId="{9BE5048C-5E24-4D02-AFC7-1E459BB1DD9D}" type="presOf" srcId="{C1CF5E41-B967-4C68-AC2B-55208F4296B0}" destId="{CFC1B7D1-1CD1-4422-A077-A830F332B5FC}" srcOrd="0" destOrd="0" presId="urn:microsoft.com/office/officeart/2016/7/layout/LinearBlockProcessNumbered"/>
    <dgm:cxn modelId="{FCE06994-2895-4519-8BE2-3452A7B7549E}" type="presOf" srcId="{1C9621C6-E5AE-41BB-91C1-5D5B63C5978A}" destId="{38703CF8-E461-4C54-8E32-E16D2ED7EFF3}" srcOrd="0" destOrd="0" presId="urn:microsoft.com/office/officeart/2016/7/layout/LinearBlockProcessNumbered"/>
    <dgm:cxn modelId="{22056AAA-D6B8-4677-8D13-82C798BBBE04}" srcId="{4BF4EFDF-AD9F-4DA2-8890-D6F889407108}" destId="{1C9621C6-E5AE-41BB-91C1-5D5B63C5978A}" srcOrd="0" destOrd="0" parTransId="{417D7061-DAFB-4404-960D-91DCE88FA27B}" sibTransId="{43CB0F1F-C487-4046-B794-3675991F370C}"/>
    <dgm:cxn modelId="{E840F0AA-6487-4528-B40B-80A0D3A5D881}" type="presOf" srcId="{00514AB0-7570-4254-9C55-689F665B31F5}" destId="{913B3441-68B2-4674-B208-07A2E0C56C0D}" srcOrd="1" destOrd="0" presId="urn:microsoft.com/office/officeart/2016/7/layout/LinearBlockProcessNumbered"/>
    <dgm:cxn modelId="{E472EEC2-877A-4DE3-A15A-3C61FF897AC2}" type="presOf" srcId="{2BC8C4F5-EF4A-4F02-80C4-F54D74230680}" destId="{94BAC734-84C7-4511-90E1-DEA4EB646B06}" srcOrd="0" destOrd="0" presId="urn:microsoft.com/office/officeart/2016/7/layout/LinearBlockProcessNumbered"/>
    <dgm:cxn modelId="{435E3DC9-EAE4-48AA-89DA-8D6A5230538B}" type="presOf" srcId="{4BF4EFDF-AD9F-4DA2-8890-D6F889407108}" destId="{4D710E9C-243C-4E7D-8B2D-CD9E94A8E691}" srcOrd="0" destOrd="0" presId="urn:microsoft.com/office/officeart/2016/7/layout/LinearBlockProcessNumbered"/>
    <dgm:cxn modelId="{40D12FDC-3709-496A-BD04-DE82870D245E}" type="presOf" srcId="{00514AB0-7570-4254-9C55-689F665B31F5}" destId="{C6BD0542-BE07-4BF5-AB86-F79A5674AE4A}" srcOrd="0" destOrd="0" presId="urn:microsoft.com/office/officeart/2016/7/layout/LinearBlockProcessNumbered"/>
    <dgm:cxn modelId="{14CD2FDE-86C5-4E68-98FC-0C8C5DC705E2}" type="presOf" srcId="{0BCD8856-4C2D-48D2-9BE8-DC4D91622484}" destId="{915D3493-B258-4AE8-90A3-F27D442067F6}" srcOrd="1" destOrd="0" presId="urn:microsoft.com/office/officeart/2016/7/layout/LinearBlockProcessNumbered"/>
    <dgm:cxn modelId="{FA8EA9E6-9D71-452B-B538-0B411CE02219}" srcId="{4BF4EFDF-AD9F-4DA2-8890-D6F889407108}" destId="{0BCD8856-4C2D-48D2-9BE8-DC4D91622484}" srcOrd="2" destOrd="0" parTransId="{9D3F6909-932A-403F-AA77-90D627296E18}" sibTransId="{DDD051CE-822D-43ED-A896-160DDC83B964}"/>
    <dgm:cxn modelId="{E30E6BEB-4680-4541-B001-55DDF93F9CB7}" type="presOf" srcId="{38236169-DF80-4BBE-BE86-95F01DBB6F2D}" destId="{B23E9076-B755-45A9-B6E9-AFD1ED925602}" srcOrd="0" destOrd="0" presId="urn:microsoft.com/office/officeart/2016/7/layout/LinearBlockProcessNumbered"/>
    <dgm:cxn modelId="{0E34B9F4-C460-4BFA-8E4C-FD2DF5F676BE}" type="presOf" srcId="{DDD051CE-822D-43ED-A896-160DDC83B964}" destId="{748268CF-9E45-4D02-B525-29D41627727A}" srcOrd="0" destOrd="0" presId="urn:microsoft.com/office/officeart/2016/7/layout/LinearBlockProcessNumbered"/>
    <dgm:cxn modelId="{FC2B85C1-771C-471F-BDBF-B0957D64C61C}" type="presParOf" srcId="{4D710E9C-243C-4E7D-8B2D-CD9E94A8E691}" destId="{1FC1D5D1-C883-43D3-AF69-BC5004DDAF58}" srcOrd="0" destOrd="0" presId="urn:microsoft.com/office/officeart/2016/7/layout/LinearBlockProcessNumbered"/>
    <dgm:cxn modelId="{5AA867AE-081E-4AF5-BC41-BC8ECB5B0F28}" type="presParOf" srcId="{1FC1D5D1-C883-43D3-AF69-BC5004DDAF58}" destId="{38703CF8-E461-4C54-8E32-E16D2ED7EFF3}" srcOrd="0" destOrd="0" presId="urn:microsoft.com/office/officeart/2016/7/layout/LinearBlockProcessNumbered"/>
    <dgm:cxn modelId="{D5CB0290-8F7D-4F97-B990-2A6A245A5AFA}" type="presParOf" srcId="{1FC1D5D1-C883-43D3-AF69-BC5004DDAF58}" destId="{F45B9768-1EC1-4DFA-B827-2BF6D8D5ACFF}" srcOrd="1" destOrd="0" presId="urn:microsoft.com/office/officeart/2016/7/layout/LinearBlockProcessNumbered"/>
    <dgm:cxn modelId="{A5BC9C11-E793-45FC-B2B3-B59B4797F3A6}" type="presParOf" srcId="{1FC1D5D1-C883-43D3-AF69-BC5004DDAF58}" destId="{782F8AC1-D0BF-4213-95F5-D9B11E7E136C}" srcOrd="2" destOrd="0" presId="urn:microsoft.com/office/officeart/2016/7/layout/LinearBlockProcessNumbered"/>
    <dgm:cxn modelId="{C61E9585-09DB-4318-9ED3-2726EA8FE3B7}" type="presParOf" srcId="{4D710E9C-243C-4E7D-8B2D-CD9E94A8E691}" destId="{E77D699A-D0BD-474B-BCBA-855EAD691CD6}" srcOrd="1" destOrd="0" presId="urn:microsoft.com/office/officeart/2016/7/layout/LinearBlockProcessNumbered"/>
    <dgm:cxn modelId="{7951EF90-4B76-4332-83A2-3B7E0413EA65}" type="presParOf" srcId="{4D710E9C-243C-4E7D-8B2D-CD9E94A8E691}" destId="{6FECA20E-810B-4E20-97B5-589555029DD1}" srcOrd="2" destOrd="0" presId="urn:microsoft.com/office/officeart/2016/7/layout/LinearBlockProcessNumbered"/>
    <dgm:cxn modelId="{86EFCF32-A7FF-46CC-902D-AA37E25F8C0E}" type="presParOf" srcId="{6FECA20E-810B-4E20-97B5-589555029DD1}" destId="{B23E9076-B755-45A9-B6E9-AFD1ED925602}" srcOrd="0" destOrd="0" presId="urn:microsoft.com/office/officeart/2016/7/layout/LinearBlockProcessNumbered"/>
    <dgm:cxn modelId="{1C6F4EED-2AC2-4D29-8D44-137CDE917EA9}" type="presParOf" srcId="{6FECA20E-810B-4E20-97B5-589555029DD1}" destId="{94BAC734-84C7-4511-90E1-DEA4EB646B06}" srcOrd="1" destOrd="0" presId="urn:microsoft.com/office/officeart/2016/7/layout/LinearBlockProcessNumbered"/>
    <dgm:cxn modelId="{20580214-B9C2-42FF-9658-3BAEA8E5BF33}" type="presParOf" srcId="{6FECA20E-810B-4E20-97B5-589555029DD1}" destId="{5AD1E284-F41B-4F6C-AF86-AF1E74B66A5A}" srcOrd="2" destOrd="0" presId="urn:microsoft.com/office/officeart/2016/7/layout/LinearBlockProcessNumbered"/>
    <dgm:cxn modelId="{D46B23A4-6D3C-4465-8BE5-9F28FC67D96B}" type="presParOf" srcId="{4D710E9C-243C-4E7D-8B2D-CD9E94A8E691}" destId="{06A6D52F-EC6B-44D5-A022-21B83CA2A1D4}" srcOrd="3" destOrd="0" presId="urn:microsoft.com/office/officeart/2016/7/layout/LinearBlockProcessNumbered"/>
    <dgm:cxn modelId="{6640BD68-F855-4067-B4E0-C1C4AD56E203}" type="presParOf" srcId="{4D710E9C-243C-4E7D-8B2D-CD9E94A8E691}" destId="{CF55941D-25CE-4C92-BEE0-5C5A483469D0}" srcOrd="4" destOrd="0" presId="urn:microsoft.com/office/officeart/2016/7/layout/LinearBlockProcessNumbered"/>
    <dgm:cxn modelId="{D95427DD-CFE2-4099-9BF6-8B2B8EB5A9E6}" type="presParOf" srcId="{CF55941D-25CE-4C92-BEE0-5C5A483469D0}" destId="{946D3DCD-8B5B-4045-97B1-71CD567C77E6}" srcOrd="0" destOrd="0" presId="urn:microsoft.com/office/officeart/2016/7/layout/LinearBlockProcessNumbered"/>
    <dgm:cxn modelId="{5E4DA4C5-824E-40A9-931E-7420F4A25F9D}" type="presParOf" srcId="{CF55941D-25CE-4C92-BEE0-5C5A483469D0}" destId="{748268CF-9E45-4D02-B525-29D41627727A}" srcOrd="1" destOrd="0" presId="urn:microsoft.com/office/officeart/2016/7/layout/LinearBlockProcessNumbered"/>
    <dgm:cxn modelId="{3D4F3D7E-5D1C-40AD-9C0B-D1884E89E12B}" type="presParOf" srcId="{CF55941D-25CE-4C92-BEE0-5C5A483469D0}" destId="{915D3493-B258-4AE8-90A3-F27D442067F6}" srcOrd="2" destOrd="0" presId="urn:microsoft.com/office/officeart/2016/7/layout/LinearBlockProcessNumbered"/>
    <dgm:cxn modelId="{9BDF5A82-A90E-4982-924B-C94B5ED539B9}" type="presParOf" srcId="{4D710E9C-243C-4E7D-8B2D-CD9E94A8E691}" destId="{92CB9744-A7C4-4D7A-BBAB-7C9CFEFFE125}" srcOrd="5" destOrd="0" presId="urn:microsoft.com/office/officeart/2016/7/layout/LinearBlockProcessNumbered"/>
    <dgm:cxn modelId="{84242198-F806-4420-89AF-8D571AD35041}" type="presParOf" srcId="{4D710E9C-243C-4E7D-8B2D-CD9E94A8E691}" destId="{5BC7F966-D1F8-421A-A068-179DD750CC75}" srcOrd="6" destOrd="0" presId="urn:microsoft.com/office/officeart/2016/7/layout/LinearBlockProcessNumbered"/>
    <dgm:cxn modelId="{F30841FA-5D21-47DE-899A-FBC453050D1E}" type="presParOf" srcId="{5BC7F966-D1F8-421A-A068-179DD750CC75}" destId="{C6BD0542-BE07-4BF5-AB86-F79A5674AE4A}" srcOrd="0" destOrd="0" presId="urn:microsoft.com/office/officeart/2016/7/layout/LinearBlockProcessNumbered"/>
    <dgm:cxn modelId="{B5DE83CF-E943-47A0-B3A3-380DBE54D99F}" type="presParOf" srcId="{5BC7F966-D1F8-421A-A068-179DD750CC75}" destId="{CFC1B7D1-1CD1-4422-A077-A830F332B5FC}" srcOrd="1" destOrd="0" presId="urn:microsoft.com/office/officeart/2016/7/layout/LinearBlockProcessNumbered"/>
    <dgm:cxn modelId="{8296A7C5-8B60-4FF3-A27F-13AA777B9E39}" type="presParOf" srcId="{5BC7F966-D1F8-421A-A068-179DD750CC75}" destId="{913B3441-68B2-4674-B208-07A2E0C56C0D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BC3D2-994B-42CF-919E-4BDE2E0D642A}">
      <dsp:nvSpPr>
        <dsp:cNvPr id="0" name=""/>
        <dsp:cNvSpPr/>
      </dsp:nvSpPr>
      <dsp:spPr>
        <a:xfrm>
          <a:off x="50" y="22858"/>
          <a:ext cx="4842569" cy="921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IN" sz="3200" kern="1200" dirty="0"/>
            <a:t>Alex Kirwan</a:t>
          </a:r>
          <a:endParaRPr lang="en-US" sz="3200" kern="1200" dirty="0"/>
        </a:p>
      </dsp:txBody>
      <dsp:txXfrm>
        <a:off x="50" y="22858"/>
        <a:ext cx="4842569" cy="921600"/>
      </dsp:txXfrm>
    </dsp:sp>
    <dsp:sp modelId="{AFF93D7A-68F5-4880-8240-FEA6A5753A43}">
      <dsp:nvSpPr>
        <dsp:cNvPr id="0" name=""/>
        <dsp:cNvSpPr/>
      </dsp:nvSpPr>
      <dsp:spPr>
        <a:xfrm>
          <a:off x="50" y="944458"/>
          <a:ext cx="4842569" cy="27230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3200" kern="1200"/>
            <a:t>Founder &amp; Cyber Security Advocate</a:t>
          </a:r>
          <a:endParaRPr lang="en-US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3200" kern="1200" dirty="0"/>
            <a:t>Current student of Bachelors in Cyber Security</a:t>
          </a:r>
          <a:endParaRPr lang="en-US" sz="3200" kern="1200" dirty="0"/>
        </a:p>
      </dsp:txBody>
      <dsp:txXfrm>
        <a:off x="50" y="944458"/>
        <a:ext cx="4842569" cy="2723040"/>
      </dsp:txXfrm>
    </dsp:sp>
    <dsp:sp modelId="{F00F0E3F-52FA-4836-B3FC-11E456760CB0}">
      <dsp:nvSpPr>
        <dsp:cNvPr id="0" name=""/>
        <dsp:cNvSpPr/>
      </dsp:nvSpPr>
      <dsp:spPr>
        <a:xfrm>
          <a:off x="5520579" y="22858"/>
          <a:ext cx="4842569" cy="921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IN" sz="3200" kern="1200" dirty="0"/>
            <a:t>Bhargav Parthasarathy</a:t>
          </a:r>
          <a:endParaRPr lang="en-US" sz="3200" kern="1200" dirty="0"/>
        </a:p>
      </dsp:txBody>
      <dsp:txXfrm>
        <a:off x="5520579" y="22858"/>
        <a:ext cx="4842569" cy="921600"/>
      </dsp:txXfrm>
    </dsp:sp>
    <dsp:sp modelId="{14B142FC-1E74-4111-AB4A-D97A641EB304}">
      <dsp:nvSpPr>
        <dsp:cNvPr id="0" name=""/>
        <dsp:cNvSpPr/>
      </dsp:nvSpPr>
      <dsp:spPr>
        <a:xfrm>
          <a:off x="5520579" y="944458"/>
          <a:ext cx="4842569" cy="272304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3200" kern="1200"/>
            <a:t>Co Founder &amp; Cyber Security Advisor</a:t>
          </a:r>
          <a:endParaRPr lang="en-US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3200" kern="1200"/>
            <a:t>Recent Graduate from Masters in Cyber Security</a:t>
          </a:r>
          <a:endParaRPr lang="en-US" sz="3200" kern="1200"/>
        </a:p>
      </dsp:txBody>
      <dsp:txXfrm>
        <a:off x="5520579" y="944458"/>
        <a:ext cx="4842569" cy="2723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9A5CA-F608-435C-B764-EA12431D1F0F}">
      <dsp:nvSpPr>
        <dsp:cNvPr id="0" name=""/>
        <dsp:cNvSpPr/>
      </dsp:nvSpPr>
      <dsp:spPr>
        <a:xfrm>
          <a:off x="0" y="9353"/>
          <a:ext cx="6479357" cy="743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100" kern="1200" dirty="0"/>
            <a:t>Text or SMS Scams</a:t>
          </a:r>
          <a:endParaRPr lang="en-US" sz="3100" kern="1200" dirty="0"/>
        </a:p>
      </dsp:txBody>
      <dsp:txXfrm>
        <a:off x="36296" y="45649"/>
        <a:ext cx="6406765" cy="670943"/>
      </dsp:txXfrm>
    </dsp:sp>
    <dsp:sp modelId="{0FD54B3A-8730-4B13-909D-216F59124315}">
      <dsp:nvSpPr>
        <dsp:cNvPr id="0" name=""/>
        <dsp:cNvSpPr/>
      </dsp:nvSpPr>
      <dsp:spPr>
        <a:xfrm>
          <a:off x="0" y="842168"/>
          <a:ext cx="6479357" cy="743535"/>
        </a:xfrm>
        <a:prstGeom prst="roundRect">
          <a:avLst/>
        </a:prstGeom>
        <a:solidFill>
          <a:schemeClr val="accent2">
            <a:hueOff val="1414419"/>
            <a:satOff val="-5328"/>
            <a:lumOff val="4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100" kern="1200" dirty="0"/>
            <a:t>Phone Scams</a:t>
          </a:r>
          <a:endParaRPr lang="en-US" sz="3100" kern="1200" dirty="0"/>
        </a:p>
      </dsp:txBody>
      <dsp:txXfrm>
        <a:off x="36296" y="878464"/>
        <a:ext cx="6406765" cy="670943"/>
      </dsp:txXfrm>
    </dsp:sp>
    <dsp:sp modelId="{409849AC-3811-4998-8A45-4E7B7940EB8F}">
      <dsp:nvSpPr>
        <dsp:cNvPr id="0" name=""/>
        <dsp:cNvSpPr/>
      </dsp:nvSpPr>
      <dsp:spPr>
        <a:xfrm>
          <a:off x="0" y="1674983"/>
          <a:ext cx="6479357" cy="743535"/>
        </a:xfrm>
        <a:prstGeom prst="roundRect">
          <a:avLst/>
        </a:prstGeom>
        <a:solidFill>
          <a:schemeClr val="accent2">
            <a:hueOff val="2828839"/>
            <a:satOff val="-10655"/>
            <a:lumOff val="8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100" kern="1200"/>
            <a:t>Email Scams</a:t>
          </a:r>
          <a:endParaRPr lang="en-US" sz="3100" kern="1200"/>
        </a:p>
      </dsp:txBody>
      <dsp:txXfrm>
        <a:off x="36296" y="1711279"/>
        <a:ext cx="6406765" cy="670943"/>
      </dsp:txXfrm>
    </dsp:sp>
    <dsp:sp modelId="{C8B09756-1204-46D5-BC2C-5D7174225402}">
      <dsp:nvSpPr>
        <dsp:cNvPr id="0" name=""/>
        <dsp:cNvSpPr/>
      </dsp:nvSpPr>
      <dsp:spPr>
        <a:xfrm>
          <a:off x="0" y="2507798"/>
          <a:ext cx="6479357" cy="743535"/>
        </a:xfrm>
        <a:prstGeom prst="roundRect">
          <a:avLst/>
        </a:prstGeom>
        <a:solidFill>
          <a:schemeClr val="accent2">
            <a:hueOff val="4243259"/>
            <a:satOff val="-15983"/>
            <a:lumOff val="13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100" kern="1200"/>
            <a:t>Social Media Scams</a:t>
          </a:r>
          <a:endParaRPr lang="en-US" sz="3100" kern="1200"/>
        </a:p>
      </dsp:txBody>
      <dsp:txXfrm>
        <a:off x="36296" y="2544094"/>
        <a:ext cx="6406765" cy="670943"/>
      </dsp:txXfrm>
    </dsp:sp>
    <dsp:sp modelId="{391FE2E1-54E0-4B08-B9B3-A953A1016E34}">
      <dsp:nvSpPr>
        <dsp:cNvPr id="0" name=""/>
        <dsp:cNvSpPr/>
      </dsp:nvSpPr>
      <dsp:spPr>
        <a:xfrm>
          <a:off x="0" y="3340614"/>
          <a:ext cx="6479357" cy="743535"/>
        </a:xfrm>
        <a:prstGeom prst="roundRect">
          <a:avLst/>
        </a:prstGeom>
        <a:solidFill>
          <a:schemeClr val="accent2">
            <a:hueOff val="5657678"/>
            <a:satOff val="-21310"/>
            <a:lumOff val="17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100" kern="1200"/>
            <a:t>Website Scams</a:t>
          </a:r>
          <a:endParaRPr lang="en-US" sz="3100" kern="1200"/>
        </a:p>
      </dsp:txBody>
      <dsp:txXfrm>
        <a:off x="36296" y="3376910"/>
        <a:ext cx="6406765" cy="670943"/>
      </dsp:txXfrm>
    </dsp:sp>
    <dsp:sp modelId="{0311C17B-FEED-4514-B09C-3C78F9D77B75}">
      <dsp:nvSpPr>
        <dsp:cNvPr id="0" name=""/>
        <dsp:cNvSpPr/>
      </dsp:nvSpPr>
      <dsp:spPr>
        <a:xfrm>
          <a:off x="0" y="4173429"/>
          <a:ext cx="6479357" cy="743535"/>
        </a:xfrm>
        <a:prstGeom prst="roundRect">
          <a:avLst/>
        </a:prstGeom>
        <a:solidFill>
          <a:schemeClr val="accent2">
            <a:hueOff val="7072097"/>
            <a:satOff val="-26638"/>
            <a:lumOff val="2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100" kern="1200"/>
            <a:t>In Person Scams</a:t>
          </a:r>
          <a:endParaRPr lang="en-US" sz="3100" kern="1200"/>
        </a:p>
      </dsp:txBody>
      <dsp:txXfrm>
        <a:off x="36296" y="4209725"/>
        <a:ext cx="6406765" cy="6709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03CF8-E461-4C54-8E32-E16D2ED7EFF3}">
      <dsp:nvSpPr>
        <dsp:cNvPr id="0" name=""/>
        <dsp:cNvSpPr/>
      </dsp:nvSpPr>
      <dsp:spPr>
        <a:xfrm>
          <a:off x="212" y="328322"/>
          <a:ext cx="2568514" cy="30822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712" tIns="0" rIns="253712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baseline="0"/>
            <a:t>Be Doubful:</a:t>
          </a:r>
          <a:r>
            <a:rPr lang="en-US" sz="1700" b="0" i="0" kern="1200" baseline="0"/>
            <a:t> If it’s too good or too scary to be true, it’s probably a scam. </a:t>
          </a:r>
          <a:endParaRPr lang="en-US" sz="1700" kern="1200"/>
        </a:p>
      </dsp:txBody>
      <dsp:txXfrm>
        <a:off x="212" y="1561209"/>
        <a:ext cx="2568514" cy="1849330"/>
      </dsp:txXfrm>
    </dsp:sp>
    <dsp:sp modelId="{F45B9768-1EC1-4DFA-B827-2BF6D8D5ACFF}">
      <dsp:nvSpPr>
        <dsp:cNvPr id="0" name=""/>
        <dsp:cNvSpPr/>
      </dsp:nvSpPr>
      <dsp:spPr>
        <a:xfrm>
          <a:off x="212" y="328322"/>
          <a:ext cx="2568514" cy="12328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712" tIns="165100" rIns="253712" bIns="16510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01</a:t>
          </a:r>
        </a:p>
      </dsp:txBody>
      <dsp:txXfrm>
        <a:off x="212" y="328322"/>
        <a:ext cx="2568514" cy="1232887"/>
      </dsp:txXfrm>
    </dsp:sp>
    <dsp:sp modelId="{B23E9076-B755-45A9-B6E9-AFD1ED925602}">
      <dsp:nvSpPr>
        <dsp:cNvPr id="0" name=""/>
        <dsp:cNvSpPr/>
      </dsp:nvSpPr>
      <dsp:spPr>
        <a:xfrm>
          <a:off x="2774208" y="328322"/>
          <a:ext cx="2568514" cy="3082217"/>
        </a:xfrm>
        <a:prstGeom prst="rect">
          <a:avLst/>
        </a:prstGeom>
        <a:solidFill>
          <a:schemeClr val="accent2">
            <a:hueOff val="2357366"/>
            <a:satOff val="-8879"/>
            <a:lumOff val="7451"/>
            <a:alphaOff val="0"/>
          </a:schemeClr>
        </a:solidFill>
        <a:ln w="12700" cap="flat" cmpd="sng" algn="ctr">
          <a:solidFill>
            <a:schemeClr val="accent2">
              <a:hueOff val="2357366"/>
              <a:satOff val="-8879"/>
              <a:lumOff val="7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712" tIns="0" rIns="253712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baseline="0"/>
            <a:t>Keep It Private:</a:t>
          </a:r>
          <a:r>
            <a:rPr lang="en-US" sz="1700" b="0" i="0" kern="1200" baseline="0"/>
            <a:t> Never give out passwords, bank details, or your Medicare number to someone who contacts you first. </a:t>
          </a:r>
          <a:endParaRPr lang="en-US" sz="1700" kern="1200"/>
        </a:p>
      </dsp:txBody>
      <dsp:txXfrm>
        <a:off x="2774208" y="1561209"/>
        <a:ext cx="2568514" cy="1849330"/>
      </dsp:txXfrm>
    </dsp:sp>
    <dsp:sp modelId="{94BAC734-84C7-4511-90E1-DEA4EB646B06}">
      <dsp:nvSpPr>
        <dsp:cNvPr id="0" name=""/>
        <dsp:cNvSpPr/>
      </dsp:nvSpPr>
      <dsp:spPr>
        <a:xfrm>
          <a:off x="2774208" y="328322"/>
          <a:ext cx="2568514" cy="12328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712" tIns="165100" rIns="253712" bIns="16510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02</a:t>
          </a:r>
        </a:p>
      </dsp:txBody>
      <dsp:txXfrm>
        <a:off x="2774208" y="328322"/>
        <a:ext cx="2568514" cy="1232887"/>
      </dsp:txXfrm>
    </dsp:sp>
    <dsp:sp modelId="{946D3DCD-8B5B-4045-97B1-71CD567C77E6}">
      <dsp:nvSpPr>
        <dsp:cNvPr id="0" name=""/>
        <dsp:cNvSpPr/>
      </dsp:nvSpPr>
      <dsp:spPr>
        <a:xfrm>
          <a:off x="5548205" y="328322"/>
          <a:ext cx="2568514" cy="3082217"/>
        </a:xfrm>
        <a:prstGeom prst="rect">
          <a:avLst/>
        </a:prstGeom>
        <a:solidFill>
          <a:schemeClr val="accent2">
            <a:hueOff val="4714731"/>
            <a:satOff val="-17759"/>
            <a:lumOff val="14902"/>
            <a:alphaOff val="0"/>
          </a:schemeClr>
        </a:solidFill>
        <a:ln w="12700" cap="flat" cmpd="sng" algn="ctr">
          <a:solidFill>
            <a:schemeClr val="accent2">
              <a:hueOff val="4714731"/>
              <a:satOff val="-17759"/>
              <a:lumOff val="1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712" tIns="0" rIns="253712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baseline="0"/>
            <a:t>Double-Check:</a:t>
          </a:r>
          <a:r>
            <a:rPr lang="en-US" sz="1700" b="0" i="0" kern="1200" baseline="0"/>
            <a:t> If someone calls or texts, say, “I’ll ring you back,” and use a number from their official website. </a:t>
          </a:r>
          <a:endParaRPr lang="en-US" sz="1700" kern="1200"/>
        </a:p>
      </dsp:txBody>
      <dsp:txXfrm>
        <a:off x="5548205" y="1561209"/>
        <a:ext cx="2568514" cy="1849330"/>
      </dsp:txXfrm>
    </dsp:sp>
    <dsp:sp modelId="{748268CF-9E45-4D02-B525-29D41627727A}">
      <dsp:nvSpPr>
        <dsp:cNvPr id="0" name=""/>
        <dsp:cNvSpPr/>
      </dsp:nvSpPr>
      <dsp:spPr>
        <a:xfrm>
          <a:off x="5548205" y="328322"/>
          <a:ext cx="2568514" cy="12328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712" tIns="165100" rIns="253712" bIns="16510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03</a:t>
          </a:r>
        </a:p>
      </dsp:txBody>
      <dsp:txXfrm>
        <a:off x="5548205" y="328322"/>
        <a:ext cx="2568514" cy="1232887"/>
      </dsp:txXfrm>
    </dsp:sp>
    <dsp:sp modelId="{C6BD0542-BE07-4BF5-AB86-F79A5674AE4A}">
      <dsp:nvSpPr>
        <dsp:cNvPr id="0" name=""/>
        <dsp:cNvSpPr/>
      </dsp:nvSpPr>
      <dsp:spPr>
        <a:xfrm>
          <a:off x="8322201" y="328322"/>
          <a:ext cx="2568514" cy="3082217"/>
        </a:xfrm>
        <a:prstGeom prst="rect">
          <a:avLst/>
        </a:prstGeom>
        <a:solidFill>
          <a:schemeClr val="accent2">
            <a:hueOff val="7072097"/>
            <a:satOff val="-26638"/>
            <a:lumOff val="22353"/>
            <a:alphaOff val="0"/>
          </a:schemeClr>
        </a:solidFill>
        <a:ln w="12700" cap="flat" cmpd="sng" algn="ctr">
          <a:solidFill>
            <a:schemeClr val="accent2">
              <a:hueOff val="7072097"/>
              <a:satOff val="-26638"/>
              <a:lumOff val="2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712" tIns="0" rIns="253712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baseline="0"/>
            <a:t>Talk About It:</a:t>
          </a:r>
          <a:r>
            <a:rPr lang="en-US" sz="1700" b="0" i="0" kern="1200" baseline="0"/>
            <a:t> Share what you learn with mates—Scamwatch says this helps stop scams spreading.</a:t>
          </a:r>
          <a:endParaRPr lang="en-US" sz="1700" kern="1200"/>
        </a:p>
      </dsp:txBody>
      <dsp:txXfrm>
        <a:off x="8322201" y="1561209"/>
        <a:ext cx="2568514" cy="1849330"/>
      </dsp:txXfrm>
    </dsp:sp>
    <dsp:sp modelId="{CFC1B7D1-1CD1-4422-A077-A830F332B5FC}">
      <dsp:nvSpPr>
        <dsp:cNvPr id="0" name=""/>
        <dsp:cNvSpPr/>
      </dsp:nvSpPr>
      <dsp:spPr>
        <a:xfrm>
          <a:off x="8322201" y="328322"/>
          <a:ext cx="2568514" cy="12328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712" tIns="165100" rIns="253712" bIns="16510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04</a:t>
          </a:r>
        </a:p>
      </dsp:txBody>
      <dsp:txXfrm>
        <a:off x="8322201" y="328322"/>
        <a:ext cx="2568514" cy="1232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C8A27-B88D-4493-85D9-71A4F69CCECB}" type="datetimeFigureOut">
              <a:rPr lang="en-IN" smtClean="0"/>
              <a:t>11/03/25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16F66-5B61-420D-B3E4-11F3BED258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5063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16F66-5B61-420D-B3E4-11F3BED25805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378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https://docs.google.com/forms/d/e/1FAIpQLScwSWS0lrAb_9U3H_n6pGamTuuICBeT56o6blC8aXGoGDiPWg/viewform?usp=dialog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16F66-5B61-420D-B3E4-11F3BED25805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5540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3/11/25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0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3/11/25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76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3/11/25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3/11/25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1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3/11/25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223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3/11/25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9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3/11/25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6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3/11/25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5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3/11/25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10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3/11/25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10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3/11/25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4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3/11/25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49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resakse/3236395631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d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amwatch.gov.au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camwatch.gov.au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u.linkedin.com/company/pixelguardiaN" TargetMode="External"/><Relationship Id="rId2" Type="http://schemas.openxmlformats.org/officeDocument/2006/relationships/hyperlink" Target="mailto:pixelguardian2025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skleo.com/dont-be-ashamed-or-smug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vateinternetaccess.com/blog/what-is-phishing-and-how-do-i-prevent-it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lcovid.commons.gc.cuny.edu/misinformation-and-social-media-during-covid-19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5E4910-7033-331B-F051-5633FCC911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41" b="1698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30DD7D3-2712-4491-B2C2-5FC23330C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569" y="1066800"/>
            <a:ext cx="5128322" cy="4724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58B63E-59D0-62E7-6685-C67142590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737" y="1562101"/>
            <a:ext cx="4359744" cy="2738530"/>
          </a:xfrm>
        </p:spPr>
        <p:txBody>
          <a:bodyPr anchor="t">
            <a:normAutofit/>
          </a:bodyPr>
          <a:lstStyle/>
          <a:p>
            <a:r>
              <a:rPr lang="en-IN" dirty="0"/>
              <a:t>Cyber Scams &amp; Prevention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38CD4E-CB62-636F-D9F0-77B0DF246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273" y="4300631"/>
            <a:ext cx="4358208" cy="933760"/>
          </a:xfrm>
        </p:spPr>
        <p:txBody>
          <a:bodyPr>
            <a:normAutofit/>
          </a:bodyPr>
          <a:lstStyle/>
          <a:p>
            <a:r>
              <a:rPr lang="en-IN" dirty="0"/>
              <a:t>Pixel Guardian Team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FD0734C-004D-4938-8EA0-2C3867A11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6937" y="5780876"/>
            <a:ext cx="513116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90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6281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tock numbers on a digital display">
            <a:extLst>
              <a:ext uri="{FF2B5EF4-FFF2-40B4-BE49-F238E27FC236}">
                <a16:creationId xmlns:a16="http://schemas.microsoft.com/office/drawing/2014/main" id="{77A4E1EB-4CB3-A34E-A0DA-6D910326A0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194" r="17642" b="-1"/>
          <a:stretch/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1E54B3-14D8-AB98-A194-592C4FB7B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5852160" cy="1097280"/>
          </a:xfrm>
        </p:spPr>
        <p:txBody>
          <a:bodyPr anchor="t">
            <a:normAutofit/>
          </a:bodyPr>
          <a:lstStyle/>
          <a:p>
            <a:r>
              <a:rPr lang="en-IN" dirty="0"/>
              <a:t>Website Scam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CCD7FBE-3DF6-5998-85EA-DFF8395EA6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0080" y="2633236"/>
            <a:ext cx="5852160" cy="36646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effectLst/>
              </a:rPr>
              <a:t>What They Are: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</a:rPr>
              <a:t> Fake websites pretending to be real stores or banks. 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effectLst/>
              </a:rPr>
              <a:t>How They Trick You: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</a:rPr>
              <a:t>They steal your info when you log in or pay. 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</a:rPr>
              <a:t>They pop up in Google searches with too-good-to-be-true prices. 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effectLst/>
              </a:rPr>
              <a:t>Stay Safe Tip: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</a:rPr>
              <a:t> Check the web address—it should start with “https://” and look normal (not “amaz0n.com”). 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effectLst/>
              </a:rPr>
              <a:t>Australian Alert: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</a:rPr>
              <a:t> Fake online shops spike around Christmas and Boxing Day sales, says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effectLst/>
              </a:rPr>
              <a:t>Scamwatch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222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6B9231A-B34B-4A29-A6AC-532E1EE81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5010FBB-9072-1BEC-B2BD-89F4FA273A6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867" b="7865"/>
          <a:stretch/>
        </p:blipFill>
        <p:spPr>
          <a:xfrm>
            <a:off x="20" y="152"/>
            <a:ext cx="12191980" cy="685784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90A53EF-E649-90AD-5476-7F9AA448A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85233"/>
            <a:ext cx="5758628" cy="33558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to Do If You Get Scammed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0CE0765-E93C-4D37-9D5F-D464EFB10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495436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7792543-4A00-9545-89F0-00C074AAD2B5}"/>
              </a:ext>
            </a:extLst>
          </p:cNvPr>
          <p:cNvSpPr txBox="1"/>
          <p:nvPr/>
        </p:nvSpPr>
        <p:spPr>
          <a:xfrm>
            <a:off x="9695804" y="6657945"/>
            <a:ext cx="249619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N" sz="700">
                <a:solidFill>
                  <a:srgbClr val="FFFFFF"/>
                </a:solidFill>
                <a:hlinkClick r:id="rId3" tooltip="https://www.flickr.com/photos/resakse/3236395631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N" sz="700">
                <a:solidFill>
                  <a:srgbClr val="FFFFFF"/>
                </a:solidFill>
              </a:rPr>
              <a:t> by Unknown Author is licensed under </a:t>
            </a:r>
            <a:r>
              <a:rPr lang="en-IN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IN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48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-up of chain link">
            <a:extLst>
              <a:ext uri="{FF2B5EF4-FFF2-40B4-BE49-F238E27FC236}">
                <a16:creationId xmlns:a16="http://schemas.microsoft.com/office/drawing/2014/main" id="{45AE8240-85C3-4886-3EE7-E51EBB5B2F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72" r="31262" b="2"/>
          <a:stretch/>
        </p:blipFill>
        <p:spPr>
          <a:xfrm>
            <a:off x="20" y="914399"/>
            <a:ext cx="4416532" cy="53535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441655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E2674-15E7-62D9-A183-B666D1990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1743" y="511632"/>
            <a:ext cx="6839267" cy="578629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effectLst/>
              </a:rPr>
              <a:t>Don’t panic—here’s what to do: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n-US" sz="2400" b="1" dirty="0"/>
              <a:t>Stop Contact:</a:t>
            </a:r>
            <a:r>
              <a:rPr lang="en-US" sz="2400" dirty="0"/>
              <a:t> Hang up, don’t reply, and close any fake websites.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n-US" sz="2400" b="1" dirty="0"/>
              <a:t>Tell Someone:</a:t>
            </a:r>
            <a:r>
              <a:rPr lang="en-US" sz="2400" dirty="0"/>
              <a:t> Call a friend, family, or your local police (000 for emergencies).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n-US" sz="2400" b="1" dirty="0"/>
              <a:t>Protect Your Money:</a:t>
            </a:r>
            <a:r>
              <a:rPr lang="en-US" sz="2400" dirty="0"/>
              <a:t> Ring your bank ASAP if you shared details—they can lock your account.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n-US" sz="2400" b="1" dirty="0"/>
              <a:t>Report It:</a:t>
            </a:r>
            <a:r>
              <a:rPr lang="en-US" sz="2400" dirty="0"/>
              <a:t> Tell </a:t>
            </a:r>
            <a:r>
              <a:rPr lang="en-US" sz="2400" dirty="0" err="1"/>
              <a:t>Scamwatch</a:t>
            </a:r>
            <a:r>
              <a:rPr lang="en-US" sz="2400" dirty="0"/>
              <a:t> at </a:t>
            </a:r>
            <a:r>
              <a:rPr lang="en-US" sz="2400" b="1" dirty="0">
                <a:hlinkClick r:id="rId3"/>
              </a:rPr>
              <a:t>www.scamwatch.gov.au</a:t>
            </a:r>
            <a:r>
              <a:rPr lang="en-US" sz="2400" dirty="0"/>
              <a:t> or call the ACCC at </a:t>
            </a:r>
            <a:r>
              <a:rPr lang="en-US" sz="2400" b="1" dirty="0"/>
              <a:t>1300 795 995</a:t>
            </a:r>
            <a:r>
              <a:rPr lang="en-US" sz="2400" dirty="0"/>
              <a:t>. Every report helps stop scammers!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n-US" sz="2400" b="1" dirty="0"/>
              <a:t>Fix Your Computer:</a:t>
            </a:r>
            <a:r>
              <a:rPr lang="en-US" sz="2400" dirty="0"/>
              <a:t> If they got in, take it to a shop to clean out anything nasty.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n-US" sz="2400" b="1" dirty="0"/>
              <a:t>Get Help:</a:t>
            </a:r>
            <a:r>
              <a:rPr lang="en-US" sz="2400" dirty="0"/>
              <a:t> Contact IDCARE (free Aussie support) at </a:t>
            </a:r>
            <a:r>
              <a:rPr lang="en-US" sz="2400" b="1" dirty="0"/>
              <a:t>1800 595 160</a:t>
            </a:r>
            <a:r>
              <a:rPr lang="en-US" sz="2400" dirty="0"/>
              <a:t> if your identity’s at risk.</a:t>
            </a:r>
          </a:p>
        </p:txBody>
      </p:sp>
    </p:spTree>
    <p:extLst>
      <p:ext uri="{BB962C8B-B14F-4D97-AF65-F5344CB8AC3E}">
        <p14:creationId xmlns:p14="http://schemas.microsoft.com/office/powerpoint/2010/main" val="13219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9129EB-1242-3382-32F5-CF5AEC7E0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70750"/>
            <a:ext cx="10890929" cy="1387934"/>
          </a:xfrm>
        </p:spPr>
        <p:txBody>
          <a:bodyPr anchor="b">
            <a:normAutofit/>
          </a:bodyPr>
          <a:lstStyle/>
          <a:p>
            <a:r>
              <a:rPr lang="en-US" b="1"/>
              <a:t>Extra Tips to Stay Safe</a:t>
            </a:r>
            <a:endParaRPr lang="en-IN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62D3963-2153-4637-96E6-E31BD2CE5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23074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Rectangle 1">
            <a:extLst>
              <a:ext uri="{FF2B5EF4-FFF2-40B4-BE49-F238E27FC236}">
                <a16:creationId xmlns:a16="http://schemas.microsoft.com/office/drawing/2014/main" id="{F6829DB2-35C7-BB32-4B33-16C3AD4071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909496"/>
              </p:ext>
            </p:extLst>
          </p:nvPr>
        </p:nvGraphicFramePr>
        <p:xfrm>
          <a:off x="640079" y="2559050"/>
          <a:ext cx="10890929" cy="373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200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cam&#10;&#10;AI-generated content may be incorrect.">
            <a:extLst>
              <a:ext uri="{FF2B5EF4-FFF2-40B4-BE49-F238E27FC236}">
                <a16:creationId xmlns:a16="http://schemas.microsoft.com/office/drawing/2014/main" id="{D194B379-72D7-0DFE-C9E8-2767A9B40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6"/>
          <a:stretch/>
        </p:blipFill>
        <p:spPr>
          <a:xfrm>
            <a:off x="7853245" y="407002"/>
            <a:ext cx="3931338" cy="5802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1F6250-D562-1FF5-F2D3-18EAE3ED8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29" y="1407998"/>
            <a:ext cx="7508017" cy="38062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BF3E4F-E217-E10E-A181-309097438E8C}"/>
              </a:ext>
            </a:extLst>
          </p:cNvPr>
          <p:cNvSpPr txBox="1"/>
          <p:nvPr/>
        </p:nvSpPr>
        <p:spPr>
          <a:xfrm>
            <a:off x="177329" y="326571"/>
            <a:ext cx="7508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dirty="0"/>
              <a:t>HOW to REPORT!!!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D765CD-021C-7F2C-54AA-13C722DBE89B}"/>
              </a:ext>
            </a:extLst>
          </p:cNvPr>
          <p:cNvSpPr txBox="1"/>
          <p:nvPr/>
        </p:nvSpPr>
        <p:spPr>
          <a:xfrm>
            <a:off x="587829" y="5704114"/>
            <a:ext cx="6106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hlinkClick r:id="rId4"/>
              </a:rPr>
              <a:t>https://www.scamwatch.gov.au/</a:t>
            </a:r>
            <a:r>
              <a:rPr lang="en-IN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5301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2FAB7B-42C1-46AA-9C68-7AD281066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Question marks in a line and one question mark is lit">
            <a:extLst>
              <a:ext uri="{FF2B5EF4-FFF2-40B4-BE49-F238E27FC236}">
                <a16:creationId xmlns:a16="http://schemas.microsoft.com/office/drawing/2014/main" id="{4569C897-6101-5A6C-FE2C-CE048BEE6D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057" b="13675"/>
          <a:stretch/>
        </p:blipFill>
        <p:spPr>
          <a:xfrm>
            <a:off x="1" y="152"/>
            <a:ext cx="12192000" cy="685784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905206B-651D-4874-B365-85CC5F9C8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48484" y="-152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F5A49C-F985-35A4-1D50-FA6BD2D74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4531" y="1371600"/>
            <a:ext cx="4916477" cy="2933952"/>
          </a:xfrm>
        </p:spPr>
        <p:txBody>
          <a:bodyPr anchor="t">
            <a:normAutofit/>
          </a:bodyPr>
          <a:lstStyle/>
          <a:p>
            <a:pPr algn="r"/>
            <a:r>
              <a:rPr lang="en-IN" sz="7200" dirty="0">
                <a:solidFill>
                  <a:srgbClr val="FFFFFF"/>
                </a:solidFill>
              </a:rPr>
              <a:t>Questions?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CE0765-E93C-4D37-9D5F-D464EFB10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35776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339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A4049-DEF4-7C8C-90C3-B62700842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399"/>
            <a:ext cx="10847494" cy="11710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Contact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03472-6398-67E3-DDE4-B4B8E0A5A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915" y="2256287"/>
            <a:ext cx="5850854" cy="37604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cap="all" spc="300" dirty="0"/>
              <a:t>Email: </a:t>
            </a:r>
            <a:r>
              <a:rPr lang="en-US" b="1" cap="all" spc="300" dirty="0">
                <a:hlinkClick r:id="rId2"/>
              </a:rPr>
              <a:t>pixelguardian2025@gmail.com</a:t>
            </a:r>
            <a:endParaRPr lang="en-US" b="1" cap="all" spc="300" dirty="0"/>
          </a:p>
          <a:p>
            <a:pPr marL="0" indent="0">
              <a:buNone/>
            </a:pPr>
            <a:r>
              <a:rPr lang="en-US" b="1" cap="all" spc="300" dirty="0" err="1"/>
              <a:t>LinkedIN</a:t>
            </a:r>
            <a:r>
              <a:rPr lang="en-US" b="1" cap="all" spc="300" dirty="0"/>
              <a:t>: </a:t>
            </a:r>
          </a:p>
          <a:p>
            <a:pPr marL="0" indent="0">
              <a:buNone/>
            </a:pPr>
            <a:r>
              <a:rPr lang="en-US" b="1" cap="all" spc="300" dirty="0">
                <a:hlinkClick r:id="rId3"/>
              </a:rPr>
              <a:t>https://au.linkedin.com/company/pixelguardiaN</a:t>
            </a:r>
            <a:r>
              <a:rPr lang="en-US" b="1" cap="all" spc="300" dirty="0"/>
              <a:t> </a:t>
            </a:r>
          </a:p>
        </p:txBody>
      </p:sp>
      <p:pic>
        <p:nvPicPr>
          <p:cNvPr id="7" name="Graphic 6" descr="Email">
            <a:extLst>
              <a:ext uri="{FF2B5EF4-FFF2-40B4-BE49-F238E27FC236}">
                <a16:creationId xmlns:a16="http://schemas.microsoft.com/office/drawing/2014/main" id="{EEF24D52-D6D3-8081-33DF-E15A38DE32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3232" y="2256287"/>
            <a:ext cx="3760459" cy="3760459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EA0F4A6-3CC9-C9E2-BA02-58FA29F7D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922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B9231A-B34B-4A29-A6AC-532E1EE81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lose up image of hands applauding">
            <a:extLst>
              <a:ext uri="{FF2B5EF4-FFF2-40B4-BE49-F238E27FC236}">
                <a16:creationId xmlns:a16="http://schemas.microsoft.com/office/drawing/2014/main" id="{0FCFDA08-C716-47C7-5366-6FBDD9B2FF9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rcRect t="598" b="15134"/>
          <a:stretch/>
        </p:blipFill>
        <p:spPr>
          <a:xfrm>
            <a:off x="20" y="152"/>
            <a:ext cx="12191980" cy="6857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E1D157-9279-56AE-D822-2A32556C1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985233"/>
            <a:ext cx="5758628" cy="3355853"/>
          </a:xfrm>
        </p:spPr>
        <p:txBody>
          <a:bodyPr anchor="t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Thank you for listening to our presentation</a:t>
            </a:r>
            <a:endParaRPr lang="en-IN" sz="6000" dirty="0">
              <a:solidFill>
                <a:srgbClr val="FFFF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CE0765-E93C-4D37-9D5F-D464EFB10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495436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B185E99B-9D64-AB3A-9032-8CE5B3A931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81" y="985233"/>
            <a:ext cx="5477639" cy="54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97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637580D-1176-4083-A9A1-BD8ED0899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37ED1A-B45D-4599-59C2-BBF0FCFB7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10360152" cy="1139911"/>
          </a:xfrm>
        </p:spPr>
        <p:txBody>
          <a:bodyPr>
            <a:normAutofit/>
          </a:bodyPr>
          <a:lstStyle/>
          <a:p>
            <a:r>
              <a:rPr lang="en-IN" dirty="0"/>
              <a:t>About Us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C96FDC-E4C2-7D8A-44BA-572E7CD9E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1585" y="1027306"/>
            <a:ext cx="102088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BE62480-F733-2A0C-5A96-32E5DDEF93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8994476"/>
              </p:ext>
            </p:extLst>
          </p:nvPr>
        </p:nvGraphicFramePr>
        <p:xfrm>
          <a:off x="914400" y="2607561"/>
          <a:ext cx="10363200" cy="3690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35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63F27BC-7079-4FF7-8F7C-ABC82FA3C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AE72E4-DAC6-4764-2C3C-DF9AE0D7D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401"/>
            <a:ext cx="4876801" cy="1569516"/>
          </a:xfrm>
        </p:spPr>
        <p:txBody>
          <a:bodyPr anchor="t">
            <a:normAutofit/>
          </a:bodyPr>
          <a:lstStyle/>
          <a:p>
            <a:r>
              <a:rPr lang="en-US"/>
              <a:t>Why Scams Matters to You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603CE-236C-A468-7A5C-ACFC38CFC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86" y="960119"/>
            <a:ext cx="5652723" cy="5022661"/>
          </a:xfrm>
        </p:spPr>
        <p:txBody>
          <a:bodyPr>
            <a:normAutofit/>
          </a:bodyPr>
          <a:lstStyle/>
          <a:p>
            <a:r>
              <a:rPr lang="en-US" sz="2100" dirty="0"/>
              <a:t>Scams are sneaky tricks that crooks use to steal your money or personal details—like your name, address, or bank info.</a:t>
            </a:r>
          </a:p>
          <a:p>
            <a:r>
              <a:rPr lang="en-US" sz="2100" dirty="0"/>
              <a:t>In </a:t>
            </a:r>
            <a:r>
              <a:rPr lang="en-US" sz="2100" b="1" dirty="0"/>
              <a:t>WA</a:t>
            </a:r>
            <a:r>
              <a:rPr lang="en-US" sz="2100" dirty="0"/>
              <a:t>, scammers stole </a:t>
            </a:r>
            <a:r>
              <a:rPr lang="en-US" sz="2100" b="1" dirty="0"/>
              <a:t>$3.6 million</a:t>
            </a:r>
            <a:r>
              <a:rPr lang="en-US" sz="2100" dirty="0"/>
              <a:t> from people in Jan 2025 alone, according to </a:t>
            </a:r>
            <a:r>
              <a:rPr lang="en-US" sz="2100" dirty="0" err="1"/>
              <a:t>Scamwatch</a:t>
            </a:r>
            <a:r>
              <a:rPr lang="en-US" sz="2100" dirty="0"/>
              <a:t>!</a:t>
            </a:r>
          </a:p>
          <a:p>
            <a:r>
              <a:rPr lang="en-US" sz="2100" dirty="0"/>
              <a:t>They contact you by phone, text, email, social media, or fake websites.</a:t>
            </a:r>
          </a:p>
          <a:p>
            <a:r>
              <a:rPr lang="en-US" sz="2100" dirty="0"/>
              <a:t>1 in 3 scams starts with a phone call, but don’t worry—we’ll show you how to spot them and keep safe.</a:t>
            </a:r>
          </a:p>
        </p:txBody>
      </p:sp>
      <p:pic>
        <p:nvPicPr>
          <p:cNvPr id="7" name="Graphic 6" descr="Robber">
            <a:extLst>
              <a:ext uri="{FF2B5EF4-FFF2-40B4-BE49-F238E27FC236}">
                <a16:creationId xmlns:a16="http://schemas.microsoft.com/office/drawing/2014/main" id="{5A325208-2826-6C32-8F94-DB6624038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232" y="2857499"/>
            <a:ext cx="3125269" cy="312526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40DBD50-3CB1-A513-2321-1891E3F09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18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983080A-6551-4451-BD82-99B04889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Padlock on computer motherboard">
            <a:extLst>
              <a:ext uri="{FF2B5EF4-FFF2-40B4-BE49-F238E27FC236}">
                <a16:creationId xmlns:a16="http://schemas.microsoft.com/office/drawing/2014/main" id="{9D9C916A-1059-1733-C57C-CD8001FF8C5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b="15731"/>
          <a:stretch/>
        </p:blipFill>
        <p:spPr>
          <a:xfrm>
            <a:off x="20" y="10"/>
            <a:ext cx="12191980" cy="685798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A6BA3C0-B4C2-3DAB-E0EB-09AF1A543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2909456"/>
            <a:ext cx="7393922" cy="30664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TYPES OF SCAMS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A5C8BF2-C035-4BFF-8802-A39723834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2570" y="6272784"/>
            <a:ext cx="102088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594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3F27BC-7079-4FF7-8F7C-ABC82FA3C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9921BB-2894-71CB-3C2A-294F8D4F2DCC}"/>
              </a:ext>
            </a:extLst>
          </p:cNvPr>
          <p:cNvSpPr txBox="1"/>
          <p:nvPr/>
        </p:nvSpPr>
        <p:spPr>
          <a:xfrm>
            <a:off x="640080" y="1371600"/>
            <a:ext cx="3677920" cy="39192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Types of Scams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0BBF191-9CC8-4313-B1CA-8DF1A53AE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189AA49-754A-CEF4-C293-1541CC8A2C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793683"/>
              </p:ext>
            </p:extLst>
          </p:nvPr>
        </p:nvGraphicFramePr>
        <p:xfrm>
          <a:off x="5051651" y="1371600"/>
          <a:ext cx="6479357" cy="4926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629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503B0-2E13-CE43-B93E-C5E8895FB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794763"/>
            <a:ext cx="4057650" cy="2139081"/>
          </a:xfrm>
        </p:spPr>
        <p:txBody>
          <a:bodyPr anchor="t">
            <a:normAutofit/>
          </a:bodyPr>
          <a:lstStyle/>
          <a:p>
            <a:r>
              <a:rPr lang="en-IN" dirty="0"/>
              <a:t>Text or SMS Scams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D07779C7-83CC-1D0C-7D9A-DE30D9F13E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019323" y="522514"/>
            <a:ext cx="7511688" cy="59435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effectLst/>
              </a:rPr>
              <a:t>What They Are: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</a:p>
          <a:p>
            <a:pPr lvl="1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Tx/>
              <a:buFont typeface="Courier New" panose="02070309020205020404" pitchFamily="49" charset="0"/>
              <a:buChar char="o"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</a:rPr>
              <a:t>You get a text that looks like it’s from someone you trust—like Services Australia, your bank, or even a mate. </a:t>
            </a:r>
          </a:p>
          <a:p>
            <a:pPr marR="0" lvl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effectLst/>
              </a:rPr>
              <a:t>How They Trick You: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</a:p>
          <a:p>
            <a:pPr lvl="1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Tx/>
              <a:buFont typeface="Courier New" panose="02070309020205020404" pitchFamily="49" charset="0"/>
              <a:buChar char="o"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</a:rPr>
              <a:t>They sound urgent, like “Your account’s at risk—act now!” </a:t>
            </a:r>
          </a:p>
          <a:p>
            <a:pPr lvl="1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Tx/>
              <a:buFont typeface="Courier New" panose="02070309020205020404" pitchFamily="49" charset="0"/>
              <a:buChar char="o"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</a:rPr>
              <a:t>They fake the sender’s number or name (called “spoofing”) to look real. </a:t>
            </a:r>
          </a:p>
          <a:p>
            <a:pPr marR="0" lvl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effectLst/>
              </a:rPr>
              <a:t>Common Examples: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</a:p>
          <a:p>
            <a:pPr lvl="1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Tx/>
              <a:buFont typeface="Courier New" panose="02070309020205020404" pitchFamily="49" charset="0"/>
              <a:buChar char="o"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effectLst/>
              </a:rPr>
              <a:t>Impersonation Scams: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</a:rPr>
              <a:t> Pretending to be Centrelink or your bank. </a:t>
            </a:r>
          </a:p>
          <a:p>
            <a:pPr lvl="1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Tx/>
              <a:buFont typeface="Courier New" panose="02070309020205020404" pitchFamily="49" charset="0"/>
              <a:buChar char="o"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effectLst/>
              </a:rPr>
              <a:t>Job Scams: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</a:rPr>
              <a:t> Fake job offers promising quick cash. </a:t>
            </a:r>
          </a:p>
          <a:p>
            <a:pPr marR="0" lvl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effectLst/>
              </a:rPr>
              <a:t>Stay Safe Tip: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</a:p>
          <a:p>
            <a:pPr lvl="1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Tx/>
              <a:buFont typeface="Courier New" panose="02070309020205020404" pitchFamily="49" charset="0"/>
              <a:buChar char="o"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</a:rPr>
              <a:t>Don’t click links in odd texts. Call the real number you have for the person or company instead. </a:t>
            </a:r>
          </a:p>
          <a:p>
            <a:pPr marR="0" lvl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effectLst/>
              </a:rPr>
              <a:t>Australian Note: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</a:p>
          <a:p>
            <a:pPr lvl="1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Tx/>
              <a:buFont typeface="Courier New" panose="02070309020205020404" pitchFamily="49" charset="0"/>
              <a:buChar char="o"/>
            </a:pP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effectLst/>
              </a:rPr>
              <a:t>Scamwatch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</a:rPr>
              <a:t> says text scams are rising—watch out for fake delivery or tax refund messages!</a:t>
            </a:r>
          </a:p>
        </p:txBody>
      </p:sp>
      <p:pic>
        <p:nvPicPr>
          <p:cNvPr id="9" name="Graphic 8" descr="Phishing">
            <a:extLst>
              <a:ext uri="{FF2B5EF4-FFF2-40B4-BE49-F238E27FC236}">
                <a16:creationId xmlns:a16="http://schemas.microsoft.com/office/drawing/2014/main" id="{5961DB41-11AB-1D4B-A8C3-4CFFEF562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232" y="836142"/>
            <a:ext cx="2592858" cy="259285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209265E-E0D7-493B-97CE-2263D50C3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62720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22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DB9834-044E-A727-62DD-B0ED59841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912" r="27243"/>
          <a:stretch/>
        </p:blipFill>
        <p:spPr>
          <a:xfrm>
            <a:off x="20" y="10"/>
            <a:ext cx="4680837" cy="685799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91422F5-4221-4812-AFD9-5479C6D60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80905" y="1031005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B96AD550-D5C4-83DE-9644-F05AE6318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891" y="197382"/>
            <a:ext cx="6034187" cy="701557"/>
          </a:xfrm>
        </p:spPr>
        <p:txBody>
          <a:bodyPr>
            <a:normAutofit/>
          </a:bodyPr>
          <a:lstStyle/>
          <a:p>
            <a:r>
              <a:rPr lang="en-IN" dirty="0"/>
              <a:t>Phone Scams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C502D6FC-F3E3-7407-5019-15F97D40C0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857892" y="1163072"/>
            <a:ext cx="7007538" cy="53901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lnSpcReduction="10000"/>
          </a:bodyPr>
          <a:lstStyle/>
          <a:p>
            <a:pPr marR="0" lvl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</a:rPr>
              <a:t>What They Are: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</a:t>
            </a:r>
          </a:p>
          <a:p>
            <a:pPr lvl="1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§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A scammer calls, pretending to be from a trusted place like Telstra or the ATO (Australian Taxation Office). </a:t>
            </a:r>
          </a:p>
          <a:p>
            <a:pPr marR="0" lvl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</a:rPr>
              <a:t>How They Trick You: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</a:t>
            </a:r>
          </a:p>
          <a:p>
            <a:pPr lvl="1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§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They might know your name or address already to sound legit. </a:t>
            </a:r>
          </a:p>
          <a:p>
            <a:pPr lvl="1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§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They ask for bank details or try to get into your computer. </a:t>
            </a:r>
          </a:p>
          <a:p>
            <a:pPr marR="0" lvl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</a:rPr>
              <a:t>Common Examples: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</a:t>
            </a:r>
          </a:p>
          <a:p>
            <a:pPr lvl="1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§"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Impersonation Scams: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Acting like they’re from Medicare. </a:t>
            </a:r>
          </a:p>
          <a:p>
            <a:pPr lvl="1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§"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Threat Scams: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Saying you owe money or face arrest. </a:t>
            </a:r>
          </a:p>
          <a:p>
            <a:pPr marR="0" lvl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</a:rPr>
              <a:t>Stay Safe Tip: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Hang up if it feels off. Real groups don’t call out of the blue asking for secrets. </a:t>
            </a:r>
          </a:p>
          <a:p>
            <a:pPr marR="0" lvl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</a:rPr>
              <a:t>Australian Stat: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Scamwatch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reports phone scams cost Aussies $141 million last year!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997BAC-A6E5-F54B-B533-A353EF2E76F6}"/>
              </a:ext>
            </a:extLst>
          </p:cNvPr>
          <p:cNvSpPr txBox="1"/>
          <p:nvPr/>
        </p:nvSpPr>
        <p:spPr>
          <a:xfrm>
            <a:off x="2199792" y="6657945"/>
            <a:ext cx="265809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N" sz="700">
                <a:solidFill>
                  <a:srgbClr val="FFFFFF"/>
                </a:solidFill>
                <a:hlinkClick r:id="rId3" tooltip="https://askleo.com/dont-be-ashamed-or-smug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N" sz="700">
                <a:solidFill>
                  <a:srgbClr val="FFFFFF"/>
                </a:solidFill>
              </a:rPr>
              <a:t> by Unknown Author is licensed under </a:t>
            </a:r>
            <a:r>
              <a:rPr lang="en-IN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IN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8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125C82-4E12-88E4-50FD-4E189EE36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767" r="35044"/>
          <a:stretch/>
        </p:blipFill>
        <p:spPr>
          <a:xfrm>
            <a:off x="20" y="10"/>
            <a:ext cx="4857871" cy="685799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91422F5-4221-4812-AFD9-5479C6D60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80905" y="1031005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F96F5E0-7A92-BA16-F9ED-7935DEC33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1" y="214872"/>
            <a:ext cx="6034187" cy="690410"/>
          </a:xfrm>
        </p:spPr>
        <p:txBody>
          <a:bodyPr>
            <a:normAutofit fontScale="90000"/>
          </a:bodyPr>
          <a:lstStyle/>
          <a:p>
            <a:r>
              <a:rPr lang="en-IN" dirty="0"/>
              <a:t>Email Scams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4279CCB-7079-B838-D0C7-A031A7AE85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029201" y="1156729"/>
            <a:ext cx="6770914" cy="54073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fontScale="92500"/>
          </a:bodyPr>
          <a:lstStyle/>
          <a:p>
            <a:pPr marR="0" lvl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</a:rPr>
              <a:t>What They Are: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</a:p>
          <a:p>
            <a:pPr lvl="1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§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</a:rPr>
              <a:t>Fake emails that look official, often copying logos from places like Australia Post. </a:t>
            </a:r>
          </a:p>
          <a:p>
            <a:pPr marR="0" lvl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</a:rPr>
              <a:t>How They Trick You: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</a:p>
          <a:p>
            <a:pPr lvl="1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§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</a:rPr>
              <a:t>They ask you to click links or send money fast. </a:t>
            </a:r>
          </a:p>
          <a:p>
            <a:pPr lvl="1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§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</a:rPr>
              <a:t>They might claim your account’s overdue or you’ve won a prize. </a:t>
            </a:r>
          </a:p>
          <a:p>
            <a:pPr marR="0" lvl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</a:rPr>
              <a:t>Stay Safe Tip: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</a:rPr>
              <a:t> Check the email address—it should match the real website (like “@ato.gov.au” for the ATO). Don’t open emails from strangers. </a:t>
            </a:r>
          </a:p>
          <a:p>
            <a:pPr marR="0" lvl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</a:rPr>
              <a:t>Australian Note: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</a:rPr>
              <a:t> Watch for “phishing” emails pretending to be from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</a:rPr>
              <a:t>myGov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</a:rPr>
              <a:t>—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</a:rPr>
              <a:t>Scamwatch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</a:rPr>
              <a:t> sees these a lot.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CE58F5-91ED-A6A4-0772-E861020A161B}"/>
              </a:ext>
            </a:extLst>
          </p:cNvPr>
          <p:cNvSpPr txBox="1"/>
          <p:nvPr/>
        </p:nvSpPr>
        <p:spPr>
          <a:xfrm>
            <a:off x="2371313" y="6657945"/>
            <a:ext cx="24865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N" sz="700">
                <a:solidFill>
                  <a:srgbClr val="FFFFFF"/>
                </a:solidFill>
                <a:hlinkClick r:id="rId3" tooltip="http://www.privateinternetaccess.com/blog/what-is-phishing-and-how-do-i-prevent-i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N" sz="700">
                <a:solidFill>
                  <a:srgbClr val="FFFFFF"/>
                </a:solidFill>
              </a:rPr>
              <a:t> by Unknown Author is licensed under </a:t>
            </a:r>
            <a:r>
              <a:rPr lang="en-IN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IN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34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6281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F2F1BDE-9E22-90A4-76F8-C32618272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0125" r="30125"/>
          <a:stretch/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339D5D-392F-0132-5245-C0284EF70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5852160" cy="1097280"/>
          </a:xfrm>
        </p:spPr>
        <p:txBody>
          <a:bodyPr anchor="t">
            <a:normAutofit/>
          </a:bodyPr>
          <a:lstStyle/>
          <a:p>
            <a:r>
              <a:rPr lang="en-IN" dirty="0"/>
              <a:t>Social Media Scam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31C34EB-FBC7-81E4-F15D-C98DC8B7C2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0080" y="2633236"/>
            <a:ext cx="5852160" cy="36646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1" i="0" u="none" strike="noStrike" cap="none" normalizeH="0" baseline="0">
                <a:ln>
                  <a:noFill/>
                </a:ln>
                <a:effectLst/>
              </a:rPr>
              <a:t>What They Are:</a:t>
            </a:r>
            <a:r>
              <a:rPr kumimoji="0" lang="en-US" altLang="en-US" sz="1700" b="0" i="0" u="none" strike="noStrike" cap="none" normalizeH="0" baseline="0">
                <a:ln>
                  <a:noFill/>
                </a:ln>
                <a:effectLst/>
              </a:rPr>
              <a:t> Tricks on Facebook, Instagram, or WhatsApp, like fake ads or friend requests. 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1" i="0" u="none" strike="noStrike" cap="none" normalizeH="0" baseline="0">
                <a:ln>
                  <a:noFill/>
                </a:ln>
                <a:effectLst/>
              </a:rPr>
              <a:t>How They Trick You:</a:t>
            </a:r>
            <a:r>
              <a:rPr kumimoji="0" lang="en-US" altLang="en-US" sz="1700" b="0" i="0" u="none" strike="noStrike" cap="none" normalizeH="0" baseline="0">
                <a:ln>
                  <a:noFill/>
                </a:ln>
                <a:effectLst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effectLst/>
              </a:rPr>
              <a:t>They offer cheap deals (like $10 sunnies) that never arrive. 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effectLst/>
              </a:rPr>
              <a:t>They might hack a friend’s account to ask you for money. 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1" i="0" u="none" strike="noStrike" cap="none" normalizeH="0" baseline="0">
                <a:ln>
                  <a:noFill/>
                </a:ln>
                <a:effectLst/>
              </a:rPr>
              <a:t>Stay Safe Tip:</a:t>
            </a:r>
            <a:r>
              <a:rPr kumimoji="0" lang="en-US" altLang="en-US" sz="1700" b="0" i="0" u="none" strike="noStrike" cap="none" normalizeH="0" baseline="0">
                <a:ln>
                  <a:noFill/>
                </a:ln>
                <a:effectLst/>
              </a:rPr>
              <a:t> Don’t send cash online, even to “friends.” Call them to check first. 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1" i="0" u="none" strike="noStrike" cap="none" normalizeH="0" baseline="0">
                <a:ln>
                  <a:noFill/>
                </a:ln>
                <a:effectLst/>
              </a:rPr>
              <a:t>Australian Trend:</a:t>
            </a:r>
            <a:r>
              <a:rPr kumimoji="0" lang="en-US" altLang="en-US" sz="1700" b="0" i="0" u="none" strike="noStrike" cap="none" normalizeH="0" baseline="0">
                <a:ln>
                  <a:noFill/>
                </a:ln>
                <a:effectLst/>
              </a:rPr>
              <a:t> Scamwatch warns of scammers using social media for romance scams, targeting lonely hearts.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44D415-7709-6D65-92C9-8EAEAF4B76C1}"/>
              </a:ext>
            </a:extLst>
          </p:cNvPr>
          <p:cNvSpPr txBox="1"/>
          <p:nvPr/>
        </p:nvSpPr>
        <p:spPr>
          <a:xfrm>
            <a:off x="7345680" y="6858000"/>
            <a:ext cx="48463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>
                <a:hlinkClick r:id="rId3" tooltip="https://socialcovid.commons.gc.cuny.edu/misinformation-and-social-media-during-covid-19/"/>
              </a:rPr>
              <a:t>This Photo</a:t>
            </a:r>
            <a:r>
              <a:rPr lang="en-IN" sz="900"/>
              <a:t> by Unknown Author is licensed under </a:t>
            </a:r>
            <a:r>
              <a:rPr lang="en-IN" sz="900">
                <a:hlinkClick r:id="rId4" tooltip="https://creativecommons.org/licenses/by-nc-sa/3.0/"/>
              </a:rPr>
              <a:t>CC BY-SA-NC</a:t>
            </a:r>
            <a:endParaRPr lang="en-IN" sz="900"/>
          </a:p>
        </p:txBody>
      </p:sp>
    </p:spTree>
    <p:extLst>
      <p:ext uri="{BB962C8B-B14F-4D97-AF65-F5344CB8AC3E}">
        <p14:creationId xmlns:p14="http://schemas.microsoft.com/office/powerpoint/2010/main" val="69976224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74D832EFF04544A015BF9FE40306A6" ma:contentTypeVersion="18" ma:contentTypeDescription="Create a new document." ma:contentTypeScope="" ma:versionID="66d7384cda367fc999c7ff3d456bf38c">
  <xsd:schema xmlns:xsd="http://www.w3.org/2001/XMLSchema" xmlns:xs="http://www.w3.org/2001/XMLSchema" xmlns:p="http://schemas.microsoft.com/office/2006/metadata/properties" xmlns:ns2="c8be17f8-a4cb-48c7-9a69-319ff76f795a" xmlns:ns3="f1dddfbf-a6ad-4990-b6d7-b722078f9289" targetNamespace="http://schemas.microsoft.com/office/2006/metadata/properties" ma:root="true" ma:fieldsID="56ca182bedb1f9f67d78692a4a7c8f9c" ns2:_="" ns3:_="">
    <xsd:import namespace="c8be17f8-a4cb-48c7-9a69-319ff76f795a"/>
    <xsd:import namespace="f1dddfbf-a6ad-4990-b6d7-b722078f92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be17f8-a4cb-48c7-9a69-319ff76f7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4f65443-967f-442f-8653-a7540fdeb6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ddfbf-a6ad-4990-b6d7-b722078f928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bff8c93-d716-446f-9ca1-2ec9ded11e3a}" ma:internalName="TaxCatchAll" ma:showField="CatchAllData" ma:web="f1dddfbf-a6ad-4990-b6d7-b722078f92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be17f8-a4cb-48c7-9a69-319ff76f795a">
      <Terms xmlns="http://schemas.microsoft.com/office/infopath/2007/PartnerControls"/>
    </lcf76f155ced4ddcb4097134ff3c332f>
    <TaxCatchAll xmlns="f1dddfbf-a6ad-4990-b6d7-b722078f9289" xsi:nil="true"/>
  </documentManagement>
</p:properties>
</file>

<file path=customXml/itemProps1.xml><?xml version="1.0" encoding="utf-8"?>
<ds:datastoreItem xmlns:ds="http://schemas.openxmlformats.org/officeDocument/2006/customXml" ds:itemID="{444389D0-7D4A-4FA7-B002-CA26427DC164}"/>
</file>

<file path=customXml/itemProps2.xml><?xml version="1.0" encoding="utf-8"?>
<ds:datastoreItem xmlns:ds="http://schemas.openxmlformats.org/officeDocument/2006/customXml" ds:itemID="{7DC2FC5B-726B-4280-B715-87F6F5202CC5}"/>
</file>

<file path=customXml/itemProps3.xml><?xml version="1.0" encoding="utf-8"?>
<ds:datastoreItem xmlns:ds="http://schemas.openxmlformats.org/officeDocument/2006/customXml" ds:itemID="{AFA48C26-69C3-4C91-8DE6-3119BC081EB9}"/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1028</Words>
  <Application>Microsoft Macintosh PowerPoint</Application>
  <PresentationFormat>Widescreen</PresentationFormat>
  <Paragraphs>100</Paragraphs>
  <Slides>17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Arial</vt:lpstr>
      <vt:lpstr>Courier New</vt:lpstr>
      <vt:lpstr>Grandview Display</vt:lpstr>
      <vt:lpstr>Wingdings</vt:lpstr>
      <vt:lpstr>DashVTI</vt:lpstr>
      <vt:lpstr>Cyber Scams &amp; Prevention</vt:lpstr>
      <vt:lpstr>About Us</vt:lpstr>
      <vt:lpstr>Why Scams Matters to You</vt:lpstr>
      <vt:lpstr>TYPES OF SCAMS</vt:lpstr>
      <vt:lpstr>PowerPoint Presentation</vt:lpstr>
      <vt:lpstr>Text or SMS Scams</vt:lpstr>
      <vt:lpstr>Phone Scams</vt:lpstr>
      <vt:lpstr>Email Scams</vt:lpstr>
      <vt:lpstr>Social Media Scam</vt:lpstr>
      <vt:lpstr>Website Scam</vt:lpstr>
      <vt:lpstr>What to Do If You Get Scammed</vt:lpstr>
      <vt:lpstr>PowerPoint Presentation</vt:lpstr>
      <vt:lpstr>Extra Tips to Stay Safe</vt:lpstr>
      <vt:lpstr>PowerPoint Presentation</vt:lpstr>
      <vt:lpstr>Questions?</vt:lpstr>
      <vt:lpstr>Contact Us</vt:lpstr>
      <vt:lpstr>Thank you for listening to our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Scams &amp; Prevention</dc:title>
  <dc:creator>Varadhan Parthasarathy</dc:creator>
  <cp:lastModifiedBy>Ray Philp</cp:lastModifiedBy>
  <cp:revision>25</cp:revision>
  <dcterms:created xsi:type="dcterms:W3CDTF">2025-03-09T02:26:35Z</dcterms:created>
  <dcterms:modified xsi:type="dcterms:W3CDTF">2025-03-11T00:38:25Z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0x0101002674D832EFF04544A015BF9FE40306A6</vt:lpwstr>
  </property>
</Properties>
</file>