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98" r:id="rId3"/>
    <p:sldId id="258" r:id="rId4"/>
    <p:sldId id="300" r:id="rId5"/>
    <p:sldId id="313" r:id="rId6"/>
    <p:sldId id="302" r:id="rId7"/>
    <p:sldId id="303" r:id="rId8"/>
    <p:sldId id="304" r:id="rId9"/>
    <p:sldId id="305" r:id="rId10"/>
    <p:sldId id="308" r:id="rId11"/>
    <p:sldId id="311" r:id="rId12"/>
    <p:sldId id="278" r:id="rId13"/>
    <p:sldId id="310" r:id="rId14"/>
    <p:sldId id="307" r:id="rId15"/>
    <p:sldId id="276" r:id="rId16"/>
    <p:sldId id="295" r:id="rId17"/>
    <p:sldId id="275" r:id="rId18"/>
    <p:sldId id="316" r:id="rId19"/>
    <p:sldId id="319" r:id="rId20"/>
    <p:sldId id="282" r:id="rId21"/>
    <p:sldId id="287" r:id="rId22"/>
    <p:sldId id="283" r:id="rId23"/>
    <p:sldId id="284" r:id="rId24"/>
    <p:sldId id="285" r:id="rId25"/>
    <p:sldId id="289" r:id="rId26"/>
    <p:sldId id="325" r:id="rId27"/>
    <p:sldId id="281" r:id="rId28"/>
    <p:sldId id="274" r:id="rId29"/>
    <p:sldId id="273" r:id="rId30"/>
    <p:sldId id="326" r:id="rId31"/>
    <p:sldId id="327" r:id="rId32"/>
    <p:sldId id="328" r:id="rId33"/>
    <p:sldId id="329" r:id="rId34"/>
    <p:sldId id="297" r:id="rId35"/>
    <p:sldId id="291" r:id="rId36"/>
    <p:sldId id="292" r:id="rId37"/>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74" autoAdjust="0"/>
    <p:restoredTop sz="86372"/>
  </p:normalViewPr>
  <p:slideViewPr>
    <p:cSldViewPr>
      <p:cViewPr varScale="1">
        <p:scale>
          <a:sx n="160" d="100"/>
          <a:sy n="160" d="100"/>
        </p:scale>
        <p:origin x="52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44"/>
    </p:cViewPr>
  </p:sorterViewPr>
  <p:notesViewPr>
    <p:cSldViewPr>
      <p:cViewPr varScale="1">
        <p:scale>
          <a:sx n="54" d="100"/>
          <a:sy n="54" d="100"/>
        </p:scale>
        <p:origin x="2366"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953853" y="0"/>
            <a:ext cx="3024770" cy="457200"/>
          </a:xfrm>
          <a:prstGeom prst="rect">
            <a:avLst/>
          </a:prstGeom>
        </p:spPr>
        <p:txBody>
          <a:bodyPr vert="horz" lIns="91440" tIns="45720" rIns="91440" bIns="45720" rtlCol="0"/>
          <a:lstStyle>
            <a:lvl1pPr algn="r">
              <a:defRPr sz="1200"/>
            </a:lvl1pPr>
          </a:lstStyle>
          <a:p>
            <a:fld id="{44E9BA4D-9F6C-4574-B452-641CC3C5D13B}" type="datetimeFigureOut">
              <a:rPr lang="en-AU" smtClean="0"/>
              <a:pPr/>
              <a:t>4/8/19</a:t>
            </a:fld>
            <a:endParaRPr lang="en-AU"/>
          </a:p>
        </p:txBody>
      </p:sp>
      <p:sp>
        <p:nvSpPr>
          <p:cNvPr id="4" name="Footer Placeholder 3"/>
          <p:cNvSpPr>
            <a:spLocks noGrp="1"/>
          </p:cNvSpPr>
          <p:nvPr>
            <p:ph type="ftr" sz="quarter" idx="2"/>
          </p:nvPr>
        </p:nvSpPr>
        <p:spPr>
          <a:xfrm>
            <a:off x="0" y="8685213"/>
            <a:ext cx="302477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953853" y="8685213"/>
            <a:ext cx="3024770" cy="457200"/>
          </a:xfrm>
          <a:prstGeom prst="rect">
            <a:avLst/>
          </a:prstGeom>
        </p:spPr>
        <p:txBody>
          <a:bodyPr vert="horz" lIns="91440" tIns="45720" rIns="91440" bIns="45720" rtlCol="0" anchor="b"/>
          <a:lstStyle>
            <a:lvl1pPr algn="r">
              <a:defRPr sz="1200"/>
            </a:lvl1pPr>
          </a:lstStyle>
          <a:p>
            <a:fld id="{48179A66-4D42-44B8-A111-8A99D3278703}" type="slidenum">
              <a:rPr lang="en-AU" smtClean="0"/>
              <a:pPr/>
              <a:t>‹#›</a:t>
            </a:fld>
            <a:endParaRPr lang="en-AU"/>
          </a:p>
        </p:txBody>
      </p:sp>
    </p:spTree>
    <p:extLst>
      <p:ext uri="{BB962C8B-B14F-4D97-AF65-F5344CB8AC3E}">
        <p14:creationId xmlns:p14="http://schemas.microsoft.com/office/powerpoint/2010/main" val="1501513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1ACCA02A-9BEA-4AE1-A2FC-4A3DE990993A}" type="datetimeFigureOut">
              <a:rPr lang="en-AU" smtClean="0"/>
              <a:t>4/8/19</a:t>
            </a:fld>
            <a:endParaRPr lang="en-AU"/>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98025" y="4343400"/>
            <a:ext cx="558419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54F8204A-8D8E-404B-BF76-15AE7971AAB8}" type="slidenum">
              <a:rPr lang="en-AU" smtClean="0"/>
              <a:t>‹#›</a:t>
            </a:fld>
            <a:endParaRPr lang="en-AU"/>
          </a:p>
        </p:txBody>
      </p:sp>
    </p:spTree>
    <p:extLst>
      <p:ext uri="{BB962C8B-B14F-4D97-AF65-F5344CB8AC3E}">
        <p14:creationId xmlns:p14="http://schemas.microsoft.com/office/powerpoint/2010/main" val="3040935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54F8204A-8D8E-404B-BF76-15AE7971AAB8}" type="slidenum">
              <a:rPr lang="en-AU" smtClean="0"/>
              <a:t>1</a:t>
            </a:fld>
            <a:endParaRPr lang="en-AU"/>
          </a:p>
        </p:txBody>
      </p:sp>
    </p:spTree>
    <p:extLst>
      <p:ext uri="{BB962C8B-B14F-4D97-AF65-F5344CB8AC3E}">
        <p14:creationId xmlns:p14="http://schemas.microsoft.com/office/powerpoint/2010/main" val="96768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F8204A-8D8E-404B-BF76-15AE7971AAB8}" type="slidenum">
              <a:rPr lang="en-AU" smtClean="0"/>
              <a:t>30</a:t>
            </a:fld>
            <a:endParaRPr lang="en-AU"/>
          </a:p>
        </p:txBody>
      </p:sp>
    </p:spTree>
    <p:extLst>
      <p:ext uri="{BB962C8B-B14F-4D97-AF65-F5344CB8AC3E}">
        <p14:creationId xmlns:p14="http://schemas.microsoft.com/office/powerpoint/2010/main" val="96289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54F8204A-8D8E-404B-BF76-15AE7971AAB8}" type="slidenum">
              <a:rPr lang="en-AU" smtClean="0"/>
              <a:t>3</a:t>
            </a:fld>
            <a:endParaRPr lang="en-AU"/>
          </a:p>
        </p:txBody>
      </p:sp>
    </p:spTree>
    <p:extLst>
      <p:ext uri="{BB962C8B-B14F-4D97-AF65-F5344CB8AC3E}">
        <p14:creationId xmlns:p14="http://schemas.microsoft.com/office/powerpoint/2010/main" val="136138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F8204A-8D8E-404B-BF76-15AE7971AAB8}" type="slidenum">
              <a:rPr lang="en-AU" smtClean="0"/>
              <a:t>4</a:t>
            </a:fld>
            <a:endParaRPr lang="en-AU"/>
          </a:p>
        </p:txBody>
      </p:sp>
    </p:spTree>
    <p:extLst>
      <p:ext uri="{BB962C8B-B14F-4D97-AF65-F5344CB8AC3E}">
        <p14:creationId xmlns:p14="http://schemas.microsoft.com/office/powerpoint/2010/main" val="247272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F8204A-8D8E-404B-BF76-15AE7971AAB8}" type="slidenum">
              <a:rPr lang="en-AU" smtClean="0"/>
              <a:t>5</a:t>
            </a:fld>
            <a:endParaRPr lang="en-AU"/>
          </a:p>
        </p:txBody>
      </p:sp>
    </p:spTree>
    <p:extLst>
      <p:ext uri="{BB962C8B-B14F-4D97-AF65-F5344CB8AC3E}">
        <p14:creationId xmlns:p14="http://schemas.microsoft.com/office/powerpoint/2010/main" val="32003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F8204A-8D8E-404B-BF76-15AE7971AAB8}" type="slidenum">
              <a:rPr lang="en-AU" smtClean="0"/>
              <a:t>6</a:t>
            </a:fld>
            <a:endParaRPr lang="en-AU"/>
          </a:p>
        </p:txBody>
      </p:sp>
    </p:spTree>
    <p:extLst>
      <p:ext uri="{BB962C8B-B14F-4D97-AF65-F5344CB8AC3E}">
        <p14:creationId xmlns:p14="http://schemas.microsoft.com/office/powerpoint/2010/main" val="816097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F8204A-8D8E-404B-BF76-15AE7971AAB8}" type="slidenum">
              <a:rPr lang="en-AU" smtClean="0"/>
              <a:t>7</a:t>
            </a:fld>
            <a:endParaRPr lang="en-AU"/>
          </a:p>
        </p:txBody>
      </p:sp>
    </p:spTree>
    <p:extLst>
      <p:ext uri="{BB962C8B-B14F-4D97-AF65-F5344CB8AC3E}">
        <p14:creationId xmlns:p14="http://schemas.microsoft.com/office/powerpoint/2010/main" val="2914758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F8204A-8D8E-404B-BF76-15AE7971AAB8}" type="slidenum">
              <a:rPr lang="en-AU" smtClean="0"/>
              <a:t>8</a:t>
            </a:fld>
            <a:endParaRPr lang="en-AU"/>
          </a:p>
        </p:txBody>
      </p:sp>
    </p:spTree>
    <p:extLst>
      <p:ext uri="{BB962C8B-B14F-4D97-AF65-F5344CB8AC3E}">
        <p14:creationId xmlns:p14="http://schemas.microsoft.com/office/powerpoint/2010/main" val="15518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Public Image Newsletter July 2019 - </a:t>
            </a:r>
          </a:p>
        </p:txBody>
      </p:sp>
      <p:sp>
        <p:nvSpPr>
          <p:cNvPr id="4" name="Slide Number Placeholder 3"/>
          <p:cNvSpPr>
            <a:spLocks noGrp="1"/>
          </p:cNvSpPr>
          <p:nvPr>
            <p:ph type="sldNum" sz="quarter" idx="5"/>
          </p:nvPr>
        </p:nvSpPr>
        <p:spPr/>
        <p:txBody>
          <a:bodyPr/>
          <a:lstStyle/>
          <a:p>
            <a:fld id="{54F8204A-8D8E-404B-BF76-15AE7971AAB8}" type="slidenum">
              <a:rPr lang="en-AU" smtClean="0"/>
              <a:t>18</a:t>
            </a:fld>
            <a:endParaRPr lang="en-AU"/>
          </a:p>
        </p:txBody>
      </p:sp>
    </p:spTree>
    <p:extLst>
      <p:ext uri="{BB962C8B-B14F-4D97-AF65-F5344CB8AC3E}">
        <p14:creationId xmlns:p14="http://schemas.microsoft.com/office/powerpoint/2010/main" val="93933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F8204A-8D8E-404B-BF76-15AE7971AAB8}" type="slidenum">
              <a:rPr lang="en-AU" smtClean="0"/>
              <a:t>28</a:t>
            </a:fld>
            <a:endParaRPr lang="en-AU"/>
          </a:p>
        </p:txBody>
      </p:sp>
    </p:spTree>
    <p:extLst>
      <p:ext uri="{BB962C8B-B14F-4D97-AF65-F5344CB8AC3E}">
        <p14:creationId xmlns:p14="http://schemas.microsoft.com/office/powerpoint/2010/main" val="303686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6883B9-F3C6-433E-AB12-A7694CC3F4FE}" type="datetimeFigureOut">
              <a:rPr lang="en-US" smtClean="0"/>
              <a:pPr/>
              <a:t>8/4/19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A5E4E-EAE2-4013-A401-96C8D9714E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883B9-F3C6-433E-AB12-A7694CC3F4FE}" type="datetimeFigureOut">
              <a:rPr lang="en-US" smtClean="0"/>
              <a:pPr/>
              <a:t>8/4/19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A5E4E-EAE2-4013-A401-96C8D9714E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883B9-F3C6-433E-AB12-A7694CC3F4FE}" type="datetimeFigureOut">
              <a:rPr lang="en-US" smtClean="0"/>
              <a:pPr/>
              <a:t>8/4/19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A5E4E-EAE2-4013-A401-96C8D9714E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883B9-F3C6-433E-AB12-A7694CC3F4FE}" type="datetimeFigureOut">
              <a:rPr lang="en-US" smtClean="0"/>
              <a:pPr/>
              <a:t>8/4/19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A5E4E-EAE2-4013-A401-96C8D9714E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6883B9-F3C6-433E-AB12-A7694CC3F4FE}" type="datetimeFigureOut">
              <a:rPr lang="en-US" smtClean="0"/>
              <a:pPr/>
              <a:t>8/4/19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A5E4E-EAE2-4013-A401-96C8D9714E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6883B9-F3C6-433E-AB12-A7694CC3F4FE}" type="datetimeFigureOut">
              <a:rPr lang="en-US" smtClean="0"/>
              <a:pPr/>
              <a:t>8/4/19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A5E4E-EAE2-4013-A401-96C8D9714E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6883B9-F3C6-433E-AB12-A7694CC3F4FE}" type="datetimeFigureOut">
              <a:rPr lang="en-US" smtClean="0"/>
              <a:pPr/>
              <a:t>8/4/19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A5E4E-EAE2-4013-A401-96C8D9714E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6883B9-F3C6-433E-AB12-A7694CC3F4FE}" type="datetimeFigureOut">
              <a:rPr lang="en-US" smtClean="0"/>
              <a:pPr/>
              <a:t>8/4/19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A5E4E-EAE2-4013-A401-96C8D9714E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883B9-F3C6-433E-AB12-A7694CC3F4FE}" type="datetimeFigureOut">
              <a:rPr lang="en-US" smtClean="0"/>
              <a:pPr/>
              <a:t>8/4/19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A5E4E-EAE2-4013-A401-96C8D9714E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6883B9-F3C6-433E-AB12-A7694CC3F4FE}" type="datetimeFigureOut">
              <a:rPr lang="en-US" smtClean="0"/>
              <a:pPr/>
              <a:t>8/4/19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A5E4E-EAE2-4013-A401-96C8D9714E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6883B9-F3C6-433E-AB12-A7694CC3F4FE}" type="datetimeFigureOut">
              <a:rPr lang="en-US" smtClean="0"/>
              <a:pPr/>
              <a:t>8/4/19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A5E4E-EAE2-4013-A401-96C8D9714E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883B9-F3C6-433E-AB12-A7694CC3F4FE}" type="datetimeFigureOut">
              <a:rPr lang="en-US" smtClean="0"/>
              <a:pPr/>
              <a:t>8/4/19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A5E4E-EAE2-4013-A401-96C8D9714E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image003.jpg@01CF9B53.A8E7AD20"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cid:image003.jpg@01CF9B53.A8E7AD20"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itunes.apple.com/US/app/id77734620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image003.jpg@01CF9B53.A8E7AD20"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cid:image003.jpg@01CF9B53.A8E7AD2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cid:image003.jpg@01CF9B53.A8E7AD2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cid:image003.jpg@01CF9B53.A8E7AD20"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cid:image003.jpg@01CF9B53.A8E7AD20"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au/imgres?imgurl=http://rotaryzones24and32forum.files.wordpress.com/2014/02/trf_new_logo.jpg&amp;imgrefurl=http://greatideastoshare.com/blog/page/2/&amp;h=180&amp;w=441&amp;tbnid=OprUAzAbrItzCM:&amp;zoom=1&amp;docid=OHKFh2yDxWEVFM&amp;ei=V_EtVKOMAoKAuwThgoDQCA&amp;tbm=isch&amp;ved=0CF4QMyg3MDc&amp;iact=rc&amp;uact=3&amp;dur=389&amp;page=4&amp;start=54&amp;ndsp=2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google.com.au/url?sa=i&amp;rct=j&amp;q=&amp;esrc=s&amp;source=images&amp;cd=&amp;cad=rja&amp;uact=8&amp;docid=it1xXzc3UGGd1M&amp;tbnid=pvFxNrvvvFfRfM:&amp;ved=0CAcQjRw&amp;url=http://www.rotarysfchinatown.org/6AreasofFocus.cfm&amp;ei=Nu0tVLjqMo-4uATH_ICoCg&amp;bvm=bv.76802529,d.c2E&amp;psig=AFQjCNFiXRrP6tQfpNoUHEkHpEzbSwl7zw&amp;ust=1412382324671319" TargetMode="External"/><Relationship Id="rId13" Type="http://schemas.openxmlformats.org/officeDocument/2006/relationships/image" Target="../media/image12.jpeg"/><Relationship Id="rId18" Type="http://schemas.openxmlformats.org/officeDocument/2006/relationships/hyperlink" Target="http://www.google.com.au/url?sa=i&amp;rct=j&amp;q=&amp;esrc=s&amp;source=images&amp;cd=&amp;cad=rja&amp;uact=8&amp;docid=EEgcer31EWehoM&amp;tbnid=VztYNAYZiJ2AiM:&amp;ved=0CAcQjRw&amp;url=http://www.rotary5630.org/the-rotary-foundation/&amp;ei=Qu4tVPP8O9CduQSu64G4Dw&amp;bvm=bv.76802529,d.c2E&amp;psig=AFQjCNG3ozOsEneCa3tme17zSUede1iTAA&amp;ust=1412382563351961" TargetMode="External"/><Relationship Id="rId26" Type="http://schemas.openxmlformats.org/officeDocument/2006/relationships/hyperlink" Target="http://www.google.com.au/imgres?imgurl=http://www.waverleyrotary.org.au/wp-content/uploads/2013/08/polio-image-1-300x116.jpg&amp;imgrefurl=http://www.waverleyrotary.org.au/program/&amp;h=116&amp;w=300&amp;tbnid=b-u3RmCIB2i-TM:&amp;zoom=1&amp;docid=DFbj3pfypOLdmM&amp;ei=4_UtVMW0JYOJuAS7hILAAw&amp;tbm=isch&amp;ved=0CEEQMyg5MDk4rAI&amp;iact=rc&amp;uact=3&amp;dur=1115&amp;page=19&amp;start=343&amp;ndsp=21" TargetMode="External"/><Relationship Id="rId3" Type="http://schemas.openxmlformats.org/officeDocument/2006/relationships/image" Target="../media/image7.jpeg"/><Relationship Id="rId21" Type="http://schemas.openxmlformats.org/officeDocument/2006/relationships/hyperlink" Target="http://www.google.com.au/url?sa=i&amp;rct=j&amp;q=&amp;esrc=s&amp;source=images&amp;cd=&amp;cad=rja&amp;uact=8&amp;docid=EEgcer31EWehoM&amp;tbnid=ya0T2g6iGlPPhM:&amp;ved=0CAcQjRw&amp;url=http://www.rotary5630.org/the-rotary-foundation/&amp;ei=Xu4tVLHoEtCyuASomICABg&amp;bvm=bv.76802529,d.c2E&amp;psig=AFQjCNG3ozOsEneCa3tme17zSUede1iTAA&amp;ust=1412382563351961" TargetMode="External"/><Relationship Id="rId7" Type="http://schemas.openxmlformats.org/officeDocument/2006/relationships/image" Target="../media/image9.jpeg"/><Relationship Id="rId12" Type="http://schemas.openxmlformats.org/officeDocument/2006/relationships/hyperlink" Target="http://www.google.com.au/url?sa=i&amp;rct=j&amp;q=&amp;esrc=s&amp;source=images&amp;cd=&amp;cad=rja&amp;uact=8&amp;docid=it1xXzc3UGGd1M&amp;tbnid=HTre6fSfa1JdHM:&amp;ved=0CAcQjRw&amp;url=http://www.rotarysfchinatown.org/6AreasofFocus.cfm&amp;ei=ae0tVJ3OO8e2uQT0-ILQBQ&amp;bvm=bv.76802529,d.c2E&amp;psig=AFQjCNFiXRrP6tQfpNoUHEkHpEzbSwl7zw&amp;ust=1412382324671319" TargetMode="External"/><Relationship Id="rId17" Type="http://schemas.openxmlformats.org/officeDocument/2006/relationships/image" Target="../media/image15.jpeg"/><Relationship Id="rId25" Type="http://schemas.openxmlformats.org/officeDocument/2006/relationships/image" Target="../media/image20.jpeg"/><Relationship Id="rId2" Type="http://schemas.openxmlformats.org/officeDocument/2006/relationships/hyperlink" Target="http://www.google.com.au/imgres?imgurl=http://rotaryzones24and32forum.files.wordpress.com/2014/02/trf_new_logo.jpg&amp;imgrefurl=http://greatideastoshare.com/blog/page/2/&amp;h=180&amp;w=441&amp;tbnid=OprUAzAbrItzCM:&amp;zoom=1&amp;docid=OHKFh2yDxWEVFM&amp;ei=V_EtVKOMAoKAuwThgoDQCA&amp;tbm=isch&amp;ved=0CF4QMyg3MDc&amp;iact=rc&amp;uact=3&amp;dur=389&amp;page=4&amp;start=54&amp;ndsp=22" TargetMode="External"/><Relationship Id="rId16" Type="http://schemas.openxmlformats.org/officeDocument/2006/relationships/image" Target="../media/image14.jpeg"/><Relationship Id="rId20"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hyperlink" Target="http://www.google.com.au/imgres?imgurl=http://rotaryteach.org/images/rt6.jpg&amp;imgrefurl=http://rotaryteach.org/our_priorities.shtml&amp;h=214&amp;w=380&amp;tbnid=90CkXClAelkBBM:&amp;zoom=1&amp;docid=d7XucLq85abH3M&amp;itg=1&amp;ei=V_EtVKOMAoKAuwThgoDQCA&amp;tbm=isch&amp;ved=0CFYQMygvMC8&amp;iact=rc&amp;uact=3&amp;dur=3552&amp;page=3&amp;start=33&amp;ndsp=21" TargetMode="External"/><Relationship Id="rId11" Type="http://schemas.openxmlformats.org/officeDocument/2006/relationships/image" Target="../media/image11.jpeg"/><Relationship Id="rId24" Type="http://schemas.openxmlformats.org/officeDocument/2006/relationships/hyperlink" Target="http://www.google.com.au/imgres?imgurl=http://gladesvillerotary.org/wp-content/uploads/2013/02/ENDPOLIONOW_4p.jpg&amp;imgrefurl=http://gladesvillerotary.org/about-rotary/rotary-foundation/&amp;h=599&amp;w=470&amp;tbnid=smcrbL0pzd3o_M:&amp;zoom=1&amp;docid=q7Gg2Fe7u5XmRM&amp;ei=4-0tVIe8CMOyuASk-IGwCw&amp;tbm=isch&amp;ved=0CFoQMygzMDM&amp;iact=rc&amp;uact=3&amp;dur=2984&amp;page=3&amp;start=33&amp;ndsp=21" TargetMode="External"/><Relationship Id="rId5" Type="http://schemas.openxmlformats.org/officeDocument/2006/relationships/image" Target="../media/image8.jpeg"/><Relationship Id="rId15" Type="http://schemas.openxmlformats.org/officeDocument/2006/relationships/hyperlink" Target="http://www.google.com.au/url?sa=i&amp;rct=j&amp;q=&amp;esrc=s&amp;source=images&amp;cd=&amp;cad=rja&amp;uact=8&amp;docid=it1xXzc3UGGd1M&amp;tbnid=YnxQEAJQ-wrKNM:&amp;ved=0CAcQjRw&amp;url=http://www.rotarysfchinatown.org/6AreasofFocus.cfm&amp;ei=6O0tVIGXEpK8ugTir4HIDQ&amp;bvm=bv.76802529,d.c2E&amp;psig=AFQjCNG3ozOsEneCa3tme17zSUede1iTAA&amp;ust=1412382563351961" TargetMode="External"/><Relationship Id="rId23" Type="http://schemas.openxmlformats.org/officeDocument/2006/relationships/image" Target="../media/image19.jpeg"/><Relationship Id="rId10" Type="http://schemas.openxmlformats.org/officeDocument/2006/relationships/hyperlink" Target="http://images.rotary.org/netpub/server.np?find&amp;catalog=catalog&amp;template=detail.np&amp;field=itemid&amp;op=matches&amp;value=93341&amp;site=Rotary" TargetMode="External"/><Relationship Id="rId19" Type="http://schemas.openxmlformats.org/officeDocument/2006/relationships/image" Target="../media/image16.jpeg"/><Relationship Id="rId4" Type="http://schemas.openxmlformats.org/officeDocument/2006/relationships/hyperlink" Target="http://www.google.com.au/url?sa=i&amp;rct=j&amp;q=&amp;esrc=s&amp;source=images&amp;cd=&amp;cad=rja&amp;uact=8&amp;docid=it1xXzc3UGGd1M&amp;tbnid=9DdS0uoIjr_DUM:&amp;ved=0CAcQjRw&amp;url=http://www.rotarysfchinatown.org/6AreasofFocus.cfm&amp;ei=9-wtVIqsL8yMuATVo4DYAg&amp;bvm=bv.76802529,d.c2E&amp;psig=AFQjCNFiXRrP6tQfpNoUHEkHpEzbSwl7zw&amp;ust=1412382324671319" TargetMode="External"/><Relationship Id="rId9" Type="http://schemas.openxmlformats.org/officeDocument/2006/relationships/image" Target="../media/image10.jpeg"/><Relationship Id="rId14" Type="http://schemas.openxmlformats.org/officeDocument/2006/relationships/image" Target="../media/image13.jpeg"/><Relationship Id="rId22" Type="http://schemas.openxmlformats.org/officeDocument/2006/relationships/image" Target="../media/image18.jpeg"/><Relationship Id="rId27"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au/imgres?imgurl=http://rotaryzones24and32forum.files.wordpress.com/2014/02/trf_new_logo.jpg&amp;imgrefurl=http://greatideastoshare.com/blog/page/2/&amp;h=180&amp;w=441&amp;tbnid=OprUAzAbrItzCM:&amp;zoom=1&amp;docid=OHKFh2yDxWEVFM&amp;ei=V_EtVKOMAoKAuwThgoDQCA&amp;tbm=isch&amp;ved=0CF4QMyg3MDc&amp;iact=rc&amp;uact=3&amp;dur=389&amp;page=4&amp;start=54&amp;ndsp=2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au/imgres?imgurl=http://rotaryzones24and32forum.files.wordpress.com/2014/02/trf_new_logo.jpg&amp;imgrefurl=http://greatideastoshare.com/blog/page/2/&amp;h=180&amp;w=441&amp;tbnid=OprUAzAbrItzCM:&amp;zoom=1&amp;docid=OHKFh2yDxWEVFM&amp;ei=V_EtVKOMAoKAuwThgoDQCA&amp;tbm=isch&amp;ved=0CF4QMyg3MDc&amp;iact=rc&amp;uact=3&amp;dur=389&amp;page=4&amp;start=54&amp;ndsp=2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au/imgres?imgurl=http://rotaryzones24and32forum.files.wordpress.com/2014/02/trf_new_logo.jpg&amp;imgrefurl=http://greatideastoshare.com/blog/page/2/&amp;h=180&amp;w=441&amp;tbnid=OprUAzAbrItzCM:&amp;zoom=1&amp;docid=OHKFh2yDxWEVFM&amp;ei=V_EtVKOMAoKAuwThgoDQCA&amp;tbm=isch&amp;ved=0CF4QMyg3MDc&amp;iact=rc&amp;uact=3&amp;dur=389&amp;page=4&amp;start=54&amp;ndsp=2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au/imgres?imgurl=http://rotaryzones24and32forum.files.wordpress.com/2014/02/trf_new_logo.jpg&amp;imgrefurl=http://greatideastoshare.com/blog/page/2/&amp;h=180&amp;w=441&amp;tbnid=OprUAzAbrItzCM:&amp;zoom=1&amp;docid=OHKFh2yDxWEVFM&amp;ei=V_EtVKOMAoKAuwThgoDQCA&amp;tbm=isch&amp;ved=0CF4QMyg3MDc&amp;iact=rc&amp;uact=3&amp;dur=389&amp;page=4&amp;start=54&amp;ndsp=2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cid:image003.jpg@01CF9B53.A8E7AD20"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cid:image003.jpg@01CF9B53.A8E7AD2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27.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cid:image003.jpg@01CF9B53.A8E7AD2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cid:image003.jpg@01CF9B53.A8E7AD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cid:image003.jpg@01CF9B53.A8E7AD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cid:image003.jpg@01CF9B53.A8E7AD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cid:image003.jpg@01CF9B53.A8E7AD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cid:image003.jpg@01CF9B53.A8E7AD2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cid:image003.jpg@01CF9B53.A8E7AD20"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512167"/>
          </a:xfrm>
        </p:spPr>
        <p:txBody>
          <a:bodyPr>
            <a:normAutofit/>
          </a:bodyPr>
          <a:lstStyle/>
          <a:p>
            <a:br>
              <a:rPr lang="en-US" sz="1200" b="1" dirty="0">
                <a:solidFill>
                  <a:srgbClr val="FF0000"/>
                </a:solidFill>
                <a:latin typeface="Arial Rounded MT Bold" pitchFamily="34" charset="0"/>
              </a:rPr>
            </a:br>
            <a:br>
              <a:rPr lang="en-US" sz="1200" b="1" dirty="0">
                <a:solidFill>
                  <a:srgbClr val="FF0000"/>
                </a:solidFill>
                <a:latin typeface="Arial Rounded MT Bold" pitchFamily="34" charset="0"/>
              </a:rPr>
            </a:br>
            <a:br>
              <a:rPr lang="en-US" sz="1200" b="1" dirty="0">
                <a:solidFill>
                  <a:srgbClr val="FF0000"/>
                </a:solidFill>
                <a:latin typeface="Arial Rounded MT Bold" pitchFamily="34" charset="0"/>
              </a:rPr>
            </a:br>
            <a:endParaRPr lang="en-US" sz="1200" b="1" dirty="0">
              <a:solidFill>
                <a:srgbClr val="FF0000"/>
              </a:solidFill>
              <a:latin typeface="Arial Rounded MT Bold" pitchFamily="34" charset="0"/>
            </a:endParaRPr>
          </a:p>
        </p:txBody>
      </p:sp>
      <p:sp>
        <p:nvSpPr>
          <p:cNvPr id="3" name="Subtitle 2"/>
          <p:cNvSpPr>
            <a:spLocks noGrp="1"/>
          </p:cNvSpPr>
          <p:nvPr>
            <p:ph type="subTitle" idx="1"/>
          </p:nvPr>
        </p:nvSpPr>
        <p:spPr>
          <a:xfrm>
            <a:off x="827584" y="2348880"/>
            <a:ext cx="7632848" cy="2763688"/>
          </a:xfrm>
        </p:spPr>
        <p:txBody>
          <a:bodyPr>
            <a:normAutofit/>
          </a:bodyPr>
          <a:lstStyle/>
          <a:p>
            <a:endParaRPr lang="en-US" sz="2800" dirty="0">
              <a:solidFill>
                <a:srgbClr val="002060"/>
              </a:solidFill>
              <a:latin typeface="Arial Rounded MT Bold" pitchFamily="34" charset="0"/>
            </a:endParaRPr>
          </a:p>
          <a:p>
            <a:r>
              <a:rPr lang="en-US" sz="4000" dirty="0">
                <a:solidFill>
                  <a:srgbClr val="C00000"/>
                </a:solidFill>
                <a:latin typeface="Arial Rounded MT Bold" pitchFamily="34" charset="0"/>
              </a:rPr>
              <a:t>How Busy Can a Rotarian Be!</a:t>
            </a:r>
            <a:endParaRPr lang="en-US" sz="4000" b="1" i="1" dirty="0">
              <a:solidFill>
                <a:srgbClr val="002060"/>
              </a:solidFill>
            </a:endParaRPr>
          </a:p>
        </p:txBody>
      </p:sp>
      <p:sp>
        <p:nvSpPr>
          <p:cNvPr id="6" name="Rectangle 2">
            <a:extLst>
              <a:ext uri="{FF2B5EF4-FFF2-40B4-BE49-F238E27FC236}">
                <a16:creationId xmlns:a16="http://schemas.microsoft.com/office/drawing/2014/main" id="{4BBC8B07-3A1B-49FD-8B4E-1C2BAC026B24}"/>
              </a:ext>
            </a:extLst>
          </p:cNvPr>
          <p:cNvSpPr>
            <a:spLocks noChangeArrowheads="1"/>
          </p:cNvSpPr>
          <p:nvPr/>
        </p:nvSpPr>
        <p:spPr bwMode="auto">
          <a:xfrm>
            <a:off x="539552" y="4726305"/>
            <a:ext cx="828092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AU" altLang="en-US" sz="3200" dirty="0">
                <a:solidFill>
                  <a:schemeClr val="tx1">
                    <a:lumMod val="75000"/>
                    <a:lumOff val="25000"/>
                  </a:schemeClr>
                </a:solidFill>
                <a:latin typeface="Arial Rounded MT Bold" panose="020F0704030504030204" pitchFamily="34" charset="0"/>
                <a:ea typeface="Calibri" panose="020F0502020204030204" pitchFamily="34" charset="0"/>
                <a:cs typeface="Times New Roman" panose="02020603050405020304" pitchFamily="18" charset="0"/>
              </a:rPr>
              <a:t>S</a:t>
            </a:r>
            <a:r>
              <a:rPr kumimoji="0" lang="en-AU" altLang="en-US" sz="3200" b="0" i="0" u="none" strike="noStrike" cap="none" normalizeH="0" baseline="0" dirty="0">
                <a:ln>
                  <a:noFill/>
                </a:ln>
                <a:solidFill>
                  <a:schemeClr val="tx1">
                    <a:lumMod val="75000"/>
                    <a:lumOff val="2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haring the Rotary ideals of volunteering, enjoying community service, and helping those </a:t>
            </a:r>
            <a:r>
              <a:rPr lang="en-AU" altLang="en-US" sz="3200" dirty="0">
                <a:solidFill>
                  <a:schemeClr val="tx1">
                    <a:lumMod val="75000"/>
                    <a:lumOff val="25000"/>
                  </a:schemeClr>
                </a:solidFill>
                <a:latin typeface="Arial Rounded MT Bold" panose="020F0704030504030204" pitchFamily="34" charset="0"/>
                <a:ea typeface="Calibri" panose="020F0502020204030204" pitchFamily="34" charset="0"/>
                <a:cs typeface="Times New Roman" panose="02020603050405020304" pitchFamily="18" charset="0"/>
              </a:rPr>
              <a:t>in need.</a:t>
            </a:r>
            <a:endParaRPr kumimoji="0" lang="en-AU" altLang="en-US" sz="3200" b="0" i="0" u="none" strike="noStrike" cap="none" normalizeH="0" baseline="0" dirty="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24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43ED7421-9EE1-45FB-9BB8-903F4E3FA709}"/>
              </a:ext>
            </a:extLst>
          </p:cNvPr>
          <p:cNvSpPr>
            <a:spLocks noChangeArrowheads="1"/>
          </p:cNvSpPr>
          <p:nvPr/>
        </p:nvSpPr>
        <p:spPr bwMode="auto">
          <a:xfrm>
            <a:off x="107504" y="46531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AutoShape 2" descr="blob:https://documentcloud.adobe.com/0aacc700-17c9-428c-a538-8734c22f52e7">
            <a:extLst>
              <a:ext uri="{FF2B5EF4-FFF2-40B4-BE49-F238E27FC236}">
                <a16:creationId xmlns:a16="http://schemas.microsoft.com/office/drawing/2014/main" id="{F2B9AEB9-B31A-4EB7-A1F3-62E3C145564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4" descr="blob:https://documentcloud.adobe.com/0aacc700-17c9-428c-a538-8734c22f52e7">
            <a:extLst>
              <a:ext uri="{FF2B5EF4-FFF2-40B4-BE49-F238E27FC236}">
                <a16:creationId xmlns:a16="http://schemas.microsoft.com/office/drawing/2014/main" id="{80533D5E-962F-461D-B061-DF85107A1E6C}"/>
              </a:ext>
            </a:extLst>
          </p:cNvPr>
          <p:cNvSpPr>
            <a:spLocks noChangeAspect="1" noChangeArrowheads="1"/>
          </p:cNvSpPr>
          <p:nvPr/>
        </p:nvSpPr>
        <p:spPr bwMode="auto">
          <a:xfrm>
            <a:off x="1835696" y="-2242864"/>
            <a:ext cx="5976664" cy="59766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 name="Picture 9">
            <a:extLst>
              <a:ext uri="{FF2B5EF4-FFF2-40B4-BE49-F238E27FC236}">
                <a16:creationId xmlns:a16="http://schemas.microsoft.com/office/drawing/2014/main" id="{D0284E94-1FE5-4C5D-BABC-1573D1341A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21018" y="232236"/>
            <a:ext cx="4245980" cy="17357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D70-4647-47EF-9066-62AE636D8F01}"/>
              </a:ext>
            </a:extLst>
          </p:cNvPr>
          <p:cNvSpPr>
            <a:spLocks noGrp="1"/>
          </p:cNvSpPr>
          <p:nvPr>
            <p:ph type="ctrTitle"/>
          </p:nvPr>
        </p:nvSpPr>
        <p:spPr>
          <a:xfrm>
            <a:off x="323528" y="393444"/>
            <a:ext cx="8532948" cy="1523388"/>
          </a:xfrm>
        </p:spPr>
        <p:txBody>
          <a:bodyPr>
            <a:normAutofit/>
          </a:bodyPr>
          <a:lstStyle/>
          <a:p>
            <a:pPr algn="l"/>
            <a:r>
              <a:rPr lang="en-US" sz="3600" b="1" dirty="0">
                <a:solidFill>
                  <a:srgbClr val="FF0000"/>
                </a:solidFill>
                <a:latin typeface="Arial" pitchFamily="34" charset="0"/>
                <a:cs typeface="Arial" pitchFamily="34" charset="0"/>
              </a:rPr>
              <a:t>   About Rotary </a:t>
            </a:r>
            <a:endParaRPr lang="en-AU" sz="3600" dirty="0"/>
          </a:p>
        </p:txBody>
      </p:sp>
      <p:pic>
        <p:nvPicPr>
          <p:cNvPr id="7" name="Picture 6" descr="cid:image003.jpg@01CF9B53.A8E7AD20">
            <a:extLst>
              <a:ext uri="{FF2B5EF4-FFF2-40B4-BE49-F238E27FC236}">
                <a16:creationId xmlns:a16="http://schemas.microsoft.com/office/drawing/2014/main" id="{87675CC4-D823-4022-AEFE-52CB7BB59763}"/>
              </a:ext>
            </a:extLst>
          </p:cNvPr>
          <p:cNvPicPr/>
          <p:nvPr/>
        </p:nvPicPr>
        <p:blipFill>
          <a:blip r:embed="rId2" r:link="rId3" cstate="print"/>
          <a:srcRect/>
          <a:stretch>
            <a:fillRect/>
          </a:stretch>
        </p:blipFill>
        <p:spPr bwMode="auto">
          <a:xfrm>
            <a:off x="5652120" y="775924"/>
            <a:ext cx="2736304" cy="864096"/>
          </a:xfrm>
          <a:prstGeom prst="rect">
            <a:avLst/>
          </a:prstGeom>
          <a:noFill/>
          <a:ln w="9525">
            <a:noFill/>
            <a:miter lim="800000"/>
            <a:headEnd/>
            <a:tailEnd/>
          </a:ln>
        </p:spPr>
      </p:pic>
      <p:sp>
        <p:nvSpPr>
          <p:cNvPr id="4" name="Rectangle 3">
            <a:extLst>
              <a:ext uri="{FF2B5EF4-FFF2-40B4-BE49-F238E27FC236}">
                <a16:creationId xmlns:a16="http://schemas.microsoft.com/office/drawing/2014/main" id="{535E517E-112F-47AD-AC59-64AEE003AA22}"/>
              </a:ext>
            </a:extLst>
          </p:cNvPr>
          <p:cNvSpPr/>
          <p:nvPr/>
        </p:nvSpPr>
        <p:spPr>
          <a:xfrm>
            <a:off x="1043608" y="1843075"/>
            <a:ext cx="7488832" cy="4524315"/>
          </a:xfrm>
          <a:prstGeom prst="rect">
            <a:avLst/>
          </a:prstGeom>
        </p:spPr>
        <p:txBody>
          <a:bodyPr wrap="square">
            <a:spAutoFit/>
          </a:bodyPr>
          <a:lstStyle/>
          <a:p>
            <a:pPr>
              <a:buNone/>
            </a:pPr>
            <a:r>
              <a:rPr lang="en-US" sz="3200" b="1" dirty="0">
                <a:solidFill>
                  <a:srgbClr val="002060"/>
                </a:solidFill>
              </a:rPr>
              <a:t>How do Rotarians meet?</a:t>
            </a:r>
          </a:p>
          <a:p>
            <a:pPr marL="457200" indent="-457200">
              <a:buFont typeface="Arial" panose="020B0604020202020204" pitchFamily="34" charset="0"/>
              <a:buChar char="•"/>
            </a:pPr>
            <a:r>
              <a:rPr lang="en-US" sz="3200" dirty="0"/>
              <a:t>Rotary Meetings,  Club exchange visits</a:t>
            </a:r>
          </a:p>
          <a:p>
            <a:pPr marL="457200" indent="-457200">
              <a:buFont typeface="Arial" panose="020B0604020202020204" pitchFamily="34" charset="0"/>
              <a:buChar char="•"/>
            </a:pPr>
            <a:r>
              <a:rPr lang="en-US" sz="3200" dirty="0"/>
              <a:t>District Assembly</a:t>
            </a:r>
          </a:p>
          <a:p>
            <a:pPr marL="457200" indent="-457200">
              <a:buFont typeface="Arial" panose="020B0604020202020204" pitchFamily="34" charset="0"/>
              <a:buChar char="•"/>
            </a:pPr>
            <a:r>
              <a:rPr lang="en-US" sz="3200" dirty="0"/>
              <a:t>District Conference</a:t>
            </a:r>
          </a:p>
          <a:p>
            <a:pPr marL="457200" indent="-457200">
              <a:buFont typeface="Arial" panose="020B0604020202020204" pitchFamily="34" charset="0"/>
              <a:buChar char="•"/>
            </a:pPr>
            <a:r>
              <a:rPr lang="en-US" sz="3200" dirty="0"/>
              <a:t>Rotary Fellowships (</a:t>
            </a:r>
            <a:r>
              <a:rPr lang="en-US" sz="3200" i="1" dirty="0"/>
              <a:t>about 80!</a:t>
            </a:r>
            <a:r>
              <a:rPr lang="en-US" sz="3200" dirty="0"/>
              <a:t>)</a:t>
            </a:r>
          </a:p>
          <a:p>
            <a:pPr marL="457200" indent="-457200">
              <a:buFont typeface="Arial" panose="020B0604020202020204" pitchFamily="34" charset="0"/>
              <a:buChar char="•"/>
            </a:pPr>
            <a:r>
              <a:rPr lang="en-US" sz="3200" dirty="0"/>
              <a:t>Friendship Exchanges</a:t>
            </a:r>
          </a:p>
          <a:p>
            <a:pPr marL="457200" indent="-457200">
              <a:buFont typeface="Arial" panose="020B0604020202020204" pitchFamily="34" charset="0"/>
              <a:buChar char="•"/>
            </a:pPr>
            <a:r>
              <a:rPr lang="en-US" sz="3200" dirty="0"/>
              <a:t>Vocational project visits</a:t>
            </a:r>
          </a:p>
          <a:p>
            <a:pPr marL="457200" indent="-457200">
              <a:buFont typeface="Arial" panose="020B0604020202020204" pitchFamily="34" charset="0"/>
              <a:buChar char="•"/>
            </a:pPr>
            <a:r>
              <a:rPr lang="en-US" sz="3200" dirty="0"/>
              <a:t>International Convention (Hamburg)</a:t>
            </a:r>
          </a:p>
          <a:p>
            <a:pPr marL="457200" indent="-457200">
              <a:buFont typeface="Arial" panose="020B0604020202020204" pitchFamily="34" charset="0"/>
              <a:buChar char="•"/>
            </a:pPr>
            <a:r>
              <a:rPr lang="en-US" sz="3200" b="1" dirty="0">
                <a:solidFill>
                  <a:schemeClr val="accent2">
                    <a:lumMod val="75000"/>
                  </a:schemeClr>
                </a:solidFill>
              </a:rPr>
              <a:t>Australian &amp; NZ Conference </a:t>
            </a:r>
            <a:r>
              <a:rPr lang="en-US" sz="2800" b="1" dirty="0">
                <a:solidFill>
                  <a:schemeClr val="accent2">
                    <a:lumMod val="75000"/>
                  </a:schemeClr>
                </a:solidFill>
              </a:rPr>
              <a:t>(Christchurch)</a:t>
            </a:r>
          </a:p>
        </p:txBody>
      </p:sp>
    </p:spTree>
    <p:extLst>
      <p:ext uri="{BB962C8B-B14F-4D97-AF65-F5344CB8AC3E}">
        <p14:creationId xmlns:p14="http://schemas.microsoft.com/office/powerpoint/2010/main" val="235918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D70-4647-47EF-9066-62AE636D8F01}"/>
              </a:ext>
            </a:extLst>
          </p:cNvPr>
          <p:cNvSpPr>
            <a:spLocks noGrp="1"/>
          </p:cNvSpPr>
          <p:nvPr>
            <p:ph type="ctrTitle"/>
          </p:nvPr>
        </p:nvSpPr>
        <p:spPr>
          <a:xfrm>
            <a:off x="287524" y="393444"/>
            <a:ext cx="8568952" cy="1470025"/>
          </a:xfrm>
        </p:spPr>
        <p:txBody>
          <a:bodyPr>
            <a:normAutofit/>
          </a:bodyPr>
          <a:lstStyle/>
          <a:p>
            <a:pPr algn="l"/>
            <a:r>
              <a:rPr lang="en-US" sz="3600" b="1" dirty="0">
                <a:solidFill>
                  <a:srgbClr val="FF0000"/>
                </a:solidFill>
                <a:latin typeface="Arial" pitchFamily="34" charset="0"/>
                <a:cs typeface="Arial" pitchFamily="34" charset="0"/>
              </a:rPr>
              <a:t>   About Rotary </a:t>
            </a:r>
            <a:endParaRPr lang="en-AU" sz="3600" dirty="0"/>
          </a:p>
        </p:txBody>
      </p:sp>
      <p:sp>
        <p:nvSpPr>
          <p:cNvPr id="3" name="Subtitle 2">
            <a:extLst>
              <a:ext uri="{FF2B5EF4-FFF2-40B4-BE49-F238E27FC236}">
                <a16:creationId xmlns:a16="http://schemas.microsoft.com/office/drawing/2014/main" id="{BC3B1118-5E86-4AEC-936A-D0AC7182726A}"/>
              </a:ext>
            </a:extLst>
          </p:cNvPr>
          <p:cNvSpPr>
            <a:spLocks noGrp="1"/>
          </p:cNvSpPr>
          <p:nvPr>
            <p:ph type="subTitle" idx="1"/>
          </p:nvPr>
        </p:nvSpPr>
        <p:spPr>
          <a:xfrm>
            <a:off x="1187624" y="1772816"/>
            <a:ext cx="6840760" cy="4248472"/>
          </a:xfrm>
        </p:spPr>
        <p:txBody>
          <a:bodyPr>
            <a:normAutofit fontScale="92500" lnSpcReduction="10000"/>
          </a:bodyPr>
          <a:lstStyle/>
          <a:p>
            <a:pPr marL="342900" lvl="0" indent="-342900" algn="l"/>
            <a:r>
              <a:rPr lang="en-US" sz="3600" b="1" dirty="0">
                <a:solidFill>
                  <a:srgbClr val="002060"/>
                </a:solidFill>
              </a:rPr>
              <a:t>How do Rotarians communicate?</a:t>
            </a:r>
          </a:p>
          <a:p>
            <a:pPr marL="342900" lvl="0" indent="-342900" algn="l">
              <a:buFont typeface="Arial" pitchFamily="34" charset="0"/>
              <a:buChar char="•"/>
            </a:pPr>
            <a:r>
              <a:rPr lang="en-US" dirty="0">
                <a:solidFill>
                  <a:prstClr val="black"/>
                </a:solidFill>
              </a:rPr>
              <a:t>Club Bulletin  </a:t>
            </a:r>
            <a:r>
              <a:rPr lang="en-US" sz="2800" dirty="0">
                <a:solidFill>
                  <a:prstClr val="black"/>
                </a:solidFill>
              </a:rPr>
              <a:t>(News, photos, speakers)</a:t>
            </a:r>
            <a:endParaRPr lang="en-US" sz="2800" dirty="0">
              <a:solidFill>
                <a:prstClr val="black"/>
              </a:solidFill>
              <a:latin typeface="Arial Rounded MT Bold" pitchFamily="34" charset="0"/>
            </a:endParaRPr>
          </a:p>
          <a:p>
            <a:pPr marL="342900" lvl="0" indent="-342900" algn="l">
              <a:buFont typeface="Arial" pitchFamily="34" charset="0"/>
              <a:buChar char="•"/>
            </a:pPr>
            <a:r>
              <a:rPr lang="en-US" dirty="0">
                <a:solidFill>
                  <a:prstClr val="black"/>
                </a:solidFill>
              </a:rPr>
              <a:t>Club webpage, Facebook, Chat Groups</a:t>
            </a:r>
          </a:p>
          <a:p>
            <a:pPr marL="342900" lvl="0" indent="-342900" algn="l">
              <a:buFont typeface="Arial" pitchFamily="34" charset="0"/>
              <a:buChar char="•"/>
            </a:pPr>
            <a:r>
              <a:rPr lang="en-US" dirty="0">
                <a:solidFill>
                  <a:prstClr val="black"/>
                </a:solidFill>
              </a:rPr>
              <a:t>President’s messages</a:t>
            </a:r>
          </a:p>
          <a:p>
            <a:pPr marL="342900" lvl="0" indent="-342900" algn="l">
              <a:buFont typeface="Arial" pitchFamily="34" charset="0"/>
              <a:buChar char="•"/>
            </a:pPr>
            <a:r>
              <a:rPr lang="en-US" dirty="0">
                <a:solidFill>
                  <a:prstClr val="black"/>
                </a:solidFill>
              </a:rPr>
              <a:t>Club committee meetings</a:t>
            </a:r>
          </a:p>
          <a:p>
            <a:pPr marL="342900" lvl="0" indent="-342900" algn="l">
              <a:buFont typeface="Arial" pitchFamily="34" charset="0"/>
              <a:buChar char="•"/>
            </a:pPr>
            <a:r>
              <a:rPr lang="en-US" dirty="0">
                <a:solidFill>
                  <a:prstClr val="black"/>
                </a:solidFill>
              </a:rPr>
              <a:t>District Newsletter and webpage</a:t>
            </a:r>
          </a:p>
          <a:p>
            <a:pPr marL="342900" lvl="0" indent="-342900" algn="l">
              <a:buFont typeface="Arial" pitchFamily="34" charset="0"/>
              <a:buChar char="•"/>
            </a:pPr>
            <a:r>
              <a:rPr lang="en-US" dirty="0">
                <a:solidFill>
                  <a:prstClr val="black"/>
                </a:solidFill>
              </a:rPr>
              <a:t>Rotary Down Under magazine</a:t>
            </a:r>
          </a:p>
          <a:p>
            <a:pPr marL="342900" lvl="0" indent="-342900" algn="l">
              <a:buFont typeface="Arial" pitchFamily="34" charset="0"/>
              <a:buChar char="•"/>
            </a:pPr>
            <a:r>
              <a:rPr lang="en-US" dirty="0">
                <a:solidFill>
                  <a:prstClr val="black"/>
                </a:solidFill>
              </a:rPr>
              <a:t>Other Rotary newsletters and WWW</a:t>
            </a:r>
          </a:p>
          <a:p>
            <a:endParaRPr lang="en-AU" dirty="0"/>
          </a:p>
        </p:txBody>
      </p:sp>
      <p:pic>
        <p:nvPicPr>
          <p:cNvPr id="7" name="Picture 6" descr="cid:image003.jpg@01CF9B53.A8E7AD20">
            <a:extLst>
              <a:ext uri="{FF2B5EF4-FFF2-40B4-BE49-F238E27FC236}">
                <a16:creationId xmlns:a16="http://schemas.microsoft.com/office/drawing/2014/main" id="{87675CC4-D823-4022-AEFE-52CB7BB59763}"/>
              </a:ext>
            </a:extLst>
          </p:cNvPr>
          <p:cNvPicPr/>
          <p:nvPr/>
        </p:nvPicPr>
        <p:blipFill>
          <a:blip r:embed="rId2" r:link="rId3" cstate="print"/>
          <a:srcRect/>
          <a:stretch>
            <a:fillRect/>
          </a:stretch>
        </p:blipFill>
        <p:spPr bwMode="auto">
          <a:xfrm>
            <a:off x="5652120" y="764704"/>
            <a:ext cx="2736304" cy="864096"/>
          </a:xfrm>
          <a:prstGeom prst="rect">
            <a:avLst/>
          </a:prstGeom>
          <a:noFill/>
          <a:ln w="9525">
            <a:noFill/>
            <a:miter lim="800000"/>
            <a:headEnd/>
            <a:tailEnd/>
          </a:ln>
        </p:spPr>
      </p:pic>
    </p:spTree>
    <p:extLst>
      <p:ext uri="{BB962C8B-B14F-4D97-AF65-F5344CB8AC3E}">
        <p14:creationId xmlns:p14="http://schemas.microsoft.com/office/powerpoint/2010/main" val="2254571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08112"/>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340768"/>
            <a:ext cx="8435280" cy="4785395"/>
          </a:xfrm>
        </p:spPr>
        <p:txBody>
          <a:bodyPr>
            <a:normAutofit/>
          </a:bodyPr>
          <a:lstStyle/>
          <a:p>
            <a:pPr>
              <a:buNone/>
            </a:pPr>
            <a:r>
              <a:rPr lang="en-US" sz="3600" b="1" dirty="0">
                <a:solidFill>
                  <a:srgbClr val="002060"/>
                </a:solidFill>
              </a:rPr>
              <a:t>Rotary Down Under</a:t>
            </a:r>
          </a:p>
          <a:p>
            <a:r>
              <a:rPr lang="en-US" dirty="0"/>
              <a:t>Australia &amp; NZ’s official Magazine.</a:t>
            </a:r>
          </a:p>
          <a:p>
            <a:r>
              <a:rPr lang="en-US" dirty="0"/>
              <a:t>45,000 copies every month</a:t>
            </a:r>
          </a:p>
          <a:p>
            <a:r>
              <a:rPr lang="en-US" dirty="0"/>
              <a:t>Fully on line.  Magazine on mobile, tablet, PC</a:t>
            </a:r>
          </a:p>
          <a:p>
            <a:r>
              <a:rPr lang="en-US" dirty="0"/>
              <a:t>You can submit articles for publication</a:t>
            </a:r>
          </a:p>
          <a:p>
            <a:r>
              <a:rPr lang="en-US" dirty="0"/>
              <a:t>Find out what other Clubs are doing</a:t>
            </a:r>
          </a:p>
          <a:p>
            <a:r>
              <a:rPr lang="en-US" dirty="0"/>
              <a:t>Use it to publicise Rotary – give your copy away to waiting rooms, libraries, etc</a:t>
            </a:r>
          </a:p>
          <a:p>
            <a:endParaRPr lang="en-US" dirty="0"/>
          </a:p>
          <a:p>
            <a:endParaRPr lang="en-US" dirty="0"/>
          </a:p>
          <a:p>
            <a:endParaRPr lang="en-US" dirty="0"/>
          </a:p>
        </p:txBody>
      </p:sp>
      <p:pic>
        <p:nvPicPr>
          <p:cNvPr id="26626" name="Picture 2" descr="http://dnomdchrmrjej.cloudfront.net/_img/c4257693-d468-d4d0-73d1-53cef5c4be64_0">
            <a:hlinkClick r:id="rId2"/>
          </p:cNvPr>
          <p:cNvPicPr>
            <a:picLocks noChangeAspect="1" noChangeArrowheads="1"/>
          </p:cNvPicPr>
          <p:nvPr/>
        </p:nvPicPr>
        <p:blipFill>
          <a:blip r:embed="rId3" cstate="print"/>
          <a:srcRect/>
          <a:stretch>
            <a:fillRect/>
          </a:stretch>
        </p:blipFill>
        <p:spPr bwMode="auto">
          <a:xfrm>
            <a:off x="6732240" y="260648"/>
            <a:ext cx="2141951" cy="2883055"/>
          </a:xfrm>
          <a:prstGeom prst="rect">
            <a:avLst/>
          </a:prstGeom>
          <a:noFill/>
        </p:spPr>
      </p:pic>
    </p:spTree>
    <p:extLst>
      <p:ext uri="{BB962C8B-B14F-4D97-AF65-F5344CB8AC3E}">
        <p14:creationId xmlns:p14="http://schemas.microsoft.com/office/powerpoint/2010/main" val="210601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D70-4647-47EF-9066-62AE636D8F01}"/>
              </a:ext>
            </a:extLst>
          </p:cNvPr>
          <p:cNvSpPr>
            <a:spLocks noGrp="1"/>
          </p:cNvSpPr>
          <p:nvPr>
            <p:ph type="ctrTitle"/>
          </p:nvPr>
        </p:nvSpPr>
        <p:spPr>
          <a:xfrm>
            <a:off x="287524" y="393444"/>
            <a:ext cx="8568952" cy="1470025"/>
          </a:xfrm>
        </p:spPr>
        <p:txBody>
          <a:bodyPr>
            <a:normAutofit/>
          </a:bodyPr>
          <a:lstStyle/>
          <a:p>
            <a:pPr algn="l"/>
            <a:r>
              <a:rPr lang="en-US" sz="3600" b="1" dirty="0">
                <a:solidFill>
                  <a:srgbClr val="FF0000"/>
                </a:solidFill>
                <a:latin typeface="Arial" pitchFamily="34" charset="0"/>
                <a:cs typeface="Arial" pitchFamily="34" charset="0"/>
              </a:rPr>
              <a:t>   About Rotary </a:t>
            </a:r>
            <a:endParaRPr lang="en-AU" sz="3600" dirty="0"/>
          </a:p>
        </p:txBody>
      </p:sp>
      <p:pic>
        <p:nvPicPr>
          <p:cNvPr id="7" name="Picture 6" descr="cid:image003.jpg@01CF9B53.A8E7AD20">
            <a:extLst>
              <a:ext uri="{FF2B5EF4-FFF2-40B4-BE49-F238E27FC236}">
                <a16:creationId xmlns:a16="http://schemas.microsoft.com/office/drawing/2014/main" id="{87675CC4-D823-4022-AEFE-52CB7BB59763}"/>
              </a:ext>
            </a:extLst>
          </p:cNvPr>
          <p:cNvPicPr/>
          <p:nvPr/>
        </p:nvPicPr>
        <p:blipFill>
          <a:blip r:embed="rId2" r:link="rId3" cstate="print"/>
          <a:srcRect/>
          <a:stretch>
            <a:fillRect/>
          </a:stretch>
        </p:blipFill>
        <p:spPr bwMode="auto">
          <a:xfrm>
            <a:off x="5652120" y="692696"/>
            <a:ext cx="2736304" cy="936104"/>
          </a:xfrm>
          <a:prstGeom prst="rect">
            <a:avLst/>
          </a:prstGeom>
          <a:noFill/>
          <a:ln w="9525">
            <a:noFill/>
            <a:miter lim="800000"/>
            <a:headEnd/>
            <a:tailEnd/>
          </a:ln>
        </p:spPr>
      </p:pic>
      <p:sp>
        <p:nvSpPr>
          <p:cNvPr id="5" name="Rectangle 4">
            <a:extLst>
              <a:ext uri="{FF2B5EF4-FFF2-40B4-BE49-F238E27FC236}">
                <a16:creationId xmlns:a16="http://schemas.microsoft.com/office/drawing/2014/main" id="{042C5025-8212-4152-BA27-7037F2A04FB2}"/>
              </a:ext>
            </a:extLst>
          </p:cNvPr>
          <p:cNvSpPr/>
          <p:nvPr/>
        </p:nvSpPr>
        <p:spPr>
          <a:xfrm>
            <a:off x="1403648" y="1484783"/>
            <a:ext cx="7056784" cy="4782848"/>
          </a:xfrm>
          <a:prstGeom prst="rect">
            <a:avLst/>
          </a:prstGeom>
        </p:spPr>
        <p:txBody>
          <a:bodyPr wrap="square">
            <a:spAutoFit/>
          </a:bodyPr>
          <a:lstStyle/>
          <a:p>
            <a:pPr marL="342900" lvl="0" indent="-342900">
              <a:spcBef>
                <a:spcPct val="20000"/>
              </a:spcBef>
            </a:pPr>
            <a:r>
              <a:rPr lang="en-US" sz="3600" b="1" dirty="0">
                <a:solidFill>
                  <a:srgbClr val="002060"/>
                </a:solidFill>
              </a:rPr>
              <a:t>Programs of Rotary</a:t>
            </a:r>
          </a:p>
          <a:p>
            <a:pPr marL="342900" lvl="0" indent="-342900">
              <a:spcBef>
                <a:spcPct val="20000"/>
              </a:spcBef>
              <a:buFont typeface="Arial" pitchFamily="34" charset="0"/>
              <a:buChar char="•"/>
            </a:pPr>
            <a:r>
              <a:rPr lang="en-US" sz="3200" dirty="0">
                <a:solidFill>
                  <a:prstClr val="black"/>
                </a:solidFill>
              </a:rPr>
              <a:t>Interact</a:t>
            </a:r>
          </a:p>
          <a:p>
            <a:pPr marL="342900" lvl="0" indent="-342900">
              <a:spcBef>
                <a:spcPct val="20000"/>
              </a:spcBef>
              <a:buFont typeface="Arial" pitchFamily="34" charset="0"/>
              <a:buChar char="•"/>
            </a:pPr>
            <a:r>
              <a:rPr lang="en-US" sz="3200" dirty="0">
                <a:solidFill>
                  <a:prstClr val="black"/>
                </a:solidFill>
              </a:rPr>
              <a:t>Rotaract   </a:t>
            </a:r>
          </a:p>
          <a:p>
            <a:pPr marL="342900" lvl="0" indent="-342900">
              <a:spcBef>
                <a:spcPct val="20000"/>
              </a:spcBef>
              <a:buFont typeface="Arial" pitchFamily="34" charset="0"/>
              <a:buChar char="•"/>
            </a:pPr>
            <a:r>
              <a:rPr lang="en-US" sz="3200" dirty="0">
                <a:solidFill>
                  <a:prstClr val="black"/>
                </a:solidFill>
              </a:rPr>
              <a:t>Rotary Action Groups</a:t>
            </a:r>
          </a:p>
          <a:p>
            <a:pPr marL="342900" lvl="0" indent="-342900">
              <a:spcBef>
                <a:spcPct val="20000"/>
              </a:spcBef>
              <a:buFont typeface="Arial" pitchFamily="34" charset="0"/>
              <a:buChar char="•"/>
            </a:pPr>
            <a:r>
              <a:rPr lang="en-US" sz="3200" dirty="0">
                <a:solidFill>
                  <a:prstClr val="black"/>
                </a:solidFill>
              </a:rPr>
              <a:t>Rotary Friendship Exchange</a:t>
            </a:r>
          </a:p>
          <a:p>
            <a:pPr marL="342900" lvl="0" indent="-342900">
              <a:spcBef>
                <a:spcPct val="20000"/>
              </a:spcBef>
              <a:buFont typeface="Arial" pitchFamily="34" charset="0"/>
              <a:buChar char="•"/>
            </a:pPr>
            <a:r>
              <a:rPr lang="en-US" sz="3200" dirty="0">
                <a:solidFill>
                  <a:prstClr val="black"/>
                </a:solidFill>
              </a:rPr>
              <a:t>Rotary Youth Exchange</a:t>
            </a:r>
          </a:p>
          <a:p>
            <a:pPr marL="342900" lvl="0" indent="-342900">
              <a:spcBef>
                <a:spcPct val="20000"/>
              </a:spcBef>
              <a:buFont typeface="Arial" pitchFamily="34" charset="0"/>
              <a:buChar char="•"/>
            </a:pPr>
            <a:r>
              <a:rPr lang="en-US" sz="3200" dirty="0">
                <a:solidFill>
                  <a:prstClr val="black"/>
                </a:solidFill>
              </a:rPr>
              <a:t>Rotary Youth Leadership Awards (RYLA)</a:t>
            </a:r>
          </a:p>
          <a:p>
            <a:pPr marL="342900" lvl="0" indent="-342900">
              <a:spcBef>
                <a:spcPct val="20000"/>
              </a:spcBef>
              <a:buFont typeface="Arial" pitchFamily="34" charset="0"/>
              <a:buChar char="•"/>
            </a:pPr>
            <a:r>
              <a:rPr lang="en-US" sz="3200" dirty="0">
                <a:solidFill>
                  <a:prstClr val="black"/>
                </a:solidFill>
              </a:rPr>
              <a:t>And many more…………….</a:t>
            </a:r>
          </a:p>
        </p:txBody>
      </p:sp>
    </p:spTree>
    <p:extLst>
      <p:ext uri="{BB962C8B-B14F-4D97-AF65-F5344CB8AC3E}">
        <p14:creationId xmlns:p14="http://schemas.microsoft.com/office/powerpoint/2010/main" val="192344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C3B1118-5E86-4AEC-936A-D0AC7182726A}"/>
              </a:ext>
            </a:extLst>
          </p:cNvPr>
          <p:cNvSpPr>
            <a:spLocks noGrp="1"/>
          </p:cNvSpPr>
          <p:nvPr>
            <p:ph type="subTitle" idx="1"/>
          </p:nvPr>
        </p:nvSpPr>
        <p:spPr/>
        <p:txBody>
          <a:bodyPr/>
          <a:lstStyle/>
          <a:p>
            <a:endParaRPr lang="en-AU"/>
          </a:p>
        </p:txBody>
      </p:sp>
      <p:pic>
        <p:nvPicPr>
          <p:cNvPr id="4" name="Picture 3">
            <a:extLst>
              <a:ext uri="{FF2B5EF4-FFF2-40B4-BE49-F238E27FC236}">
                <a16:creationId xmlns:a16="http://schemas.microsoft.com/office/drawing/2014/main" id="{014F325D-0565-44FD-962A-65E811E6F7DE}"/>
              </a:ext>
            </a:extLst>
          </p:cNvPr>
          <p:cNvPicPr>
            <a:picLocks noChangeAspect="1"/>
          </p:cNvPicPr>
          <p:nvPr/>
        </p:nvPicPr>
        <p:blipFill>
          <a:blip r:embed="rId2"/>
          <a:stretch>
            <a:fillRect/>
          </a:stretch>
        </p:blipFill>
        <p:spPr>
          <a:xfrm>
            <a:off x="0" y="939910"/>
            <a:ext cx="9179496" cy="4959003"/>
          </a:xfrm>
          <a:prstGeom prst="rect">
            <a:avLst/>
          </a:prstGeom>
        </p:spPr>
      </p:pic>
      <p:sp>
        <p:nvSpPr>
          <p:cNvPr id="6" name="Title 5">
            <a:extLst>
              <a:ext uri="{FF2B5EF4-FFF2-40B4-BE49-F238E27FC236}">
                <a16:creationId xmlns:a16="http://schemas.microsoft.com/office/drawing/2014/main" id="{8E84AA99-DE10-4EF6-BBE7-4A7BF3727AF7}"/>
              </a:ext>
            </a:extLst>
          </p:cNvPr>
          <p:cNvSpPr>
            <a:spLocks noGrp="1"/>
          </p:cNvSpPr>
          <p:nvPr>
            <p:ph type="ctrTitle"/>
          </p:nvPr>
        </p:nvSpPr>
        <p:spPr>
          <a:xfrm>
            <a:off x="611560" y="188640"/>
            <a:ext cx="7344816" cy="510333"/>
          </a:xfrm>
        </p:spPr>
        <p:txBody>
          <a:bodyPr>
            <a:noAutofit/>
          </a:bodyPr>
          <a:lstStyle/>
          <a:p>
            <a:r>
              <a:rPr lang="en-AU" sz="2000" dirty="0"/>
              <a:t>Detailed Information on all the above available on line. Front page of Rotary website. There are also a District 9465 and a Club website.</a:t>
            </a:r>
          </a:p>
        </p:txBody>
      </p:sp>
    </p:spTree>
    <p:extLst>
      <p:ext uri="{BB962C8B-B14F-4D97-AF65-F5344CB8AC3E}">
        <p14:creationId xmlns:p14="http://schemas.microsoft.com/office/powerpoint/2010/main" val="379841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340768"/>
            <a:ext cx="8435280" cy="4896544"/>
          </a:xfrm>
        </p:spPr>
        <p:txBody>
          <a:bodyPr>
            <a:normAutofit/>
          </a:bodyPr>
          <a:lstStyle/>
          <a:p>
            <a:pPr>
              <a:buNone/>
            </a:pPr>
            <a:r>
              <a:rPr lang="en-US" sz="3600" b="1" dirty="0">
                <a:solidFill>
                  <a:srgbClr val="002060"/>
                </a:solidFill>
              </a:rPr>
              <a:t>How does Rotary International operate?</a:t>
            </a:r>
          </a:p>
          <a:p>
            <a:r>
              <a:rPr lang="en-US" dirty="0"/>
              <a:t>RI headquarters in Chicago (Evanston)</a:t>
            </a:r>
          </a:p>
          <a:p>
            <a:r>
              <a:rPr lang="en-US" dirty="0"/>
              <a:t>President and Board of Directors</a:t>
            </a:r>
          </a:p>
          <a:p>
            <a:r>
              <a:rPr lang="en-US" dirty="0"/>
              <a:t>Directors.  One from each zone.  23 zones</a:t>
            </a:r>
          </a:p>
          <a:p>
            <a:r>
              <a:rPr lang="en-US" b="1" dirty="0"/>
              <a:t>530 Districts  </a:t>
            </a:r>
            <a:r>
              <a:rPr lang="en-US" dirty="0"/>
              <a:t>looking after  </a:t>
            </a:r>
            <a:r>
              <a:rPr lang="en-US" b="1" dirty="0"/>
              <a:t>34,000 Clubs</a:t>
            </a:r>
          </a:p>
          <a:p>
            <a:r>
              <a:rPr lang="en-US" dirty="0"/>
              <a:t>Many committees (Volunteers)</a:t>
            </a:r>
          </a:p>
          <a:p>
            <a:r>
              <a:rPr lang="en-US" dirty="0"/>
              <a:t>Staff of 600+</a:t>
            </a:r>
          </a:p>
          <a:p>
            <a:r>
              <a:rPr lang="en-US" dirty="0"/>
              <a:t>Rotary Foundation  -  Board of Trustees.</a:t>
            </a:r>
          </a:p>
        </p:txBody>
      </p:sp>
      <p:pic>
        <p:nvPicPr>
          <p:cNvPr id="4" name="Picture 3" descr="cid:image003.jpg@01CF9B53.A8E7AD20">
            <a:extLst>
              <a:ext uri="{FF2B5EF4-FFF2-40B4-BE49-F238E27FC236}">
                <a16:creationId xmlns:a16="http://schemas.microsoft.com/office/drawing/2014/main" id="{6D738EFB-7A9A-704B-93AE-D52922B6E0AD}"/>
              </a:ext>
            </a:extLst>
          </p:cNvPr>
          <p:cNvPicPr/>
          <p:nvPr/>
        </p:nvPicPr>
        <p:blipFill>
          <a:blip r:embed="rId2" r:link="rId3" cstate="print"/>
          <a:srcRect/>
          <a:stretch>
            <a:fillRect/>
          </a:stretch>
        </p:blipFill>
        <p:spPr bwMode="auto">
          <a:xfrm>
            <a:off x="5940152" y="539552"/>
            <a:ext cx="2736304" cy="864096"/>
          </a:xfrm>
          <a:prstGeom prst="rect">
            <a:avLst/>
          </a:prstGeom>
          <a:noFill/>
          <a:ln w="9525">
            <a:noFill/>
            <a:miter lim="800000"/>
            <a:headEnd/>
            <a:tailEnd/>
          </a:ln>
        </p:spPr>
      </p:pic>
    </p:spTree>
    <p:extLst>
      <p:ext uri="{BB962C8B-B14F-4D97-AF65-F5344CB8AC3E}">
        <p14:creationId xmlns:p14="http://schemas.microsoft.com/office/powerpoint/2010/main" val="3528839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BB97A-BAC3-4429-99AC-4627E6F369F0}"/>
              </a:ext>
            </a:extLst>
          </p:cNvPr>
          <p:cNvPicPr>
            <a:picLocks noChangeAspect="1"/>
          </p:cNvPicPr>
          <p:nvPr/>
        </p:nvPicPr>
        <p:blipFill>
          <a:blip r:embed="rId2"/>
          <a:stretch>
            <a:fillRect/>
          </a:stretch>
        </p:blipFill>
        <p:spPr>
          <a:xfrm>
            <a:off x="323528" y="1124744"/>
            <a:ext cx="8591941" cy="5540574"/>
          </a:xfrm>
          <a:prstGeom prst="rect">
            <a:avLst/>
          </a:prstGeom>
        </p:spPr>
      </p:pic>
      <p:cxnSp>
        <p:nvCxnSpPr>
          <p:cNvPr id="4" name="Straight Connector 3">
            <a:extLst>
              <a:ext uri="{FF2B5EF4-FFF2-40B4-BE49-F238E27FC236}">
                <a16:creationId xmlns:a16="http://schemas.microsoft.com/office/drawing/2014/main" id="{D3D6620B-1222-4DA4-9426-8851E7E245B7}"/>
              </a:ext>
            </a:extLst>
          </p:cNvPr>
          <p:cNvCxnSpPr/>
          <p:nvPr/>
        </p:nvCxnSpPr>
        <p:spPr>
          <a:xfrm>
            <a:off x="323528" y="1124744"/>
            <a:ext cx="0" cy="5400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19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196752"/>
            <a:ext cx="8435280" cy="5544616"/>
          </a:xfrm>
        </p:spPr>
        <p:txBody>
          <a:bodyPr>
            <a:normAutofit/>
          </a:bodyPr>
          <a:lstStyle/>
          <a:p>
            <a:pPr>
              <a:buNone/>
            </a:pPr>
            <a:r>
              <a:rPr lang="en-US" sz="3600" b="1" dirty="0">
                <a:solidFill>
                  <a:srgbClr val="002060"/>
                </a:solidFill>
              </a:rPr>
              <a:t>District operations</a:t>
            </a:r>
          </a:p>
          <a:p>
            <a:r>
              <a:rPr lang="en-US" b="1" dirty="0"/>
              <a:t>District 9465  </a:t>
            </a:r>
            <a:r>
              <a:rPr lang="en-US" dirty="0"/>
              <a:t>has 48 Clubs</a:t>
            </a:r>
          </a:p>
          <a:p>
            <a:r>
              <a:rPr lang="en-US" dirty="0"/>
              <a:t>District Governor and Board</a:t>
            </a:r>
          </a:p>
          <a:p>
            <a:r>
              <a:rPr lang="en-US" dirty="0"/>
              <a:t>Assistant Governors</a:t>
            </a:r>
          </a:p>
          <a:p>
            <a:r>
              <a:rPr lang="en-US" dirty="0"/>
              <a:t>District Committees</a:t>
            </a:r>
          </a:p>
          <a:p>
            <a:r>
              <a:rPr lang="en-US" dirty="0"/>
              <a:t>District web site, Facebook and weekly Digest</a:t>
            </a:r>
          </a:p>
          <a:p>
            <a:r>
              <a:rPr lang="en-US" dirty="0"/>
              <a:t>President Elect  &amp; District Officer Training</a:t>
            </a:r>
          </a:p>
          <a:p>
            <a:r>
              <a:rPr lang="en-US" dirty="0"/>
              <a:t>Multi District Seminars &amp; Conferences</a:t>
            </a:r>
          </a:p>
          <a:p>
            <a:r>
              <a:rPr lang="en-US" dirty="0"/>
              <a:t>District Conference</a:t>
            </a:r>
          </a:p>
        </p:txBody>
      </p:sp>
      <p:pic>
        <p:nvPicPr>
          <p:cNvPr id="29698" name="Picture 2"/>
          <p:cNvPicPr>
            <a:picLocks noChangeAspect="1" noChangeArrowheads="1"/>
          </p:cNvPicPr>
          <p:nvPr/>
        </p:nvPicPr>
        <p:blipFill>
          <a:blip r:embed="rId2" cstate="print"/>
          <a:srcRect/>
          <a:stretch>
            <a:fillRect/>
          </a:stretch>
        </p:blipFill>
        <p:spPr bwMode="auto">
          <a:xfrm>
            <a:off x="5382359" y="404664"/>
            <a:ext cx="3417693" cy="2160240"/>
          </a:xfrm>
          <a:prstGeom prst="rect">
            <a:avLst/>
          </a:prstGeom>
          <a:noFill/>
          <a:ln w="9525">
            <a:noFill/>
            <a:miter lim="800000"/>
            <a:headEnd/>
            <a:tailEnd/>
          </a:ln>
          <a:effectLst/>
        </p:spPr>
      </p:pic>
      <p:sp>
        <p:nvSpPr>
          <p:cNvPr id="5" name="TextBox 4"/>
          <p:cNvSpPr txBox="1"/>
          <p:nvPr/>
        </p:nvSpPr>
        <p:spPr>
          <a:xfrm>
            <a:off x="6588224" y="3068960"/>
            <a:ext cx="1773242" cy="400110"/>
          </a:xfrm>
          <a:prstGeom prst="rect">
            <a:avLst/>
          </a:prstGeom>
          <a:noFill/>
        </p:spPr>
        <p:txBody>
          <a:bodyPr wrap="none" rtlCol="0">
            <a:spAutoFit/>
          </a:bodyPr>
          <a:lstStyle/>
          <a:p>
            <a:r>
              <a:rPr lang="en-AU" sz="2000" b="1" dirty="0">
                <a:latin typeface="Arial Rounded MT Bold" pitchFamily="34" charset="0"/>
              </a:rPr>
              <a:t>District 9465</a:t>
            </a:r>
          </a:p>
        </p:txBody>
      </p:sp>
      <p:cxnSp>
        <p:nvCxnSpPr>
          <p:cNvPr id="7" name="Straight Arrow Connector 6"/>
          <p:cNvCxnSpPr>
            <a:stCxn id="5" idx="1"/>
          </p:cNvCxnSpPr>
          <p:nvPr/>
        </p:nvCxnSpPr>
        <p:spPr>
          <a:xfrm flipH="1" flipV="1">
            <a:off x="5796136" y="1844824"/>
            <a:ext cx="792088" cy="14241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94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D70-4647-47EF-9066-62AE636D8F01}"/>
              </a:ext>
            </a:extLst>
          </p:cNvPr>
          <p:cNvSpPr>
            <a:spLocks noGrp="1"/>
          </p:cNvSpPr>
          <p:nvPr>
            <p:ph type="ctrTitle"/>
          </p:nvPr>
        </p:nvSpPr>
        <p:spPr>
          <a:xfrm>
            <a:off x="287524" y="393444"/>
            <a:ext cx="8568952" cy="1470025"/>
          </a:xfrm>
        </p:spPr>
        <p:txBody>
          <a:bodyPr>
            <a:normAutofit/>
          </a:bodyPr>
          <a:lstStyle/>
          <a:p>
            <a:pPr algn="l"/>
            <a:r>
              <a:rPr lang="en-US" sz="3600" b="1" dirty="0">
                <a:solidFill>
                  <a:srgbClr val="FF0000"/>
                </a:solidFill>
                <a:latin typeface="Arial" pitchFamily="34" charset="0"/>
                <a:cs typeface="Arial" pitchFamily="34" charset="0"/>
              </a:rPr>
              <a:t>   About Rotary </a:t>
            </a:r>
            <a:endParaRPr lang="en-AU" sz="3600" dirty="0"/>
          </a:p>
        </p:txBody>
      </p:sp>
      <p:sp>
        <p:nvSpPr>
          <p:cNvPr id="3" name="Subtitle 2">
            <a:extLst>
              <a:ext uri="{FF2B5EF4-FFF2-40B4-BE49-F238E27FC236}">
                <a16:creationId xmlns:a16="http://schemas.microsoft.com/office/drawing/2014/main" id="{BC3B1118-5E86-4AEC-936A-D0AC7182726A}"/>
              </a:ext>
            </a:extLst>
          </p:cNvPr>
          <p:cNvSpPr>
            <a:spLocks noGrp="1"/>
          </p:cNvSpPr>
          <p:nvPr>
            <p:ph type="subTitle" idx="1"/>
          </p:nvPr>
        </p:nvSpPr>
        <p:spPr>
          <a:xfrm>
            <a:off x="1115616" y="2492896"/>
            <a:ext cx="7200800" cy="3384376"/>
          </a:xfrm>
        </p:spPr>
        <p:txBody>
          <a:bodyPr>
            <a:normAutofit lnSpcReduction="10000"/>
          </a:bodyPr>
          <a:lstStyle/>
          <a:p>
            <a:pPr algn="l">
              <a:spcBef>
                <a:spcPts val="2400"/>
              </a:spcBef>
            </a:pPr>
            <a:r>
              <a:rPr lang="en-US" b="1" dirty="0">
                <a:solidFill>
                  <a:prstClr val="black"/>
                </a:solidFill>
                <a:latin typeface="Arial" panose="020B0604020202020204" pitchFamily="34" charset="0"/>
                <a:cs typeface="Arial" panose="020B0604020202020204" pitchFamily="34" charset="0"/>
              </a:rPr>
              <a:t>District and Club operations</a:t>
            </a:r>
          </a:p>
          <a:p>
            <a:pPr marL="612000" lvl="0" indent="-457200" algn="l">
              <a:spcBef>
                <a:spcPts val="11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District  Administration – Board &amp; Committees</a:t>
            </a:r>
          </a:p>
          <a:p>
            <a:pPr marL="612000" indent="-457200" algn="l">
              <a:spcBef>
                <a:spcPts val="11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Club Administration – Board &amp; Committees</a:t>
            </a:r>
          </a:p>
          <a:p>
            <a:pPr marL="1069200" lvl="1" indent="-457200" algn="l">
              <a:spcBef>
                <a:spcPts val="1100"/>
              </a:spcBef>
              <a:buClr>
                <a:schemeClr val="tx1"/>
              </a:buCl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Clubs have Projects and Programs ! </a:t>
            </a:r>
            <a:endParaRPr lang="en-US" sz="2000" dirty="0">
              <a:solidFill>
                <a:prstClr val="black"/>
              </a:solidFill>
              <a:latin typeface="Arial" panose="020B0604020202020204" pitchFamily="34" charset="0"/>
              <a:cs typeface="Arial" panose="020B0604020202020204" pitchFamily="34" charset="0"/>
            </a:endParaRPr>
          </a:p>
          <a:p>
            <a:pPr marL="1069200" lvl="1" indent="-457200" algn="l">
              <a:spcBef>
                <a:spcPts val="1100"/>
              </a:spcBef>
              <a:buClr>
                <a:schemeClr val="tx1"/>
              </a:buCl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Clubs members &amp; friends raise funds &amp; donate funds</a:t>
            </a:r>
          </a:p>
          <a:p>
            <a:pPr marL="612000" lvl="1">
              <a:spcBef>
                <a:spcPts val="1100"/>
              </a:spcBef>
              <a:buClr>
                <a:schemeClr val="tx1"/>
              </a:buClr>
            </a:pPr>
            <a:r>
              <a:rPr lang="en-US" sz="2400" dirty="0">
                <a:solidFill>
                  <a:prstClr val="black"/>
                </a:solidFill>
                <a:latin typeface="Arial" panose="020B0604020202020204" pitchFamily="34" charset="0"/>
                <a:cs typeface="Arial" panose="020B0604020202020204" pitchFamily="34" charset="0"/>
              </a:rPr>
              <a:t>  </a:t>
            </a:r>
          </a:p>
          <a:p>
            <a:pPr marL="1069200" lvl="2" algn="l">
              <a:spcBef>
                <a:spcPts val="1100"/>
              </a:spcBef>
              <a:buClr>
                <a:schemeClr val="tx1"/>
              </a:buClr>
            </a:pPr>
            <a:endParaRPr lang="en-US" dirty="0">
              <a:solidFill>
                <a:prstClr val="black"/>
              </a:solidFill>
              <a:latin typeface="Arial" panose="020B0604020202020204" pitchFamily="34" charset="0"/>
              <a:cs typeface="Arial" panose="020B0604020202020204" pitchFamily="34" charset="0"/>
            </a:endParaRPr>
          </a:p>
          <a:p>
            <a:endParaRPr lang="en-AU" dirty="0"/>
          </a:p>
        </p:txBody>
      </p:sp>
      <p:pic>
        <p:nvPicPr>
          <p:cNvPr id="7" name="Picture 6" descr="cid:image003.jpg@01CF9B53.A8E7AD20">
            <a:extLst>
              <a:ext uri="{FF2B5EF4-FFF2-40B4-BE49-F238E27FC236}">
                <a16:creationId xmlns:a16="http://schemas.microsoft.com/office/drawing/2014/main" id="{87675CC4-D823-4022-AEFE-52CB7BB59763}"/>
              </a:ext>
            </a:extLst>
          </p:cNvPr>
          <p:cNvPicPr/>
          <p:nvPr/>
        </p:nvPicPr>
        <p:blipFill>
          <a:blip r:embed="rId3" r:link="rId4" cstate="print"/>
          <a:srcRect/>
          <a:stretch>
            <a:fillRect/>
          </a:stretch>
        </p:blipFill>
        <p:spPr bwMode="auto">
          <a:xfrm>
            <a:off x="5652120" y="764704"/>
            <a:ext cx="2736304" cy="864096"/>
          </a:xfrm>
          <a:prstGeom prst="rect">
            <a:avLst/>
          </a:prstGeom>
          <a:noFill/>
          <a:ln w="9525">
            <a:noFill/>
            <a:miter lim="800000"/>
            <a:headEnd/>
            <a:tailEnd/>
          </a:ln>
        </p:spPr>
      </p:pic>
    </p:spTree>
    <p:extLst>
      <p:ext uri="{BB962C8B-B14F-4D97-AF65-F5344CB8AC3E}">
        <p14:creationId xmlns:p14="http://schemas.microsoft.com/office/powerpoint/2010/main" val="50370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D70-4647-47EF-9066-62AE636D8F01}"/>
              </a:ext>
            </a:extLst>
          </p:cNvPr>
          <p:cNvSpPr>
            <a:spLocks noGrp="1"/>
          </p:cNvSpPr>
          <p:nvPr>
            <p:ph type="ctrTitle"/>
          </p:nvPr>
        </p:nvSpPr>
        <p:spPr>
          <a:xfrm>
            <a:off x="287524" y="393444"/>
            <a:ext cx="8568952" cy="1470025"/>
          </a:xfrm>
        </p:spPr>
        <p:txBody>
          <a:bodyPr>
            <a:normAutofit/>
          </a:bodyPr>
          <a:lstStyle/>
          <a:p>
            <a:pPr algn="l"/>
            <a:r>
              <a:rPr lang="en-US" sz="3600" b="1" dirty="0">
                <a:solidFill>
                  <a:srgbClr val="FF0000"/>
                </a:solidFill>
                <a:latin typeface="Arial" pitchFamily="34" charset="0"/>
                <a:cs typeface="Arial" pitchFamily="34" charset="0"/>
              </a:rPr>
              <a:t>   About Rotary </a:t>
            </a:r>
            <a:br>
              <a:rPr lang="en-US" sz="3600" b="1" dirty="0">
                <a:solidFill>
                  <a:srgbClr val="FF0000"/>
                </a:solidFill>
                <a:latin typeface="Arial" pitchFamily="34" charset="0"/>
                <a:cs typeface="Arial" pitchFamily="34" charset="0"/>
              </a:rPr>
            </a:br>
            <a:r>
              <a:rPr lang="en-US" sz="3600" b="1" dirty="0">
                <a:solidFill>
                  <a:srgbClr val="FF0000"/>
                </a:solidFill>
                <a:latin typeface="Arial" pitchFamily="34" charset="0"/>
                <a:cs typeface="Arial" pitchFamily="34" charset="0"/>
              </a:rPr>
              <a:t>Avenues of Service</a:t>
            </a:r>
            <a:endParaRPr lang="en-AU" sz="3600" dirty="0"/>
          </a:p>
        </p:txBody>
      </p:sp>
      <p:pic>
        <p:nvPicPr>
          <p:cNvPr id="7" name="Picture 6" descr="cid:image003.jpg@01CF9B53.A8E7AD20">
            <a:extLst>
              <a:ext uri="{FF2B5EF4-FFF2-40B4-BE49-F238E27FC236}">
                <a16:creationId xmlns:a16="http://schemas.microsoft.com/office/drawing/2014/main" id="{87675CC4-D823-4022-AEFE-52CB7BB59763}"/>
              </a:ext>
            </a:extLst>
          </p:cNvPr>
          <p:cNvPicPr/>
          <p:nvPr/>
        </p:nvPicPr>
        <p:blipFill>
          <a:blip r:embed="rId2" r:link="rId3" cstate="print"/>
          <a:srcRect/>
          <a:stretch>
            <a:fillRect/>
          </a:stretch>
        </p:blipFill>
        <p:spPr bwMode="auto">
          <a:xfrm>
            <a:off x="5652120" y="764704"/>
            <a:ext cx="2736304" cy="864096"/>
          </a:xfrm>
          <a:prstGeom prst="rect">
            <a:avLst/>
          </a:prstGeom>
          <a:noFill/>
          <a:ln w="9525">
            <a:noFill/>
            <a:miter lim="800000"/>
            <a:headEnd/>
            <a:tailEnd/>
          </a:ln>
        </p:spPr>
      </p:pic>
      <p:sp>
        <p:nvSpPr>
          <p:cNvPr id="5" name="Subtitle 2">
            <a:extLst>
              <a:ext uri="{FF2B5EF4-FFF2-40B4-BE49-F238E27FC236}">
                <a16:creationId xmlns:a16="http://schemas.microsoft.com/office/drawing/2014/main" id="{2830D9AE-63F2-43FF-B260-D1DAB8C361AA}"/>
              </a:ext>
            </a:extLst>
          </p:cNvPr>
          <p:cNvSpPr txBox="1">
            <a:spLocks/>
          </p:cNvSpPr>
          <p:nvPr/>
        </p:nvSpPr>
        <p:spPr>
          <a:xfrm>
            <a:off x="683568" y="1772816"/>
            <a:ext cx="3960440" cy="4536504"/>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t">
              <a:spcBef>
                <a:spcPts val="0"/>
              </a:spcBef>
            </a:pPr>
            <a:r>
              <a:rPr lang="en-AU" b="1" dirty="0">
                <a:solidFill>
                  <a:schemeClr val="accent2"/>
                </a:solidFill>
                <a:latin typeface="Arial" panose="020B0604020202020204" pitchFamily="34" charset="0"/>
                <a:ea typeface="Calibri" panose="020F0502020204030204" pitchFamily="34" charset="0"/>
                <a:cs typeface="Arial" panose="020B0604020202020204" pitchFamily="34" charset="0"/>
              </a:rPr>
              <a:t>Club Service </a:t>
            </a:r>
          </a:p>
          <a:p>
            <a:pPr fontAlgn="t">
              <a:spcBef>
                <a:spcPts val="0"/>
              </a:spcBef>
            </a:pPr>
            <a:r>
              <a:rPr lang="en-AU" dirty="0">
                <a:solidFill>
                  <a:schemeClr val="tx1"/>
                </a:solidFill>
                <a:latin typeface="Arial" panose="020B0604020202020204" pitchFamily="34" charset="0"/>
                <a:ea typeface="Calibri" panose="020F0502020204030204" pitchFamily="34" charset="0"/>
                <a:cs typeface="Arial" panose="020B0604020202020204" pitchFamily="34" charset="0"/>
              </a:rPr>
              <a:t>Membership</a:t>
            </a:r>
          </a:p>
          <a:p>
            <a:pPr fontAlgn="t">
              <a:spcBef>
                <a:spcPts val="0"/>
              </a:spcBef>
            </a:pPr>
            <a:r>
              <a:rPr lang="en-AU" dirty="0">
                <a:solidFill>
                  <a:schemeClr val="tx1"/>
                </a:solidFill>
                <a:latin typeface="Arial" panose="020B0604020202020204" pitchFamily="34" charset="0"/>
                <a:ea typeface="Calibri" panose="020F0502020204030204" pitchFamily="34" charset="0"/>
                <a:cs typeface="Arial" panose="020B0604020202020204" pitchFamily="34" charset="0"/>
              </a:rPr>
              <a:t>Club meeting &amp; events </a:t>
            </a:r>
          </a:p>
          <a:p>
            <a:pPr fontAlgn="t">
              <a:spcBef>
                <a:spcPts val="0"/>
              </a:spcBef>
            </a:pPr>
            <a:endParaRPr lang="en-AU" b="1"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fontAlgn="t">
              <a:spcBef>
                <a:spcPts val="0"/>
              </a:spcBef>
            </a:pPr>
            <a:r>
              <a:rPr lang="en-AU" b="1" dirty="0">
                <a:solidFill>
                  <a:srgbClr val="7030A0"/>
                </a:solidFill>
                <a:latin typeface="Arial" panose="020B0604020202020204" pitchFamily="34" charset="0"/>
                <a:ea typeface="Calibri" panose="020F0502020204030204" pitchFamily="34" charset="0"/>
                <a:cs typeface="Arial" panose="020B0604020202020204" pitchFamily="34" charset="0"/>
              </a:rPr>
              <a:t>Community Service </a:t>
            </a:r>
            <a:endParaRPr lang="en-AU" dirty="0">
              <a:latin typeface="Arial" panose="020B0604020202020204" pitchFamily="34" charset="0"/>
              <a:cs typeface="Arial" panose="020B0604020202020204" pitchFamily="34" charset="0"/>
            </a:endParaRPr>
          </a:p>
          <a:p>
            <a:pPr fontAlgn="t">
              <a:spcBef>
                <a:spcPts val="0"/>
              </a:spcBef>
            </a:pPr>
            <a:r>
              <a:rPr lang="en-AU" dirty="0">
                <a:solidFill>
                  <a:srgbClr val="000000"/>
                </a:solidFill>
                <a:latin typeface="Arial" panose="020B0604020202020204" pitchFamily="34" charset="0"/>
                <a:ea typeface="Calibri" panose="020F0502020204030204" pitchFamily="34" charset="0"/>
                <a:cs typeface="Arial" panose="020B0604020202020204" pitchFamily="34" charset="0"/>
              </a:rPr>
              <a:t>Community &amp; Business Awards</a:t>
            </a:r>
            <a:endParaRPr lang="en-AU" dirty="0">
              <a:latin typeface="Arial" panose="020B0604020202020204" pitchFamily="34" charset="0"/>
              <a:cs typeface="Arial" panose="020B0604020202020204" pitchFamily="34" charset="0"/>
            </a:endParaRPr>
          </a:p>
          <a:p>
            <a:pPr fontAlgn="t">
              <a:spcBef>
                <a:spcPts val="0"/>
              </a:spcBef>
            </a:pPr>
            <a:r>
              <a:rPr lang="en-AU" dirty="0">
                <a:solidFill>
                  <a:srgbClr val="000000"/>
                </a:solidFill>
                <a:latin typeface="Arial" panose="020B0604020202020204" pitchFamily="34" charset="0"/>
                <a:ea typeface="Calibri" panose="020F0502020204030204" pitchFamily="34" charset="0"/>
                <a:cs typeface="Arial" panose="020B0604020202020204" pitchFamily="34" charset="0"/>
              </a:rPr>
              <a:t>Community Mental Health Forum</a:t>
            </a:r>
          </a:p>
          <a:p>
            <a:pPr fontAlgn="t">
              <a:spcBef>
                <a:spcPts val="0"/>
              </a:spcBef>
            </a:pPr>
            <a:r>
              <a:rPr lang="en-AU" dirty="0">
                <a:solidFill>
                  <a:srgbClr val="000000"/>
                </a:solidFill>
                <a:latin typeface="Arial" panose="020B0604020202020204" pitchFamily="34" charset="0"/>
                <a:cs typeface="Arial" panose="020B0604020202020204" pitchFamily="34" charset="0"/>
              </a:rPr>
              <a:t>Australian Rotary Health</a:t>
            </a:r>
            <a:endParaRPr lang="en-AU" dirty="0">
              <a:latin typeface="Arial" panose="020B0604020202020204" pitchFamily="34" charset="0"/>
              <a:cs typeface="Arial" panose="020B0604020202020204" pitchFamily="34" charset="0"/>
            </a:endParaRPr>
          </a:p>
          <a:p>
            <a:pPr fontAlgn="t">
              <a:spcBef>
                <a:spcPts val="0"/>
              </a:spcBef>
            </a:pPr>
            <a:r>
              <a:rPr lang="en-AU" dirty="0">
                <a:solidFill>
                  <a:srgbClr val="000000"/>
                </a:solidFill>
                <a:latin typeface="Arial" panose="020B0604020202020204" pitchFamily="34" charset="0"/>
                <a:ea typeface="Calibri" panose="020F0502020204030204" pitchFamily="34" charset="0"/>
                <a:cs typeface="Arial" panose="020B0604020202020204" pitchFamily="34" charset="0"/>
              </a:rPr>
              <a:t>Swap Meet     </a:t>
            </a:r>
            <a:r>
              <a:rPr lang="en-AU" dirty="0">
                <a:solidFill>
                  <a:srgbClr val="000000"/>
                </a:solidFill>
                <a:latin typeface="Arial" panose="020B0604020202020204" pitchFamily="34" charset="0"/>
                <a:cs typeface="Arial" panose="020B0604020202020204" pitchFamily="34" charset="0"/>
              </a:rPr>
              <a:t>Wishing Well</a:t>
            </a:r>
            <a:endParaRPr lang="en-AU"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fontAlgn="t">
              <a:spcBef>
                <a:spcPts val="0"/>
              </a:spcBef>
            </a:pPr>
            <a:endParaRPr lang="en-AU" dirty="0">
              <a:latin typeface="Arial" panose="020B0604020202020204" pitchFamily="34" charset="0"/>
              <a:cs typeface="Arial" panose="020B0604020202020204" pitchFamily="34" charset="0"/>
            </a:endParaRPr>
          </a:p>
          <a:p>
            <a:pPr fontAlgn="t">
              <a:spcBef>
                <a:spcPts val="0"/>
              </a:spcBef>
            </a:pPr>
            <a:r>
              <a:rPr lang="en-AU"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International Service</a:t>
            </a:r>
            <a:endParaRPr lang="en-AU" b="1" dirty="0">
              <a:solidFill>
                <a:schemeClr val="accent6">
                  <a:lumMod val="75000"/>
                </a:schemeClr>
              </a:solidFill>
              <a:latin typeface="Arial" panose="020B0604020202020204" pitchFamily="34" charset="0"/>
              <a:cs typeface="Arial" panose="020B0604020202020204" pitchFamily="34" charset="0"/>
            </a:endParaRPr>
          </a:p>
          <a:p>
            <a:pPr fontAlgn="t">
              <a:spcBef>
                <a:spcPts val="0"/>
              </a:spcBef>
            </a:pPr>
            <a:r>
              <a:rPr lang="en-AU" dirty="0">
                <a:solidFill>
                  <a:srgbClr val="000000"/>
                </a:solidFill>
                <a:latin typeface="Arial" panose="020B0604020202020204" pitchFamily="34" charset="0"/>
                <a:ea typeface="Calibri" panose="020F0502020204030204" pitchFamily="34" charset="0"/>
                <a:cs typeface="Arial" panose="020B0604020202020204" pitchFamily="34" charset="0"/>
              </a:rPr>
              <a:t>Cambodia Hospital additions,   </a:t>
            </a:r>
          </a:p>
          <a:p>
            <a:pPr fontAlgn="t">
              <a:spcBef>
                <a:spcPts val="0"/>
              </a:spcBef>
            </a:pPr>
            <a:r>
              <a:rPr lang="en-AU" dirty="0">
                <a:solidFill>
                  <a:srgbClr val="000000"/>
                </a:solidFill>
                <a:latin typeface="Arial" panose="020B0604020202020204" pitchFamily="34" charset="0"/>
                <a:ea typeface="Calibri" panose="020F0502020204030204" pitchFamily="34" charset="0"/>
                <a:cs typeface="Arial" panose="020B0604020202020204" pitchFamily="34" charset="0"/>
              </a:rPr>
              <a:t>Donations in Kind</a:t>
            </a:r>
            <a:endParaRPr lang="en-AU" dirty="0">
              <a:latin typeface="Arial" panose="020B0604020202020204" pitchFamily="34" charset="0"/>
              <a:cs typeface="Arial" panose="020B0604020202020204" pitchFamily="34" charset="0"/>
            </a:endParaRPr>
          </a:p>
          <a:p>
            <a:pPr fontAlgn="t">
              <a:spcBef>
                <a:spcPts val="0"/>
              </a:spcBef>
            </a:pPr>
            <a:r>
              <a:rPr lang="en-AU" dirty="0" err="1">
                <a:solidFill>
                  <a:srgbClr val="000000"/>
                </a:solidFill>
                <a:latin typeface="Arial" panose="020B0604020202020204" pitchFamily="34" charset="0"/>
                <a:ea typeface="Calibri" panose="020F0502020204030204" pitchFamily="34" charset="0"/>
                <a:cs typeface="Arial" panose="020B0604020202020204" pitchFamily="34" charset="0"/>
              </a:rPr>
              <a:t>Interplast</a:t>
            </a:r>
            <a:r>
              <a:rPr lang="en-AU" dirty="0">
                <a:solidFill>
                  <a:srgbClr val="000000"/>
                </a:solidFill>
                <a:latin typeface="Arial" panose="020B0604020202020204" pitchFamily="34" charset="0"/>
                <a:ea typeface="Calibri" panose="020F0502020204030204" pitchFamily="34" charset="0"/>
                <a:cs typeface="Arial" panose="020B0604020202020204" pitchFamily="34" charset="0"/>
              </a:rPr>
              <a:t>   /   ROMAC</a:t>
            </a:r>
            <a:endParaRPr lang="en-AU" dirty="0">
              <a:latin typeface="Arial" panose="020B0604020202020204" pitchFamily="34" charset="0"/>
              <a:cs typeface="Arial" panose="020B0604020202020204" pitchFamily="34" charset="0"/>
            </a:endParaRPr>
          </a:p>
          <a:p>
            <a:pPr fontAlgn="t">
              <a:spcBef>
                <a:spcPts val="0"/>
              </a:spcBef>
            </a:pPr>
            <a:r>
              <a:rPr lang="en-AU" dirty="0" err="1">
                <a:solidFill>
                  <a:srgbClr val="000000"/>
                </a:solidFill>
                <a:latin typeface="Arial" panose="020B0604020202020204" pitchFamily="34" charset="0"/>
                <a:ea typeface="Calibri" panose="020F0502020204030204" pitchFamily="34" charset="0"/>
                <a:cs typeface="Arial" panose="020B0604020202020204" pitchFamily="34" charset="0"/>
              </a:rPr>
              <a:t>Shelterbox</a:t>
            </a:r>
            <a:r>
              <a:rPr lang="en-AU" dirty="0">
                <a:solidFill>
                  <a:srgbClr val="000000"/>
                </a:solidFill>
                <a:latin typeface="Arial" panose="020B0604020202020204" pitchFamily="34" charset="0"/>
                <a:ea typeface="Calibri" panose="020F0502020204030204" pitchFamily="34" charset="0"/>
                <a:cs typeface="Arial" panose="020B0604020202020204" pitchFamily="34" charset="0"/>
              </a:rPr>
              <a:t> – Disaster relief</a:t>
            </a:r>
            <a:endParaRPr lang="en-AU" dirty="0"/>
          </a:p>
          <a:p>
            <a:pPr fontAlgn="t">
              <a:spcBef>
                <a:spcPts val="0"/>
              </a:spcBef>
            </a:pPr>
            <a:endParaRPr lang="en-AU" sz="3400" dirty="0">
              <a:latin typeface="Arial" panose="020B0604020202020204" pitchFamily="34" charset="0"/>
              <a:cs typeface="Arial" panose="020B0604020202020204" pitchFamily="34" charset="0"/>
            </a:endParaRPr>
          </a:p>
          <a:p>
            <a:pPr fontAlgn="t">
              <a:spcBef>
                <a:spcPts val="0"/>
              </a:spcBef>
            </a:pPr>
            <a:endParaRPr lang="en-AU" sz="3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fontAlgn="t">
              <a:spcBef>
                <a:spcPts val="0"/>
              </a:spcBef>
            </a:pPr>
            <a:endParaRPr lang="en-AU" sz="3400" dirty="0">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61EA2A3D-4F47-4E6E-AED5-877809121252}"/>
              </a:ext>
            </a:extLst>
          </p:cNvPr>
          <p:cNvSpPr txBox="1">
            <a:spLocks/>
          </p:cNvSpPr>
          <p:nvPr/>
        </p:nvSpPr>
        <p:spPr>
          <a:xfrm>
            <a:off x="5004048" y="1772816"/>
            <a:ext cx="3456384" cy="4248472"/>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t">
              <a:spcBef>
                <a:spcPts val="0"/>
              </a:spcBef>
            </a:pPr>
            <a:r>
              <a:rPr lang="en-AU" sz="2600" b="1" dirty="0">
                <a:solidFill>
                  <a:srgbClr val="00B050"/>
                </a:solidFill>
                <a:latin typeface="Arial" panose="020B0604020202020204" pitchFamily="34" charset="0"/>
                <a:ea typeface="Calibri" panose="020F0502020204030204" pitchFamily="34" charset="0"/>
                <a:cs typeface="Arial" panose="020B0604020202020204" pitchFamily="34" charset="0"/>
              </a:rPr>
              <a:t>Vocational Service</a:t>
            </a:r>
            <a:endParaRPr lang="en-AU" sz="2600" dirty="0">
              <a:latin typeface="Arial" panose="020B0604020202020204" pitchFamily="34" charset="0"/>
              <a:cs typeface="Arial" panose="020B0604020202020204" pitchFamily="34" charset="0"/>
            </a:endParaRPr>
          </a:p>
          <a:p>
            <a:pPr fontAlgn="t">
              <a:spcBef>
                <a:spcPts val="0"/>
              </a:spcBef>
            </a:pPr>
            <a:r>
              <a:rPr lang="en-AU" sz="2600" dirty="0">
                <a:solidFill>
                  <a:srgbClr val="000000"/>
                </a:solidFill>
                <a:latin typeface="Arial" panose="020B0604020202020204" pitchFamily="34" charset="0"/>
                <a:ea typeface="Calibri" panose="020F0502020204030204" pitchFamily="34" charset="0"/>
                <a:cs typeface="Arial" panose="020B0604020202020204" pitchFamily="34" charset="0"/>
              </a:rPr>
              <a:t>Four Way Speech Contest</a:t>
            </a:r>
            <a:endParaRPr lang="en-AU" sz="2600" dirty="0">
              <a:latin typeface="Arial" panose="020B0604020202020204" pitchFamily="34" charset="0"/>
              <a:cs typeface="Arial" panose="020B0604020202020204" pitchFamily="34" charset="0"/>
            </a:endParaRPr>
          </a:p>
          <a:p>
            <a:pPr fontAlgn="t">
              <a:spcBef>
                <a:spcPts val="0"/>
              </a:spcBef>
            </a:pPr>
            <a:r>
              <a:rPr lang="en-AU" sz="2600" dirty="0">
                <a:solidFill>
                  <a:srgbClr val="000000"/>
                </a:solidFill>
                <a:latin typeface="Arial" panose="020B0604020202020204" pitchFamily="34" charset="0"/>
                <a:ea typeface="Calibri" panose="020F0502020204030204" pitchFamily="34" charset="0"/>
                <a:cs typeface="Arial" panose="020B0604020202020204" pitchFamily="34" charset="0"/>
              </a:rPr>
              <a:t>Vocational Training Teams </a:t>
            </a:r>
            <a:endParaRPr lang="en-AU" sz="2600" dirty="0">
              <a:latin typeface="Arial" panose="020B0604020202020204" pitchFamily="34" charset="0"/>
              <a:cs typeface="Arial" panose="020B0604020202020204" pitchFamily="34" charset="0"/>
            </a:endParaRPr>
          </a:p>
          <a:p>
            <a:pPr fontAlgn="t">
              <a:spcBef>
                <a:spcPts val="0"/>
              </a:spcBef>
            </a:pPr>
            <a:r>
              <a:rPr lang="en-AU" sz="2600" dirty="0">
                <a:solidFill>
                  <a:srgbClr val="000000"/>
                </a:solidFill>
                <a:latin typeface="Arial" panose="020B0604020202020204" pitchFamily="34" charset="0"/>
                <a:ea typeface="Calibri" panose="020F0502020204030204" pitchFamily="34" charset="0"/>
                <a:cs typeface="Arial" panose="020B0604020202020204" pitchFamily="34" charset="0"/>
              </a:rPr>
              <a:t>Schools mentoring programs</a:t>
            </a:r>
          </a:p>
          <a:p>
            <a:pPr fontAlgn="t">
              <a:spcBef>
                <a:spcPts val="0"/>
              </a:spcBef>
            </a:pPr>
            <a:r>
              <a:rPr lang="en-AU" sz="2600" dirty="0">
                <a:solidFill>
                  <a:srgbClr val="000000"/>
                </a:solidFill>
                <a:latin typeface="Arial" panose="020B0604020202020204" pitchFamily="34" charset="0"/>
                <a:ea typeface="Calibri" panose="020F0502020204030204" pitchFamily="34" charset="0"/>
                <a:cs typeface="Arial" panose="020B0604020202020204" pitchFamily="34" charset="0"/>
              </a:rPr>
              <a:t>Student Awards</a:t>
            </a:r>
          </a:p>
          <a:p>
            <a:pPr fontAlgn="t">
              <a:spcBef>
                <a:spcPts val="0"/>
              </a:spcBef>
            </a:pPr>
            <a:r>
              <a:rPr lang="en-AU" sz="2600" dirty="0">
                <a:solidFill>
                  <a:srgbClr val="000000"/>
                </a:solidFill>
                <a:latin typeface="Arial" panose="020B0604020202020204" pitchFamily="34" charset="0"/>
                <a:ea typeface="Calibri" panose="020F0502020204030204" pitchFamily="34" charset="0"/>
                <a:cs typeface="Arial" panose="020B0604020202020204" pitchFamily="34" charset="0"/>
              </a:rPr>
              <a:t>Rotary Fellowships</a:t>
            </a:r>
          </a:p>
          <a:p>
            <a:pPr fontAlgn="t">
              <a:spcBef>
                <a:spcPts val="0"/>
              </a:spcBef>
            </a:pPr>
            <a:r>
              <a:rPr lang="en-AU" sz="2600" dirty="0">
                <a:solidFill>
                  <a:srgbClr val="000000"/>
                </a:solidFill>
                <a:latin typeface="Arial" panose="020B0604020202020204" pitchFamily="34" charset="0"/>
                <a:ea typeface="Calibri" panose="020F0502020204030204" pitchFamily="34" charset="0"/>
                <a:cs typeface="Arial" panose="020B0604020202020204" pitchFamily="34" charset="0"/>
              </a:rPr>
              <a:t>Visit Local Business</a:t>
            </a:r>
          </a:p>
          <a:p>
            <a:pPr fontAlgn="t">
              <a:spcBef>
                <a:spcPts val="0"/>
              </a:spcBef>
            </a:pPr>
            <a:endParaRPr lang="en-AU" sz="2600" dirty="0">
              <a:latin typeface="Arial" panose="020B0604020202020204" pitchFamily="34" charset="0"/>
              <a:cs typeface="Arial" panose="020B0604020202020204" pitchFamily="34" charset="0"/>
            </a:endParaRPr>
          </a:p>
          <a:p>
            <a:pPr fontAlgn="t">
              <a:spcBef>
                <a:spcPts val="0"/>
              </a:spcBef>
            </a:pPr>
            <a:r>
              <a:rPr lang="en-AU" sz="2600" b="1" dirty="0">
                <a:solidFill>
                  <a:srgbClr val="0070C0"/>
                </a:solidFill>
                <a:latin typeface="Arial" panose="020B0604020202020204" pitchFamily="34" charset="0"/>
                <a:ea typeface="Calibri" panose="020F0502020204030204" pitchFamily="34" charset="0"/>
                <a:cs typeface="Arial" panose="020B0604020202020204" pitchFamily="34" charset="0"/>
              </a:rPr>
              <a:t>Youth Service</a:t>
            </a:r>
            <a:endParaRPr lang="en-AU" sz="2600" b="1" dirty="0">
              <a:latin typeface="Arial" panose="020B0604020202020204" pitchFamily="34" charset="0"/>
              <a:cs typeface="Arial" panose="020B0604020202020204" pitchFamily="34" charset="0"/>
            </a:endParaRPr>
          </a:p>
          <a:p>
            <a:pPr fontAlgn="t">
              <a:spcBef>
                <a:spcPts val="0"/>
              </a:spcBef>
            </a:pPr>
            <a:r>
              <a:rPr lang="en-AU" sz="2600" dirty="0">
                <a:solidFill>
                  <a:srgbClr val="000000"/>
                </a:solidFill>
                <a:latin typeface="Arial" panose="020B0604020202020204" pitchFamily="34" charset="0"/>
                <a:ea typeface="Calibri" panose="020F0502020204030204" pitchFamily="34" charset="0"/>
                <a:cs typeface="Arial" panose="020B0604020202020204" pitchFamily="34" charset="0"/>
              </a:rPr>
              <a:t>Rotary Youth Exchange</a:t>
            </a:r>
            <a:endParaRPr lang="en-AU" sz="2600" dirty="0">
              <a:latin typeface="Arial" panose="020B0604020202020204" pitchFamily="34" charset="0"/>
              <a:cs typeface="Arial" panose="020B0604020202020204" pitchFamily="34" charset="0"/>
            </a:endParaRPr>
          </a:p>
          <a:p>
            <a:pPr fontAlgn="t">
              <a:spcBef>
                <a:spcPts val="0"/>
              </a:spcBef>
            </a:pPr>
            <a:r>
              <a:rPr lang="en-AU" sz="2600" dirty="0">
                <a:solidFill>
                  <a:srgbClr val="000000"/>
                </a:solidFill>
                <a:latin typeface="Arial" panose="020B0604020202020204" pitchFamily="34" charset="0"/>
                <a:ea typeface="Calibri" panose="020F0502020204030204" pitchFamily="34" charset="0"/>
                <a:cs typeface="Arial" panose="020B0604020202020204" pitchFamily="34" charset="0"/>
              </a:rPr>
              <a:t>National Youth Science Forum</a:t>
            </a:r>
            <a:endParaRPr lang="en-AU" sz="2600" dirty="0">
              <a:latin typeface="Arial" panose="020B0604020202020204" pitchFamily="34" charset="0"/>
              <a:cs typeface="Arial" panose="020B0604020202020204" pitchFamily="34" charset="0"/>
            </a:endParaRPr>
          </a:p>
          <a:p>
            <a:pPr fontAlgn="t">
              <a:spcBef>
                <a:spcPts val="0"/>
              </a:spcBef>
            </a:pPr>
            <a:r>
              <a:rPr lang="en-AU" sz="2600" dirty="0">
                <a:solidFill>
                  <a:srgbClr val="000000"/>
                </a:solidFill>
                <a:latin typeface="Arial" panose="020B0604020202020204" pitchFamily="34" charset="0"/>
                <a:ea typeface="Calibri" panose="020F0502020204030204" pitchFamily="34" charset="0"/>
                <a:cs typeface="Arial" panose="020B0604020202020204" pitchFamily="34" charset="0"/>
              </a:rPr>
              <a:t>Rotary Youth Leadership Awards</a:t>
            </a:r>
            <a:endParaRPr lang="en-AU" sz="2600" dirty="0">
              <a:latin typeface="Arial" panose="020B0604020202020204" pitchFamily="34" charset="0"/>
              <a:cs typeface="Arial" panose="020B0604020202020204" pitchFamily="34" charset="0"/>
            </a:endParaRPr>
          </a:p>
          <a:p>
            <a:pPr fontAlgn="t">
              <a:spcBef>
                <a:spcPts val="0"/>
              </a:spcBef>
            </a:pPr>
            <a:r>
              <a:rPr lang="en-AU" sz="2600" dirty="0">
                <a:solidFill>
                  <a:srgbClr val="000000"/>
                </a:solidFill>
                <a:latin typeface="Arial" panose="020B0604020202020204" pitchFamily="34" charset="0"/>
                <a:ea typeface="Calibri" panose="020F0502020204030204" pitchFamily="34" charset="0"/>
                <a:cs typeface="Arial" panose="020B0604020202020204" pitchFamily="34" charset="0"/>
              </a:rPr>
              <a:t>Rotary Youth Program of Enrichment</a:t>
            </a:r>
          </a:p>
          <a:p>
            <a:pPr fontAlgn="t">
              <a:spcBef>
                <a:spcPts val="0"/>
              </a:spcBef>
            </a:pPr>
            <a:r>
              <a:rPr lang="en-AU" sz="2600" dirty="0" err="1">
                <a:solidFill>
                  <a:srgbClr val="000000"/>
                </a:solidFill>
                <a:latin typeface="Arial" panose="020B0604020202020204" pitchFamily="34" charset="0"/>
                <a:ea typeface="Calibri" panose="020F0502020204030204" pitchFamily="34" charset="0"/>
                <a:cs typeface="Arial" panose="020B0604020202020204" pitchFamily="34" charset="0"/>
              </a:rPr>
              <a:t>Hadicamp</a:t>
            </a:r>
            <a:endParaRPr lang="en-AU" sz="2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fontAlgn="t">
              <a:spcBef>
                <a:spcPts val="0"/>
              </a:spcBef>
            </a:pPr>
            <a:endParaRPr lang="en-AU" sz="3400" dirty="0">
              <a:latin typeface="Arial" panose="020B0604020202020204" pitchFamily="34" charset="0"/>
              <a:cs typeface="Arial" panose="020B0604020202020204" pitchFamily="34" charset="0"/>
            </a:endParaRPr>
          </a:p>
          <a:p>
            <a:pPr fontAlgn="t">
              <a:spcBef>
                <a:spcPts val="0"/>
              </a:spcBef>
            </a:pPr>
            <a:endParaRPr lang="en-AU" sz="34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579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D70-4647-47EF-9066-62AE636D8F01}"/>
              </a:ext>
            </a:extLst>
          </p:cNvPr>
          <p:cNvSpPr>
            <a:spLocks noGrp="1"/>
          </p:cNvSpPr>
          <p:nvPr>
            <p:ph type="ctrTitle"/>
          </p:nvPr>
        </p:nvSpPr>
        <p:spPr>
          <a:xfrm>
            <a:off x="287524" y="393444"/>
            <a:ext cx="8568952" cy="1470025"/>
          </a:xfrm>
        </p:spPr>
        <p:txBody>
          <a:bodyPr>
            <a:normAutofit/>
          </a:bodyPr>
          <a:lstStyle/>
          <a:p>
            <a:pPr algn="l"/>
            <a:r>
              <a:rPr lang="en-US" sz="3600" b="1" dirty="0">
                <a:solidFill>
                  <a:srgbClr val="FF0000"/>
                </a:solidFill>
                <a:latin typeface="Arial" pitchFamily="34" charset="0"/>
                <a:cs typeface="Arial" pitchFamily="34" charset="0"/>
              </a:rPr>
              <a:t> About Rotary </a:t>
            </a:r>
            <a:endParaRPr lang="en-AU" sz="3600" dirty="0"/>
          </a:p>
        </p:txBody>
      </p:sp>
      <p:sp>
        <p:nvSpPr>
          <p:cNvPr id="3" name="Subtitle 2">
            <a:extLst>
              <a:ext uri="{FF2B5EF4-FFF2-40B4-BE49-F238E27FC236}">
                <a16:creationId xmlns:a16="http://schemas.microsoft.com/office/drawing/2014/main" id="{BC3B1118-5E86-4AEC-936A-D0AC7182726A}"/>
              </a:ext>
            </a:extLst>
          </p:cNvPr>
          <p:cNvSpPr>
            <a:spLocks noGrp="1"/>
          </p:cNvSpPr>
          <p:nvPr>
            <p:ph type="subTitle" idx="1"/>
          </p:nvPr>
        </p:nvSpPr>
        <p:spPr>
          <a:xfrm>
            <a:off x="755576" y="2000060"/>
            <a:ext cx="7488832" cy="3949220"/>
          </a:xfrm>
        </p:spPr>
        <p:txBody>
          <a:bodyPr>
            <a:normAutofit lnSpcReduction="10000"/>
          </a:bodyPr>
          <a:lstStyle/>
          <a:p>
            <a:pPr marL="342900" lvl="0" indent="-342900" algn="l">
              <a:spcBef>
                <a:spcPts val="600"/>
              </a:spcBef>
            </a:pPr>
            <a:r>
              <a:rPr lang="en-US" sz="3600" b="1" dirty="0">
                <a:solidFill>
                  <a:srgbClr val="002060"/>
                </a:solidFill>
                <a:latin typeface="Arial" panose="020B0604020202020204" pitchFamily="34" charset="0"/>
                <a:cs typeface="Arial" panose="020B0604020202020204" pitchFamily="34" charset="0"/>
              </a:rPr>
              <a:t>A little about:</a:t>
            </a:r>
            <a:r>
              <a:rPr lang="en-US" dirty="0">
                <a:solidFill>
                  <a:prstClr val="black"/>
                </a:solidFill>
                <a:latin typeface="Arial" panose="020B0604020202020204" pitchFamily="34" charset="0"/>
                <a:cs typeface="Arial" panose="020B0604020202020204" pitchFamily="34" charset="0"/>
              </a:rPr>
              <a:t> </a:t>
            </a:r>
          </a:p>
          <a:p>
            <a:pPr marL="342900" lvl="0" indent="-342900" algn="l">
              <a:buFont typeface="Arial" pitchFamily="34" charset="0"/>
              <a:buChar char="•"/>
            </a:pPr>
            <a:r>
              <a:rPr lang="en-US" dirty="0" err="1">
                <a:solidFill>
                  <a:prstClr val="black"/>
                </a:solidFill>
                <a:latin typeface="Arial" panose="020B0604020202020204" pitchFamily="34" charset="0"/>
                <a:cs typeface="Arial" panose="020B0604020202020204" pitchFamily="34" charset="0"/>
              </a:rPr>
              <a:t>Organisation</a:t>
            </a:r>
            <a:r>
              <a:rPr lang="en-US" dirty="0">
                <a:solidFill>
                  <a:prstClr val="black"/>
                </a:solidFill>
                <a:latin typeface="Arial" panose="020B0604020202020204" pitchFamily="34" charset="0"/>
                <a:cs typeface="Arial" panose="020B0604020202020204" pitchFamily="34" charset="0"/>
              </a:rPr>
              <a:t> and history </a:t>
            </a:r>
          </a:p>
          <a:p>
            <a:pPr marL="342900" lvl="0" indent="-342900" algn="l">
              <a:buFont typeface="Arial" pitchFamily="34" charset="0"/>
              <a:buChar char="•"/>
            </a:pPr>
            <a:r>
              <a:rPr lang="en-US" dirty="0">
                <a:solidFill>
                  <a:prstClr val="black"/>
                </a:solidFill>
                <a:latin typeface="Arial" panose="020B0604020202020204" pitchFamily="34" charset="0"/>
                <a:cs typeface="Arial" panose="020B0604020202020204" pitchFamily="34" charset="0"/>
              </a:rPr>
              <a:t>Ideals of membership </a:t>
            </a:r>
          </a:p>
          <a:p>
            <a:pPr marL="342900" lvl="0" indent="-342900" algn="l">
              <a:buFont typeface="Arial" pitchFamily="34" charset="0"/>
              <a:buChar char="•"/>
            </a:pPr>
            <a:r>
              <a:rPr lang="en-US" dirty="0">
                <a:solidFill>
                  <a:prstClr val="black"/>
                </a:solidFill>
                <a:latin typeface="Arial" panose="020B0604020202020204" pitchFamily="34" charset="0"/>
                <a:cs typeface="Arial" panose="020B0604020202020204" pitchFamily="34" charset="0"/>
              </a:rPr>
              <a:t>Operation of your Club</a:t>
            </a:r>
          </a:p>
          <a:p>
            <a:pPr marL="342900" lvl="0" indent="-342900" algn="l">
              <a:buFont typeface="Arial" pitchFamily="34" charset="0"/>
              <a:buChar char="•"/>
            </a:pPr>
            <a:r>
              <a:rPr lang="en-US" dirty="0">
                <a:solidFill>
                  <a:prstClr val="black"/>
                </a:solidFill>
                <a:latin typeface="Arial" panose="020B0604020202020204" pitchFamily="34" charset="0"/>
                <a:cs typeface="Arial" panose="020B0604020202020204" pitchFamily="34" charset="0"/>
              </a:rPr>
              <a:t>Educational &amp; humanitarian programs</a:t>
            </a:r>
          </a:p>
          <a:p>
            <a:pPr marL="342900" lvl="0" indent="-342900" algn="l">
              <a:buFont typeface="Arial" pitchFamily="34" charset="0"/>
              <a:buChar char="•"/>
            </a:pPr>
            <a:r>
              <a:rPr lang="en-US" dirty="0">
                <a:solidFill>
                  <a:prstClr val="black"/>
                </a:solidFill>
                <a:latin typeface="Arial" panose="020B0604020202020204" pitchFamily="34" charset="0"/>
                <a:cs typeface="Arial" panose="020B0604020202020204" pitchFamily="34" charset="0"/>
              </a:rPr>
              <a:t>Opportunities to participate in projects</a:t>
            </a:r>
          </a:p>
          <a:p>
            <a:pPr marL="342900" lvl="0" indent="-342900" algn="l">
              <a:buFont typeface="Arial" pitchFamily="34" charset="0"/>
              <a:buChar char="•"/>
            </a:pPr>
            <a:r>
              <a:rPr lang="en-US" dirty="0">
                <a:solidFill>
                  <a:prstClr val="black"/>
                </a:solidFill>
                <a:latin typeface="Arial" panose="020B0604020202020204" pitchFamily="34" charset="0"/>
                <a:cs typeface="Arial" panose="020B0604020202020204" pitchFamily="34" charset="0"/>
              </a:rPr>
              <a:t>Fun and </a:t>
            </a:r>
            <a:r>
              <a:rPr lang="en-US" dirty="0">
                <a:solidFill>
                  <a:srgbClr val="FF0000"/>
                </a:solidFill>
                <a:latin typeface="Arial" panose="020B0604020202020204" pitchFamily="34" charset="0"/>
                <a:cs typeface="Arial" panose="020B0604020202020204" pitchFamily="34" charset="0"/>
              </a:rPr>
              <a:t>fellowship</a:t>
            </a:r>
            <a:r>
              <a:rPr lang="en-US" dirty="0">
                <a:solidFill>
                  <a:prstClr val="black"/>
                </a:solidFill>
                <a:latin typeface="Arial" panose="020B0604020202020204" pitchFamily="34" charset="0"/>
                <a:cs typeface="Arial" panose="020B0604020202020204" pitchFamily="34" charset="0"/>
              </a:rPr>
              <a:t> around the world</a:t>
            </a:r>
            <a:endParaRPr lang="en-US" dirty="0">
              <a:solidFill>
                <a:prstClr val="black"/>
              </a:solidFill>
            </a:endParaRPr>
          </a:p>
          <a:p>
            <a:endParaRPr lang="en-AU" dirty="0"/>
          </a:p>
        </p:txBody>
      </p:sp>
      <p:pic>
        <p:nvPicPr>
          <p:cNvPr id="7" name="Picture 6" descr="cid:image003.jpg@01CF9B53.A8E7AD20">
            <a:extLst>
              <a:ext uri="{FF2B5EF4-FFF2-40B4-BE49-F238E27FC236}">
                <a16:creationId xmlns:a16="http://schemas.microsoft.com/office/drawing/2014/main" id="{87675CC4-D823-4022-AEFE-52CB7BB59763}"/>
              </a:ext>
            </a:extLst>
          </p:cNvPr>
          <p:cNvPicPr/>
          <p:nvPr/>
        </p:nvPicPr>
        <p:blipFill>
          <a:blip r:embed="rId2" r:link="rId3" cstate="print"/>
          <a:srcRect/>
          <a:stretch>
            <a:fillRect/>
          </a:stretch>
        </p:blipFill>
        <p:spPr bwMode="auto">
          <a:xfrm>
            <a:off x="5652120" y="764704"/>
            <a:ext cx="2736304" cy="864096"/>
          </a:xfrm>
          <a:prstGeom prst="rect">
            <a:avLst/>
          </a:prstGeom>
          <a:noFill/>
          <a:ln w="9525">
            <a:noFill/>
            <a:miter lim="800000"/>
            <a:headEnd/>
            <a:tailEnd/>
          </a:ln>
        </p:spPr>
      </p:pic>
    </p:spTree>
    <p:extLst>
      <p:ext uri="{BB962C8B-B14F-4D97-AF65-F5344CB8AC3E}">
        <p14:creationId xmlns:p14="http://schemas.microsoft.com/office/powerpoint/2010/main" val="3512139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340768"/>
            <a:ext cx="8229600" cy="4785395"/>
          </a:xfrm>
        </p:spPr>
        <p:txBody>
          <a:bodyPr>
            <a:normAutofit/>
          </a:bodyPr>
          <a:lstStyle/>
          <a:p>
            <a:pPr>
              <a:buNone/>
            </a:pPr>
            <a:r>
              <a:rPr lang="en-US" sz="3600" b="1" dirty="0">
                <a:solidFill>
                  <a:srgbClr val="002060"/>
                </a:solidFill>
              </a:rPr>
              <a:t>The Rotary Foundation – what is it?</a:t>
            </a:r>
          </a:p>
          <a:p>
            <a:r>
              <a:rPr lang="en-US" dirty="0"/>
              <a:t>The RF exists to enable Rotarians to advance world understanding, goodwill and peace, the improvement of health, the support of education and the alleviation of poverty.</a:t>
            </a:r>
          </a:p>
          <a:p>
            <a:r>
              <a:rPr lang="en-US" dirty="0"/>
              <a:t>Rotary Foundation receives funds from Rotary Clubs and others to carry out </a:t>
            </a:r>
            <a:r>
              <a:rPr lang="en-US" b="1" dirty="0"/>
              <a:t>educational </a:t>
            </a:r>
            <a:r>
              <a:rPr lang="en-US" dirty="0"/>
              <a:t>and </a:t>
            </a:r>
            <a:r>
              <a:rPr lang="en-US" b="1" dirty="0"/>
              <a:t>humanitarian</a:t>
            </a:r>
            <a:r>
              <a:rPr lang="en-US" dirty="0"/>
              <a:t> programs, and to rid the world of </a:t>
            </a:r>
            <a:r>
              <a:rPr lang="en-US" b="1" dirty="0"/>
              <a:t>polio</a:t>
            </a:r>
            <a:r>
              <a:rPr lang="en-US" dirty="0"/>
              <a:t>.</a:t>
            </a:r>
          </a:p>
        </p:txBody>
      </p:sp>
      <p:pic>
        <p:nvPicPr>
          <p:cNvPr id="4" name="Picture 38" descr="https://encrypted-tbn0.gstatic.com/images?q=tbn:ANd9GcTnkVWpTRnZBP3ItaLGlsiBymboJm_ryD_wPzlDFIqJcael126-">
            <a:hlinkClick r:id="rId2"/>
          </p:cNvPr>
          <p:cNvPicPr>
            <a:picLocks noChangeAspect="1" noChangeArrowheads="1"/>
          </p:cNvPicPr>
          <p:nvPr/>
        </p:nvPicPr>
        <p:blipFill>
          <a:blip r:embed="rId3" cstate="print"/>
          <a:srcRect/>
          <a:stretch>
            <a:fillRect/>
          </a:stretch>
        </p:blipFill>
        <p:spPr bwMode="auto">
          <a:xfrm>
            <a:off x="5868144" y="296652"/>
            <a:ext cx="2433870" cy="1008112"/>
          </a:xfrm>
          <a:prstGeom prst="rect">
            <a:avLst/>
          </a:prstGeom>
          <a:noFill/>
        </p:spPr>
      </p:pic>
    </p:spTree>
    <p:extLst>
      <p:ext uri="{BB962C8B-B14F-4D97-AF65-F5344CB8AC3E}">
        <p14:creationId xmlns:p14="http://schemas.microsoft.com/office/powerpoint/2010/main" val="230706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530" y="188639"/>
          <a:ext cx="8568951" cy="6596709"/>
        </p:xfrm>
        <a:graphic>
          <a:graphicData uri="http://schemas.openxmlformats.org/drawingml/2006/table">
            <a:tbl>
              <a:tblPr/>
              <a:tblGrid>
                <a:gridCol w="213210">
                  <a:extLst>
                    <a:ext uri="{9D8B030D-6E8A-4147-A177-3AD203B41FA5}">
                      <a16:colId xmlns:a16="http://schemas.microsoft.com/office/drawing/2014/main" val="20000"/>
                    </a:ext>
                  </a:extLst>
                </a:gridCol>
                <a:gridCol w="902878">
                  <a:extLst>
                    <a:ext uri="{9D8B030D-6E8A-4147-A177-3AD203B41FA5}">
                      <a16:colId xmlns:a16="http://schemas.microsoft.com/office/drawing/2014/main" val="20001"/>
                    </a:ext>
                  </a:extLst>
                </a:gridCol>
                <a:gridCol w="252062">
                  <a:extLst>
                    <a:ext uri="{9D8B030D-6E8A-4147-A177-3AD203B41FA5}">
                      <a16:colId xmlns:a16="http://schemas.microsoft.com/office/drawing/2014/main" val="20002"/>
                    </a:ext>
                  </a:extLst>
                </a:gridCol>
                <a:gridCol w="4876403">
                  <a:extLst>
                    <a:ext uri="{9D8B030D-6E8A-4147-A177-3AD203B41FA5}">
                      <a16:colId xmlns:a16="http://schemas.microsoft.com/office/drawing/2014/main" val="20003"/>
                    </a:ext>
                  </a:extLst>
                </a:gridCol>
                <a:gridCol w="213210">
                  <a:extLst>
                    <a:ext uri="{9D8B030D-6E8A-4147-A177-3AD203B41FA5}">
                      <a16:colId xmlns:a16="http://schemas.microsoft.com/office/drawing/2014/main" val="20004"/>
                    </a:ext>
                  </a:extLst>
                </a:gridCol>
                <a:gridCol w="1897978">
                  <a:extLst>
                    <a:ext uri="{9D8B030D-6E8A-4147-A177-3AD203B41FA5}">
                      <a16:colId xmlns:a16="http://schemas.microsoft.com/office/drawing/2014/main" val="20005"/>
                    </a:ext>
                  </a:extLst>
                </a:gridCol>
                <a:gridCol w="213210">
                  <a:extLst>
                    <a:ext uri="{9D8B030D-6E8A-4147-A177-3AD203B41FA5}">
                      <a16:colId xmlns:a16="http://schemas.microsoft.com/office/drawing/2014/main" val="20006"/>
                    </a:ext>
                  </a:extLst>
                </a:gridCol>
              </a:tblGrid>
              <a:tr h="1224137">
                <a:tc gridSpan="3">
                  <a:txBody>
                    <a:bodyPr/>
                    <a:lstStyle/>
                    <a:p>
                      <a:pPr algn="ctr">
                        <a:spcAft>
                          <a:spcPts val="0"/>
                        </a:spcAft>
                      </a:pPr>
                      <a:endParaRPr lang="en-AU" sz="600" dirty="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tc gridSpan="3">
                  <a:txBody>
                    <a:bodyPr/>
                    <a:lstStyle/>
                    <a:p>
                      <a:pPr algn="r">
                        <a:spcAft>
                          <a:spcPts val="0"/>
                        </a:spcAft>
                      </a:pPr>
                      <a:r>
                        <a:rPr lang="en-AU" sz="3600" b="1" dirty="0">
                          <a:solidFill>
                            <a:srgbClr val="FF0000"/>
                          </a:solidFill>
                          <a:latin typeface="Arial Rounded MT Bold"/>
                          <a:ea typeface="Calibri"/>
                          <a:cs typeface="Times New Roman"/>
                        </a:rPr>
                        <a:t>The</a:t>
                      </a:r>
                      <a:r>
                        <a:rPr lang="en-AU" sz="3600" b="1" dirty="0">
                          <a:solidFill>
                            <a:srgbClr val="1F497D"/>
                          </a:solidFill>
                          <a:latin typeface="Arial Rounded MT Bold"/>
                          <a:ea typeface="Calibri"/>
                          <a:cs typeface="Times New Roman"/>
                        </a:rPr>
                        <a:t> </a:t>
                      </a:r>
                      <a:r>
                        <a:rPr lang="en-AU" sz="3600" b="1" dirty="0">
                          <a:solidFill>
                            <a:srgbClr val="FF0000"/>
                          </a:solidFill>
                          <a:latin typeface="Arial Rounded MT Bold"/>
                          <a:ea typeface="Calibri"/>
                          <a:cs typeface="Times New Roman"/>
                        </a:rPr>
                        <a:t>Rotary Foundation</a:t>
                      </a:r>
                      <a:r>
                        <a:rPr lang="en-AU" sz="3600" b="1" dirty="0">
                          <a:solidFill>
                            <a:srgbClr val="1F497D"/>
                          </a:solidFill>
                          <a:latin typeface="Arial Rounded MT Bold"/>
                          <a:ea typeface="Calibri"/>
                          <a:cs typeface="Times New Roman"/>
                        </a:rPr>
                        <a:t> </a:t>
                      </a:r>
                    </a:p>
                    <a:p>
                      <a:pPr algn="r">
                        <a:spcAft>
                          <a:spcPts val="0"/>
                        </a:spcAft>
                      </a:pPr>
                      <a:r>
                        <a:rPr lang="en-AU" sz="2400" b="1" dirty="0">
                          <a:solidFill>
                            <a:srgbClr val="1F497D"/>
                          </a:solidFill>
                          <a:latin typeface="Arial Rounded MT Bold"/>
                          <a:ea typeface="Calibri"/>
                          <a:cs typeface="Times New Roman"/>
                        </a:rPr>
                        <a:t> funding world wide educational &amp; humanitarian projects</a:t>
                      </a:r>
                      <a:endParaRPr lang="en-AU" sz="2400" dirty="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tc>
                  <a:txBody>
                    <a:bodyPr/>
                    <a:lstStyle/>
                    <a:p>
                      <a:pPr algn="ctr">
                        <a:spcAft>
                          <a:spcPts val="0"/>
                        </a:spcAft>
                      </a:pPr>
                      <a:endParaRPr lang="en-AU" sz="600" dirty="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24788">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500"/>
                        </a:spcAft>
                      </a:pPr>
                      <a:endParaRPr lang="en-AU" sz="700" dirty="0">
                        <a:solidFill>
                          <a:srgbClr val="222222"/>
                        </a:solidFill>
                        <a:latin typeface="Arial"/>
                        <a:ea typeface="Times New Roman"/>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1400" b="1" dirty="0">
                          <a:solidFill>
                            <a:srgbClr val="FF0000"/>
                          </a:solidFill>
                          <a:latin typeface="Arial Rounded MT Bold"/>
                          <a:ea typeface="Calibri"/>
                          <a:cs typeface="Times New Roman"/>
                        </a:rPr>
                        <a:t>MATERNAL &amp; CHILD HEALTH</a:t>
                      </a:r>
                      <a:endParaRPr lang="en-AU" sz="1050" dirty="0">
                        <a:latin typeface="Calibri"/>
                        <a:ea typeface="Calibri"/>
                        <a:cs typeface="Times New Roman"/>
                      </a:endParaRPr>
                    </a:p>
                    <a:p>
                      <a:pPr>
                        <a:spcAft>
                          <a:spcPts val="0"/>
                        </a:spcAft>
                      </a:pPr>
                      <a:r>
                        <a:rPr lang="en-AU" sz="1050" dirty="0">
                          <a:latin typeface="Arial"/>
                          <a:ea typeface="Calibri"/>
                          <a:cs typeface="Times New Roman"/>
                        </a:rPr>
                        <a:t>Provide immunisation &amp; antibiotics</a:t>
                      </a:r>
                      <a:endParaRPr lang="en-AU" sz="1050" dirty="0">
                        <a:latin typeface="Calibri"/>
                        <a:ea typeface="Calibri"/>
                        <a:cs typeface="Times New Roman"/>
                      </a:endParaRPr>
                    </a:p>
                    <a:p>
                      <a:pPr>
                        <a:spcAft>
                          <a:spcPts val="0"/>
                        </a:spcAft>
                      </a:pPr>
                      <a:r>
                        <a:rPr lang="en-AU" sz="1050" dirty="0">
                          <a:latin typeface="Arial"/>
                          <a:ea typeface="Calibri"/>
                          <a:cs typeface="Times New Roman"/>
                        </a:rPr>
                        <a:t>Promote good nutrition – encourage breast feeding</a:t>
                      </a:r>
                      <a:endParaRPr lang="en-AU" sz="1050" dirty="0">
                        <a:latin typeface="Calibri"/>
                        <a:ea typeface="Calibri"/>
                        <a:cs typeface="Times New Roman"/>
                      </a:endParaRPr>
                    </a:p>
                    <a:p>
                      <a:pPr>
                        <a:spcAft>
                          <a:spcPts val="0"/>
                        </a:spcAft>
                      </a:pPr>
                      <a:r>
                        <a:rPr lang="en-AU" sz="1050" dirty="0">
                          <a:latin typeface="Arial"/>
                          <a:ea typeface="Calibri"/>
                          <a:cs typeface="Times New Roman"/>
                        </a:rPr>
                        <a:t>Provide education &amp; access to contraception</a:t>
                      </a:r>
                      <a:endParaRPr lang="en-AU" sz="1050" dirty="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68367">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500"/>
                        </a:spcAft>
                      </a:pPr>
                      <a:endParaRPr lang="en-AU" sz="700" dirty="0">
                        <a:solidFill>
                          <a:srgbClr val="222222"/>
                        </a:solidFill>
                        <a:latin typeface="Arial"/>
                        <a:ea typeface="Times New Roman"/>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1400" b="1" dirty="0">
                          <a:solidFill>
                            <a:srgbClr val="C0504D"/>
                          </a:solidFill>
                          <a:latin typeface="Arial Rounded MT Bold"/>
                          <a:ea typeface="Calibri"/>
                          <a:cs typeface="Times New Roman"/>
                        </a:rPr>
                        <a:t>BASIC EDUCATION &amp; LITERACY</a:t>
                      </a:r>
                      <a:endParaRPr lang="en-AU" sz="1050" dirty="0">
                        <a:latin typeface="Calibri"/>
                        <a:ea typeface="Calibri"/>
                        <a:cs typeface="Times New Roman"/>
                      </a:endParaRPr>
                    </a:p>
                    <a:p>
                      <a:pPr>
                        <a:spcAft>
                          <a:spcPts val="0"/>
                        </a:spcAft>
                      </a:pPr>
                      <a:r>
                        <a:rPr lang="en-AU" sz="1050" dirty="0">
                          <a:latin typeface="Arial"/>
                          <a:ea typeface="Calibri"/>
                          <a:cs typeface="Times New Roman"/>
                        </a:rPr>
                        <a:t>Provide teacher training &amp; classroom supplies</a:t>
                      </a:r>
                      <a:endParaRPr lang="en-AU" sz="1050" dirty="0">
                        <a:latin typeface="Calibri"/>
                        <a:ea typeface="Calibri"/>
                        <a:cs typeface="Times New Roman"/>
                      </a:endParaRPr>
                    </a:p>
                    <a:p>
                      <a:pPr>
                        <a:spcAft>
                          <a:spcPts val="0"/>
                        </a:spcAft>
                      </a:pPr>
                      <a:r>
                        <a:rPr lang="en-AU" sz="1050" dirty="0">
                          <a:latin typeface="Arial"/>
                          <a:ea typeface="Calibri"/>
                          <a:cs typeface="Times New Roman"/>
                        </a:rPr>
                        <a:t>Promote increased attendance – provide water </a:t>
                      </a:r>
                      <a:endParaRPr lang="en-AU" sz="1050" dirty="0">
                        <a:latin typeface="Calibri"/>
                        <a:ea typeface="Calibri"/>
                        <a:cs typeface="Times New Roman"/>
                      </a:endParaRPr>
                    </a:p>
                    <a:p>
                      <a:pPr>
                        <a:spcAft>
                          <a:spcPts val="0"/>
                        </a:spcAft>
                      </a:pPr>
                      <a:r>
                        <a:rPr lang="en-AU" sz="1050" dirty="0">
                          <a:latin typeface="Arial"/>
                          <a:ea typeface="Calibri"/>
                          <a:cs typeface="Times New Roman"/>
                        </a:rPr>
                        <a:t>Develop adult literacy program</a:t>
                      </a:r>
                      <a:endParaRPr lang="en-AU" sz="1050" dirty="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61486">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500"/>
                        </a:spcAft>
                      </a:pPr>
                      <a:endParaRPr lang="en-AU" sz="700">
                        <a:solidFill>
                          <a:srgbClr val="222222"/>
                        </a:solidFill>
                        <a:latin typeface="Arial"/>
                        <a:ea typeface="Times New Roman"/>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1400" b="1" dirty="0">
                          <a:solidFill>
                            <a:srgbClr val="002060"/>
                          </a:solidFill>
                          <a:latin typeface="Arial Rounded MT Bold"/>
                          <a:ea typeface="Calibri"/>
                          <a:cs typeface="Times New Roman"/>
                        </a:rPr>
                        <a:t>PEACE &amp; CONFLICT PREVENTION</a:t>
                      </a:r>
                      <a:endParaRPr lang="en-AU" sz="1050" dirty="0">
                        <a:latin typeface="Calibri"/>
                        <a:ea typeface="Calibri"/>
                        <a:cs typeface="Times New Roman"/>
                      </a:endParaRPr>
                    </a:p>
                    <a:p>
                      <a:pPr>
                        <a:spcAft>
                          <a:spcPts val="0"/>
                        </a:spcAft>
                      </a:pPr>
                      <a:r>
                        <a:rPr lang="en-AU" sz="1050" dirty="0">
                          <a:latin typeface="Arial"/>
                          <a:ea typeface="Calibri"/>
                          <a:cs typeface="Times New Roman"/>
                        </a:rPr>
                        <a:t>Offer support to marginalised groups</a:t>
                      </a:r>
                      <a:endParaRPr lang="en-AU" sz="1050" dirty="0">
                        <a:latin typeface="Calibri"/>
                        <a:ea typeface="Calibri"/>
                        <a:cs typeface="Times New Roman"/>
                      </a:endParaRPr>
                    </a:p>
                    <a:p>
                      <a:pPr>
                        <a:spcAft>
                          <a:spcPts val="0"/>
                        </a:spcAft>
                      </a:pPr>
                      <a:r>
                        <a:rPr lang="en-AU" sz="1050" dirty="0">
                          <a:latin typeface="Arial"/>
                          <a:ea typeface="Calibri"/>
                          <a:cs typeface="Times New Roman"/>
                        </a:rPr>
                        <a:t>Help children who have been orphaned, injured</a:t>
                      </a:r>
                      <a:endParaRPr lang="en-AU" sz="1050" dirty="0">
                        <a:latin typeface="Calibri"/>
                        <a:ea typeface="Calibri"/>
                        <a:cs typeface="Times New Roman"/>
                      </a:endParaRPr>
                    </a:p>
                    <a:p>
                      <a:pPr>
                        <a:spcAft>
                          <a:spcPts val="0"/>
                        </a:spcAft>
                      </a:pPr>
                      <a:r>
                        <a:rPr lang="en-AU" sz="1050" dirty="0">
                          <a:latin typeface="Arial"/>
                          <a:ea typeface="Calibri"/>
                          <a:cs typeface="Times New Roman"/>
                        </a:rPr>
                        <a:t>Provide relief to refugees fleeing areas of conflict</a:t>
                      </a:r>
                      <a:endParaRPr lang="en-AU" sz="1050" dirty="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Georgia"/>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07776">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500"/>
                        </a:spcAft>
                      </a:pPr>
                      <a:endParaRPr lang="en-AU" sz="700">
                        <a:solidFill>
                          <a:srgbClr val="222222"/>
                        </a:solidFill>
                        <a:latin typeface="Arial"/>
                        <a:ea typeface="Times New Roman"/>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1400" b="1" dirty="0">
                          <a:solidFill>
                            <a:srgbClr val="0070C0"/>
                          </a:solidFill>
                          <a:latin typeface="Arial Rounded MT Bold"/>
                          <a:ea typeface="Calibri"/>
                          <a:cs typeface="Times New Roman"/>
                        </a:rPr>
                        <a:t>WATER &amp; SANITATION</a:t>
                      </a:r>
                      <a:endParaRPr lang="en-AU" sz="1050" dirty="0">
                        <a:latin typeface="Calibri"/>
                        <a:ea typeface="Calibri"/>
                        <a:cs typeface="Times New Roman"/>
                      </a:endParaRPr>
                    </a:p>
                    <a:p>
                      <a:pPr>
                        <a:spcAft>
                          <a:spcPts val="0"/>
                        </a:spcAft>
                      </a:pPr>
                      <a:r>
                        <a:rPr lang="en-AU" sz="1050" dirty="0">
                          <a:latin typeface="Arial"/>
                          <a:ea typeface="Calibri"/>
                          <a:cs typeface="Times New Roman"/>
                        </a:rPr>
                        <a:t>Improve sanitation facilities- install toilets &amp; sewers</a:t>
                      </a:r>
                      <a:endParaRPr lang="en-AU" sz="1050" dirty="0">
                        <a:latin typeface="Calibri"/>
                        <a:ea typeface="Calibri"/>
                        <a:cs typeface="Times New Roman"/>
                      </a:endParaRPr>
                    </a:p>
                    <a:p>
                      <a:pPr>
                        <a:spcAft>
                          <a:spcPts val="0"/>
                        </a:spcAft>
                      </a:pPr>
                      <a:r>
                        <a:rPr lang="en-AU" sz="1050" dirty="0">
                          <a:latin typeface="Arial"/>
                          <a:ea typeface="Calibri"/>
                          <a:cs typeface="Times New Roman"/>
                        </a:rPr>
                        <a:t>Promote good hygiene – hand washing training</a:t>
                      </a:r>
                      <a:endParaRPr lang="en-AU" sz="1050" dirty="0">
                        <a:latin typeface="Calibri"/>
                        <a:ea typeface="Calibri"/>
                        <a:cs typeface="Times New Roman"/>
                      </a:endParaRPr>
                    </a:p>
                    <a:p>
                      <a:pPr>
                        <a:spcAft>
                          <a:spcPts val="0"/>
                        </a:spcAft>
                      </a:pPr>
                      <a:r>
                        <a:rPr lang="en-AU" sz="1050" dirty="0">
                          <a:latin typeface="Arial"/>
                          <a:ea typeface="Calibri"/>
                          <a:cs typeface="Times New Roman"/>
                        </a:rPr>
                        <a:t>Build wells with pumps &amp; water harvesting systems</a:t>
                      </a:r>
                      <a:endParaRPr lang="en-AU" sz="1050" dirty="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Georgia"/>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44857">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500"/>
                        </a:spcAft>
                      </a:pPr>
                      <a:endParaRPr lang="en-AU" sz="700">
                        <a:solidFill>
                          <a:srgbClr val="222222"/>
                        </a:solidFill>
                        <a:latin typeface="Arial"/>
                        <a:ea typeface="Times New Roman"/>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1200" dirty="0">
                          <a:solidFill>
                            <a:srgbClr val="002060"/>
                          </a:solidFill>
                          <a:latin typeface="Arial Rounded MT Bold"/>
                          <a:ea typeface="Calibri"/>
                          <a:cs typeface="Times New Roman"/>
                        </a:rPr>
                        <a:t>ECONOMIC &amp; COMMUNITY DEVELOPMENT</a:t>
                      </a:r>
                      <a:endParaRPr lang="en-AU" sz="1050" dirty="0">
                        <a:latin typeface="Calibri"/>
                        <a:ea typeface="Calibri"/>
                        <a:cs typeface="Times New Roman"/>
                      </a:endParaRPr>
                    </a:p>
                    <a:p>
                      <a:pPr>
                        <a:spcAft>
                          <a:spcPts val="0"/>
                        </a:spcAft>
                      </a:pPr>
                      <a:r>
                        <a:rPr lang="en-AU" sz="1050" dirty="0">
                          <a:latin typeface="Arial"/>
                          <a:ea typeface="Calibri"/>
                          <a:cs typeface="Times New Roman"/>
                        </a:rPr>
                        <a:t>Partner with a local microfinance institution</a:t>
                      </a:r>
                      <a:endParaRPr lang="en-AU" sz="1050" dirty="0">
                        <a:latin typeface="Calibri"/>
                        <a:ea typeface="Calibri"/>
                        <a:cs typeface="Times New Roman"/>
                      </a:endParaRPr>
                    </a:p>
                    <a:p>
                      <a:pPr>
                        <a:spcAft>
                          <a:spcPts val="0"/>
                        </a:spcAft>
                      </a:pPr>
                      <a:r>
                        <a:rPr lang="en-AU" sz="1050" dirty="0">
                          <a:latin typeface="Arial"/>
                          <a:ea typeface="Calibri"/>
                          <a:cs typeface="Times New Roman"/>
                        </a:rPr>
                        <a:t>Send Training Teams to teach business plans</a:t>
                      </a:r>
                      <a:endParaRPr lang="en-AU" sz="1050" dirty="0">
                        <a:latin typeface="Calibri"/>
                        <a:ea typeface="Calibri"/>
                        <a:cs typeface="Times New Roman"/>
                      </a:endParaRPr>
                    </a:p>
                    <a:p>
                      <a:pPr>
                        <a:spcAft>
                          <a:spcPts val="0"/>
                        </a:spcAft>
                      </a:pPr>
                      <a:r>
                        <a:rPr lang="en-AU" sz="1050" dirty="0">
                          <a:latin typeface="Arial"/>
                          <a:ea typeface="Calibri"/>
                          <a:cs typeface="Times New Roman"/>
                        </a:rPr>
                        <a:t>Provide equipment or supplies for a business start up</a:t>
                      </a:r>
                      <a:endParaRPr lang="en-AU" sz="1050" dirty="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Georgia"/>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27720">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500"/>
                        </a:spcAft>
                      </a:pPr>
                      <a:endParaRPr lang="en-AU" sz="700">
                        <a:solidFill>
                          <a:srgbClr val="222222"/>
                        </a:solidFill>
                        <a:latin typeface="Arial"/>
                        <a:ea typeface="Times New Roman"/>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1400" dirty="0">
                          <a:solidFill>
                            <a:srgbClr val="4F6228"/>
                          </a:solidFill>
                          <a:latin typeface="Arial Rounded MT Bold"/>
                          <a:ea typeface="Calibri"/>
                          <a:cs typeface="Times New Roman"/>
                        </a:rPr>
                        <a:t>DISEASE PREVENTION &amp; TREATMENT</a:t>
                      </a:r>
                      <a:endParaRPr lang="en-AU" sz="1050" dirty="0">
                        <a:latin typeface="Calibri"/>
                        <a:ea typeface="Calibri"/>
                        <a:cs typeface="Times New Roman"/>
                      </a:endParaRPr>
                    </a:p>
                    <a:p>
                      <a:pPr>
                        <a:spcAft>
                          <a:spcPts val="0"/>
                        </a:spcAft>
                      </a:pPr>
                      <a:r>
                        <a:rPr lang="en-AU" sz="1100" dirty="0">
                          <a:latin typeface="Arial"/>
                          <a:ea typeface="Calibri"/>
                          <a:cs typeface="Times New Roman"/>
                        </a:rPr>
                        <a:t>Support health education programs</a:t>
                      </a:r>
                      <a:endParaRPr lang="en-AU" sz="1050" dirty="0">
                        <a:latin typeface="Calibri"/>
                        <a:ea typeface="Calibri"/>
                        <a:cs typeface="Times New Roman"/>
                      </a:endParaRPr>
                    </a:p>
                    <a:p>
                      <a:pPr>
                        <a:spcAft>
                          <a:spcPts val="0"/>
                        </a:spcAft>
                      </a:pPr>
                      <a:r>
                        <a:rPr lang="en-AU" sz="1100" dirty="0">
                          <a:latin typeface="Arial"/>
                          <a:ea typeface="Calibri"/>
                          <a:cs typeface="Times New Roman"/>
                        </a:rPr>
                        <a:t>Help immunise people against infectious diseases</a:t>
                      </a:r>
                      <a:endParaRPr lang="en-AU" sz="1050" dirty="0">
                        <a:latin typeface="Calibri"/>
                        <a:ea typeface="Calibri"/>
                        <a:cs typeface="Times New Roman"/>
                      </a:endParaRPr>
                    </a:p>
                    <a:p>
                      <a:pPr>
                        <a:spcAft>
                          <a:spcPts val="0"/>
                        </a:spcAft>
                      </a:pPr>
                      <a:r>
                        <a:rPr lang="en-AU" sz="1100" dirty="0">
                          <a:latin typeface="Arial"/>
                          <a:ea typeface="Calibri"/>
                          <a:cs typeface="Times New Roman"/>
                        </a:rPr>
                        <a:t>Sponsor health education &amp; training</a:t>
                      </a:r>
                      <a:endParaRPr lang="en-AU" sz="1050" dirty="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Georgia"/>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81555">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AU" sz="60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1400" b="1" dirty="0">
                          <a:solidFill>
                            <a:srgbClr val="FF0000"/>
                          </a:solidFill>
                          <a:latin typeface="Arial Rounded MT Bold"/>
                          <a:ea typeface="Calibri"/>
                          <a:cs typeface="Times New Roman"/>
                        </a:rPr>
                        <a:t>POLIO ERADICATION </a:t>
                      </a:r>
                      <a:endParaRPr lang="en-AU" sz="1050" dirty="0">
                        <a:latin typeface="Calibri"/>
                        <a:ea typeface="Calibri"/>
                        <a:cs typeface="Times New Roman"/>
                      </a:endParaRPr>
                    </a:p>
                    <a:p>
                      <a:pPr>
                        <a:spcAft>
                          <a:spcPts val="0"/>
                        </a:spcAft>
                      </a:pPr>
                      <a:r>
                        <a:rPr lang="en-AU" sz="1050" dirty="0">
                          <a:latin typeface="Arial"/>
                          <a:ea typeface="Calibri"/>
                          <a:cs typeface="Times New Roman"/>
                        </a:rPr>
                        <a:t>Maintain contributions for ongoing support</a:t>
                      </a:r>
                      <a:endParaRPr lang="en-AU" sz="1050" dirty="0">
                        <a:latin typeface="Calibri"/>
                        <a:ea typeface="Calibri"/>
                        <a:cs typeface="Times New Roman"/>
                      </a:endParaRPr>
                    </a:p>
                    <a:p>
                      <a:pPr>
                        <a:spcAft>
                          <a:spcPts val="0"/>
                        </a:spcAft>
                      </a:pPr>
                      <a:r>
                        <a:rPr lang="en-AU" sz="1050" dirty="0">
                          <a:latin typeface="Arial"/>
                          <a:ea typeface="Calibri"/>
                          <a:cs typeface="Times New Roman"/>
                        </a:rPr>
                        <a:t>We are so close to eradicating this virus</a:t>
                      </a:r>
                      <a:endParaRPr lang="en-AU" sz="1050" dirty="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gridSpan="3">
                  <a:txBody>
                    <a:bodyPr/>
                    <a:lstStyle/>
                    <a:p>
                      <a:pPr>
                        <a:spcAft>
                          <a:spcPts val="0"/>
                        </a:spcAft>
                      </a:pPr>
                      <a:endParaRPr lang="en-AU" sz="600" dirty="0">
                        <a:latin typeface="Calibri"/>
                        <a:ea typeface="Calibri"/>
                        <a:cs typeface="Times New Roman"/>
                      </a:endParaRPr>
                    </a:p>
                  </a:txBody>
                  <a:tcPr marL="38907" marR="38907"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7"/>
                  </a:ext>
                </a:extLst>
              </a:tr>
            </a:tbl>
          </a:graphicData>
        </a:graphic>
      </p:graphicFrame>
      <p:pic>
        <p:nvPicPr>
          <p:cNvPr id="16399" name="Picture 38" descr="https://encrypted-tbn0.gstatic.com/images?q=tbn:ANd9GcTnkVWpTRnZBP3ItaLGlsiBymboJm_ryD_wPzlDFIqJcael126-">
            <a:hlinkClick r:id="rId2"/>
          </p:cNvPr>
          <p:cNvPicPr>
            <a:picLocks noChangeAspect="1" noChangeArrowheads="1"/>
          </p:cNvPicPr>
          <p:nvPr/>
        </p:nvPicPr>
        <p:blipFill>
          <a:blip r:embed="rId3" cstate="print"/>
          <a:srcRect/>
          <a:stretch>
            <a:fillRect/>
          </a:stretch>
        </p:blipFill>
        <p:spPr bwMode="auto">
          <a:xfrm>
            <a:off x="323528" y="188640"/>
            <a:ext cx="2433870" cy="1008112"/>
          </a:xfrm>
          <a:prstGeom prst="rect">
            <a:avLst/>
          </a:prstGeom>
          <a:noFill/>
        </p:spPr>
      </p:pic>
      <p:pic>
        <p:nvPicPr>
          <p:cNvPr id="16398" name="Picture 14" descr="https://encrypted-tbn2.gstatic.com/images?q=tbn:ANd9GcQIYSOmXMNnWqgXPnqBhDQsJZ2cHdIPxc-cq3kfO3VY_n5P5k_BlA">
            <a:hlinkClick r:id="rId4"/>
          </p:cNvPr>
          <p:cNvPicPr>
            <a:picLocks noChangeAspect="1" noChangeArrowheads="1"/>
          </p:cNvPicPr>
          <p:nvPr/>
        </p:nvPicPr>
        <p:blipFill>
          <a:blip r:embed="rId5" cstate="print"/>
          <a:srcRect/>
          <a:stretch>
            <a:fillRect/>
          </a:stretch>
        </p:blipFill>
        <p:spPr bwMode="auto">
          <a:xfrm>
            <a:off x="683568" y="1628800"/>
            <a:ext cx="628650" cy="628650"/>
          </a:xfrm>
          <a:prstGeom prst="rect">
            <a:avLst/>
          </a:prstGeom>
          <a:noFill/>
        </p:spPr>
      </p:pic>
      <p:pic>
        <p:nvPicPr>
          <p:cNvPr id="16397" name="Picture 35" descr="https://encrypted-tbn0.gstatic.com/images?q=tbn:ANd9GcQMvZrd4AHrevGkqqPa7XINxNq-XOL8brDd2EbAllJ3oxM6-fov">
            <a:hlinkClick r:id="rId6"/>
          </p:cNvPr>
          <p:cNvPicPr>
            <a:picLocks noChangeAspect="1" noChangeArrowheads="1"/>
          </p:cNvPicPr>
          <p:nvPr/>
        </p:nvPicPr>
        <p:blipFill>
          <a:blip r:embed="rId7" cstate="print"/>
          <a:srcRect/>
          <a:stretch>
            <a:fillRect/>
          </a:stretch>
        </p:blipFill>
        <p:spPr bwMode="auto">
          <a:xfrm>
            <a:off x="4932040" y="1556792"/>
            <a:ext cx="1656184" cy="936104"/>
          </a:xfrm>
          <a:prstGeom prst="rect">
            <a:avLst/>
          </a:prstGeom>
          <a:noFill/>
          <a:ln w="9525">
            <a:solidFill>
              <a:schemeClr val="tx1"/>
            </a:solidFill>
          </a:ln>
        </p:spPr>
      </p:pic>
      <p:pic>
        <p:nvPicPr>
          <p:cNvPr id="16396" name="Picture 3" descr="https://encrypted-tbn1.gstatic.com/images?q=tbn:ANd9GcRyPl7GBiz-Qx7WZmahIIBcCjnwpnECu3dQ_lNmnflB-L5N4MGYjw">
            <a:hlinkClick r:id="rId8"/>
          </p:cNvPr>
          <p:cNvPicPr>
            <a:picLocks noChangeAspect="1" noChangeArrowheads="1"/>
          </p:cNvPicPr>
          <p:nvPr/>
        </p:nvPicPr>
        <p:blipFill>
          <a:blip r:embed="rId9" cstate="print"/>
          <a:srcRect/>
          <a:stretch>
            <a:fillRect/>
          </a:stretch>
        </p:blipFill>
        <p:spPr bwMode="auto">
          <a:xfrm>
            <a:off x="683568" y="2348880"/>
            <a:ext cx="628650" cy="628650"/>
          </a:xfrm>
          <a:prstGeom prst="rect">
            <a:avLst/>
          </a:prstGeom>
          <a:noFill/>
        </p:spPr>
      </p:pic>
      <p:pic>
        <p:nvPicPr>
          <p:cNvPr id="16395" name="Picture 1" descr="http://images.rotary.org/netpub/server.np?thumbnail=93341&amp;site=Rotary&amp;catalog=catalog&amp;aspect&amp;width=256">
            <a:hlinkClick r:id="rId10"/>
          </p:cNvPr>
          <p:cNvPicPr>
            <a:picLocks noChangeAspect="1" noChangeArrowheads="1"/>
          </p:cNvPicPr>
          <p:nvPr/>
        </p:nvPicPr>
        <p:blipFill>
          <a:blip r:embed="rId11" cstate="print"/>
          <a:srcRect/>
          <a:stretch>
            <a:fillRect/>
          </a:stretch>
        </p:blipFill>
        <p:spPr bwMode="auto">
          <a:xfrm>
            <a:off x="6876256" y="2020996"/>
            <a:ext cx="1728192" cy="1156560"/>
          </a:xfrm>
          <a:prstGeom prst="rect">
            <a:avLst/>
          </a:prstGeom>
          <a:noFill/>
          <a:ln w="9525">
            <a:solidFill>
              <a:schemeClr val="tx1"/>
            </a:solidFill>
          </a:ln>
        </p:spPr>
      </p:pic>
      <p:pic>
        <p:nvPicPr>
          <p:cNvPr id="16394" name="Picture 5" descr="https://encrypted-tbn2.gstatic.com/images?q=tbn:ANd9GcQO_TJOn8XItu0CVribjVgSa645RIVGS_tPln2phxsMUVsuJZF1">
            <a:hlinkClick r:id="rId12"/>
          </p:cNvPr>
          <p:cNvPicPr>
            <a:picLocks noChangeAspect="1" noChangeArrowheads="1"/>
          </p:cNvPicPr>
          <p:nvPr/>
        </p:nvPicPr>
        <p:blipFill>
          <a:blip r:embed="rId13" cstate="print"/>
          <a:srcRect/>
          <a:stretch>
            <a:fillRect/>
          </a:stretch>
        </p:blipFill>
        <p:spPr bwMode="auto">
          <a:xfrm>
            <a:off x="683568" y="3068960"/>
            <a:ext cx="628650" cy="628650"/>
          </a:xfrm>
          <a:prstGeom prst="rect">
            <a:avLst/>
          </a:prstGeom>
          <a:noFill/>
        </p:spPr>
      </p:pic>
      <p:pic>
        <p:nvPicPr>
          <p:cNvPr id="16393" name="Picture 4" descr="thumbnail"/>
          <p:cNvPicPr>
            <a:picLocks noChangeAspect="1" noChangeArrowheads="1"/>
          </p:cNvPicPr>
          <p:nvPr/>
        </p:nvPicPr>
        <p:blipFill>
          <a:blip r:embed="rId14" cstate="print"/>
          <a:srcRect/>
          <a:stretch>
            <a:fillRect/>
          </a:stretch>
        </p:blipFill>
        <p:spPr bwMode="auto">
          <a:xfrm>
            <a:off x="5004048" y="2852936"/>
            <a:ext cx="1584176" cy="1056117"/>
          </a:xfrm>
          <a:prstGeom prst="rect">
            <a:avLst/>
          </a:prstGeom>
          <a:noFill/>
          <a:ln w="9525">
            <a:solidFill>
              <a:schemeClr val="tx1"/>
            </a:solidFill>
          </a:ln>
        </p:spPr>
      </p:pic>
      <p:pic>
        <p:nvPicPr>
          <p:cNvPr id="16392" name="Picture 7" descr="https://encrypted-tbn0.gstatic.com/images?q=tbn:ANd9GcSyu4AqKebaiU_RkYT4e7o6oNCj7_XQ4TM8pLcCn6CYegTfrghB">
            <a:hlinkClick r:id="rId15"/>
          </p:cNvPr>
          <p:cNvPicPr>
            <a:picLocks noChangeAspect="1" noChangeArrowheads="1"/>
          </p:cNvPicPr>
          <p:nvPr/>
        </p:nvPicPr>
        <p:blipFill>
          <a:blip r:embed="rId16" cstate="print"/>
          <a:srcRect/>
          <a:stretch>
            <a:fillRect/>
          </a:stretch>
        </p:blipFill>
        <p:spPr bwMode="auto">
          <a:xfrm>
            <a:off x="683568" y="3861048"/>
            <a:ext cx="638175" cy="638175"/>
          </a:xfrm>
          <a:prstGeom prst="rect">
            <a:avLst/>
          </a:prstGeom>
          <a:noFill/>
        </p:spPr>
      </p:pic>
      <p:pic>
        <p:nvPicPr>
          <p:cNvPr id="16391" name="Picture 7" descr="thumbnail"/>
          <p:cNvPicPr>
            <a:picLocks noChangeAspect="1" noChangeArrowheads="1"/>
          </p:cNvPicPr>
          <p:nvPr/>
        </p:nvPicPr>
        <p:blipFill>
          <a:blip r:embed="rId17" cstate="print"/>
          <a:srcRect/>
          <a:stretch>
            <a:fillRect/>
          </a:stretch>
        </p:blipFill>
        <p:spPr bwMode="auto">
          <a:xfrm rot="10800000" flipV="1">
            <a:off x="6876256" y="3573016"/>
            <a:ext cx="1749908" cy="1110017"/>
          </a:xfrm>
          <a:prstGeom prst="rect">
            <a:avLst/>
          </a:prstGeom>
          <a:noFill/>
          <a:ln w="9525">
            <a:solidFill>
              <a:schemeClr val="tx1"/>
            </a:solidFill>
          </a:ln>
        </p:spPr>
      </p:pic>
      <p:pic>
        <p:nvPicPr>
          <p:cNvPr id="16390" name="Picture 9" descr="https://encrypted-tbn0.gstatic.com/images?q=tbn:ANd9GcT19jy71vPKnssGu7cTDQxvMAqt3wCCw6IUUAU0-upyePOySwpRgw">
            <a:hlinkClick r:id="rId18"/>
          </p:cNvPr>
          <p:cNvPicPr>
            <a:picLocks noChangeAspect="1" noChangeArrowheads="1"/>
          </p:cNvPicPr>
          <p:nvPr/>
        </p:nvPicPr>
        <p:blipFill>
          <a:blip r:embed="rId19" cstate="print"/>
          <a:srcRect/>
          <a:stretch>
            <a:fillRect/>
          </a:stretch>
        </p:blipFill>
        <p:spPr bwMode="auto">
          <a:xfrm>
            <a:off x="683568" y="4581128"/>
            <a:ext cx="666750" cy="666750"/>
          </a:xfrm>
          <a:prstGeom prst="rect">
            <a:avLst/>
          </a:prstGeom>
          <a:noFill/>
        </p:spPr>
      </p:pic>
      <p:pic>
        <p:nvPicPr>
          <p:cNvPr id="16389" name="Picture 16" descr="thumbnail"/>
          <p:cNvPicPr>
            <a:picLocks noChangeAspect="1" noChangeArrowheads="1"/>
          </p:cNvPicPr>
          <p:nvPr/>
        </p:nvPicPr>
        <p:blipFill>
          <a:blip r:embed="rId20" cstate="print"/>
          <a:srcRect/>
          <a:stretch>
            <a:fillRect/>
          </a:stretch>
        </p:blipFill>
        <p:spPr bwMode="auto">
          <a:xfrm rot="10800000" flipV="1">
            <a:off x="5004046" y="4221088"/>
            <a:ext cx="1584177" cy="1040355"/>
          </a:xfrm>
          <a:prstGeom prst="rect">
            <a:avLst/>
          </a:prstGeom>
          <a:noFill/>
          <a:ln w="9525">
            <a:solidFill>
              <a:schemeClr val="tx1"/>
            </a:solidFill>
          </a:ln>
        </p:spPr>
      </p:pic>
      <p:pic>
        <p:nvPicPr>
          <p:cNvPr id="16388" name="Picture 11" descr="https://encrypted-tbn3.gstatic.com/images?q=tbn:ANd9GcTf02AJLo_dlKXyE485WnMwrViWNo-HOcc4wWJ6HcfBBYKpu-Mz">
            <a:hlinkClick r:id="rId21"/>
          </p:cNvPr>
          <p:cNvPicPr>
            <a:picLocks noChangeAspect="1" noChangeArrowheads="1"/>
          </p:cNvPicPr>
          <p:nvPr/>
        </p:nvPicPr>
        <p:blipFill>
          <a:blip r:embed="rId22" cstate="print"/>
          <a:srcRect/>
          <a:stretch>
            <a:fillRect/>
          </a:stretch>
        </p:blipFill>
        <p:spPr bwMode="auto">
          <a:xfrm>
            <a:off x="683568" y="5301208"/>
            <a:ext cx="648072" cy="648072"/>
          </a:xfrm>
          <a:prstGeom prst="rect">
            <a:avLst/>
          </a:prstGeom>
          <a:noFill/>
        </p:spPr>
      </p:pic>
      <p:pic>
        <p:nvPicPr>
          <p:cNvPr id="16387" name="Picture 10" descr="thumbnail"/>
          <p:cNvPicPr>
            <a:picLocks noChangeAspect="1" noChangeArrowheads="1"/>
          </p:cNvPicPr>
          <p:nvPr/>
        </p:nvPicPr>
        <p:blipFill>
          <a:blip r:embed="rId23" cstate="print"/>
          <a:srcRect/>
          <a:stretch>
            <a:fillRect/>
          </a:stretch>
        </p:blipFill>
        <p:spPr bwMode="auto">
          <a:xfrm>
            <a:off x="6876256" y="5085184"/>
            <a:ext cx="1758334" cy="1080120"/>
          </a:xfrm>
          <a:prstGeom prst="rect">
            <a:avLst/>
          </a:prstGeom>
          <a:noFill/>
          <a:ln w="6350">
            <a:solidFill>
              <a:schemeClr val="tx1"/>
            </a:solidFill>
          </a:ln>
        </p:spPr>
      </p:pic>
      <p:pic>
        <p:nvPicPr>
          <p:cNvPr id="16386" name="Picture 13" descr="https://encrypted-tbn3.gstatic.com/images?q=tbn:ANd9GcQugFKc1c2iLQ09y71gH5YQ79oEXOcZG0aLVXvxDlN9HAnIVAes">
            <a:hlinkClick r:id="rId24"/>
          </p:cNvPr>
          <p:cNvPicPr>
            <a:picLocks noChangeAspect="1" noChangeArrowheads="1"/>
          </p:cNvPicPr>
          <p:nvPr/>
        </p:nvPicPr>
        <p:blipFill>
          <a:blip r:embed="rId25" cstate="print"/>
          <a:srcRect/>
          <a:stretch>
            <a:fillRect/>
          </a:stretch>
        </p:blipFill>
        <p:spPr bwMode="auto">
          <a:xfrm>
            <a:off x="683568" y="6021288"/>
            <a:ext cx="590550" cy="704850"/>
          </a:xfrm>
          <a:prstGeom prst="rect">
            <a:avLst/>
          </a:prstGeom>
          <a:noFill/>
        </p:spPr>
      </p:pic>
      <p:pic>
        <p:nvPicPr>
          <p:cNvPr id="16385" name="Picture 41" descr="https://encrypted-tbn3.gstatic.com/images?q=tbn:ANd9GcQXmkB4KMvvXvJMo5SllwWS7lI7CSTeUA9BTD8V4dlupifMb4N9hw">
            <a:hlinkClick r:id="rId26"/>
          </p:cNvPr>
          <p:cNvPicPr>
            <a:picLocks noChangeAspect="1" noChangeArrowheads="1"/>
          </p:cNvPicPr>
          <p:nvPr/>
        </p:nvPicPr>
        <p:blipFill>
          <a:blip r:embed="rId27" cstate="print"/>
          <a:srcRect/>
          <a:stretch>
            <a:fillRect/>
          </a:stretch>
        </p:blipFill>
        <p:spPr bwMode="auto">
          <a:xfrm>
            <a:off x="5004048" y="5589240"/>
            <a:ext cx="1638300" cy="864096"/>
          </a:xfrm>
          <a:prstGeom prst="rect">
            <a:avLst/>
          </a:prstGeom>
          <a:noFill/>
          <a:ln w="9525">
            <a:solidFill>
              <a:schemeClr val="tx1"/>
            </a:solidFill>
          </a:ln>
        </p:spPr>
      </p:pic>
      <p:pic>
        <p:nvPicPr>
          <p:cNvPr id="18" name="Picture 14" descr="https://encrypted-tbn2.gstatic.com/images?q=tbn:ANd9GcQIYSOmXMNnWqgXPnqBhDQsJZ2cHdIPxc-cq3kfO3VY_n5P5k_BlA">
            <a:hlinkClick r:id="rId4"/>
            <a:extLst>
              <a:ext uri="{FF2B5EF4-FFF2-40B4-BE49-F238E27FC236}">
                <a16:creationId xmlns:a16="http://schemas.microsoft.com/office/drawing/2014/main" id="{3DEDBCF1-139D-4DF7-86D5-DF89455FF307}"/>
              </a:ext>
            </a:extLst>
          </p:cNvPr>
          <p:cNvPicPr>
            <a:picLocks noChangeAspect="1" noChangeArrowheads="1"/>
          </p:cNvPicPr>
          <p:nvPr/>
        </p:nvPicPr>
        <p:blipFill>
          <a:blip r:embed="rId5" cstate="print"/>
          <a:srcRect/>
          <a:stretch>
            <a:fillRect/>
          </a:stretch>
        </p:blipFill>
        <p:spPr bwMode="auto">
          <a:xfrm>
            <a:off x="683568" y="1628800"/>
            <a:ext cx="628650" cy="628650"/>
          </a:xfrm>
          <a:prstGeom prst="rect">
            <a:avLst/>
          </a:prstGeom>
          <a:noFill/>
        </p:spPr>
      </p:pic>
    </p:spTree>
    <p:extLst>
      <p:ext uri="{BB962C8B-B14F-4D97-AF65-F5344CB8AC3E}">
        <p14:creationId xmlns:p14="http://schemas.microsoft.com/office/powerpoint/2010/main" val="3724888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340768"/>
            <a:ext cx="8229600" cy="4785395"/>
          </a:xfrm>
        </p:spPr>
        <p:txBody>
          <a:bodyPr>
            <a:normAutofit fontScale="92500" lnSpcReduction="10000"/>
          </a:bodyPr>
          <a:lstStyle/>
          <a:p>
            <a:pPr>
              <a:buNone/>
            </a:pPr>
            <a:r>
              <a:rPr lang="en-US" sz="3600" b="1" dirty="0">
                <a:solidFill>
                  <a:srgbClr val="002060"/>
                </a:solidFill>
              </a:rPr>
              <a:t>The Rotary Foundation – source of funds?</a:t>
            </a:r>
          </a:p>
          <a:p>
            <a:r>
              <a:rPr lang="en-US" dirty="0"/>
              <a:t>Rotary Clubs donate to the </a:t>
            </a:r>
            <a:r>
              <a:rPr lang="en-US" b="1" dirty="0"/>
              <a:t>Annual Programs Fund</a:t>
            </a:r>
            <a:r>
              <a:rPr lang="en-US" dirty="0"/>
              <a:t>.  Funds are invested for three years.  </a:t>
            </a:r>
          </a:p>
          <a:p>
            <a:r>
              <a:rPr lang="en-US" dirty="0"/>
              <a:t>Endowments, special donations go to the </a:t>
            </a:r>
            <a:r>
              <a:rPr lang="en-US" b="1" dirty="0"/>
              <a:t>Permanent Fund </a:t>
            </a:r>
            <a:r>
              <a:rPr lang="en-US" dirty="0"/>
              <a:t>used to provide earnings for programs and to sustain the RF.</a:t>
            </a:r>
          </a:p>
          <a:p>
            <a:r>
              <a:rPr lang="en-US" dirty="0"/>
              <a:t>Funding from Rotary Clubs and other sources to the </a:t>
            </a:r>
            <a:r>
              <a:rPr lang="en-US" b="1" dirty="0"/>
              <a:t>End Polio Now </a:t>
            </a:r>
            <a:r>
              <a:rPr lang="en-US" dirty="0"/>
              <a:t>campaign.</a:t>
            </a:r>
          </a:p>
          <a:p>
            <a:r>
              <a:rPr lang="en-US" dirty="0"/>
              <a:t>Donations to the Australian Rotary Foundation Trust are tax deductible.</a:t>
            </a:r>
          </a:p>
          <a:p>
            <a:endParaRPr lang="en-US" dirty="0"/>
          </a:p>
        </p:txBody>
      </p:sp>
      <p:pic>
        <p:nvPicPr>
          <p:cNvPr id="4" name="Picture 38" descr="https://encrypted-tbn0.gstatic.com/images?q=tbn:ANd9GcTnkVWpTRnZBP3ItaLGlsiBymboJm_ryD_wPzlDFIqJcael126-">
            <a:hlinkClick r:id="rId2"/>
            <a:extLst>
              <a:ext uri="{FF2B5EF4-FFF2-40B4-BE49-F238E27FC236}">
                <a16:creationId xmlns:a16="http://schemas.microsoft.com/office/drawing/2014/main" id="{81936749-AE87-E74D-87DD-944F3E47890B}"/>
              </a:ext>
            </a:extLst>
          </p:cNvPr>
          <p:cNvPicPr>
            <a:picLocks noChangeAspect="1" noChangeArrowheads="1"/>
          </p:cNvPicPr>
          <p:nvPr/>
        </p:nvPicPr>
        <p:blipFill>
          <a:blip r:embed="rId3" cstate="print"/>
          <a:srcRect/>
          <a:stretch>
            <a:fillRect/>
          </a:stretch>
        </p:blipFill>
        <p:spPr bwMode="auto">
          <a:xfrm>
            <a:off x="5868144" y="260648"/>
            <a:ext cx="2433870" cy="1008112"/>
          </a:xfrm>
          <a:prstGeom prst="rect">
            <a:avLst/>
          </a:prstGeom>
          <a:noFill/>
        </p:spPr>
      </p:pic>
    </p:spTree>
    <p:extLst>
      <p:ext uri="{BB962C8B-B14F-4D97-AF65-F5344CB8AC3E}">
        <p14:creationId xmlns:p14="http://schemas.microsoft.com/office/powerpoint/2010/main" val="3012905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340768"/>
            <a:ext cx="8229600" cy="4785395"/>
          </a:xfrm>
        </p:spPr>
        <p:txBody>
          <a:bodyPr>
            <a:normAutofit fontScale="92500" lnSpcReduction="10000"/>
          </a:bodyPr>
          <a:lstStyle/>
          <a:p>
            <a:pPr>
              <a:buNone/>
            </a:pPr>
            <a:r>
              <a:rPr lang="en-US" sz="3500" b="1" dirty="0">
                <a:solidFill>
                  <a:srgbClr val="002060"/>
                </a:solidFill>
              </a:rPr>
              <a:t>The Rotary Foundation – Educational Programs</a:t>
            </a:r>
          </a:p>
          <a:p>
            <a:r>
              <a:rPr lang="en-US" b="1" dirty="0"/>
              <a:t>Ambassadorial Scholarships</a:t>
            </a:r>
            <a:r>
              <a:rPr lang="en-US" dirty="0"/>
              <a:t>.  About 500 students each year are sent to universities around the world.</a:t>
            </a:r>
          </a:p>
          <a:p>
            <a:r>
              <a:rPr lang="en-US" b="1" dirty="0"/>
              <a:t>Rotary Peace Fellowships</a:t>
            </a:r>
            <a:r>
              <a:rPr lang="en-US" dirty="0"/>
              <a:t>.  Post Grad students can go to one of 8 universities for peace studies and conflict resolution.</a:t>
            </a:r>
          </a:p>
          <a:p>
            <a:r>
              <a:rPr lang="en-US" b="1" dirty="0"/>
              <a:t>Vocational Training Teams</a:t>
            </a:r>
            <a:r>
              <a:rPr lang="en-US" dirty="0"/>
              <a:t>.  (VTT) Teams of 4-5 young professionals go on an exchange with another Rotary District for 4 weeks.</a:t>
            </a:r>
          </a:p>
          <a:p>
            <a:pPr>
              <a:buNone/>
            </a:pPr>
            <a:endParaRPr lang="en-US" dirty="0"/>
          </a:p>
        </p:txBody>
      </p:sp>
      <p:pic>
        <p:nvPicPr>
          <p:cNvPr id="4" name="Picture 38" descr="https://encrypted-tbn0.gstatic.com/images?q=tbn:ANd9GcTnkVWpTRnZBP3ItaLGlsiBymboJm_ryD_wPzlDFIqJcael126-">
            <a:hlinkClick r:id="rId2"/>
            <a:extLst>
              <a:ext uri="{FF2B5EF4-FFF2-40B4-BE49-F238E27FC236}">
                <a16:creationId xmlns:a16="http://schemas.microsoft.com/office/drawing/2014/main" id="{9C9B5D44-DEF2-7B40-B84A-08C576C648F6}"/>
              </a:ext>
            </a:extLst>
          </p:cNvPr>
          <p:cNvPicPr>
            <a:picLocks noChangeAspect="1" noChangeArrowheads="1"/>
          </p:cNvPicPr>
          <p:nvPr/>
        </p:nvPicPr>
        <p:blipFill>
          <a:blip r:embed="rId3" cstate="print"/>
          <a:srcRect/>
          <a:stretch>
            <a:fillRect/>
          </a:stretch>
        </p:blipFill>
        <p:spPr bwMode="auto">
          <a:xfrm>
            <a:off x="5940152" y="312180"/>
            <a:ext cx="2433870" cy="1008112"/>
          </a:xfrm>
          <a:prstGeom prst="rect">
            <a:avLst/>
          </a:prstGeom>
          <a:noFill/>
        </p:spPr>
      </p:pic>
    </p:spTree>
    <p:extLst>
      <p:ext uri="{BB962C8B-B14F-4D97-AF65-F5344CB8AC3E}">
        <p14:creationId xmlns:p14="http://schemas.microsoft.com/office/powerpoint/2010/main" val="3466627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340768"/>
            <a:ext cx="8229600" cy="4785395"/>
          </a:xfrm>
        </p:spPr>
        <p:txBody>
          <a:bodyPr>
            <a:normAutofit/>
          </a:bodyPr>
          <a:lstStyle/>
          <a:p>
            <a:pPr>
              <a:buNone/>
            </a:pPr>
            <a:r>
              <a:rPr lang="en-US" sz="3600" b="1" dirty="0">
                <a:solidFill>
                  <a:srgbClr val="002060"/>
                </a:solidFill>
              </a:rPr>
              <a:t>The Rotary Foundation - Grant Programs</a:t>
            </a:r>
          </a:p>
          <a:p>
            <a:r>
              <a:rPr lang="en-US" b="1" dirty="0">
                <a:solidFill>
                  <a:srgbClr val="FF0000"/>
                </a:solidFill>
              </a:rPr>
              <a:t>Global Grants</a:t>
            </a:r>
            <a:r>
              <a:rPr lang="en-US" dirty="0"/>
              <a:t>.  Clubs can use their funds to be matched with a grant from RF, working with a Club from another District.  Used for installing water wells, medical and educational equipment, training, etc.</a:t>
            </a:r>
          </a:p>
          <a:p>
            <a:r>
              <a:rPr lang="en-US" b="1" dirty="0">
                <a:solidFill>
                  <a:srgbClr val="FF0000"/>
                </a:solidFill>
              </a:rPr>
              <a:t>District Grants</a:t>
            </a:r>
            <a:r>
              <a:rPr lang="en-US" dirty="0"/>
              <a:t>.  Clubs apply for a grant thru the District RF Committee for local or overseas projects.</a:t>
            </a:r>
          </a:p>
        </p:txBody>
      </p:sp>
      <p:pic>
        <p:nvPicPr>
          <p:cNvPr id="4" name="Picture 38" descr="https://encrypted-tbn0.gstatic.com/images?q=tbn:ANd9GcTnkVWpTRnZBP3ItaLGlsiBymboJm_ryD_wPzlDFIqJcael126-">
            <a:hlinkClick r:id="rId2"/>
            <a:extLst>
              <a:ext uri="{FF2B5EF4-FFF2-40B4-BE49-F238E27FC236}">
                <a16:creationId xmlns:a16="http://schemas.microsoft.com/office/drawing/2014/main" id="{AD0899D2-2A26-F842-B9E7-2C6AADE3BD11}"/>
              </a:ext>
            </a:extLst>
          </p:cNvPr>
          <p:cNvPicPr>
            <a:picLocks noChangeAspect="1" noChangeArrowheads="1"/>
          </p:cNvPicPr>
          <p:nvPr/>
        </p:nvPicPr>
        <p:blipFill>
          <a:blip r:embed="rId3" cstate="print"/>
          <a:srcRect/>
          <a:stretch>
            <a:fillRect/>
          </a:stretch>
        </p:blipFill>
        <p:spPr bwMode="auto">
          <a:xfrm>
            <a:off x="6084168" y="332656"/>
            <a:ext cx="2433870" cy="1008112"/>
          </a:xfrm>
          <a:prstGeom prst="rect">
            <a:avLst/>
          </a:prstGeom>
          <a:noFill/>
        </p:spPr>
      </p:pic>
    </p:spTree>
    <p:extLst>
      <p:ext uri="{BB962C8B-B14F-4D97-AF65-F5344CB8AC3E}">
        <p14:creationId xmlns:p14="http://schemas.microsoft.com/office/powerpoint/2010/main" val="1073381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340768"/>
            <a:ext cx="8229600" cy="4785395"/>
          </a:xfrm>
        </p:spPr>
        <p:txBody>
          <a:bodyPr>
            <a:normAutofit/>
          </a:bodyPr>
          <a:lstStyle/>
          <a:p>
            <a:pPr>
              <a:buNone/>
            </a:pPr>
            <a:r>
              <a:rPr lang="en-US" b="1" dirty="0">
                <a:solidFill>
                  <a:srgbClr val="002060"/>
                </a:solidFill>
              </a:rPr>
              <a:t>The Rotary Foundation – Polio Plus Program</a:t>
            </a:r>
          </a:p>
          <a:p>
            <a:r>
              <a:rPr lang="en-US" b="1" dirty="0"/>
              <a:t>1985 </a:t>
            </a:r>
            <a:r>
              <a:rPr lang="en-US" dirty="0"/>
              <a:t>– </a:t>
            </a:r>
            <a:r>
              <a:rPr lang="en-US" dirty="0">
                <a:solidFill>
                  <a:srgbClr val="FF0000"/>
                </a:solidFill>
              </a:rPr>
              <a:t>350,000</a:t>
            </a:r>
            <a:r>
              <a:rPr lang="en-US" dirty="0"/>
              <a:t> cases of polio per year.</a:t>
            </a:r>
          </a:p>
          <a:p>
            <a:r>
              <a:rPr lang="en-US" b="1" dirty="0"/>
              <a:t>2018</a:t>
            </a:r>
            <a:r>
              <a:rPr lang="en-US" dirty="0"/>
              <a:t> – down to a </a:t>
            </a:r>
            <a:r>
              <a:rPr lang="en-US" dirty="0">
                <a:solidFill>
                  <a:srgbClr val="FF0000"/>
                </a:solidFill>
              </a:rPr>
              <a:t>15</a:t>
            </a:r>
            <a:r>
              <a:rPr lang="en-US" dirty="0"/>
              <a:t> cases per year</a:t>
            </a:r>
          </a:p>
          <a:p>
            <a:r>
              <a:rPr lang="en-US" dirty="0"/>
              <a:t>Only 3 endemic countries – Nigeria, Afghanistan &amp; Pakistan</a:t>
            </a:r>
          </a:p>
          <a:p>
            <a:r>
              <a:rPr lang="en-US" dirty="0"/>
              <a:t>Rotarians have donated over $US 1 billion</a:t>
            </a:r>
          </a:p>
          <a:p>
            <a:r>
              <a:rPr lang="en-US" dirty="0"/>
              <a:t>World wide  over $US 5 billion</a:t>
            </a:r>
          </a:p>
          <a:p>
            <a:r>
              <a:rPr lang="en-US" dirty="0"/>
              <a:t>We are almost there</a:t>
            </a:r>
            <a:r>
              <a:rPr lang="en-US" b="1" i="1" dirty="0"/>
              <a:t>!</a:t>
            </a:r>
          </a:p>
          <a:p>
            <a:endParaRPr lang="en-US" dirty="0"/>
          </a:p>
        </p:txBody>
      </p:sp>
      <p:pic>
        <p:nvPicPr>
          <p:cNvPr id="4" name="Picture 38" descr="https://encrypted-tbn0.gstatic.com/images?q=tbn:ANd9GcTnkVWpTRnZBP3ItaLGlsiBymboJm_ryD_wPzlDFIqJcael126-">
            <a:hlinkClick r:id="rId2"/>
            <a:extLst>
              <a:ext uri="{FF2B5EF4-FFF2-40B4-BE49-F238E27FC236}">
                <a16:creationId xmlns:a16="http://schemas.microsoft.com/office/drawing/2014/main" id="{8989EE2A-4729-3649-B303-A4B1B85889F4}"/>
              </a:ext>
            </a:extLst>
          </p:cNvPr>
          <p:cNvPicPr>
            <a:picLocks noChangeAspect="1" noChangeArrowheads="1"/>
          </p:cNvPicPr>
          <p:nvPr/>
        </p:nvPicPr>
        <p:blipFill>
          <a:blip r:embed="rId3" cstate="print"/>
          <a:srcRect/>
          <a:stretch>
            <a:fillRect/>
          </a:stretch>
        </p:blipFill>
        <p:spPr bwMode="auto">
          <a:xfrm>
            <a:off x="6242586" y="260648"/>
            <a:ext cx="2433870" cy="1008112"/>
          </a:xfrm>
          <a:prstGeom prst="rect">
            <a:avLst/>
          </a:prstGeom>
          <a:noFill/>
        </p:spPr>
      </p:pic>
    </p:spTree>
    <p:extLst>
      <p:ext uri="{BB962C8B-B14F-4D97-AF65-F5344CB8AC3E}">
        <p14:creationId xmlns:p14="http://schemas.microsoft.com/office/powerpoint/2010/main" val="4008794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D70-4647-47EF-9066-62AE636D8F01}"/>
              </a:ext>
            </a:extLst>
          </p:cNvPr>
          <p:cNvSpPr>
            <a:spLocks noGrp="1"/>
          </p:cNvSpPr>
          <p:nvPr>
            <p:ph type="ctrTitle"/>
          </p:nvPr>
        </p:nvSpPr>
        <p:spPr>
          <a:xfrm>
            <a:off x="287524" y="393444"/>
            <a:ext cx="8568952" cy="1470025"/>
          </a:xfrm>
        </p:spPr>
        <p:txBody>
          <a:bodyPr>
            <a:normAutofit/>
          </a:bodyPr>
          <a:lstStyle/>
          <a:p>
            <a:pPr algn="l"/>
            <a:r>
              <a:rPr lang="en-US" sz="3600" b="1" dirty="0">
                <a:solidFill>
                  <a:srgbClr val="FF0000"/>
                </a:solidFill>
                <a:latin typeface="Arial" pitchFamily="34" charset="0"/>
                <a:cs typeface="Arial" pitchFamily="34" charset="0"/>
              </a:rPr>
              <a:t>   About Rotary </a:t>
            </a:r>
            <a:endParaRPr lang="en-AU" sz="3600" dirty="0"/>
          </a:p>
        </p:txBody>
      </p:sp>
      <p:sp>
        <p:nvSpPr>
          <p:cNvPr id="3" name="Subtitle 2">
            <a:extLst>
              <a:ext uri="{FF2B5EF4-FFF2-40B4-BE49-F238E27FC236}">
                <a16:creationId xmlns:a16="http://schemas.microsoft.com/office/drawing/2014/main" id="{BC3B1118-5E86-4AEC-936A-D0AC7182726A}"/>
              </a:ext>
            </a:extLst>
          </p:cNvPr>
          <p:cNvSpPr>
            <a:spLocks noGrp="1"/>
          </p:cNvSpPr>
          <p:nvPr>
            <p:ph type="subTitle" idx="1"/>
          </p:nvPr>
        </p:nvSpPr>
        <p:spPr>
          <a:xfrm>
            <a:off x="755576" y="1628800"/>
            <a:ext cx="7920880" cy="4968551"/>
          </a:xfrm>
        </p:spPr>
        <p:txBody>
          <a:bodyPr>
            <a:normAutofit fontScale="77500" lnSpcReduction="20000"/>
          </a:bodyPr>
          <a:lstStyle/>
          <a:p>
            <a:pPr algn="l"/>
            <a:r>
              <a:rPr lang="en-US" b="1" dirty="0">
                <a:solidFill>
                  <a:prstClr val="black"/>
                </a:solidFill>
                <a:latin typeface="Arial" panose="020B0604020202020204" pitchFamily="34" charset="0"/>
                <a:cs typeface="Arial" panose="020B0604020202020204" pitchFamily="34" charset="0"/>
              </a:rPr>
              <a:t>Consider this Rotary Citation:</a:t>
            </a:r>
          </a:p>
          <a:p>
            <a:pPr algn="l"/>
            <a:endParaRPr lang="en-AU" b="1" dirty="0">
              <a:solidFill>
                <a:prstClr val="black"/>
              </a:solidFill>
              <a:latin typeface="Arial" panose="020B0604020202020204" pitchFamily="34" charset="0"/>
              <a:cs typeface="Arial" panose="020B0604020202020204" pitchFamily="34" charset="0"/>
            </a:endParaRPr>
          </a:p>
          <a:p>
            <a:pPr algn="l"/>
            <a:r>
              <a:rPr lang="en-AU" b="1" dirty="0">
                <a:solidFill>
                  <a:prstClr val="black"/>
                </a:solidFill>
                <a:latin typeface="Arial" panose="020B0604020202020204" pitchFamily="34" charset="0"/>
                <a:cs typeface="Arial" panose="020B0604020202020204" pitchFamily="34" charset="0"/>
              </a:rPr>
              <a:t>While the club remains the core of the Rotary experience, we are now far more creative and flexible in deciding what a club can be, how it can meet, and even what can be considered a Rotary meeting. </a:t>
            </a:r>
          </a:p>
          <a:p>
            <a:pPr algn="l"/>
            <a:endParaRPr lang="en-AU" b="1" dirty="0">
              <a:solidFill>
                <a:prstClr val="black"/>
              </a:solidFill>
              <a:latin typeface="Arial" panose="020B0604020202020204" pitchFamily="34" charset="0"/>
              <a:cs typeface="Arial" panose="020B0604020202020204" pitchFamily="34" charset="0"/>
            </a:endParaRPr>
          </a:p>
          <a:p>
            <a:pPr algn="l">
              <a:spcBef>
                <a:spcPts val="600"/>
              </a:spcBef>
            </a:pPr>
            <a:r>
              <a:rPr lang="en-AU" b="1" dirty="0">
                <a:solidFill>
                  <a:prstClr val="black"/>
                </a:solidFill>
                <a:latin typeface="Arial" panose="020B0604020202020204" pitchFamily="34" charset="0"/>
                <a:cs typeface="Arial" panose="020B0604020202020204" pitchFamily="34" charset="0"/>
              </a:rPr>
              <a:t>We need to be organized, strategic, and innovative in how we approach membership, forging wider and deeper connections to our communities and forming new club models to attract and engage more, and more diverse members.  </a:t>
            </a:r>
            <a:endParaRPr lang="en-AU" dirty="0"/>
          </a:p>
        </p:txBody>
      </p:sp>
      <p:pic>
        <p:nvPicPr>
          <p:cNvPr id="7" name="Picture 6" descr="cid:image003.jpg@01CF9B53.A8E7AD20">
            <a:extLst>
              <a:ext uri="{FF2B5EF4-FFF2-40B4-BE49-F238E27FC236}">
                <a16:creationId xmlns:a16="http://schemas.microsoft.com/office/drawing/2014/main" id="{87675CC4-D823-4022-AEFE-52CB7BB59763}"/>
              </a:ext>
            </a:extLst>
          </p:cNvPr>
          <p:cNvPicPr/>
          <p:nvPr/>
        </p:nvPicPr>
        <p:blipFill>
          <a:blip r:embed="rId2" r:link="rId3" cstate="print"/>
          <a:srcRect/>
          <a:stretch>
            <a:fillRect/>
          </a:stretch>
        </p:blipFill>
        <p:spPr bwMode="auto">
          <a:xfrm>
            <a:off x="5652120" y="764704"/>
            <a:ext cx="2736304" cy="864096"/>
          </a:xfrm>
          <a:prstGeom prst="rect">
            <a:avLst/>
          </a:prstGeom>
          <a:noFill/>
          <a:ln w="9525">
            <a:noFill/>
            <a:miter lim="800000"/>
            <a:headEnd/>
            <a:tailEnd/>
          </a:ln>
        </p:spPr>
      </p:pic>
    </p:spTree>
    <p:extLst>
      <p:ext uri="{BB962C8B-B14F-4D97-AF65-F5344CB8AC3E}">
        <p14:creationId xmlns:p14="http://schemas.microsoft.com/office/powerpoint/2010/main" val="1297053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340768"/>
            <a:ext cx="8435280" cy="4785395"/>
          </a:xfrm>
        </p:spPr>
        <p:txBody>
          <a:bodyPr>
            <a:normAutofit fontScale="85000" lnSpcReduction="20000"/>
          </a:bodyPr>
          <a:lstStyle/>
          <a:p>
            <a:pPr>
              <a:buNone/>
            </a:pPr>
            <a:r>
              <a:rPr lang="en-US" sz="3600" b="1" dirty="0">
                <a:solidFill>
                  <a:srgbClr val="002060"/>
                </a:solidFill>
              </a:rPr>
              <a:t>Club Operations – General</a:t>
            </a:r>
          </a:p>
          <a:p>
            <a:r>
              <a:rPr lang="en-US" dirty="0"/>
              <a:t>Clubs are formed by groups of active community people committed to service</a:t>
            </a:r>
          </a:p>
          <a:p>
            <a:r>
              <a:rPr lang="en-US" dirty="0"/>
              <a:t>Frequency of meetings?  With or no meals</a:t>
            </a:r>
          </a:p>
          <a:p>
            <a:r>
              <a:rPr lang="en-US" dirty="0"/>
              <a:t>E-Clubs meet on line, across countries </a:t>
            </a:r>
          </a:p>
          <a:p>
            <a:r>
              <a:rPr lang="en-US" dirty="0"/>
              <a:t>President, Secretary &amp; Treasurer &amp; Board</a:t>
            </a:r>
          </a:p>
          <a:p>
            <a:r>
              <a:rPr lang="en-US" dirty="0"/>
              <a:t>Bank Accounts</a:t>
            </a:r>
          </a:p>
          <a:p>
            <a:pPr lvl="1"/>
            <a:r>
              <a:rPr lang="en-US" b="1" dirty="0"/>
              <a:t>Club Admin Account </a:t>
            </a:r>
            <a:r>
              <a:rPr lang="en-US" dirty="0"/>
              <a:t>for running the Club</a:t>
            </a:r>
          </a:p>
          <a:p>
            <a:pPr lvl="1"/>
            <a:r>
              <a:rPr lang="en-US" b="1" dirty="0"/>
              <a:t>Club Charity Account </a:t>
            </a:r>
            <a:r>
              <a:rPr lang="en-US" dirty="0"/>
              <a:t>for Charity income and grants</a:t>
            </a:r>
          </a:p>
          <a:p>
            <a:r>
              <a:rPr lang="en-US" dirty="0"/>
              <a:t>Guest speakers, Club Forums, </a:t>
            </a:r>
            <a:r>
              <a:rPr lang="en-US" b="1" dirty="0"/>
              <a:t>R</a:t>
            </a:r>
            <a:r>
              <a:rPr lang="en-US" dirty="0"/>
              <a:t> Information</a:t>
            </a:r>
          </a:p>
          <a:p>
            <a:r>
              <a:rPr lang="en-US" dirty="0"/>
              <a:t>Committee Structure used to manage projects.</a:t>
            </a:r>
          </a:p>
          <a:p>
            <a:endParaRPr lang="en-US" dirty="0"/>
          </a:p>
        </p:txBody>
      </p:sp>
      <p:pic>
        <p:nvPicPr>
          <p:cNvPr id="5" name="Picture 4">
            <a:extLst>
              <a:ext uri="{FF2B5EF4-FFF2-40B4-BE49-F238E27FC236}">
                <a16:creationId xmlns:a16="http://schemas.microsoft.com/office/drawing/2014/main" id="{73E716FF-C7E2-4704-8DA9-52E5F1A1FD67}"/>
              </a:ext>
            </a:extLst>
          </p:cNvPr>
          <p:cNvPicPr/>
          <p:nvPr/>
        </p:nvPicPr>
        <p:blipFill>
          <a:blip r:embed="rId2">
            <a:extLst>
              <a:ext uri="{28A0092B-C50C-407E-A947-70E740481C1C}">
                <a14:useLocalDpi xmlns:a14="http://schemas.microsoft.com/office/drawing/2010/main" val="0"/>
              </a:ext>
            </a:extLst>
          </a:blip>
          <a:srcRect/>
          <a:stretch/>
        </p:blipFill>
        <p:spPr bwMode="auto">
          <a:xfrm>
            <a:off x="5679261" y="332656"/>
            <a:ext cx="2465997" cy="1008112"/>
          </a:xfrm>
          <a:prstGeom prst="rect">
            <a:avLst/>
          </a:prstGeom>
          <a:noFill/>
          <a:ln w="12700">
            <a:solidFill>
              <a:schemeClr val="tx1"/>
            </a:solidFill>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124744"/>
            <a:ext cx="8435280" cy="5616624"/>
          </a:xfrm>
        </p:spPr>
        <p:txBody>
          <a:bodyPr>
            <a:normAutofit/>
          </a:bodyPr>
          <a:lstStyle/>
          <a:p>
            <a:pPr>
              <a:buNone/>
            </a:pPr>
            <a:r>
              <a:rPr lang="en-US" b="1" dirty="0">
                <a:solidFill>
                  <a:srgbClr val="002060"/>
                </a:solidFill>
              </a:rPr>
              <a:t>Applecross Rotary Operations</a:t>
            </a:r>
          </a:p>
          <a:p>
            <a:pPr marL="0" indent="0">
              <a:spcBef>
                <a:spcPts val="0"/>
              </a:spcBef>
              <a:buNone/>
            </a:pPr>
            <a:r>
              <a:rPr lang="en-US" dirty="0"/>
              <a:t>Board ~ Governed by a Constitution and By Laws.</a:t>
            </a:r>
          </a:p>
          <a:p>
            <a:pPr lvl="1" indent="-342900">
              <a:spcBef>
                <a:spcPts val="0"/>
              </a:spcBef>
              <a:buFont typeface="Courier New" panose="02070309020205020404" pitchFamily="49" charset="0"/>
              <a:buChar char="o"/>
            </a:pPr>
            <a:r>
              <a:rPr lang="en-US" sz="2400" dirty="0"/>
              <a:t>President</a:t>
            </a:r>
          </a:p>
          <a:p>
            <a:pPr lvl="1" indent="-342900">
              <a:spcBef>
                <a:spcPts val="0"/>
              </a:spcBef>
              <a:buFont typeface="Courier New" panose="02070309020205020404" pitchFamily="49" charset="0"/>
              <a:buChar char="o"/>
            </a:pPr>
            <a:r>
              <a:rPr lang="en-US" sz="2400" dirty="0"/>
              <a:t>Secretary</a:t>
            </a:r>
          </a:p>
          <a:p>
            <a:pPr lvl="1" indent="-342900">
              <a:spcBef>
                <a:spcPts val="0"/>
              </a:spcBef>
              <a:buFont typeface="Courier New" panose="02070309020205020404" pitchFamily="49" charset="0"/>
              <a:buChar char="o"/>
            </a:pPr>
            <a:r>
              <a:rPr lang="en-US" sz="2400" dirty="0"/>
              <a:t>Treasurer</a:t>
            </a:r>
          </a:p>
          <a:p>
            <a:pPr lvl="1" indent="-342900">
              <a:spcBef>
                <a:spcPts val="0"/>
              </a:spcBef>
              <a:buFont typeface="Courier New" panose="02070309020205020404" pitchFamily="49" charset="0"/>
              <a:buChar char="o"/>
            </a:pPr>
            <a:r>
              <a:rPr lang="en-US" sz="2400" dirty="0"/>
              <a:t>Club Service Director (President Elect)</a:t>
            </a:r>
          </a:p>
          <a:p>
            <a:pPr lvl="1" indent="-342900">
              <a:spcBef>
                <a:spcPts val="0"/>
              </a:spcBef>
              <a:buFont typeface="Courier New" panose="02070309020205020404" pitchFamily="49" charset="0"/>
              <a:buChar char="o"/>
            </a:pPr>
            <a:r>
              <a:rPr lang="en-US" sz="2400" dirty="0"/>
              <a:t>Community Service Director</a:t>
            </a:r>
          </a:p>
          <a:p>
            <a:pPr lvl="1" indent="-342900">
              <a:spcBef>
                <a:spcPts val="0"/>
              </a:spcBef>
              <a:buFont typeface="Courier New" panose="02070309020205020404" pitchFamily="49" charset="0"/>
              <a:buChar char="o"/>
            </a:pPr>
            <a:r>
              <a:rPr lang="en-US" sz="2400" dirty="0"/>
              <a:t>Jacaranda Festival Director</a:t>
            </a:r>
          </a:p>
          <a:p>
            <a:pPr lvl="1" indent="-342900">
              <a:spcBef>
                <a:spcPts val="0"/>
              </a:spcBef>
              <a:buFont typeface="Courier New" panose="02070309020205020404" pitchFamily="49" charset="0"/>
              <a:buChar char="o"/>
            </a:pPr>
            <a:r>
              <a:rPr lang="en-US" sz="2400" dirty="0"/>
              <a:t>Vocational/Youth Service Director</a:t>
            </a:r>
          </a:p>
          <a:p>
            <a:pPr lvl="1" indent="-342900">
              <a:spcBef>
                <a:spcPts val="0"/>
              </a:spcBef>
              <a:buFont typeface="Courier New" panose="02070309020205020404" pitchFamily="49" charset="0"/>
              <a:buChar char="o"/>
            </a:pPr>
            <a:r>
              <a:rPr lang="en-US" sz="2400" dirty="0"/>
              <a:t>International Director</a:t>
            </a:r>
          </a:p>
          <a:p>
            <a:pPr lvl="1" indent="-342900">
              <a:spcBef>
                <a:spcPts val="0"/>
              </a:spcBef>
              <a:buFont typeface="Courier New" panose="02070309020205020404" pitchFamily="49" charset="0"/>
              <a:buChar char="o"/>
            </a:pPr>
            <a:r>
              <a:rPr lang="en-US" sz="2400" dirty="0"/>
              <a:t>Rotary Foundation.</a:t>
            </a:r>
          </a:p>
          <a:p>
            <a:pPr lvl="1" indent="-342900">
              <a:spcBef>
                <a:spcPts val="0"/>
              </a:spcBef>
              <a:buFont typeface="Courier New" panose="02070309020205020404" pitchFamily="49" charset="0"/>
              <a:buChar char="o"/>
            </a:pPr>
            <a:r>
              <a:rPr lang="en-US" sz="2400" dirty="0"/>
              <a:t>Membership &amp; Public Image</a:t>
            </a:r>
          </a:p>
        </p:txBody>
      </p:sp>
      <p:pic>
        <p:nvPicPr>
          <p:cNvPr id="30722" name="Picture 2" descr="C:\Users\John Kevan\AppData\Local\Microsoft\Windows\Temporary Internet Files\Content.IE5\VH8RDV3Y\MM900283214[1].gif"/>
          <p:cNvPicPr>
            <a:picLocks noChangeAspect="1" noChangeArrowheads="1" noCrop="1"/>
          </p:cNvPicPr>
          <p:nvPr/>
        </p:nvPicPr>
        <p:blipFill>
          <a:blip r:embed="rId3" cstate="print"/>
          <a:srcRect/>
          <a:stretch>
            <a:fillRect/>
          </a:stretch>
        </p:blipFill>
        <p:spPr bwMode="auto">
          <a:xfrm>
            <a:off x="6831065" y="4221088"/>
            <a:ext cx="2061415" cy="2197832"/>
          </a:xfrm>
          <a:prstGeom prst="rect">
            <a:avLst/>
          </a:prstGeom>
          <a:noFill/>
        </p:spPr>
      </p:pic>
      <p:sp>
        <p:nvSpPr>
          <p:cNvPr id="6" name="TextBox 5"/>
          <p:cNvSpPr txBox="1"/>
          <p:nvPr/>
        </p:nvSpPr>
        <p:spPr>
          <a:xfrm>
            <a:off x="6993553" y="4437112"/>
            <a:ext cx="1736437" cy="830997"/>
          </a:xfrm>
          <a:prstGeom prst="rect">
            <a:avLst/>
          </a:prstGeom>
          <a:noFill/>
        </p:spPr>
        <p:txBody>
          <a:bodyPr wrap="none" rtlCol="0">
            <a:spAutoFit/>
          </a:bodyPr>
          <a:lstStyle/>
          <a:p>
            <a:pPr algn="ctr"/>
            <a:r>
              <a:rPr lang="en-AU" sz="2400" b="1" dirty="0">
                <a:solidFill>
                  <a:srgbClr val="FF0000"/>
                </a:solidFill>
              </a:rPr>
              <a:t>What a </a:t>
            </a:r>
          </a:p>
          <a:p>
            <a:pPr algn="ctr"/>
            <a:r>
              <a:rPr lang="en-AU" sz="2400" b="1" dirty="0">
                <a:solidFill>
                  <a:srgbClr val="FF0000"/>
                </a:solidFill>
              </a:rPr>
              <a:t>great idea </a:t>
            </a:r>
            <a:r>
              <a:rPr lang="en-AU" sz="2400" b="1" i="1" dirty="0">
                <a:solidFill>
                  <a:srgbClr val="FF0000"/>
                </a:solidFill>
              </a:rPr>
              <a:t>!!</a:t>
            </a:r>
          </a:p>
        </p:txBody>
      </p:sp>
    </p:spTree>
    <p:extLst>
      <p:ext uri="{BB962C8B-B14F-4D97-AF65-F5344CB8AC3E}">
        <p14:creationId xmlns:p14="http://schemas.microsoft.com/office/powerpoint/2010/main" val="1293371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340768"/>
            <a:ext cx="8435280" cy="5328592"/>
          </a:xfrm>
        </p:spPr>
        <p:txBody>
          <a:bodyPr>
            <a:normAutofit/>
          </a:bodyPr>
          <a:lstStyle/>
          <a:p>
            <a:pPr>
              <a:buNone/>
            </a:pPr>
            <a:r>
              <a:rPr lang="en-US" b="1" dirty="0">
                <a:solidFill>
                  <a:srgbClr val="002060"/>
                </a:solidFill>
              </a:rPr>
              <a:t>Club Operations – Club Service (President Elect)</a:t>
            </a:r>
          </a:p>
          <a:p>
            <a:r>
              <a:rPr lang="en-US" dirty="0"/>
              <a:t>Attendance Officer</a:t>
            </a:r>
          </a:p>
          <a:p>
            <a:r>
              <a:rPr lang="en-US" dirty="0"/>
              <a:t>Sergeant – the MC.</a:t>
            </a:r>
          </a:p>
          <a:p>
            <a:r>
              <a:rPr lang="en-US" dirty="0"/>
              <a:t>Bulletin Editor</a:t>
            </a:r>
          </a:p>
          <a:p>
            <a:r>
              <a:rPr lang="en-US" dirty="0"/>
              <a:t>Speaker program</a:t>
            </a:r>
          </a:p>
          <a:p>
            <a:r>
              <a:rPr lang="en-US" dirty="0"/>
              <a:t>Social Activities</a:t>
            </a:r>
          </a:p>
          <a:p>
            <a:pPr marL="457200" lvl="1" indent="0">
              <a:buNone/>
            </a:pPr>
            <a:endParaRPr lang="en-US" dirty="0"/>
          </a:p>
          <a:p>
            <a:endParaRPr lang="en-US" dirty="0"/>
          </a:p>
        </p:txBody>
      </p:sp>
      <p:pic>
        <p:nvPicPr>
          <p:cNvPr id="31746" name="Picture 2" descr="C:\Users\John Kevan\AppData\Local\Microsoft\Windows\Temporary Internet Files\Content.IE5\BEGIYOBJ\MC900355041[1].wmf"/>
          <p:cNvPicPr>
            <a:picLocks noChangeAspect="1" noChangeArrowheads="1"/>
          </p:cNvPicPr>
          <p:nvPr/>
        </p:nvPicPr>
        <p:blipFill>
          <a:blip r:embed="rId2" cstate="print"/>
          <a:srcRect/>
          <a:stretch>
            <a:fillRect/>
          </a:stretch>
        </p:blipFill>
        <p:spPr bwMode="auto">
          <a:xfrm>
            <a:off x="6228184" y="2451389"/>
            <a:ext cx="2160240" cy="18091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rgbClr val="FF0000"/>
                </a:solidFill>
                <a:latin typeface="Arial" pitchFamily="34" charset="0"/>
                <a:cs typeface="Arial" pitchFamily="34" charset="0"/>
              </a:rPr>
              <a:t>About Rotary  </a:t>
            </a:r>
          </a:p>
        </p:txBody>
      </p:sp>
      <p:sp>
        <p:nvSpPr>
          <p:cNvPr id="3" name="Content Placeholder 2"/>
          <p:cNvSpPr>
            <a:spLocks noGrp="1"/>
          </p:cNvSpPr>
          <p:nvPr>
            <p:ph sz="half" idx="1"/>
          </p:nvPr>
        </p:nvSpPr>
        <p:spPr/>
        <p:txBody>
          <a:bodyPr>
            <a:normAutofit fontScale="32500" lnSpcReduction="20000"/>
          </a:bodyPr>
          <a:lstStyle/>
          <a:p>
            <a:pPr>
              <a:buNone/>
            </a:pPr>
            <a:r>
              <a:rPr lang="en-US" sz="4600" b="1" dirty="0">
                <a:solidFill>
                  <a:srgbClr val="002060"/>
                </a:solidFill>
                <a:latin typeface="Arial" panose="020B0604020202020204" pitchFamily="34" charset="0"/>
                <a:cs typeface="Arial" panose="020B0604020202020204" pitchFamily="34" charset="0"/>
              </a:rPr>
              <a:t>Topics covered in this presentation    </a:t>
            </a:r>
            <a:endParaRPr lang="en-US" sz="4000" b="1" dirty="0">
              <a:solidFill>
                <a:srgbClr val="002060"/>
              </a:solidFill>
              <a:latin typeface="Arial" panose="020B0604020202020204" pitchFamily="34" charset="0"/>
              <a:cs typeface="Arial" panose="020B0604020202020204" pitchFamily="34" charset="0"/>
            </a:endParaRPr>
          </a:p>
          <a:p>
            <a:pPr>
              <a:buNone/>
            </a:pPr>
            <a:endParaRPr lang="en-US" sz="3900" b="1" dirty="0">
              <a:solidFill>
                <a:srgbClr val="002060"/>
              </a:solidFill>
              <a:latin typeface="Arial" panose="020B0604020202020204" pitchFamily="34" charset="0"/>
              <a:cs typeface="Arial" panose="020B0604020202020204" pitchFamily="34" charset="0"/>
            </a:endParaRPr>
          </a:p>
          <a:p>
            <a:pPr marL="540000">
              <a:spcBef>
                <a:spcPts val="900"/>
              </a:spcBef>
            </a:pPr>
            <a:r>
              <a:rPr lang="en-US" sz="4600" dirty="0">
                <a:latin typeface="Arial" panose="020B0604020202020204" pitchFamily="34" charset="0"/>
                <a:cs typeface="Arial" panose="020B0604020202020204" pitchFamily="34" charset="0"/>
              </a:rPr>
              <a:t>What is Rotary</a:t>
            </a:r>
          </a:p>
          <a:p>
            <a:pPr marL="540000">
              <a:spcBef>
                <a:spcPts val="900"/>
              </a:spcBef>
            </a:pPr>
            <a:r>
              <a:rPr lang="en-US" sz="4600" dirty="0">
                <a:latin typeface="Arial" panose="020B0604020202020204" pitchFamily="34" charset="0"/>
                <a:cs typeface="Arial" panose="020B0604020202020204" pitchFamily="34" charset="0"/>
              </a:rPr>
              <a:t>Object of Rotary  &amp;   Four Way Test</a:t>
            </a:r>
          </a:p>
          <a:p>
            <a:pPr marL="540000">
              <a:spcBef>
                <a:spcPts val="900"/>
              </a:spcBef>
            </a:pPr>
            <a:r>
              <a:rPr lang="en-US" sz="4600" dirty="0">
                <a:latin typeface="Arial" panose="020B0604020202020204" pitchFamily="34" charset="0"/>
                <a:cs typeface="Arial" panose="020B0604020202020204" pitchFamily="34" charset="0"/>
              </a:rPr>
              <a:t>How Rotary operates</a:t>
            </a:r>
          </a:p>
          <a:p>
            <a:pPr marL="540000">
              <a:spcBef>
                <a:spcPts val="900"/>
              </a:spcBef>
            </a:pPr>
            <a:r>
              <a:rPr lang="en-US" sz="4600" dirty="0">
                <a:latin typeface="Arial" panose="020B0604020202020204" pitchFamily="34" charset="0"/>
                <a:cs typeface="Arial" panose="020B0604020202020204" pitchFamily="34" charset="0"/>
              </a:rPr>
              <a:t>Types of Membership</a:t>
            </a:r>
          </a:p>
          <a:p>
            <a:pPr marL="540000">
              <a:spcBef>
                <a:spcPts val="900"/>
              </a:spcBef>
            </a:pPr>
            <a:r>
              <a:rPr lang="en-US" sz="4600" dirty="0">
                <a:latin typeface="Arial" panose="020B0604020202020204" pitchFamily="34" charset="0"/>
                <a:cs typeface="Arial" panose="020B0604020202020204" pitchFamily="34" charset="0"/>
              </a:rPr>
              <a:t>How Rotarians meet</a:t>
            </a:r>
          </a:p>
          <a:p>
            <a:pPr marL="540000">
              <a:spcBef>
                <a:spcPts val="900"/>
              </a:spcBef>
            </a:pPr>
            <a:r>
              <a:rPr lang="en-US" sz="4600" dirty="0">
                <a:latin typeface="Arial" panose="020B0604020202020204" pitchFamily="34" charset="0"/>
                <a:cs typeface="Arial" panose="020B0604020202020204" pitchFamily="34" charset="0"/>
              </a:rPr>
              <a:t>How Rotarians communicate</a:t>
            </a:r>
          </a:p>
          <a:p>
            <a:pPr marL="612000" indent="-457200">
              <a:spcBef>
                <a:spcPts val="1100"/>
              </a:spcBef>
            </a:pPr>
            <a:r>
              <a:rPr lang="en-US" sz="4600" dirty="0">
                <a:latin typeface="Arial" panose="020B0604020202020204" pitchFamily="34" charset="0"/>
                <a:cs typeface="Arial" panose="020B0604020202020204" pitchFamily="34" charset="0"/>
              </a:rPr>
              <a:t>Programs of </a:t>
            </a:r>
            <a:r>
              <a:rPr lang="en-US" sz="4800" dirty="0">
                <a:solidFill>
                  <a:prstClr val="black"/>
                </a:solidFill>
                <a:latin typeface="Arial" panose="020B0604020202020204" pitchFamily="34" charset="0"/>
                <a:cs typeface="Arial" panose="020B0604020202020204" pitchFamily="34" charset="0"/>
              </a:rPr>
              <a:t>Rotary International </a:t>
            </a:r>
          </a:p>
          <a:p>
            <a:pPr marL="612000" indent="-457200">
              <a:spcBef>
                <a:spcPts val="1100"/>
              </a:spcBef>
            </a:pPr>
            <a:r>
              <a:rPr lang="en-US" sz="4800" dirty="0">
                <a:latin typeface="Arial" panose="020B0604020202020204" pitchFamily="34" charset="0"/>
                <a:cs typeface="Arial" panose="020B0604020202020204" pitchFamily="34" charset="0"/>
              </a:rPr>
              <a:t>Rotary International operations</a:t>
            </a:r>
          </a:p>
          <a:p>
            <a:pPr marL="612000" lvl="0" indent="-457200">
              <a:spcBef>
                <a:spcPts val="1100"/>
              </a:spcBef>
            </a:pPr>
            <a:r>
              <a:rPr lang="en-US" sz="4800" dirty="0">
                <a:solidFill>
                  <a:prstClr val="black"/>
                </a:solidFill>
                <a:latin typeface="Arial" panose="020B0604020202020204" pitchFamily="34" charset="0"/>
                <a:cs typeface="Arial" panose="020B0604020202020204" pitchFamily="34" charset="0"/>
              </a:rPr>
              <a:t>District &amp; Club Administration </a:t>
            </a:r>
          </a:p>
          <a:p>
            <a:pPr marL="612000" lvl="0" indent="-457200">
              <a:spcBef>
                <a:spcPts val="1100"/>
              </a:spcBef>
            </a:pPr>
            <a:r>
              <a:rPr lang="en-US" sz="4800" dirty="0">
                <a:solidFill>
                  <a:prstClr val="black"/>
                </a:solidFill>
                <a:latin typeface="Arial" panose="020B0604020202020204" pitchFamily="34" charset="0"/>
                <a:cs typeface="Arial" panose="020B0604020202020204" pitchFamily="34" charset="0"/>
              </a:rPr>
              <a:t>Avenues of Service</a:t>
            </a:r>
          </a:p>
          <a:p>
            <a:pPr marL="612000" lvl="0" indent="-457200">
              <a:spcBef>
                <a:spcPts val="1100"/>
              </a:spcBef>
            </a:pPr>
            <a:r>
              <a:rPr lang="en-US" sz="4800" dirty="0">
                <a:solidFill>
                  <a:prstClr val="black"/>
                </a:solidFill>
                <a:latin typeface="Arial" panose="020B0604020202020204" pitchFamily="34" charset="0"/>
                <a:cs typeface="Arial" panose="020B0604020202020204" pitchFamily="34" charset="0"/>
              </a:rPr>
              <a:t>Rotary Foundation </a:t>
            </a:r>
            <a:r>
              <a:rPr lang="en-US" sz="4600" dirty="0">
                <a:latin typeface="Arial" panose="020B0604020202020204" pitchFamily="34" charset="0"/>
                <a:cs typeface="Arial" panose="020B0604020202020204" pitchFamily="34" charset="0"/>
              </a:rPr>
              <a:t>  </a:t>
            </a:r>
          </a:p>
        </p:txBody>
      </p:sp>
      <p:sp>
        <p:nvSpPr>
          <p:cNvPr id="8" name="Content Placeholder 7">
            <a:extLst>
              <a:ext uri="{FF2B5EF4-FFF2-40B4-BE49-F238E27FC236}">
                <a16:creationId xmlns:a16="http://schemas.microsoft.com/office/drawing/2014/main" id="{57779374-FBF4-4A4C-AC31-34CBEB250C9F}"/>
              </a:ext>
            </a:extLst>
          </p:cNvPr>
          <p:cNvSpPr>
            <a:spLocks noGrp="1"/>
          </p:cNvSpPr>
          <p:nvPr>
            <p:ph sz="half" idx="2"/>
          </p:nvPr>
        </p:nvSpPr>
        <p:spPr/>
        <p:txBody>
          <a:bodyPr>
            <a:normAutofit fontScale="32500" lnSpcReduction="20000"/>
          </a:bodyPr>
          <a:lstStyle/>
          <a:p>
            <a:pPr marL="540000" lvl="0">
              <a:spcBef>
                <a:spcPts val="900"/>
              </a:spcBef>
            </a:pPr>
            <a:endParaRPr lang="en-US" sz="4500" dirty="0">
              <a:latin typeface="Arial" panose="020B0604020202020204" pitchFamily="34" charset="0"/>
              <a:cs typeface="Arial" panose="020B0604020202020204" pitchFamily="34" charset="0"/>
            </a:endParaRPr>
          </a:p>
          <a:p>
            <a:pPr marL="540000" lvl="0">
              <a:spcBef>
                <a:spcPts val="900"/>
              </a:spcBef>
            </a:pPr>
            <a:endParaRPr lang="en-US" sz="4500" dirty="0">
              <a:latin typeface="Arial" panose="020B0604020202020204" pitchFamily="34" charset="0"/>
              <a:cs typeface="Arial" panose="020B0604020202020204" pitchFamily="34" charset="0"/>
            </a:endParaRPr>
          </a:p>
          <a:p>
            <a:pPr marL="540000" lvl="0">
              <a:spcBef>
                <a:spcPts val="900"/>
              </a:spcBef>
            </a:pPr>
            <a:r>
              <a:rPr lang="en-US" sz="4500" dirty="0">
                <a:latin typeface="Arial" panose="020B0604020202020204" pitchFamily="34" charset="0"/>
                <a:cs typeface="Arial" panose="020B0604020202020204" pitchFamily="34" charset="0"/>
              </a:rPr>
              <a:t>Club Operations</a:t>
            </a:r>
          </a:p>
          <a:p>
            <a:pPr marL="540000" lvl="0">
              <a:spcBef>
                <a:spcPts val="900"/>
              </a:spcBef>
            </a:pPr>
            <a:r>
              <a:rPr lang="en-US" sz="4500" dirty="0">
                <a:latin typeface="Arial" panose="020B0604020202020204" pitchFamily="34" charset="0"/>
                <a:cs typeface="Arial" panose="020B0604020202020204" pitchFamily="34" charset="0"/>
              </a:rPr>
              <a:t>Club Administration – Board &amp; Committees</a:t>
            </a:r>
          </a:p>
          <a:p>
            <a:pPr marL="540000" lvl="0">
              <a:spcBef>
                <a:spcPts val="900"/>
              </a:spcBef>
            </a:pPr>
            <a:r>
              <a:rPr lang="en-US" sz="4500" dirty="0">
                <a:latin typeface="Arial" panose="020B0604020202020204" pitchFamily="34" charset="0"/>
                <a:cs typeface="Arial" panose="020B0604020202020204" pitchFamily="34" charset="0"/>
              </a:rPr>
              <a:t>Club Service</a:t>
            </a:r>
          </a:p>
          <a:p>
            <a:pPr marL="540000" lvl="0">
              <a:spcBef>
                <a:spcPts val="900"/>
              </a:spcBef>
            </a:pPr>
            <a:r>
              <a:rPr lang="en-US" sz="4500" dirty="0">
                <a:latin typeface="Arial" panose="020B0604020202020204" pitchFamily="34" charset="0"/>
                <a:cs typeface="Arial" panose="020B0604020202020204" pitchFamily="34" charset="0"/>
              </a:rPr>
              <a:t>Club Funding &amp; Sponsors</a:t>
            </a:r>
          </a:p>
          <a:p>
            <a:pPr marL="540000" lvl="0">
              <a:spcBef>
                <a:spcPts val="900"/>
              </a:spcBef>
            </a:pPr>
            <a:r>
              <a:rPr lang="en-US" sz="4500" dirty="0">
                <a:latin typeface="Arial" panose="020B0604020202020204" pitchFamily="34" charset="0"/>
                <a:cs typeface="Arial" panose="020B0604020202020204" pitchFamily="34" charset="0"/>
              </a:rPr>
              <a:t>Club’s major Activities</a:t>
            </a:r>
          </a:p>
          <a:p>
            <a:pPr marL="540000" lvl="0">
              <a:spcBef>
                <a:spcPts val="900"/>
              </a:spcBef>
            </a:pPr>
            <a:r>
              <a:rPr lang="en-US" sz="4500" dirty="0">
                <a:latin typeface="Arial" panose="020B0604020202020204" pitchFamily="34" charset="0"/>
                <a:cs typeface="Arial" panose="020B0604020202020204" pitchFamily="34" charset="0"/>
              </a:rPr>
              <a:t>Committees and Expectations</a:t>
            </a:r>
          </a:p>
          <a:p>
            <a:pPr marL="540000" lvl="0">
              <a:spcBef>
                <a:spcPts val="900"/>
              </a:spcBef>
            </a:pPr>
            <a:r>
              <a:rPr lang="en-US" sz="4500" dirty="0">
                <a:latin typeface="Arial" panose="020B0604020202020204" pitchFamily="34" charset="0"/>
                <a:cs typeface="Arial" panose="020B0604020202020204" pitchFamily="34" charset="0"/>
              </a:rPr>
              <a:t>Question time! </a:t>
            </a:r>
          </a:p>
          <a:p>
            <a:endParaRPr lang="en-US" dirty="0"/>
          </a:p>
        </p:txBody>
      </p:sp>
      <p:pic>
        <p:nvPicPr>
          <p:cNvPr id="5" name="Picture 4" descr="cid:image003.jpg@01CF9B53.A8E7AD20">
            <a:extLst>
              <a:ext uri="{FF2B5EF4-FFF2-40B4-BE49-F238E27FC236}">
                <a16:creationId xmlns:a16="http://schemas.microsoft.com/office/drawing/2014/main" id="{52FDD765-ABDD-41EF-AC2C-F97165808DF1}"/>
              </a:ext>
            </a:extLst>
          </p:cNvPr>
          <p:cNvPicPr/>
          <p:nvPr/>
        </p:nvPicPr>
        <p:blipFill>
          <a:blip r:embed="rId3" r:link="rId4" cstate="print"/>
          <a:srcRect/>
          <a:stretch>
            <a:fillRect/>
          </a:stretch>
        </p:blipFill>
        <p:spPr bwMode="auto">
          <a:xfrm>
            <a:off x="6047752" y="476672"/>
            <a:ext cx="2556696" cy="88444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340768"/>
            <a:ext cx="8435280" cy="5328592"/>
          </a:xfrm>
        </p:spPr>
        <p:txBody>
          <a:bodyPr>
            <a:normAutofit fontScale="92500" lnSpcReduction="20000"/>
          </a:bodyPr>
          <a:lstStyle/>
          <a:p>
            <a:pPr>
              <a:buNone/>
            </a:pPr>
            <a:r>
              <a:rPr lang="en-US" b="1" dirty="0">
                <a:solidFill>
                  <a:srgbClr val="002060"/>
                </a:solidFill>
              </a:rPr>
              <a:t>Club Operations – Funding</a:t>
            </a:r>
          </a:p>
          <a:p>
            <a:r>
              <a:rPr lang="en-US" dirty="0"/>
              <a:t>Subscriptions: $280 per annum</a:t>
            </a:r>
          </a:p>
          <a:p>
            <a:pPr lvl="1"/>
            <a:r>
              <a:rPr lang="en-US" dirty="0"/>
              <a:t>Semi annual dues to RI           $57 x 2= $114</a:t>
            </a:r>
          </a:p>
          <a:p>
            <a:pPr lvl="1"/>
            <a:r>
              <a:rPr lang="en-US" dirty="0"/>
              <a:t>Annual fees to District                         = $130 </a:t>
            </a:r>
          </a:p>
          <a:p>
            <a:pPr lvl="1"/>
            <a:r>
              <a:rPr lang="en-US" dirty="0"/>
              <a:t>Annual Subs to Rotary Down Under = $  40</a:t>
            </a:r>
          </a:p>
          <a:p>
            <a:r>
              <a:rPr lang="en-US" dirty="0"/>
              <a:t>Club’s Operating Costs covered by breakfast meeting attendees.</a:t>
            </a:r>
          </a:p>
          <a:p>
            <a:r>
              <a:rPr lang="en-US" dirty="0"/>
              <a:t>Project Costs covered in part by Club Sponsors, any surplus from Jacaranda Festival, PMM Car Parking donations and Art Show Commissions.</a:t>
            </a:r>
          </a:p>
          <a:p>
            <a:r>
              <a:rPr lang="en-US" dirty="0"/>
              <a:t>Any extra funding requirements have to be created by Club sponsored initiatives and/or grant applications.</a:t>
            </a:r>
          </a:p>
          <a:p>
            <a:endParaRPr lang="en-US" dirty="0"/>
          </a:p>
        </p:txBody>
      </p:sp>
      <p:pic>
        <p:nvPicPr>
          <p:cNvPr id="5" name="Picture 4">
            <a:extLst>
              <a:ext uri="{FF2B5EF4-FFF2-40B4-BE49-F238E27FC236}">
                <a16:creationId xmlns:a16="http://schemas.microsoft.com/office/drawing/2014/main" id="{B44A1718-DDBC-3A4F-B11A-A44795E9D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160" y="188640"/>
            <a:ext cx="3092400" cy="1264189"/>
          </a:xfrm>
          <a:prstGeom prst="rect">
            <a:avLst/>
          </a:prstGeom>
        </p:spPr>
      </p:pic>
    </p:spTree>
    <p:extLst>
      <p:ext uri="{BB962C8B-B14F-4D97-AF65-F5344CB8AC3E}">
        <p14:creationId xmlns:p14="http://schemas.microsoft.com/office/powerpoint/2010/main" val="2873817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340768"/>
            <a:ext cx="8435280" cy="5328592"/>
          </a:xfrm>
        </p:spPr>
        <p:txBody>
          <a:bodyPr>
            <a:normAutofit/>
          </a:bodyPr>
          <a:lstStyle/>
          <a:p>
            <a:pPr>
              <a:buNone/>
            </a:pPr>
            <a:r>
              <a:rPr lang="en-US" b="1" dirty="0">
                <a:solidFill>
                  <a:srgbClr val="002060"/>
                </a:solidFill>
              </a:rPr>
              <a:t>Club Sponsors – since 2016</a:t>
            </a:r>
          </a:p>
          <a:p>
            <a:pPr>
              <a:buNone/>
            </a:pPr>
            <a:endParaRPr lang="en-US" b="1" dirty="0">
              <a:solidFill>
                <a:srgbClr val="002060"/>
              </a:solidFill>
            </a:endParaRPr>
          </a:p>
          <a:p>
            <a:pPr>
              <a:buNone/>
            </a:pPr>
            <a:endParaRPr lang="en-US" b="1" dirty="0">
              <a:solidFill>
                <a:srgbClr val="002060"/>
              </a:solidFill>
            </a:endParaRPr>
          </a:p>
          <a:p>
            <a:pPr>
              <a:buNone/>
            </a:pPr>
            <a:endParaRPr lang="en-US" dirty="0"/>
          </a:p>
        </p:txBody>
      </p:sp>
      <p:pic>
        <p:nvPicPr>
          <p:cNvPr id="5" name="Picture 4">
            <a:extLst>
              <a:ext uri="{FF2B5EF4-FFF2-40B4-BE49-F238E27FC236}">
                <a16:creationId xmlns:a16="http://schemas.microsoft.com/office/drawing/2014/main" id="{31B76B8F-4CD6-5E46-82B3-7FA06A59D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978277"/>
            <a:ext cx="2304256" cy="2304256"/>
          </a:xfrm>
          <a:prstGeom prst="rect">
            <a:avLst/>
          </a:prstGeom>
        </p:spPr>
      </p:pic>
      <p:pic>
        <p:nvPicPr>
          <p:cNvPr id="7" name="Picture 6">
            <a:extLst>
              <a:ext uri="{FF2B5EF4-FFF2-40B4-BE49-F238E27FC236}">
                <a16:creationId xmlns:a16="http://schemas.microsoft.com/office/drawing/2014/main" id="{DAE2B7C4-C21F-C74E-ADA9-07524A4DE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1978277"/>
            <a:ext cx="2325381" cy="2325381"/>
          </a:xfrm>
          <a:prstGeom prst="rect">
            <a:avLst/>
          </a:prstGeom>
        </p:spPr>
      </p:pic>
      <p:pic>
        <p:nvPicPr>
          <p:cNvPr id="9" name="Picture 8">
            <a:extLst>
              <a:ext uri="{FF2B5EF4-FFF2-40B4-BE49-F238E27FC236}">
                <a16:creationId xmlns:a16="http://schemas.microsoft.com/office/drawing/2014/main" id="{D13F7197-99D9-7E41-BAA0-3EF90A295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9625" y="1978277"/>
            <a:ext cx="3564375" cy="2373454"/>
          </a:xfrm>
          <a:prstGeom prst="rect">
            <a:avLst/>
          </a:prstGeom>
        </p:spPr>
      </p:pic>
      <p:pic>
        <p:nvPicPr>
          <p:cNvPr id="11" name="Picture 10">
            <a:extLst>
              <a:ext uri="{FF2B5EF4-FFF2-40B4-BE49-F238E27FC236}">
                <a16:creationId xmlns:a16="http://schemas.microsoft.com/office/drawing/2014/main" id="{D7B22093-BE07-B74F-939E-7221CE4936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6794" y="5229200"/>
            <a:ext cx="4991100" cy="800100"/>
          </a:xfrm>
          <a:prstGeom prst="rect">
            <a:avLst/>
          </a:prstGeom>
        </p:spPr>
      </p:pic>
      <p:pic>
        <p:nvPicPr>
          <p:cNvPr id="12" name="Picture 11">
            <a:extLst>
              <a:ext uri="{FF2B5EF4-FFF2-40B4-BE49-F238E27FC236}">
                <a16:creationId xmlns:a16="http://schemas.microsoft.com/office/drawing/2014/main" id="{C727E8C2-9A24-6B4A-B9AE-C84854B77C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7160" y="188640"/>
            <a:ext cx="3092400" cy="1264189"/>
          </a:xfrm>
          <a:prstGeom prst="rect">
            <a:avLst/>
          </a:prstGeom>
        </p:spPr>
      </p:pic>
    </p:spTree>
    <p:extLst>
      <p:ext uri="{BB962C8B-B14F-4D97-AF65-F5344CB8AC3E}">
        <p14:creationId xmlns:p14="http://schemas.microsoft.com/office/powerpoint/2010/main" val="2088414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340768"/>
            <a:ext cx="8435280" cy="5328592"/>
          </a:xfrm>
        </p:spPr>
        <p:txBody>
          <a:bodyPr>
            <a:normAutofit/>
          </a:bodyPr>
          <a:lstStyle/>
          <a:p>
            <a:pPr>
              <a:buNone/>
            </a:pPr>
            <a:r>
              <a:rPr lang="en-US" b="1" dirty="0">
                <a:solidFill>
                  <a:srgbClr val="002060"/>
                </a:solidFill>
              </a:rPr>
              <a:t>Major Club Activities</a:t>
            </a:r>
          </a:p>
          <a:p>
            <a:r>
              <a:rPr lang="en-US" dirty="0"/>
              <a:t>Jacaranda Festival</a:t>
            </a:r>
          </a:p>
          <a:p>
            <a:r>
              <a:rPr lang="en-US" dirty="0"/>
              <a:t>Perth Makers market Car parking</a:t>
            </a:r>
          </a:p>
          <a:p>
            <a:r>
              <a:rPr lang="en-US" dirty="0"/>
              <a:t>Art Exhibition</a:t>
            </a:r>
          </a:p>
          <a:p>
            <a:pPr marL="457200" lvl="1" indent="0">
              <a:buNone/>
            </a:pPr>
            <a:endParaRPr lang="en-US" dirty="0"/>
          </a:p>
        </p:txBody>
      </p:sp>
      <p:pic>
        <p:nvPicPr>
          <p:cNvPr id="5" name="Picture 4">
            <a:extLst>
              <a:ext uri="{FF2B5EF4-FFF2-40B4-BE49-F238E27FC236}">
                <a16:creationId xmlns:a16="http://schemas.microsoft.com/office/drawing/2014/main" id="{AE636F60-A6A3-094A-BBE1-7540A9864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160" y="188640"/>
            <a:ext cx="3092400" cy="1264189"/>
          </a:xfrm>
          <a:prstGeom prst="rect">
            <a:avLst/>
          </a:prstGeom>
        </p:spPr>
      </p:pic>
    </p:spTree>
    <p:extLst>
      <p:ext uri="{BB962C8B-B14F-4D97-AF65-F5344CB8AC3E}">
        <p14:creationId xmlns:p14="http://schemas.microsoft.com/office/powerpoint/2010/main" val="427419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340768"/>
            <a:ext cx="8435280" cy="5328592"/>
          </a:xfrm>
        </p:spPr>
        <p:txBody>
          <a:bodyPr>
            <a:normAutofit/>
          </a:bodyPr>
          <a:lstStyle/>
          <a:p>
            <a:pPr>
              <a:buNone/>
            </a:pPr>
            <a:r>
              <a:rPr lang="en-US" b="1" dirty="0">
                <a:solidFill>
                  <a:srgbClr val="002060"/>
                </a:solidFill>
              </a:rPr>
              <a:t>Club Operations – Expectation of Members</a:t>
            </a:r>
          </a:p>
          <a:p>
            <a:r>
              <a:rPr lang="en-US" dirty="0"/>
              <a:t>A commitment to give back.</a:t>
            </a:r>
          </a:p>
          <a:p>
            <a:r>
              <a:rPr lang="en-US" dirty="0"/>
              <a:t>3 PMM car parking events per year (3-4 hours each)</a:t>
            </a:r>
          </a:p>
          <a:p>
            <a:r>
              <a:rPr lang="en-US" dirty="0"/>
              <a:t>JF participation on the day: ideally 10 hours.</a:t>
            </a:r>
          </a:p>
          <a:p>
            <a:r>
              <a:rPr lang="en-US" dirty="0"/>
              <a:t>Participation on at least 1 Club Committee</a:t>
            </a:r>
          </a:p>
          <a:p>
            <a:r>
              <a:rPr lang="en-US" dirty="0"/>
              <a:t>Attendance at breakfast meetings when practical.</a:t>
            </a:r>
          </a:p>
          <a:p>
            <a:pPr lvl="1"/>
            <a:endParaRPr lang="en-US" dirty="0"/>
          </a:p>
        </p:txBody>
      </p:sp>
      <p:pic>
        <p:nvPicPr>
          <p:cNvPr id="4" name="Picture 3">
            <a:extLst>
              <a:ext uri="{FF2B5EF4-FFF2-40B4-BE49-F238E27FC236}">
                <a16:creationId xmlns:a16="http://schemas.microsoft.com/office/drawing/2014/main" id="{8EE94D34-7B4F-264F-AEBD-B38979083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160" y="188640"/>
            <a:ext cx="3092400" cy="1264189"/>
          </a:xfrm>
          <a:prstGeom prst="rect">
            <a:avLst/>
          </a:prstGeom>
        </p:spPr>
      </p:pic>
    </p:spTree>
    <p:extLst>
      <p:ext uri="{BB962C8B-B14F-4D97-AF65-F5344CB8AC3E}">
        <p14:creationId xmlns:p14="http://schemas.microsoft.com/office/powerpoint/2010/main" val="2635288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0184-1B8C-4CAA-BEF7-FEE486A7816C}"/>
              </a:ext>
            </a:extLst>
          </p:cNvPr>
          <p:cNvSpPr>
            <a:spLocks noGrp="1"/>
          </p:cNvSpPr>
          <p:nvPr>
            <p:ph type="title"/>
          </p:nvPr>
        </p:nvSpPr>
        <p:spPr>
          <a:xfrm>
            <a:off x="457200" y="274638"/>
            <a:ext cx="8229600" cy="634082"/>
          </a:xfrm>
        </p:spPr>
        <p:txBody>
          <a:bodyPr>
            <a:normAutofit/>
          </a:bodyPr>
          <a:lstStyle/>
          <a:p>
            <a:pPr algn="l"/>
            <a:r>
              <a:rPr lang="en-US" sz="2400" b="1" dirty="0">
                <a:solidFill>
                  <a:srgbClr val="FF0000"/>
                </a:solidFill>
                <a:latin typeface="Arial" pitchFamily="34" charset="0"/>
                <a:cs typeface="Arial" pitchFamily="34" charset="0"/>
              </a:rPr>
              <a:t>Rotary Training - - - </a:t>
            </a:r>
            <a:r>
              <a:rPr lang="en-US" sz="2400" b="1" dirty="0">
                <a:solidFill>
                  <a:srgbClr val="0070C0"/>
                </a:solidFill>
                <a:latin typeface="Arial" pitchFamily="34" charset="0"/>
                <a:cs typeface="Arial" pitchFamily="34" charset="0"/>
              </a:rPr>
              <a:t>Applecross Rotary Club Projects</a:t>
            </a:r>
            <a:endParaRPr lang="en-AU" sz="2400" dirty="0">
              <a:solidFill>
                <a:srgbClr val="0070C0"/>
              </a:solidFill>
            </a:endParaRPr>
          </a:p>
        </p:txBody>
      </p:sp>
      <p:sp>
        <p:nvSpPr>
          <p:cNvPr id="3" name="Content Placeholder 2">
            <a:extLst>
              <a:ext uri="{FF2B5EF4-FFF2-40B4-BE49-F238E27FC236}">
                <a16:creationId xmlns:a16="http://schemas.microsoft.com/office/drawing/2014/main" id="{24AFB863-DAFA-4A00-83CB-598CB13CEA0D}"/>
              </a:ext>
            </a:extLst>
          </p:cNvPr>
          <p:cNvSpPr>
            <a:spLocks noGrp="1"/>
          </p:cNvSpPr>
          <p:nvPr>
            <p:ph sz="half" idx="1"/>
          </p:nvPr>
        </p:nvSpPr>
        <p:spPr>
          <a:xfrm>
            <a:off x="251520" y="1052736"/>
            <a:ext cx="4320480" cy="5616624"/>
          </a:xfrm>
        </p:spPr>
        <p:txBody>
          <a:bodyPr>
            <a:normAutofit fontScale="47500" lnSpcReduction="20000"/>
          </a:bodyPr>
          <a:lstStyle/>
          <a:p>
            <a:pPr marL="0" indent="0" algn="ctr" fontAlgn="t">
              <a:spcBef>
                <a:spcPts val="0"/>
              </a:spcBef>
              <a:buNone/>
            </a:pPr>
            <a:r>
              <a:rPr lang="en-AU" sz="4200" b="1" dirty="0">
                <a:solidFill>
                  <a:srgbClr val="7030A0"/>
                </a:solidFill>
                <a:latin typeface="Arial" panose="020B0604020202020204" pitchFamily="34" charset="0"/>
                <a:ea typeface="Calibri" panose="020F0502020204030204" pitchFamily="34" charset="0"/>
                <a:cs typeface="Arial" panose="020B0604020202020204" pitchFamily="34" charset="0"/>
              </a:rPr>
              <a:t>Community projects </a:t>
            </a:r>
            <a:r>
              <a:rPr lang="en-AU" sz="3800" dirty="0">
                <a:solidFill>
                  <a:srgbClr val="7030A0"/>
                </a:solidFill>
                <a:latin typeface="Arial" panose="020B0604020202020204" pitchFamily="34" charset="0"/>
                <a:ea typeface="Calibri" panose="020F0502020204030204" pitchFamily="34" charset="0"/>
                <a:cs typeface="Arial" panose="020B0604020202020204" pitchFamily="34" charset="0"/>
              </a:rPr>
              <a:t>-</a:t>
            </a:r>
            <a:endParaRPr lang="en-AU" sz="3800" dirty="0">
              <a:latin typeface="Arial" panose="020B0604020202020204" pitchFamily="34" charset="0"/>
              <a:cs typeface="Arial" panose="020B0604020202020204" pitchFamily="34" charset="0"/>
            </a:endParaRP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Jacaranda Festival</a:t>
            </a:r>
            <a:endParaRPr lang="en-AU" sz="3800" dirty="0">
              <a:latin typeface="Arial" panose="020B0604020202020204" pitchFamily="34" charset="0"/>
              <a:cs typeface="Arial" panose="020B0604020202020204" pitchFamily="34" charset="0"/>
            </a:endParaRP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Community &amp; Business Awards etc.</a:t>
            </a:r>
            <a:endParaRPr lang="en-AU" sz="3800" dirty="0">
              <a:latin typeface="Arial" panose="020B0604020202020204" pitchFamily="34" charset="0"/>
              <a:cs typeface="Arial" panose="020B0604020202020204" pitchFamily="34" charset="0"/>
            </a:endParaRP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Community Mental Health Projects</a:t>
            </a: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Community car parking</a:t>
            </a: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Art Exhibition</a:t>
            </a: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True Blue Dreaming</a:t>
            </a:r>
          </a:p>
          <a:p>
            <a:pPr marL="0" fontAlgn="t">
              <a:spcBef>
                <a:spcPts val="0"/>
              </a:spcBef>
            </a:pPr>
            <a:endParaRPr lang="en-AU"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fontAlgn="t">
              <a:spcBef>
                <a:spcPts val="0"/>
              </a:spcBef>
            </a:pPr>
            <a:endParaRPr lang="en-AU" sz="3800" dirty="0">
              <a:latin typeface="Arial" panose="020B0604020202020204" pitchFamily="34" charset="0"/>
              <a:cs typeface="Arial" panose="020B0604020202020204" pitchFamily="34" charset="0"/>
            </a:endParaRPr>
          </a:p>
          <a:p>
            <a:pPr marL="0" indent="0" algn="ctr" fontAlgn="t">
              <a:spcBef>
                <a:spcPts val="0"/>
              </a:spcBef>
              <a:buNone/>
            </a:pPr>
            <a:r>
              <a:rPr lang="en-AU" sz="4200" b="1" dirty="0">
                <a:solidFill>
                  <a:srgbClr val="0070C0"/>
                </a:solidFill>
                <a:latin typeface="Arial" panose="020B0604020202020204" pitchFamily="34" charset="0"/>
                <a:ea typeface="Calibri" panose="020F0502020204030204" pitchFamily="34" charset="0"/>
                <a:cs typeface="Arial" panose="020B0604020202020204" pitchFamily="34" charset="0"/>
              </a:rPr>
              <a:t>Youth programs -</a:t>
            </a:r>
            <a:endParaRPr lang="en-AU" sz="4200" b="1" dirty="0">
              <a:latin typeface="Arial" panose="020B0604020202020204" pitchFamily="34" charset="0"/>
              <a:cs typeface="Arial" panose="020B0604020202020204" pitchFamily="34" charset="0"/>
            </a:endParaRP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Student Exchange Program</a:t>
            </a:r>
            <a:endParaRPr lang="en-AU" sz="3800" dirty="0">
              <a:latin typeface="Arial" panose="020B0604020202020204" pitchFamily="34" charset="0"/>
              <a:cs typeface="Arial" panose="020B0604020202020204" pitchFamily="34" charset="0"/>
            </a:endParaRP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National Youth Science Forum</a:t>
            </a:r>
            <a:endParaRPr lang="en-AU" sz="3800" dirty="0">
              <a:latin typeface="Arial" panose="020B0604020202020204" pitchFamily="34" charset="0"/>
              <a:cs typeface="Arial" panose="020B0604020202020204" pitchFamily="34" charset="0"/>
            </a:endParaRP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Schools Rotary Speech Contest</a:t>
            </a:r>
            <a:endParaRPr lang="en-AU" sz="3800" dirty="0">
              <a:latin typeface="Arial" panose="020B0604020202020204" pitchFamily="34" charset="0"/>
              <a:cs typeface="Arial" panose="020B0604020202020204" pitchFamily="34" charset="0"/>
            </a:endParaRP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Rotary Youth Leadership Awards</a:t>
            </a:r>
            <a:endParaRPr lang="en-AU" sz="3800" dirty="0">
              <a:latin typeface="Arial" panose="020B0604020202020204" pitchFamily="34" charset="0"/>
              <a:cs typeface="Arial" panose="020B0604020202020204" pitchFamily="34" charset="0"/>
            </a:endParaRP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Rotary Youth Program of Enrichment</a:t>
            </a: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Local School Programs</a:t>
            </a:r>
          </a:p>
          <a:p>
            <a:pPr marL="0" fontAlgn="t">
              <a:spcBef>
                <a:spcPts val="0"/>
              </a:spcBef>
            </a:pPr>
            <a:endParaRPr lang="en-AU" sz="3800" dirty="0">
              <a:latin typeface="Arial" panose="020B0604020202020204" pitchFamily="34" charset="0"/>
              <a:cs typeface="Arial" panose="020B0604020202020204" pitchFamily="34" charset="0"/>
            </a:endParaRPr>
          </a:p>
          <a:p>
            <a:pPr marL="0" indent="0" algn="ctr" fontAlgn="t">
              <a:spcBef>
                <a:spcPts val="0"/>
              </a:spcBef>
              <a:buNone/>
            </a:pPr>
            <a:r>
              <a:rPr lang="en-AU" sz="4200" b="1" dirty="0">
                <a:solidFill>
                  <a:srgbClr val="00B050"/>
                </a:solidFill>
                <a:latin typeface="Arial" panose="020B0604020202020204" pitchFamily="34" charset="0"/>
                <a:ea typeface="Calibri" panose="020F0502020204030204" pitchFamily="34" charset="0"/>
                <a:cs typeface="Arial" panose="020B0604020202020204" pitchFamily="34" charset="0"/>
              </a:rPr>
              <a:t>Vocational programs </a:t>
            </a:r>
            <a:r>
              <a:rPr lang="en-AU" sz="3800" dirty="0">
                <a:solidFill>
                  <a:srgbClr val="00B050"/>
                </a:solidFill>
                <a:latin typeface="Arial" panose="020B0604020202020204" pitchFamily="34" charset="0"/>
                <a:ea typeface="Calibri" panose="020F0502020204030204" pitchFamily="34" charset="0"/>
                <a:cs typeface="Arial" panose="020B0604020202020204" pitchFamily="34" charset="0"/>
              </a:rPr>
              <a:t>-</a:t>
            </a:r>
            <a:endParaRPr lang="en-AU" sz="3800" dirty="0">
              <a:latin typeface="Arial" panose="020B0604020202020204" pitchFamily="34" charset="0"/>
              <a:cs typeface="Arial" panose="020B0604020202020204" pitchFamily="34" charset="0"/>
            </a:endParaRP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Local Business visits</a:t>
            </a:r>
            <a:endParaRPr lang="en-AU" sz="3800" dirty="0">
              <a:latin typeface="Arial" panose="020B0604020202020204" pitchFamily="34" charset="0"/>
              <a:cs typeface="Arial" panose="020B0604020202020204" pitchFamily="34" charset="0"/>
            </a:endParaRP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Vocational Training Teams overseas</a:t>
            </a:r>
            <a:endParaRPr lang="en-AU" sz="3800" dirty="0">
              <a:latin typeface="Arial" panose="020B0604020202020204" pitchFamily="34" charset="0"/>
              <a:cs typeface="Arial" panose="020B0604020202020204" pitchFamily="34" charset="0"/>
            </a:endParaRP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Schools mentoring programs</a:t>
            </a: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National Youth Science Forum</a:t>
            </a:r>
          </a:p>
          <a:p>
            <a:pPr marL="0" fontAlgn="t">
              <a:spcBef>
                <a:spcPts val="0"/>
              </a:spcBef>
            </a:pPr>
            <a:endParaRPr lang="en-AU"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fontAlgn="t">
              <a:spcBef>
                <a:spcPts val="0"/>
              </a:spcBef>
            </a:pPr>
            <a:endParaRPr lang="en-AU" sz="3800" dirty="0">
              <a:latin typeface="Arial" panose="020B0604020202020204" pitchFamily="34" charset="0"/>
              <a:cs typeface="Arial" panose="020B0604020202020204" pitchFamily="34" charset="0"/>
            </a:endParaRPr>
          </a:p>
          <a:p>
            <a:pPr marL="0" indent="0">
              <a:buNone/>
            </a:pPr>
            <a:endParaRPr lang="en-AU" dirty="0"/>
          </a:p>
        </p:txBody>
      </p:sp>
      <p:sp>
        <p:nvSpPr>
          <p:cNvPr id="4" name="Content Placeholder 3">
            <a:extLst>
              <a:ext uri="{FF2B5EF4-FFF2-40B4-BE49-F238E27FC236}">
                <a16:creationId xmlns:a16="http://schemas.microsoft.com/office/drawing/2014/main" id="{9789CF31-A70B-4C91-A8FF-B045C04E7FAB}"/>
              </a:ext>
            </a:extLst>
          </p:cNvPr>
          <p:cNvSpPr>
            <a:spLocks noGrp="1"/>
          </p:cNvSpPr>
          <p:nvPr>
            <p:ph sz="half" idx="2"/>
          </p:nvPr>
        </p:nvSpPr>
        <p:spPr>
          <a:xfrm>
            <a:off x="4499992" y="1052736"/>
            <a:ext cx="4186808" cy="5472608"/>
          </a:xfrm>
        </p:spPr>
        <p:txBody>
          <a:bodyPr>
            <a:normAutofit fontScale="47500" lnSpcReduction="20000"/>
          </a:bodyPr>
          <a:lstStyle/>
          <a:p>
            <a:pPr marL="0" indent="0" algn="ctr">
              <a:spcBef>
                <a:spcPts val="0"/>
              </a:spcBef>
              <a:buNone/>
            </a:pPr>
            <a:r>
              <a:rPr lang="en-AU" sz="4200" b="1" dirty="0">
                <a:latin typeface="Arial" panose="020B0604020202020204" pitchFamily="34" charset="0"/>
                <a:cs typeface="Arial" panose="020B0604020202020204" pitchFamily="34" charset="0"/>
              </a:rPr>
              <a:t>Community Engagement</a:t>
            </a:r>
          </a:p>
          <a:p>
            <a:pPr>
              <a:spcBef>
                <a:spcPts val="0"/>
              </a:spcBef>
            </a:pPr>
            <a:r>
              <a:rPr lang="en-AU" sz="3800" dirty="0">
                <a:latin typeface="Arial" panose="020B0604020202020204" pitchFamily="34" charset="0"/>
                <a:cs typeface="Arial" panose="020B0604020202020204" pitchFamily="34" charset="0"/>
              </a:rPr>
              <a:t>Waylen Bay SS</a:t>
            </a:r>
          </a:p>
          <a:p>
            <a:pPr>
              <a:spcBef>
                <a:spcPts val="0"/>
              </a:spcBef>
            </a:pPr>
            <a:r>
              <a:rPr lang="en-AU" sz="3800" dirty="0">
                <a:latin typeface="Arial" panose="020B0604020202020204" pitchFamily="34" charset="0"/>
                <a:cs typeface="Arial" panose="020B0604020202020204" pitchFamily="34" charset="0"/>
              </a:rPr>
              <a:t>Capital radio</a:t>
            </a:r>
          </a:p>
          <a:p>
            <a:pPr>
              <a:spcBef>
                <a:spcPts val="0"/>
              </a:spcBef>
            </a:pPr>
            <a:r>
              <a:rPr lang="en-AU" sz="3800" dirty="0">
                <a:latin typeface="Arial" panose="020B0604020202020204" pitchFamily="34" charset="0"/>
                <a:cs typeface="Arial" panose="020B0604020202020204" pitchFamily="34" charset="0"/>
              </a:rPr>
              <a:t>Melville Cares</a:t>
            </a:r>
          </a:p>
          <a:p>
            <a:pPr>
              <a:spcBef>
                <a:spcPts val="0"/>
              </a:spcBef>
            </a:pPr>
            <a:r>
              <a:rPr lang="en-AU" sz="3800" dirty="0">
                <a:latin typeface="Arial" panose="020B0604020202020204" pitchFamily="34" charset="0"/>
                <a:cs typeface="Arial" panose="020B0604020202020204" pitchFamily="34" charset="0"/>
              </a:rPr>
              <a:t>Cockburn Cougars</a:t>
            </a:r>
          </a:p>
          <a:p>
            <a:pPr>
              <a:spcBef>
                <a:spcPts val="0"/>
              </a:spcBef>
            </a:pPr>
            <a:r>
              <a:rPr lang="en-AU" sz="3800" dirty="0">
                <a:latin typeface="Arial" panose="020B0604020202020204" pitchFamily="34" charset="0"/>
                <a:cs typeface="Arial" panose="020B0604020202020204" pitchFamily="34" charset="0"/>
              </a:rPr>
              <a:t>Atwell Art Centre</a:t>
            </a:r>
          </a:p>
          <a:p>
            <a:pPr>
              <a:spcBef>
                <a:spcPts val="0"/>
              </a:spcBef>
            </a:pPr>
            <a:r>
              <a:rPr lang="en-AU" sz="3800" dirty="0">
                <a:latin typeface="Arial" panose="020B0604020202020204" pitchFamily="34" charset="0"/>
                <a:cs typeface="Arial" panose="020B0604020202020204" pitchFamily="34" charset="0"/>
              </a:rPr>
              <a:t>And many more</a:t>
            </a:r>
          </a:p>
          <a:p>
            <a:pPr>
              <a:spcBef>
                <a:spcPts val="0"/>
              </a:spcBef>
            </a:pPr>
            <a:endParaRPr lang="en-AU" sz="3800" dirty="0">
              <a:latin typeface="Arial" panose="020B0604020202020204" pitchFamily="34" charset="0"/>
              <a:cs typeface="Arial" panose="020B0604020202020204" pitchFamily="34" charset="0"/>
            </a:endParaRPr>
          </a:p>
          <a:p>
            <a:pPr marL="0" indent="0" algn="ctr">
              <a:spcBef>
                <a:spcPts val="0"/>
              </a:spcBef>
              <a:buNone/>
            </a:pPr>
            <a:endParaRPr lang="en-AU" sz="4200" b="1" dirty="0">
              <a:solidFill>
                <a:srgbClr val="FF0000"/>
              </a:solidFill>
              <a:latin typeface="Arial" panose="020B0604020202020204" pitchFamily="34" charset="0"/>
              <a:cs typeface="Arial" panose="020B0604020202020204" pitchFamily="34" charset="0"/>
            </a:endParaRPr>
          </a:p>
          <a:p>
            <a:pPr marL="0" indent="0" algn="ctr">
              <a:spcBef>
                <a:spcPts val="0"/>
              </a:spcBef>
              <a:buNone/>
            </a:pPr>
            <a:r>
              <a:rPr lang="en-AU" sz="4200" b="1" dirty="0">
                <a:solidFill>
                  <a:srgbClr val="FF0000"/>
                </a:solidFill>
                <a:latin typeface="Arial" panose="020B0604020202020204" pitchFamily="34" charset="0"/>
                <a:cs typeface="Arial" panose="020B0604020202020204" pitchFamily="34" charset="0"/>
              </a:rPr>
              <a:t>Health &amp; Disease Prevention</a:t>
            </a:r>
            <a:endParaRPr lang="en-AU" sz="3800" b="1" dirty="0">
              <a:solidFill>
                <a:srgbClr val="FF0000"/>
              </a:solidFill>
              <a:latin typeface="Arial" panose="020B0604020202020204" pitchFamily="34" charset="0"/>
              <a:cs typeface="Arial" panose="020B0604020202020204" pitchFamily="34" charset="0"/>
            </a:endParaRPr>
          </a:p>
          <a:p>
            <a:pPr>
              <a:spcBef>
                <a:spcPts val="0"/>
              </a:spcBef>
            </a:pPr>
            <a:r>
              <a:rPr lang="en-AU" sz="3800" dirty="0">
                <a:latin typeface="Arial" panose="020B0604020202020204" pitchFamily="34" charset="0"/>
                <a:cs typeface="Arial" panose="020B0604020202020204" pitchFamily="34" charset="0"/>
              </a:rPr>
              <a:t>Australian Rotary Health</a:t>
            </a:r>
          </a:p>
          <a:p>
            <a:pPr>
              <a:spcBef>
                <a:spcPts val="0"/>
              </a:spcBef>
            </a:pPr>
            <a:r>
              <a:rPr lang="en-AU" sz="3800" dirty="0">
                <a:latin typeface="Arial" panose="020B0604020202020204" pitchFamily="34" charset="0"/>
                <a:cs typeface="Arial" panose="020B0604020202020204" pitchFamily="34" charset="0"/>
              </a:rPr>
              <a:t>Polio Eradication Program</a:t>
            </a:r>
          </a:p>
          <a:p>
            <a:pPr>
              <a:spcBef>
                <a:spcPts val="0"/>
              </a:spcBef>
            </a:pPr>
            <a:r>
              <a:rPr lang="en-AU" sz="3800" dirty="0">
                <a:latin typeface="Arial" panose="020B0604020202020204" pitchFamily="34" charset="0"/>
                <a:cs typeface="Arial" panose="020B0604020202020204" pitchFamily="34" charset="0"/>
              </a:rPr>
              <a:t>AMR Superbug Seminar</a:t>
            </a:r>
          </a:p>
          <a:p>
            <a:pPr>
              <a:spcBef>
                <a:spcPts val="0"/>
              </a:spcBef>
            </a:pPr>
            <a:r>
              <a:rPr lang="en-AU" sz="3800" dirty="0">
                <a:latin typeface="Arial" panose="020B0604020202020204" pitchFamily="34" charset="0"/>
                <a:cs typeface="Arial" panose="020B0604020202020204" pitchFamily="34" charset="0"/>
              </a:rPr>
              <a:t>Wash Hands – Save Lives</a:t>
            </a:r>
          </a:p>
          <a:p>
            <a:pPr>
              <a:spcBef>
                <a:spcPts val="0"/>
              </a:spcBef>
            </a:pPr>
            <a:endParaRPr lang="en-AU" sz="3800" dirty="0">
              <a:latin typeface="Arial" panose="020B0604020202020204" pitchFamily="34" charset="0"/>
              <a:cs typeface="Arial" panose="020B0604020202020204" pitchFamily="34" charset="0"/>
            </a:endParaRPr>
          </a:p>
          <a:p>
            <a:pPr marL="0" indent="0" algn="ctr" fontAlgn="t">
              <a:spcBef>
                <a:spcPts val="0"/>
              </a:spcBef>
              <a:buNone/>
            </a:pPr>
            <a:endParaRPr lang="en-AU" sz="4200" b="1" dirty="0">
              <a:solidFill>
                <a:srgbClr val="17365D"/>
              </a:solidFill>
              <a:latin typeface="Arial" panose="020B0604020202020204" pitchFamily="34" charset="0"/>
              <a:ea typeface="Calibri" panose="020F0502020204030204" pitchFamily="34" charset="0"/>
              <a:cs typeface="Arial" panose="020B0604020202020204" pitchFamily="34" charset="0"/>
            </a:endParaRPr>
          </a:p>
          <a:p>
            <a:pPr marL="0" indent="0" algn="ctr" fontAlgn="t">
              <a:spcBef>
                <a:spcPts val="0"/>
              </a:spcBef>
              <a:buNone/>
            </a:pPr>
            <a:r>
              <a:rPr lang="en-AU" sz="4200" b="1" dirty="0">
                <a:solidFill>
                  <a:srgbClr val="17365D"/>
                </a:solidFill>
                <a:latin typeface="Arial" panose="020B0604020202020204" pitchFamily="34" charset="0"/>
                <a:ea typeface="Calibri" panose="020F0502020204030204" pitchFamily="34" charset="0"/>
                <a:cs typeface="Arial" panose="020B0604020202020204" pitchFamily="34" charset="0"/>
              </a:rPr>
              <a:t>International projects -</a:t>
            </a:r>
            <a:endParaRPr lang="en-AU" sz="4200" b="1" dirty="0">
              <a:latin typeface="Arial" panose="020B0604020202020204" pitchFamily="34" charset="0"/>
              <a:cs typeface="Arial" panose="020B0604020202020204" pitchFamily="34" charset="0"/>
            </a:endParaRP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East Timor –Hospital additions, </a:t>
            </a: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Community Toilet facilities</a:t>
            </a:r>
            <a:endParaRPr lang="en-AU" sz="3800" dirty="0">
              <a:latin typeface="Arial" panose="020B0604020202020204" pitchFamily="34" charset="0"/>
              <a:cs typeface="Arial" panose="020B0604020202020204" pitchFamily="34" charset="0"/>
            </a:endParaRP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Cambodia – Hand washing facilities</a:t>
            </a:r>
            <a:endParaRPr lang="en-AU" sz="3800" dirty="0">
              <a:latin typeface="Arial" panose="020B0604020202020204" pitchFamily="34" charset="0"/>
              <a:cs typeface="Arial" panose="020B0604020202020204" pitchFamily="34" charset="0"/>
            </a:endParaRPr>
          </a:p>
          <a:p>
            <a:pPr marL="0" fontAlgn="t">
              <a:spcBef>
                <a:spcPts val="0"/>
              </a:spcBef>
            </a:pPr>
            <a:r>
              <a:rPr lang="en-AU" sz="3800" dirty="0">
                <a:solidFill>
                  <a:srgbClr val="000000"/>
                </a:solidFill>
                <a:latin typeface="Arial" panose="020B0604020202020204" pitchFamily="34" charset="0"/>
                <a:ea typeface="Calibri" panose="020F0502020204030204" pitchFamily="34" charset="0"/>
                <a:cs typeface="Arial" panose="020B0604020202020204" pitchFamily="34" charset="0"/>
              </a:rPr>
              <a:t>Shelterbox – Disaster relief</a:t>
            </a:r>
          </a:p>
          <a:p>
            <a:pPr marL="0" fontAlgn="t">
              <a:spcBef>
                <a:spcPts val="0"/>
              </a:spcBef>
            </a:pPr>
            <a:r>
              <a:rPr lang="en-AU" sz="3800" dirty="0">
                <a:solidFill>
                  <a:srgbClr val="000000"/>
                </a:solidFill>
                <a:latin typeface="Arial" panose="020B0604020202020204" pitchFamily="34" charset="0"/>
                <a:cs typeface="Arial" panose="020B0604020202020204" pitchFamily="34" charset="0"/>
              </a:rPr>
              <a:t>Sri Lanka – Medical equipment</a:t>
            </a:r>
          </a:p>
          <a:p>
            <a:pPr marL="0" fontAlgn="t">
              <a:spcBef>
                <a:spcPts val="0"/>
              </a:spcBef>
            </a:pPr>
            <a:r>
              <a:rPr lang="en-AU" sz="3800" dirty="0">
                <a:solidFill>
                  <a:srgbClr val="000000"/>
                </a:solidFill>
                <a:latin typeface="Arial" panose="020B0604020202020204" pitchFamily="34" charset="0"/>
                <a:cs typeface="Arial" panose="020B0604020202020204" pitchFamily="34" charset="0"/>
              </a:rPr>
              <a:t>South Africa – Market garden</a:t>
            </a:r>
            <a:endParaRPr lang="en-AU" sz="3800" dirty="0">
              <a:latin typeface="Arial" panose="020B0604020202020204" pitchFamily="34" charset="0"/>
              <a:cs typeface="Arial" panose="020B0604020202020204" pitchFamily="34" charset="0"/>
            </a:endParaRPr>
          </a:p>
          <a:p>
            <a:pPr>
              <a:spcBef>
                <a:spcPts val="0"/>
              </a:spcBef>
            </a:pPr>
            <a:endParaRPr lang="en-AU" sz="3800" dirty="0">
              <a:latin typeface="Arial Rounded MT Bold" panose="020F0704030504030204" pitchFamily="34" charset="0"/>
            </a:endParaRPr>
          </a:p>
          <a:p>
            <a:pPr>
              <a:spcBef>
                <a:spcPts val="0"/>
              </a:spcBef>
            </a:pPr>
            <a:endParaRPr lang="en-AU" sz="3800" dirty="0">
              <a:latin typeface="Arial Rounded MT Bold" panose="020F0704030504030204" pitchFamily="34" charset="0"/>
            </a:endParaRPr>
          </a:p>
          <a:p>
            <a:pPr>
              <a:spcBef>
                <a:spcPts val="0"/>
              </a:spcBef>
            </a:pPr>
            <a:endParaRPr lang="en-AU" sz="3800" dirty="0">
              <a:latin typeface="Arial Rounded MT Bold" panose="020F0704030504030204" pitchFamily="34" charset="0"/>
            </a:endParaRPr>
          </a:p>
          <a:p>
            <a:pPr>
              <a:spcBef>
                <a:spcPts val="0"/>
              </a:spcBef>
            </a:pPr>
            <a:endParaRPr lang="en-AU" dirty="0"/>
          </a:p>
          <a:p>
            <a:endParaRPr lang="en-AU" dirty="0"/>
          </a:p>
          <a:p>
            <a:endParaRPr lang="en-AU" dirty="0"/>
          </a:p>
        </p:txBody>
      </p:sp>
    </p:spTree>
    <p:extLst>
      <p:ext uri="{BB962C8B-B14F-4D97-AF65-F5344CB8AC3E}">
        <p14:creationId xmlns:p14="http://schemas.microsoft.com/office/powerpoint/2010/main" val="3363709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395536" y="1268760"/>
            <a:ext cx="8291264" cy="5184576"/>
          </a:xfrm>
        </p:spPr>
        <p:txBody>
          <a:bodyPr>
            <a:normAutofit lnSpcReduction="10000"/>
          </a:bodyPr>
          <a:lstStyle/>
          <a:p>
            <a:pPr>
              <a:buNone/>
            </a:pPr>
            <a:r>
              <a:rPr lang="en-US" sz="3600" b="1" dirty="0">
                <a:latin typeface="Arial Rounded MT Bold" pitchFamily="34" charset="0"/>
              </a:rPr>
              <a:t>Summary  </a:t>
            </a:r>
            <a:r>
              <a:rPr lang="en-US" dirty="0">
                <a:latin typeface="Arial Rounded MT Bold" pitchFamily="34" charset="0"/>
              </a:rPr>
              <a:t>(very briefly)</a:t>
            </a:r>
            <a:endParaRPr lang="en-US" sz="3600" dirty="0">
              <a:latin typeface="Arial Rounded MT Bold" pitchFamily="34" charset="0"/>
            </a:endParaRPr>
          </a:p>
          <a:p>
            <a:r>
              <a:rPr lang="en-US" dirty="0"/>
              <a:t>From 1905 to the present</a:t>
            </a:r>
          </a:p>
          <a:p>
            <a:r>
              <a:rPr lang="en-US" dirty="0"/>
              <a:t>35,000 Clubs with  1.2 m members</a:t>
            </a:r>
          </a:p>
          <a:p>
            <a:r>
              <a:rPr lang="en-US" dirty="0"/>
              <a:t>Clubs exist for fellowship, fun and promoting community service</a:t>
            </a:r>
          </a:p>
          <a:p>
            <a:r>
              <a:rPr lang="en-US" dirty="0"/>
              <a:t>Clubs provide leadership and opportunities for all members to experience the joy of service</a:t>
            </a:r>
          </a:p>
          <a:p>
            <a:r>
              <a:rPr lang="en-US" dirty="0"/>
              <a:t>International and local service projects provide ongoing humanitarian support, resulting in goodwill, promoting world peace.</a:t>
            </a:r>
          </a:p>
          <a:p>
            <a:endParaRPr lang="en-US" dirty="0"/>
          </a:p>
          <a:p>
            <a:endParaRPr lang="en-US" dirty="0"/>
          </a:p>
          <a:p>
            <a:endParaRPr lang="en-US" dirty="0"/>
          </a:p>
          <a:p>
            <a:endParaRPr lang="en-US" dirty="0"/>
          </a:p>
        </p:txBody>
      </p:sp>
      <p:pic>
        <p:nvPicPr>
          <p:cNvPr id="4" name="Picture 3" descr="cid:image003.jpg@01CF9B53.A8E7AD20"/>
          <p:cNvPicPr/>
          <p:nvPr/>
        </p:nvPicPr>
        <p:blipFill>
          <a:blip r:embed="rId2" r:link="rId3" cstate="print"/>
          <a:srcRect/>
          <a:stretch>
            <a:fillRect/>
          </a:stretch>
        </p:blipFill>
        <p:spPr bwMode="auto">
          <a:xfrm>
            <a:off x="5796136" y="404664"/>
            <a:ext cx="2543396" cy="95006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US" sz="3200" b="1" dirty="0">
                <a:solidFill>
                  <a:srgbClr val="FF0000"/>
                </a:solidFill>
                <a:latin typeface="Arial" pitchFamily="34" charset="0"/>
                <a:cs typeface="Arial" pitchFamily="34" charset="0"/>
              </a:rPr>
              <a:t>Rotary Training</a:t>
            </a:r>
          </a:p>
        </p:txBody>
      </p:sp>
      <p:sp>
        <p:nvSpPr>
          <p:cNvPr id="3" name="Content Placeholder 2"/>
          <p:cNvSpPr>
            <a:spLocks noGrp="1"/>
          </p:cNvSpPr>
          <p:nvPr>
            <p:ph idx="1"/>
          </p:nvPr>
        </p:nvSpPr>
        <p:spPr>
          <a:xfrm>
            <a:off x="457200" y="1340768"/>
            <a:ext cx="8229600" cy="4785395"/>
          </a:xfrm>
        </p:spPr>
        <p:txBody>
          <a:bodyPr>
            <a:normAutofit/>
          </a:bodyPr>
          <a:lstStyle/>
          <a:p>
            <a:pPr algn="ctr">
              <a:buNone/>
            </a:pPr>
            <a:endParaRPr lang="en-US" sz="4800" dirty="0">
              <a:latin typeface="Arial Rounded MT Bold" pitchFamily="34" charset="0"/>
            </a:endParaRPr>
          </a:p>
          <a:p>
            <a:pPr marL="0" indent="0" algn="ctr">
              <a:buNone/>
            </a:pPr>
            <a:r>
              <a:rPr lang="en-AU" sz="4800" b="1" dirty="0">
                <a:solidFill>
                  <a:schemeClr val="tx2">
                    <a:lumMod val="75000"/>
                  </a:schemeClr>
                </a:solidFill>
              </a:rPr>
              <a:t>Questions &amp; Suggestions?</a:t>
            </a:r>
          </a:p>
          <a:p>
            <a:pPr algn="ctr">
              <a:buNone/>
            </a:pPr>
            <a:endParaRPr lang="en-US" sz="5400" b="1" dirty="0">
              <a:latin typeface="Arial Rounded MT Bold" pitchFamily="34" charset="0"/>
            </a:endParaRPr>
          </a:p>
          <a:p>
            <a:pPr algn="ctr">
              <a:buNone/>
            </a:pPr>
            <a:r>
              <a:rPr lang="en-US" dirty="0">
                <a:solidFill>
                  <a:srgbClr val="FF0000"/>
                </a:solidFill>
                <a:latin typeface="Arial Rounded MT Bold" pitchFamily="34" charset="0"/>
              </a:rPr>
              <a:t>Thank you </a:t>
            </a:r>
            <a:r>
              <a:rPr lang="en-US" dirty="0">
                <a:latin typeface="Arial Rounded MT Bold" pitchFamily="34" charset="0"/>
              </a:rPr>
              <a:t>for coming to learn about Rotary and how you, your family and friends  can enjoy Rotary involvement</a:t>
            </a:r>
            <a:endParaRPr lang="en-US" dirty="0"/>
          </a:p>
          <a:p>
            <a:endParaRPr lang="en-US" dirty="0"/>
          </a:p>
          <a:p>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p:blipFill>
        <p:spPr bwMode="auto">
          <a:xfrm>
            <a:off x="5905834" y="404664"/>
            <a:ext cx="2324000" cy="9500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D70-4647-47EF-9066-62AE636D8F01}"/>
              </a:ext>
            </a:extLst>
          </p:cNvPr>
          <p:cNvSpPr>
            <a:spLocks noGrp="1"/>
          </p:cNvSpPr>
          <p:nvPr>
            <p:ph type="ctrTitle"/>
          </p:nvPr>
        </p:nvSpPr>
        <p:spPr>
          <a:xfrm>
            <a:off x="287524" y="393444"/>
            <a:ext cx="8568952" cy="1470025"/>
          </a:xfrm>
        </p:spPr>
        <p:txBody>
          <a:bodyPr>
            <a:normAutofit/>
          </a:bodyPr>
          <a:lstStyle/>
          <a:p>
            <a:pPr algn="l"/>
            <a:r>
              <a:rPr lang="en-US" sz="3600" b="1" dirty="0">
                <a:solidFill>
                  <a:srgbClr val="FF0000"/>
                </a:solidFill>
                <a:latin typeface="Arial" pitchFamily="34" charset="0"/>
                <a:cs typeface="Arial" pitchFamily="34" charset="0"/>
              </a:rPr>
              <a:t> About Rotary </a:t>
            </a:r>
            <a:endParaRPr lang="en-AU" sz="3600" dirty="0"/>
          </a:p>
        </p:txBody>
      </p:sp>
      <p:sp>
        <p:nvSpPr>
          <p:cNvPr id="3" name="Subtitle 2">
            <a:extLst>
              <a:ext uri="{FF2B5EF4-FFF2-40B4-BE49-F238E27FC236}">
                <a16:creationId xmlns:a16="http://schemas.microsoft.com/office/drawing/2014/main" id="{BC3B1118-5E86-4AEC-936A-D0AC7182726A}"/>
              </a:ext>
            </a:extLst>
          </p:cNvPr>
          <p:cNvSpPr>
            <a:spLocks noGrp="1"/>
          </p:cNvSpPr>
          <p:nvPr>
            <p:ph type="subTitle" idx="1"/>
          </p:nvPr>
        </p:nvSpPr>
        <p:spPr>
          <a:xfrm>
            <a:off x="827584" y="2060848"/>
            <a:ext cx="7704856" cy="3888432"/>
          </a:xfrm>
        </p:spPr>
        <p:txBody>
          <a:bodyPr>
            <a:normAutofit fontScale="92500"/>
          </a:bodyPr>
          <a:lstStyle/>
          <a:p>
            <a:pPr algn="l">
              <a:lnSpc>
                <a:spcPct val="80000"/>
              </a:lnSpc>
            </a:pPr>
            <a:r>
              <a:rPr lang="en-US" sz="4200" b="1" dirty="0">
                <a:solidFill>
                  <a:srgbClr val="002060"/>
                </a:solidFill>
                <a:latin typeface="Arial" panose="020B0604020202020204" pitchFamily="34" charset="0"/>
                <a:cs typeface="Arial" panose="020B0604020202020204" pitchFamily="34" charset="0"/>
              </a:rPr>
              <a:t>What is Rotary?</a:t>
            </a:r>
          </a:p>
          <a:p>
            <a:endParaRPr lang="en-US" sz="900" b="1" dirty="0">
              <a:solidFill>
                <a:srgbClr val="002060"/>
              </a:solidFill>
            </a:endParaRPr>
          </a:p>
          <a:p>
            <a:pPr algn="l">
              <a:lnSpc>
                <a:spcPct val="120000"/>
              </a:lnSpc>
              <a:spcBef>
                <a:spcPts val="0"/>
              </a:spcBef>
            </a:pPr>
            <a:r>
              <a:rPr lang="en-AU" sz="3000" b="1" dirty="0">
                <a:solidFill>
                  <a:srgbClr val="FF0000"/>
                </a:solidFill>
                <a:latin typeface="Arial Rounded MT Bold" pitchFamily="34" charset="0"/>
                <a:cs typeface="Arial" pitchFamily="34" charset="0"/>
              </a:rPr>
              <a:t>Rotary </a:t>
            </a:r>
            <a:r>
              <a:rPr lang="en-AU" sz="3000" b="1" dirty="0">
                <a:solidFill>
                  <a:schemeClr val="tx1">
                    <a:lumMod val="65000"/>
                    <a:lumOff val="35000"/>
                  </a:schemeClr>
                </a:solidFill>
                <a:latin typeface="Arial Rounded MT Bold" pitchFamily="34" charset="0"/>
                <a:cs typeface="Arial" pitchFamily="34" charset="0"/>
              </a:rPr>
              <a:t>is a global network of community volunteers who are business, professional and community leaders, providing humanitarian service, promoting ethical standards, and building goodwill and peace in the world</a:t>
            </a:r>
            <a:r>
              <a:rPr lang="en-AU" b="1" dirty="0">
                <a:latin typeface="Arial Rounded MT Bold" pitchFamily="34" charset="0"/>
                <a:cs typeface="Arial" pitchFamily="34" charset="0"/>
              </a:rPr>
              <a:t>.</a:t>
            </a:r>
          </a:p>
          <a:p>
            <a:endParaRPr lang="en-AU" dirty="0"/>
          </a:p>
        </p:txBody>
      </p:sp>
      <p:pic>
        <p:nvPicPr>
          <p:cNvPr id="7" name="Picture 6" descr="cid:image003.jpg@01CF9B53.A8E7AD20">
            <a:extLst>
              <a:ext uri="{FF2B5EF4-FFF2-40B4-BE49-F238E27FC236}">
                <a16:creationId xmlns:a16="http://schemas.microsoft.com/office/drawing/2014/main" id="{87675CC4-D823-4022-AEFE-52CB7BB59763}"/>
              </a:ext>
            </a:extLst>
          </p:cNvPr>
          <p:cNvPicPr/>
          <p:nvPr/>
        </p:nvPicPr>
        <p:blipFill>
          <a:blip r:embed="rId3" r:link="rId4" cstate="print"/>
          <a:srcRect/>
          <a:stretch>
            <a:fillRect/>
          </a:stretch>
        </p:blipFill>
        <p:spPr bwMode="auto">
          <a:xfrm>
            <a:off x="5652120" y="764704"/>
            <a:ext cx="2736304" cy="864096"/>
          </a:xfrm>
          <a:prstGeom prst="rect">
            <a:avLst/>
          </a:prstGeom>
          <a:noFill/>
          <a:ln w="9525">
            <a:noFill/>
            <a:miter lim="800000"/>
            <a:headEnd/>
            <a:tailEnd/>
          </a:ln>
        </p:spPr>
      </p:pic>
    </p:spTree>
    <p:extLst>
      <p:ext uri="{BB962C8B-B14F-4D97-AF65-F5344CB8AC3E}">
        <p14:creationId xmlns:p14="http://schemas.microsoft.com/office/powerpoint/2010/main" val="295002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D70-4647-47EF-9066-62AE636D8F01}"/>
              </a:ext>
            </a:extLst>
          </p:cNvPr>
          <p:cNvSpPr>
            <a:spLocks noGrp="1"/>
          </p:cNvSpPr>
          <p:nvPr>
            <p:ph type="ctrTitle"/>
          </p:nvPr>
        </p:nvSpPr>
        <p:spPr>
          <a:xfrm>
            <a:off x="287524" y="393444"/>
            <a:ext cx="8568952" cy="1470025"/>
          </a:xfrm>
        </p:spPr>
        <p:txBody>
          <a:bodyPr>
            <a:normAutofit/>
          </a:bodyPr>
          <a:lstStyle/>
          <a:p>
            <a:pPr algn="l"/>
            <a:r>
              <a:rPr lang="en-US" sz="3600" b="1" dirty="0">
                <a:solidFill>
                  <a:srgbClr val="FF0000"/>
                </a:solidFill>
                <a:latin typeface="Arial" pitchFamily="34" charset="0"/>
                <a:cs typeface="Arial" pitchFamily="34" charset="0"/>
              </a:rPr>
              <a:t>   About Rotary </a:t>
            </a:r>
            <a:endParaRPr lang="en-AU" sz="3600" dirty="0"/>
          </a:p>
        </p:txBody>
      </p:sp>
      <p:sp>
        <p:nvSpPr>
          <p:cNvPr id="3" name="Subtitle 2">
            <a:extLst>
              <a:ext uri="{FF2B5EF4-FFF2-40B4-BE49-F238E27FC236}">
                <a16:creationId xmlns:a16="http://schemas.microsoft.com/office/drawing/2014/main" id="{BC3B1118-5E86-4AEC-936A-D0AC7182726A}"/>
              </a:ext>
            </a:extLst>
          </p:cNvPr>
          <p:cNvSpPr>
            <a:spLocks noGrp="1"/>
          </p:cNvSpPr>
          <p:nvPr>
            <p:ph type="subTitle" idx="1"/>
          </p:nvPr>
        </p:nvSpPr>
        <p:spPr>
          <a:xfrm>
            <a:off x="971600" y="2000061"/>
            <a:ext cx="7704856" cy="4165244"/>
          </a:xfrm>
        </p:spPr>
        <p:txBody>
          <a:bodyPr>
            <a:normAutofit fontScale="77500" lnSpcReduction="20000"/>
          </a:bodyPr>
          <a:lstStyle/>
          <a:p>
            <a:pPr algn="l"/>
            <a:r>
              <a:rPr lang="en-US" sz="5000" b="1" dirty="0">
                <a:solidFill>
                  <a:srgbClr val="002060"/>
                </a:solidFill>
                <a:latin typeface="Arial" panose="020B0604020202020204" pitchFamily="34" charset="0"/>
                <a:cs typeface="Arial" panose="020B0604020202020204" pitchFamily="34" charset="0"/>
              </a:rPr>
              <a:t>Rotary International </a:t>
            </a:r>
          </a:p>
          <a:p>
            <a:pPr marL="154800" algn="l">
              <a:spcBef>
                <a:spcPts val="1100"/>
              </a:spcBef>
            </a:pPr>
            <a:r>
              <a:rPr lang="en-AU" dirty="0">
                <a:solidFill>
                  <a:schemeClr val="tx1"/>
                </a:solidFill>
              </a:rPr>
              <a:t>Since 1905, Rotary has been making a positive impact in the world. Beginning in Chicago before spreading throughout the world, Rotary first touched our shores in </a:t>
            </a:r>
            <a:r>
              <a:rPr lang="en-AU" b="1" dirty="0">
                <a:solidFill>
                  <a:srgbClr val="FF0000"/>
                </a:solidFill>
              </a:rPr>
              <a:t>Australia </a:t>
            </a:r>
            <a:r>
              <a:rPr lang="en-AU" dirty="0">
                <a:solidFill>
                  <a:schemeClr val="tx1"/>
                </a:solidFill>
              </a:rPr>
              <a:t>in 1921, with the charter of the Rotary Club of Melbourne, closely followed by the charter of a Sydney Club and other Clubs around the nation.</a:t>
            </a:r>
            <a:br>
              <a:rPr lang="en-AU" dirty="0">
                <a:solidFill>
                  <a:schemeClr val="tx1"/>
                </a:solidFill>
              </a:rPr>
            </a:br>
            <a:br>
              <a:rPr lang="en-AU" dirty="0">
                <a:solidFill>
                  <a:schemeClr val="tx1"/>
                </a:solidFill>
              </a:rPr>
            </a:br>
            <a:r>
              <a:rPr lang="en-AU" dirty="0">
                <a:solidFill>
                  <a:schemeClr val="tx1"/>
                </a:solidFill>
              </a:rPr>
              <a:t>Since that time Rotary has grown all over Australia, and no matter where you are, you'll find a Club near you that has contributed to some amazing things..</a:t>
            </a:r>
            <a:r>
              <a:rPr lang="en-US" dirty="0">
                <a:solidFill>
                  <a:schemeClr val="tx1"/>
                </a:solidFill>
                <a:latin typeface="Arial" panose="020B0604020202020204" pitchFamily="34" charset="0"/>
                <a:cs typeface="Arial" panose="020B0604020202020204" pitchFamily="34" charset="0"/>
              </a:rPr>
              <a:t> </a:t>
            </a:r>
          </a:p>
          <a:p>
            <a:pPr marL="1069200" lvl="2" algn="l">
              <a:spcBef>
                <a:spcPts val="1100"/>
              </a:spcBef>
              <a:buClr>
                <a:schemeClr val="tx1"/>
              </a:buClr>
            </a:pPr>
            <a:endParaRPr lang="en-US" dirty="0">
              <a:solidFill>
                <a:prstClr val="black"/>
              </a:solidFill>
              <a:latin typeface="Arial" panose="020B0604020202020204" pitchFamily="34" charset="0"/>
              <a:cs typeface="Arial" panose="020B0604020202020204" pitchFamily="34" charset="0"/>
            </a:endParaRPr>
          </a:p>
          <a:p>
            <a:pPr marL="154800" lvl="0" algn="l">
              <a:spcBef>
                <a:spcPts val="1100"/>
              </a:spcBef>
            </a:pPr>
            <a:endParaRPr lang="en-US" dirty="0">
              <a:solidFill>
                <a:prstClr val="black"/>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b="1" dirty="0">
              <a:solidFill>
                <a:prstClr val="black"/>
              </a:solidFill>
              <a:latin typeface="Arial" panose="020B0604020202020204" pitchFamily="34" charset="0"/>
              <a:cs typeface="Arial" panose="020B0604020202020204" pitchFamily="34" charset="0"/>
            </a:endParaRPr>
          </a:p>
          <a:p>
            <a:pPr algn="l"/>
            <a:endParaRPr lang="en-US" b="1" dirty="0">
              <a:solidFill>
                <a:prstClr val="black"/>
              </a:solidFill>
              <a:latin typeface="Arial" panose="020B0604020202020204" pitchFamily="34" charset="0"/>
              <a:cs typeface="Arial" panose="020B0604020202020204" pitchFamily="34" charset="0"/>
            </a:endParaRPr>
          </a:p>
          <a:p>
            <a:pPr algn="l"/>
            <a:endParaRPr lang="en-US" dirty="0">
              <a:solidFill>
                <a:prstClr val="black"/>
              </a:solidFill>
              <a:latin typeface="Arial" panose="020B0604020202020204" pitchFamily="34" charset="0"/>
              <a:cs typeface="Arial" panose="020B0604020202020204" pitchFamily="34" charset="0"/>
            </a:endParaRPr>
          </a:p>
          <a:p>
            <a:pPr algn="l"/>
            <a:endParaRPr lang="en-AU" dirty="0"/>
          </a:p>
        </p:txBody>
      </p:sp>
      <p:pic>
        <p:nvPicPr>
          <p:cNvPr id="7" name="Picture 6" descr="cid:image003.jpg@01CF9B53.A8E7AD20">
            <a:extLst>
              <a:ext uri="{FF2B5EF4-FFF2-40B4-BE49-F238E27FC236}">
                <a16:creationId xmlns:a16="http://schemas.microsoft.com/office/drawing/2014/main" id="{87675CC4-D823-4022-AEFE-52CB7BB59763}"/>
              </a:ext>
            </a:extLst>
          </p:cNvPr>
          <p:cNvPicPr/>
          <p:nvPr/>
        </p:nvPicPr>
        <p:blipFill>
          <a:blip r:embed="rId3" r:link="rId4" cstate="print"/>
          <a:srcRect/>
          <a:stretch>
            <a:fillRect/>
          </a:stretch>
        </p:blipFill>
        <p:spPr bwMode="auto">
          <a:xfrm>
            <a:off x="5652120" y="764704"/>
            <a:ext cx="2736304" cy="864096"/>
          </a:xfrm>
          <a:prstGeom prst="rect">
            <a:avLst/>
          </a:prstGeom>
          <a:noFill/>
          <a:ln w="9525">
            <a:noFill/>
            <a:miter lim="800000"/>
            <a:headEnd/>
            <a:tailEnd/>
          </a:ln>
        </p:spPr>
      </p:pic>
    </p:spTree>
    <p:extLst>
      <p:ext uri="{BB962C8B-B14F-4D97-AF65-F5344CB8AC3E}">
        <p14:creationId xmlns:p14="http://schemas.microsoft.com/office/powerpoint/2010/main" val="127175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D70-4647-47EF-9066-62AE636D8F01}"/>
              </a:ext>
            </a:extLst>
          </p:cNvPr>
          <p:cNvSpPr>
            <a:spLocks noGrp="1"/>
          </p:cNvSpPr>
          <p:nvPr>
            <p:ph type="ctrTitle"/>
          </p:nvPr>
        </p:nvSpPr>
        <p:spPr>
          <a:xfrm>
            <a:off x="287524" y="393444"/>
            <a:ext cx="8568952" cy="1470025"/>
          </a:xfrm>
        </p:spPr>
        <p:txBody>
          <a:bodyPr>
            <a:normAutofit/>
          </a:bodyPr>
          <a:lstStyle/>
          <a:p>
            <a:pPr algn="l"/>
            <a:r>
              <a:rPr lang="en-US" sz="3600" b="1" dirty="0">
                <a:solidFill>
                  <a:srgbClr val="FF0000"/>
                </a:solidFill>
                <a:latin typeface="Arial" pitchFamily="34" charset="0"/>
                <a:cs typeface="Arial" pitchFamily="34" charset="0"/>
              </a:rPr>
              <a:t> About Rotary </a:t>
            </a:r>
            <a:endParaRPr lang="en-AU" sz="3600" dirty="0"/>
          </a:p>
        </p:txBody>
      </p:sp>
      <p:sp>
        <p:nvSpPr>
          <p:cNvPr id="3" name="Subtitle 2">
            <a:extLst>
              <a:ext uri="{FF2B5EF4-FFF2-40B4-BE49-F238E27FC236}">
                <a16:creationId xmlns:a16="http://schemas.microsoft.com/office/drawing/2014/main" id="{BC3B1118-5E86-4AEC-936A-D0AC7182726A}"/>
              </a:ext>
            </a:extLst>
          </p:cNvPr>
          <p:cNvSpPr>
            <a:spLocks noGrp="1"/>
          </p:cNvSpPr>
          <p:nvPr>
            <p:ph type="subTitle" idx="1"/>
          </p:nvPr>
        </p:nvSpPr>
        <p:spPr>
          <a:xfrm>
            <a:off x="1115616" y="2132856"/>
            <a:ext cx="6696744" cy="4032448"/>
          </a:xfrm>
        </p:spPr>
        <p:txBody>
          <a:bodyPr>
            <a:normAutofit fontScale="85000" lnSpcReduction="20000"/>
          </a:bodyPr>
          <a:lstStyle/>
          <a:p>
            <a:pPr lvl="0" algn="l"/>
            <a:r>
              <a:rPr lang="en-US" sz="4600" b="1" dirty="0">
                <a:solidFill>
                  <a:srgbClr val="002060"/>
                </a:solidFill>
                <a:latin typeface="Arial" panose="020B0604020202020204" pitchFamily="34" charset="0"/>
                <a:cs typeface="Arial" panose="020B0604020202020204" pitchFamily="34" charset="0"/>
              </a:rPr>
              <a:t>Object of Rotary</a:t>
            </a:r>
            <a:endParaRPr lang="en-US" sz="4600" b="1" dirty="0">
              <a:solidFill>
                <a:srgbClr val="002060"/>
              </a:solidFill>
            </a:endParaRPr>
          </a:p>
          <a:p>
            <a:endParaRPr lang="en-US" sz="1400" b="1" dirty="0">
              <a:solidFill>
                <a:srgbClr val="002060"/>
              </a:solidFill>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3100" dirty="0">
                <a:solidFill>
                  <a:schemeClr val="tx1">
                    <a:lumMod val="75000"/>
                    <a:lumOff val="25000"/>
                  </a:schemeClr>
                </a:solidFill>
                <a:latin typeface="Arial Rounded MT Bold" panose="020F0704030504030204" pitchFamily="34" charset="0"/>
                <a:cs typeface="Arial" panose="020B0604020202020204" pitchFamily="34" charset="0"/>
              </a:rPr>
              <a:t>The development of acquaintance as an opportunity for service</a:t>
            </a:r>
          </a:p>
          <a:p>
            <a:pPr marL="571500" indent="-571500" algn="l">
              <a:spcBef>
                <a:spcPts val="1000"/>
              </a:spcBef>
              <a:buFont typeface="Arial" panose="020B0604020202020204" pitchFamily="34" charset="0"/>
              <a:buChar char="•"/>
            </a:pPr>
            <a:r>
              <a:rPr lang="en-US" sz="3100" dirty="0">
                <a:solidFill>
                  <a:schemeClr val="tx1">
                    <a:lumMod val="75000"/>
                    <a:lumOff val="25000"/>
                  </a:schemeClr>
                </a:solidFill>
                <a:latin typeface="Arial Rounded MT Bold" panose="020F0704030504030204" pitchFamily="34" charset="0"/>
                <a:cs typeface="Arial" panose="020B0604020202020204" pitchFamily="34" charset="0"/>
              </a:rPr>
              <a:t>High </a:t>
            </a:r>
            <a:r>
              <a:rPr lang="en-US" sz="3100" b="1" dirty="0">
                <a:solidFill>
                  <a:schemeClr val="tx1">
                    <a:lumMod val="75000"/>
                    <a:lumOff val="25000"/>
                  </a:schemeClr>
                </a:solidFill>
                <a:latin typeface="Arial Rounded MT Bold" panose="020F0704030504030204" pitchFamily="34" charset="0"/>
                <a:cs typeface="Arial" panose="020B0604020202020204" pitchFamily="34" charset="0"/>
              </a:rPr>
              <a:t>ethical standards </a:t>
            </a:r>
            <a:r>
              <a:rPr lang="en-US" sz="3100" dirty="0">
                <a:solidFill>
                  <a:schemeClr val="tx1">
                    <a:lumMod val="75000"/>
                    <a:lumOff val="25000"/>
                  </a:schemeClr>
                </a:solidFill>
                <a:latin typeface="Arial Rounded MT Bold" panose="020F0704030504030204" pitchFamily="34" charset="0"/>
                <a:cs typeface="Arial" panose="020B0604020202020204" pitchFamily="34" charset="0"/>
              </a:rPr>
              <a:t>in business and your profession</a:t>
            </a:r>
          </a:p>
          <a:p>
            <a:pPr marL="571500" indent="-571500" algn="l">
              <a:spcBef>
                <a:spcPts val="800"/>
              </a:spcBef>
              <a:buFont typeface="Arial" panose="020B0604020202020204" pitchFamily="34" charset="0"/>
              <a:buChar char="•"/>
            </a:pPr>
            <a:r>
              <a:rPr lang="en-US" sz="3100" dirty="0">
                <a:solidFill>
                  <a:schemeClr val="tx1">
                    <a:lumMod val="75000"/>
                    <a:lumOff val="25000"/>
                  </a:schemeClr>
                </a:solidFill>
                <a:latin typeface="Arial Rounded MT Bold" panose="020F0704030504030204" pitchFamily="34" charset="0"/>
                <a:cs typeface="Arial" panose="020B0604020202020204" pitchFamily="34" charset="0"/>
              </a:rPr>
              <a:t>The application of the </a:t>
            </a:r>
            <a:r>
              <a:rPr lang="en-US" sz="3100" b="1" dirty="0">
                <a:solidFill>
                  <a:schemeClr val="tx1">
                    <a:lumMod val="75000"/>
                    <a:lumOff val="25000"/>
                  </a:schemeClr>
                </a:solidFill>
                <a:latin typeface="Arial Rounded MT Bold" panose="020F0704030504030204" pitchFamily="34" charset="0"/>
                <a:cs typeface="Arial" panose="020B0604020202020204" pitchFamily="34" charset="0"/>
              </a:rPr>
              <a:t>ideal of service </a:t>
            </a:r>
            <a:r>
              <a:rPr lang="en-US" sz="3100" dirty="0">
                <a:solidFill>
                  <a:schemeClr val="tx1">
                    <a:lumMod val="75000"/>
                    <a:lumOff val="25000"/>
                  </a:schemeClr>
                </a:solidFill>
                <a:latin typeface="Arial Rounded MT Bold" panose="020F0704030504030204" pitchFamily="34" charset="0"/>
                <a:cs typeface="Arial" panose="020B0604020202020204" pitchFamily="34" charset="0"/>
              </a:rPr>
              <a:t>in each Rotarian’s personal, business and community life</a:t>
            </a:r>
          </a:p>
          <a:p>
            <a:pPr marL="571500" indent="-571500" algn="l">
              <a:spcBef>
                <a:spcPts val="800"/>
              </a:spcBef>
              <a:buFont typeface="Arial" panose="020B0604020202020204" pitchFamily="34" charset="0"/>
              <a:buChar char="•"/>
            </a:pPr>
            <a:r>
              <a:rPr lang="en-US" sz="3100" dirty="0">
                <a:solidFill>
                  <a:schemeClr val="tx1">
                    <a:lumMod val="75000"/>
                    <a:lumOff val="25000"/>
                  </a:schemeClr>
                </a:solidFill>
                <a:latin typeface="Arial Rounded MT Bold" panose="020F0704030504030204" pitchFamily="34" charset="0"/>
                <a:cs typeface="Arial" panose="020B0604020202020204" pitchFamily="34" charset="0"/>
              </a:rPr>
              <a:t>The advancement of </a:t>
            </a:r>
            <a:r>
              <a:rPr lang="en-US" sz="3100" b="1" dirty="0">
                <a:solidFill>
                  <a:schemeClr val="tx1">
                    <a:lumMod val="75000"/>
                    <a:lumOff val="25000"/>
                  </a:schemeClr>
                </a:solidFill>
                <a:latin typeface="Arial Rounded MT Bold" panose="020F0704030504030204" pitchFamily="34" charset="0"/>
                <a:cs typeface="Arial" panose="020B0604020202020204" pitchFamily="34" charset="0"/>
              </a:rPr>
              <a:t>international understanding </a:t>
            </a:r>
            <a:r>
              <a:rPr lang="en-US" sz="3100" dirty="0">
                <a:solidFill>
                  <a:schemeClr val="tx1">
                    <a:lumMod val="75000"/>
                    <a:lumOff val="25000"/>
                  </a:schemeClr>
                </a:solidFill>
                <a:latin typeface="Arial Rounded MT Bold" panose="020F0704030504030204" pitchFamily="34" charset="0"/>
                <a:cs typeface="Arial" panose="020B0604020202020204" pitchFamily="34" charset="0"/>
              </a:rPr>
              <a:t>and peace</a:t>
            </a:r>
            <a:endParaRPr lang="en-US" sz="3100" dirty="0">
              <a:solidFill>
                <a:schemeClr val="tx1">
                  <a:lumMod val="75000"/>
                  <a:lumOff val="25000"/>
                </a:schemeClr>
              </a:solidFill>
              <a:latin typeface="Arial Rounded MT Bold" panose="020F0704030504030204" pitchFamily="34" charset="0"/>
            </a:endParaRPr>
          </a:p>
          <a:p>
            <a:endParaRPr lang="en-AU" dirty="0"/>
          </a:p>
        </p:txBody>
      </p:sp>
      <p:pic>
        <p:nvPicPr>
          <p:cNvPr id="7" name="Picture 6" descr="cid:image003.jpg@01CF9B53.A8E7AD20">
            <a:extLst>
              <a:ext uri="{FF2B5EF4-FFF2-40B4-BE49-F238E27FC236}">
                <a16:creationId xmlns:a16="http://schemas.microsoft.com/office/drawing/2014/main" id="{87675CC4-D823-4022-AEFE-52CB7BB59763}"/>
              </a:ext>
            </a:extLst>
          </p:cNvPr>
          <p:cNvPicPr/>
          <p:nvPr/>
        </p:nvPicPr>
        <p:blipFill>
          <a:blip r:embed="rId3" r:link="rId4" cstate="print"/>
          <a:srcRect/>
          <a:stretch>
            <a:fillRect/>
          </a:stretch>
        </p:blipFill>
        <p:spPr bwMode="auto">
          <a:xfrm>
            <a:off x="5652120" y="764704"/>
            <a:ext cx="2736304" cy="864096"/>
          </a:xfrm>
          <a:prstGeom prst="rect">
            <a:avLst/>
          </a:prstGeom>
          <a:noFill/>
          <a:ln w="9525">
            <a:noFill/>
            <a:miter lim="800000"/>
            <a:headEnd/>
            <a:tailEnd/>
          </a:ln>
        </p:spPr>
      </p:pic>
    </p:spTree>
    <p:extLst>
      <p:ext uri="{BB962C8B-B14F-4D97-AF65-F5344CB8AC3E}">
        <p14:creationId xmlns:p14="http://schemas.microsoft.com/office/powerpoint/2010/main" val="320269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D70-4647-47EF-9066-62AE636D8F01}"/>
              </a:ext>
            </a:extLst>
          </p:cNvPr>
          <p:cNvSpPr>
            <a:spLocks noGrp="1"/>
          </p:cNvSpPr>
          <p:nvPr>
            <p:ph type="ctrTitle"/>
          </p:nvPr>
        </p:nvSpPr>
        <p:spPr>
          <a:xfrm>
            <a:off x="287524" y="393444"/>
            <a:ext cx="8568952" cy="1470025"/>
          </a:xfrm>
        </p:spPr>
        <p:txBody>
          <a:bodyPr>
            <a:normAutofit/>
          </a:bodyPr>
          <a:lstStyle/>
          <a:p>
            <a:pPr algn="l"/>
            <a:r>
              <a:rPr lang="en-US" sz="3600" b="1" dirty="0">
                <a:solidFill>
                  <a:srgbClr val="FF0000"/>
                </a:solidFill>
                <a:latin typeface="Arial" pitchFamily="34" charset="0"/>
                <a:cs typeface="Arial" pitchFamily="34" charset="0"/>
              </a:rPr>
              <a:t>   About Rotary </a:t>
            </a:r>
            <a:endParaRPr lang="en-AU" sz="3600" dirty="0"/>
          </a:p>
        </p:txBody>
      </p:sp>
      <p:sp>
        <p:nvSpPr>
          <p:cNvPr id="3" name="Subtitle 2">
            <a:extLst>
              <a:ext uri="{FF2B5EF4-FFF2-40B4-BE49-F238E27FC236}">
                <a16:creationId xmlns:a16="http://schemas.microsoft.com/office/drawing/2014/main" id="{BC3B1118-5E86-4AEC-936A-D0AC7182726A}"/>
              </a:ext>
            </a:extLst>
          </p:cNvPr>
          <p:cNvSpPr>
            <a:spLocks noGrp="1"/>
          </p:cNvSpPr>
          <p:nvPr>
            <p:ph type="subTitle" idx="1"/>
          </p:nvPr>
        </p:nvSpPr>
        <p:spPr>
          <a:xfrm>
            <a:off x="1043608" y="1863469"/>
            <a:ext cx="7128792" cy="4157819"/>
          </a:xfrm>
        </p:spPr>
        <p:txBody>
          <a:bodyPr>
            <a:normAutofit fontScale="62500" lnSpcReduction="20000"/>
          </a:bodyPr>
          <a:lstStyle/>
          <a:p>
            <a:pPr algn="l">
              <a:spcAft>
                <a:spcPts val="600"/>
              </a:spcAft>
            </a:pPr>
            <a:r>
              <a:rPr lang="en-US" sz="4100" b="1" dirty="0">
                <a:solidFill>
                  <a:srgbClr val="002060"/>
                </a:solidFill>
                <a:latin typeface="Arial" panose="020B0604020202020204" pitchFamily="34" charset="0"/>
                <a:cs typeface="Arial" panose="020B0604020202020204" pitchFamily="34" charset="0"/>
              </a:rPr>
              <a:t>The Rotary Four Way Test </a:t>
            </a:r>
          </a:p>
          <a:p>
            <a:r>
              <a:rPr lang="en-US" sz="3100" i="1" dirty="0">
                <a:solidFill>
                  <a:srgbClr val="C00000"/>
                </a:solidFill>
                <a:latin typeface="Arial" panose="020B0604020202020204" pitchFamily="34" charset="0"/>
                <a:cs typeface="Arial" panose="020B0604020202020204" pitchFamily="34" charset="0"/>
              </a:rPr>
              <a:t>Developed in 1932, translated into over 100 languages and used by </a:t>
            </a:r>
            <a:r>
              <a:rPr lang="en-US" sz="3100" i="1" dirty="0" err="1">
                <a:solidFill>
                  <a:srgbClr val="C00000"/>
                </a:solidFill>
                <a:latin typeface="Arial" panose="020B0604020202020204" pitchFamily="34" charset="0"/>
                <a:cs typeface="Arial" panose="020B0604020202020204" pitchFamily="34" charset="0"/>
              </a:rPr>
              <a:t>organisations</a:t>
            </a:r>
            <a:r>
              <a:rPr lang="en-US" sz="3100" i="1" dirty="0">
                <a:solidFill>
                  <a:srgbClr val="C00000"/>
                </a:solidFill>
                <a:latin typeface="Arial" panose="020B0604020202020204" pitchFamily="34" charset="0"/>
                <a:cs typeface="Arial" panose="020B0604020202020204" pitchFamily="34" charset="0"/>
              </a:rPr>
              <a:t> world wide.</a:t>
            </a:r>
          </a:p>
          <a:p>
            <a:pPr marL="180000" algn="l">
              <a:spcBef>
                <a:spcPts val="1800"/>
              </a:spcBef>
            </a:pPr>
            <a:r>
              <a:rPr lang="en-US" sz="3800" b="1" dirty="0">
                <a:solidFill>
                  <a:schemeClr val="tx1">
                    <a:lumMod val="95000"/>
                    <a:lumOff val="5000"/>
                  </a:schemeClr>
                </a:solidFill>
                <a:latin typeface="Arial" panose="020B0604020202020204" pitchFamily="34" charset="0"/>
                <a:cs typeface="Arial" panose="020B0604020202020204" pitchFamily="34" charset="0"/>
              </a:rPr>
              <a:t>A test of everything we say and do: </a:t>
            </a:r>
          </a:p>
          <a:p>
            <a:endParaRPr lang="en-US" sz="2000" dirty="0">
              <a:solidFill>
                <a:srgbClr val="FF0000"/>
              </a:solidFill>
              <a:latin typeface="Arial" panose="020B0604020202020204" pitchFamily="34" charset="0"/>
              <a:cs typeface="Arial" panose="020B0604020202020204" pitchFamily="34" charset="0"/>
            </a:endParaRPr>
          </a:p>
          <a:p>
            <a:pPr marL="756000" indent="-457200" algn="l">
              <a:spcBef>
                <a:spcPts val="1200"/>
              </a:spcBef>
              <a:buFont typeface="Arial" panose="020B0604020202020204" pitchFamily="34" charset="0"/>
              <a:buChar char="•"/>
            </a:pPr>
            <a:r>
              <a:rPr lang="en-US" sz="4000" dirty="0">
                <a:solidFill>
                  <a:schemeClr val="tx1">
                    <a:lumMod val="75000"/>
                    <a:lumOff val="25000"/>
                  </a:schemeClr>
                </a:solidFill>
                <a:latin typeface="Arial" panose="020B0604020202020204" pitchFamily="34" charset="0"/>
                <a:cs typeface="Arial" panose="020B0604020202020204" pitchFamily="34" charset="0"/>
              </a:rPr>
              <a:t>Is it the </a:t>
            </a:r>
            <a:r>
              <a:rPr lang="en-US" sz="4000" b="1" dirty="0">
                <a:solidFill>
                  <a:schemeClr val="tx1">
                    <a:lumMod val="75000"/>
                    <a:lumOff val="25000"/>
                  </a:schemeClr>
                </a:solidFill>
                <a:latin typeface="Arial" panose="020B0604020202020204" pitchFamily="34" charset="0"/>
                <a:cs typeface="Arial" panose="020B0604020202020204" pitchFamily="34" charset="0"/>
              </a:rPr>
              <a:t>Truth</a:t>
            </a:r>
            <a:r>
              <a:rPr lang="en-US" sz="4000" dirty="0">
                <a:solidFill>
                  <a:schemeClr val="tx1">
                    <a:lumMod val="75000"/>
                    <a:lumOff val="25000"/>
                  </a:schemeClr>
                </a:solidFill>
                <a:latin typeface="Arial" panose="020B0604020202020204" pitchFamily="34" charset="0"/>
                <a:cs typeface="Arial" panose="020B0604020202020204" pitchFamily="34" charset="0"/>
              </a:rPr>
              <a:t>?</a:t>
            </a:r>
          </a:p>
          <a:p>
            <a:pPr marL="756000" indent="-457200" algn="l">
              <a:spcBef>
                <a:spcPts val="1600"/>
              </a:spcBef>
              <a:buFont typeface="Arial" panose="020B0604020202020204" pitchFamily="34" charset="0"/>
              <a:buChar char="•"/>
            </a:pPr>
            <a:r>
              <a:rPr lang="en-US" sz="4000" dirty="0">
                <a:solidFill>
                  <a:schemeClr val="tx1">
                    <a:lumMod val="75000"/>
                    <a:lumOff val="25000"/>
                  </a:schemeClr>
                </a:solidFill>
                <a:latin typeface="Arial" panose="020B0604020202020204" pitchFamily="34" charset="0"/>
                <a:cs typeface="Arial" panose="020B0604020202020204" pitchFamily="34" charset="0"/>
              </a:rPr>
              <a:t>Is it </a:t>
            </a:r>
            <a:r>
              <a:rPr lang="en-US" sz="4000" b="1" dirty="0">
                <a:solidFill>
                  <a:schemeClr val="tx1">
                    <a:lumMod val="75000"/>
                    <a:lumOff val="25000"/>
                  </a:schemeClr>
                </a:solidFill>
                <a:latin typeface="Arial" panose="020B0604020202020204" pitchFamily="34" charset="0"/>
                <a:cs typeface="Arial" panose="020B0604020202020204" pitchFamily="34" charset="0"/>
              </a:rPr>
              <a:t>Fair</a:t>
            </a:r>
            <a:r>
              <a:rPr lang="en-US" sz="4000" dirty="0">
                <a:solidFill>
                  <a:schemeClr val="tx1">
                    <a:lumMod val="75000"/>
                    <a:lumOff val="25000"/>
                  </a:schemeClr>
                </a:solidFill>
                <a:latin typeface="Arial" panose="020B0604020202020204" pitchFamily="34" charset="0"/>
                <a:cs typeface="Arial" panose="020B0604020202020204" pitchFamily="34" charset="0"/>
              </a:rPr>
              <a:t> to all concerned?</a:t>
            </a:r>
          </a:p>
          <a:p>
            <a:pPr marL="756000" indent="-457200" algn="l">
              <a:spcBef>
                <a:spcPts val="1600"/>
              </a:spcBef>
              <a:buFont typeface="Arial" panose="020B0604020202020204" pitchFamily="34" charset="0"/>
              <a:buChar char="•"/>
            </a:pPr>
            <a:r>
              <a:rPr lang="en-US" sz="4000" dirty="0">
                <a:solidFill>
                  <a:schemeClr val="tx1">
                    <a:lumMod val="75000"/>
                    <a:lumOff val="25000"/>
                  </a:schemeClr>
                </a:solidFill>
                <a:latin typeface="Arial" panose="020B0604020202020204" pitchFamily="34" charset="0"/>
                <a:cs typeface="Arial" panose="020B0604020202020204" pitchFamily="34" charset="0"/>
              </a:rPr>
              <a:t>Will it build </a:t>
            </a:r>
            <a:r>
              <a:rPr lang="en-US" sz="4000" b="1" dirty="0">
                <a:solidFill>
                  <a:schemeClr val="tx1">
                    <a:lumMod val="75000"/>
                    <a:lumOff val="25000"/>
                  </a:schemeClr>
                </a:solidFill>
                <a:latin typeface="Arial" panose="020B0604020202020204" pitchFamily="34" charset="0"/>
                <a:cs typeface="Arial" panose="020B0604020202020204" pitchFamily="34" charset="0"/>
              </a:rPr>
              <a:t>Goodwill</a:t>
            </a:r>
            <a:r>
              <a:rPr lang="en-US" sz="4000" dirty="0">
                <a:solidFill>
                  <a:schemeClr val="tx1">
                    <a:lumMod val="75000"/>
                    <a:lumOff val="25000"/>
                  </a:schemeClr>
                </a:solidFill>
                <a:latin typeface="Arial" panose="020B0604020202020204" pitchFamily="34" charset="0"/>
                <a:cs typeface="Arial" panose="020B0604020202020204" pitchFamily="34" charset="0"/>
              </a:rPr>
              <a:t> and </a:t>
            </a:r>
            <a:r>
              <a:rPr lang="en-US" sz="4000" b="1" dirty="0">
                <a:solidFill>
                  <a:schemeClr val="tx1">
                    <a:lumMod val="75000"/>
                    <a:lumOff val="25000"/>
                  </a:schemeClr>
                </a:solidFill>
                <a:latin typeface="Arial" panose="020B0604020202020204" pitchFamily="34" charset="0"/>
                <a:cs typeface="Arial" panose="020B0604020202020204" pitchFamily="34" charset="0"/>
              </a:rPr>
              <a:t>Better Friendships</a:t>
            </a:r>
            <a:r>
              <a:rPr lang="en-US" sz="4000" dirty="0">
                <a:solidFill>
                  <a:schemeClr val="tx1">
                    <a:lumMod val="75000"/>
                    <a:lumOff val="25000"/>
                  </a:schemeClr>
                </a:solidFill>
                <a:latin typeface="Arial" panose="020B0604020202020204" pitchFamily="34" charset="0"/>
                <a:cs typeface="Arial" panose="020B0604020202020204" pitchFamily="34" charset="0"/>
              </a:rPr>
              <a:t>?</a:t>
            </a:r>
          </a:p>
          <a:p>
            <a:pPr marL="756000" indent="-457200" algn="l">
              <a:spcBef>
                <a:spcPts val="1600"/>
              </a:spcBef>
              <a:buFont typeface="Arial" panose="020B0604020202020204" pitchFamily="34" charset="0"/>
              <a:buChar char="•"/>
            </a:pPr>
            <a:r>
              <a:rPr lang="en-US" sz="4000" dirty="0">
                <a:solidFill>
                  <a:schemeClr val="tx1">
                    <a:lumMod val="75000"/>
                    <a:lumOff val="25000"/>
                  </a:schemeClr>
                </a:solidFill>
                <a:latin typeface="Arial" panose="020B0604020202020204" pitchFamily="34" charset="0"/>
                <a:cs typeface="Arial" panose="020B0604020202020204" pitchFamily="34" charset="0"/>
              </a:rPr>
              <a:t>Will it be </a:t>
            </a:r>
            <a:r>
              <a:rPr lang="en-US" sz="4000" b="1" dirty="0">
                <a:solidFill>
                  <a:schemeClr val="tx1">
                    <a:lumMod val="75000"/>
                    <a:lumOff val="25000"/>
                  </a:schemeClr>
                </a:solidFill>
                <a:latin typeface="Arial" panose="020B0604020202020204" pitchFamily="34" charset="0"/>
                <a:cs typeface="Arial" panose="020B0604020202020204" pitchFamily="34" charset="0"/>
              </a:rPr>
              <a:t>Beneficial</a:t>
            </a:r>
            <a:r>
              <a:rPr lang="en-US" sz="4000" dirty="0">
                <a:solidFill>
                  <a:schemeClr val="tx1">
                    <a:lumMod val="75000"/>
                    <a:lumOff val="25000"/>
                  </a:schemeClr>
                </a:solidFill>
                <a:latin typeface="Arial" panose="020B0604020202020204" pitchFamily="34" charset="0"/>
                <a:cs typeface="Arial" panose="020B0604020202020204" pitchFamily="34" charset="0"/>
              </a:rPr>
              <a:t> to all concerned?</a:t>
            </a:r>
          </a:p>
          <a:p>
            <a:endParaRPr lang="en-AU" dirty="0"/>
          </a:p>
        </p:txBody>
      </p:sp>
      <p:pic>
        <p:nvPicPr>
          <p:cNvPr id="7" name="Picture 6" descr="cid:image003.jpg@01CF9B53.A8E7AD20">
            <a:extLst>
              <a:ext uri="{FF2B5EF4-FFF2-40B4-BE49-F238E27FC236}">
                <a16:creationId xmlns:a16="http://schemas.microsoft.com/office/drawing/2014/main" id="{87675CC4-D823-4022-AEFE-52CB7BB59763}"/>
              </a:ext>
            </a:extLst>
          </p:cNvPr>
          <p:cNvPicPr/>
          <p:nvPr/>
        </p:nvPicPr>
        <p:blipFill>
          <a:blip r:embed="rId3" r:link="rId4" cstate="print"/>
          <a:srcRect/>
          <a:stretch>
            <a:fillRect/>
          </a:stretch>
        </p:blipFill>
        <p:spPr bwMode="auto">
          <a:xfrm>
            <a:off x="5580112" y="764704"/>
            <a:ext cx="2736304" cy="864096"/>
          </a:xfrm>
          <a:prstGeom prst="rect">
            <a:avLst/>
          </a:prstGeom>
          <a:noFill/>
          <a:ln w="9525">
            <a:noFill/>
            <a:miter lim="800000"/>
            <a:headEnd/>
            <a:tailEnd/>
          </a:ln>
        </p:spPr>
      </p:pic>
    </p:spTree>
    <p:extLst>
      <p:ext uri="{BB962C8B-B14F-4D97-AF65-F5344CB8AC3E}">
        <p14:creationId xmlns:p14="http://schemas.microsoft.com/office/powerpoint/2010/main" val="141110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D70-4647-47EF-9066-62AE636D8F01}"/>
              </a:ext>
            </a:extLst>
          </p:cNvPr>
          <p:cNvSpPr>
            <a:spLocks noGrp="1"/>
          </p:cNvSpPr>
          <p:nvPr>
            <p:ph type="ctrTitle"/>
          </p:nvPr>
        </p:nvSpPr>
        <p:spPr>
          <a:xfrm>
            <a:off x="287524" y="393444"/>
            <a:ext cx="8568952" cy="1470025"/>
          </a:xfrm>
        </p:spPr>
        <p:txBody>
          <a:bodyPr>
            <a:normAutofit/>
          </a:bodyPr>
          <a:lstStyle/>
          <a:p>
            <a:pPr algn="l"/>
            <a:r>
              <a:rPr lang="en-US" sz="3600" b="1" dirty="0">
                <a:solidFill>
                  <a:srgbClr val="FF0000"/>
                </a:solidFill>
                <a:latin typeface="Arial" pitchFamily="34" charset="0"/>
                <a:cs typeface="Arial" pitchFamily="34" charset="0"/>
              </a:rPr>
              <a:t>   About Rotary </a:t>
            </a:r>
            <a:endParaRPr lang="en-AU" sz="3600" dirty="0"/>
          </a:p>
        </p:txBody>
      </p:sp>
      <p:sp>
        <p:nvSpPr>
          <p:cNvPr id="3" name="Subtitle 2">
            <a:extLst>
              <a:ext uri="{FF2B5EF4-FFF2-40B4-BE49-F238E27FC236}">
                <a16:creationId xmlns:a16="http://schemas.microsoft.com/office/drawing/2014/main" id="{BC3B1118-5E86-4AEC-936A-D0AC7182726A}"/>
              </a:ext>
            </a:extLst>
          </p:cNvPr>
          <p:cNvSpPr>
            <a:spLocks noGrp="1"/>
          </p:cNvSpPr>
          <p:nvPr>
            <p:ph type="subTitle" idx="1"/>
          </p:nvPr>
        </p:nvSpPr>
        <p:spPr>
          <a:xfrm>
            <a:off x="899592" y="1890530"/>
            <a:ext cx="7776864" cy="4418790"/>
          </a:xfrm>
        </p:spPr>
        <p:txBody>
          <a:bodyPr>
            <a:normAutofit fontScale="77500" lnSpcReduction="20000"/>
          </a:bodyPr>
          <a:lstStyle/>
          <a:p>
            <a:r>
              <a:rPr lang="en-US" sz="4100" b="1" dirty="0">
                <a:solidFill>
                  <a:srgbClr val="002060"/>
                </a:solidFill>
                <a:latin typeface="Arial" panose="020B0604020202020204" pitchFamily="34" charset="0"/>
                <a:cs typeface="Arial" panose="020B0604020202020204" pitchFamily="34" charset="0"/>
              </a:rPr>
              <a:t>How does Rotary operate </a:t>
            </a:r>
          </a:p>
          <a:p>
            <a:r>
              <a:rPr lang="en-US" sz="4100" b="1" dirty="0">
                <a:solidFill>
                  <a:srgbClr val="002060"/>
                </a:solidFill>
                <a:latin typeface="Arial" panose="020B0604020202020204" pitchFamily="34" charset="0"/>
                <a:cs typeface="Arial" panose="020B0604020202020204" pitchFamily="34" charset="0"/>
              </a:rPr>
              <a:t>Bottom up!</a:t>
            </a:r>
          </a:p>
          <a:p>
            <a:endParaRPr lang="en-US" sz="3400" b="1" dirty="0">
              <a:solidFill>
                <a:srgbClr val="002060"/>
              </a:solidFill>
              <a:latin typeface="Arial" panose="020B0604020202020204" pitchFamily="34" charset="0"/>
              <a:cs typeface="Arial" panose="020B0604020202020204" pitchFamily="34" charset="0"/>
            </a:endParaRPr>
          </a:p>
          <a:p>
            <a:pPr marL="216000" algn="l">
              <a:spcBef>
                <a:spcPts val="1200"/>
              </a:spcBef>
            </a:pPr>
            <a:r>
              <a:rPr lang="en-US" b="1" dirty="0">
                <a:solidFill>
                  <a:srgbClr val="FF0000"/>
                </a:solidFill>
                <a:latin typeface="Arial" panose="020B0604020202020204" pitchFamily="34" charset="0"/>
                <a:cs typeface="Arial" panose="020B0604020202020204" pitchFamily="34" charset="0"/>
              </a:rPr>
              <a:t>Rotarians</a:t>
            </a:r>
            <a:r>
              <a:rPr lang="en-US" dirty="0">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are members of Clubs</a:t>
            </a:r>
          </a:p>
          <a:p>
            <a:pPr marL="216000" algn="l">
              <a:spcBef>
                <a:spcPts val="1200"/>
              </a:spcBef>
            </a:pPr>
            <a:r>
              <a:rPr lang="en-US" b="1" dirty="0">
                <a:solidFill>
                  <a:srgbClr val="FF0000"/>
                </a:solidFill>
                <a:latin typeface="Arial" panose="020B0604020202020204" pitchFamily="34" charset="0"/>
                <a:cs typeface="Arial" panose="020B0604020202020204" pitchFamily="34" charset="0"/>
              </a:rPr>
              <a:t>Clubs </a:t>
            </a:r>
            <a:r>
              <a:rPr lang="en-US" dirty="0">
                <a:solidFill>
                  <a:schemeClr val="tx1">
                    <a:lumMod val="75000"/>
                    <a:lumOff val="25000"/>
                  </a:schemeClr>
                </a:solidFill>
                <a:latin typeface="Arial" panose="020B0604020202020204" pitchFamily="34" charset="0"/>
                <a:cs typeface="Arial" panose="020B0604020202020204" pitchFamily="34" charset="0"/>
              </a:rPr>
              <a:t>are the members of Rotary International</a:t>
            </a:r>
            <a:endParaRPr lang="en-US" b="1" dirty="0">
              <a:solidFill>
                <a:srgbClr val="FF0000"/>
              </a:solidFill>
              <a:latin typeface="Arial" panose="020B0604020202020204" pitchFamily="34" charset="0"/>
              <a:cs typeface="Arial" panose="020B0604020202020204" pitchFamily="34" charset="0"/>
            </a:endParaRPr>
          </a:p>
          <a:p>
            <a:pPr marL="216000" algn="l">
              <a:spcBef>
                <a:spcPts val="1200"/>
              </a:spcBef>
            </a:pPr>
            <a:r>
              <a:rPr lang="en-US" b="1" dirty="0">
                <a:solidFill>
                  <a:srgbClr val="FF0000"/>
                </a:solidFill>
                <a:latin typeface="Arial" panose="020B0604020202020204" pitchFamily="34" charset="0"/>
                <a:cs typeface="Arial" panose="020B0604020202020204" pitchFamily="34" charset="0"/>
              </a:rPr>
              <a:t>Districts</a:t>
            </a:r>
            <a:r>
              <a:rPr lang="en-US" dirty="0">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provide administration for the Clubs, with district committees coordinating various </a:t>
            </a:r>
            <a:r>
              <a:rPr lang="en-US" b="1" dirty="0">
                <a:solidFill>
                  <a:schemeClr val="tx1">
                    <a:lumMod val="75000"/>
                    <a:lumOff val="25000"/>
                  </a:schemeClr>
                </a:solidFill>
                <a:latin typeface="Arial" panose="020B0604020202020204" pitchFamily="34" charset="0"/>
                <a:cs typeface="Arial" panose="020B0604020202020204" pitchFamily="34" charset="0"/>
              </a:rPr>
              <a:t>programs carried out by Clubs.</a:t>
            </a:r>
          </a:p>
          <a:p>
            <a:pPr marL="216000" algn="l">
              <a:spcBef>
                <a:spcPts val="1200"/>
              </a:spcBef>
            </a:pPr>
            <a:r>
              <a:rPr lang="en-US" b="1" dirty="0">
                <a:solidFill>
                  <a:srgbClr val="FF0000"/>
                </a:solidFill>
                <a:latin typeface="Arial" panose="020B0604020202020204" pitchFamily="34" charset="0"/>
                <a:cs typeface="Arial" panose="020B0604020202020204" pitchFamily="34" charset="0"/>
              </a:rPr>
              <a:t>Rotary International – </a:t>
            </a:r>
            <a:r>
              <a:rPr lang="en-US" dirty="0">
                <a:solidFill>
                  <a:schemeClr val="tx1">
                    <a:lumMod val="75000"/>
                    <a:lumOff val="25000"/>
                  </a:schemeClr>
                </a:solidFill>
                <a:latin typeface="Arial" panose="020B0604020202020204" pitchFamily="34" charset="0"/>
                <a:cs typeface="Arial" panose="020B0604020202020204" pitchFamily="34" charset="0"/>
              </a:rPr>
              <a:t>the</a:t>
            </a:r>
            <a:r>
              <a:rPr lang="en-US" b="1" dirty="0">
                <a:solidFill>
                  <a:srgbClr val="FF0000"/>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organisation</a:t>
            </a:r>
            <a:r>
              <a:rPr lang="en-US" dirty="0">
                <a:solidFill>
                  <a:schemeClr val="tx1">
                    <a:lumMod val="75000"/>
                    <a:lumOff val="25000"/>
                  </a:schemeClr>
                </a:solidFill>
                <a:latin typeface="Arial" panose="020B0604020202020204" pitchFamily="34" charset="0"/>
                <a:cs typeface="Arial" panose="020B0604020202020204" pitchFamily="34" charset="0"/>
              </a:rPr>
              <a:t> with 1.2m members,  34000 clubs in over 200 countries </a:t>
            </a:r>
          </a:p>
          <a:p>
            <a:pPr algn="l"/>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AU" dirty="0"/>
          </a:p>
        </p:txBody>
      </p:sp>
      <p:pic>
        <p:nvPicPr>
          <p:cNvPr id="7" name="Picture 6" descr="cid:image003.jpg@01CF9B53.A8E7AD20">
            <a:extLst>
              <a:ext uri="{FF2B5EF4-FFF2-40B4-BE49-F238E27FC236}">
                <a16:creationId xmlns:a16="http://schemas.microsoft.com/office/drawing/2014/main" id="{87675CC4-D823-4022-AEFE-52CB7BB59763}"/>
              </a:ext>
            </a:extLst>
          </p:cNvPr>
          <p:cNvPicPr/>
          <p:nvPr/>
        </p:nvPicPr>
        <p:blipFill>
          <a:blip r:embed="rId3" r:link="rId4" cstate="print"/>
          <a:srcRect/>
          <a:stretch>
            <a:fillRect/>
          </a:stretch>
        </p:blipFill>
        <p:spPr bwMode="auto">
          <a:xfrm>
            <a:off x="5652120" y="692696"/>
            <a:ext cx="2736304" cy="936104"/>
          </a:xfrm>
          <a:prstGeom prst="rect">
            <a:avLst/>
          </a:prstGeom>
          <a:noFill/>
          <a:ln w="9525">
            <a:noFill/>
            <a:miter lim="800000"/>
            <a:headEnd/>
            <a:tailEnd/>
          </a:ln>
        </p:spPr>
      </p:pic>
      <p:sp>
        <p:nvSpPr>
          <p:cNvPr id="4" name="Arrow: Left-Up 3">
            <a:extLst>
              <a:ext uri="{FF2B5EF4-FFF2-40B4-BE49-F238E27FC236}">
                <a16:creationId xmlns:a16="http://schemas.microsoft.com/office/drawing/2014/main" id="{106D52B0-6D23-48D5-992B-1FC028170784}"/>
              </a:ext>
            </a:extLst>
          </p:cNvPr>
          <p:cNvSpPr/>
          <p:nvPr/>
        </p:nvSpPr>
        <p:spPr>
          <a:xfrm>
            <a:off x="7524328" y="1988840"/>
            <a:ext cx="432048" cy="792088"/>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3555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D70-4647-47EF-9066-62AE636D8F01}"/>
              </a:ext>
            </a:extLst>
          </p:cNvPr>
          <p:cNvSpPr>
            <a:spLocks noGrp="1"/>
          </p:cNvSpPr>
          <p:nvPr>
            <p:ph type="ctrTitle"/>
          </p:nvPr>
        </p:nvSpPr>
        <p:spPr>
          <a:xfrm>
            <a:off x="683568" y="461739"/>
            <a:ext cx="8568952" cy="1470025"/>
          </a:xfrm>
        </p:spPr>
        <p:txBody>
          <a:bodyPr>
            <a:normAutofit/>
          </a:bodyPr>
          <a:lstStyle/>
          <a:p>
            <a:pPr algn="l"/>
            <a:r>
              <a:rPr lang="en-US" sz="3600" b="1" dirty="0">
                <a:solidFill>
                  <a:srgbClr val="FF0000"/>
                </a:solidFill>
                <a:latin typeface="Arial" pitchFamily="34" charset="0"/>
                <a:cs typeface="Arial" pitchFamily="34" charset="0"/>
              </a:rPr>
              <a:t>   About Rotary </a:t>
            </a:r>
            <a:endParaRPr lang="en-AU" sz="3600" dirty="0"/>
          </a:p>
        </p:txBody>
      </p:sp>
      <p:pic>
        <p:nvPicPr>
          <p:cNvPr id="7" name="Picture 6" descr="cid:image003.jpg@01CF9B53.A8E7AD20">
            <a:extLst>
              <a:ext uri="{FF2B5EF4-FFF2-40B4-BE49-F238E27FC236}">
                <a16:creationId xmlns:a16="http://schemas.microsoft.com/office/drawing/2014/main" id="{87675CC4-D823-4022-AEFE-52CB7BB59763}"/>
              </a:ext>
            </a:extLst>
          </p:cNvPr>
          <p:cNvPicPr/>
          <p:nvPr/>
        </p:nvPicPr>
        <p:blipFill>
          <a:blip r:embed="rId2" r:link="rId3" cstate="print"/>
          <a:srcRect/>
          <a:stretch>
            <a:fillRect/>
          </a:stretch>
        </p:blipFill>
        <p:spPr bwMode="auto">
          <a:xfrm>
            <a:off x="5652120" y="764704"/>
            <a:ext cx="2736304" cy="864096"/>
          </a:xfrm>
          <a:prstGeom prst="rect">
            <a:avLst/>
          </a:prstGeom>
          <a:noFill/>
          <a:ln w="9525">
            <a:noFill/>
            <a:miter lim="800000"/>
            <a:headEnd/>
            <a:tailEnd/>
          </a:ln>
        </p:spPr>
      </p:pic>
      <p:sp>
        <p:nvSpPr>
          <p:cNvPr id="4" name="Rectangle 3">
            <a:extLst>
              <a:ext uri="{FF2B5EF4-FFF2-40B4-BE49-F238E27FC236}">
                <a16:creationId xmlns:a16="http://schemas.microsoft.com/office/drawing/2014/main" id="{5FDFACCD-438E-48DE-8697-7611B068AC06}"/>
              </a:ext>
            </a:extLst>
          </p:cNvPr>
          <p:cNvSpPr/>
          <p:nvPr/>
        </p:nvSpPr>
        <p:spPr>
          <a:xfrm>
            <a:off x="863588" y="1772816"/>
            <a:ext cx="7416824" cy="4696670"/>
          </a:xfrm>
          <a:prstGeom prst="rect">
            <a:avLst/>
          </a:prstGeom>
        </p:spPr>
        <p:txBody>
          <a:bodyPr wrap="square">
            <a:spAutoFit/>
          </a:bodyPr>
          <a:lstStyle/>
          <a:p>
            <a:pPr marL="342900" lvl="0" indent="-342900">
              <a:spcBef>
                <a:spcPct val="20000"/>
              </a:spcBef>
            </a:pPr>
            <a:r>
              <a:rPr lang="en-US" sz="3600" b="1" dirty="0">
                <a:solidFill>
                  <a:srgbClr val="002060"/>
                </a:solidFill>
              </a:rPr>
              <a:t>Types of Membership</a:t>
            </a:r>
          </a:p>
          <a:p>
            <a:pPr marL="342900" lvl="0" indent="-342900">
              <a:spcBef>
                <a:spcPct val="20000"/>
              </a:spcBef>
              <a:buFont typeface="Arial" pitchFamily="34" charset="0"/>
              <a:buChar char="•"/>
            </a:pPr>
            <a:r>
              <a:rPr lang="en-US" sz="2800" dirty="0">
                <a:solidFill>
                  <a:prstClr val="black"/>
                </a:solidFill>
              </a:rPr>
              <a:t>Active Rotarians </a:t>
            </a:r>
          </a:p>
          <a:p>
            <a:pPr marL="342900" lvl="0" indent="-342900">
              <a:spcBef>
                <a:spcPct val="20000"/>
              </a:spcBef>
              <a:buFont typeface="Arial" pitchFamily="34" charset="0"/>
              <a:buChar char="•"/>
            </a:pPr>
            <a:r>
              <a:rPr lang="en-US" sz="2800" dirty="0">
                <a:solidFill>
                  <a:prstClr val="black"/>
                </a:solidFill>
              </a:rPr>
              <a:t>Other Membership Categories (Associates etc.)</a:t>
            </a:r>
          </a:p>
          <a:p>
            <a:pPr marL="342900" lvl="0" indent="-342900">
              <a:spcBef>
                <a:spcPct val="20000"/>
              </a:spcBef>
              <a:buFont typeface="Arial" pitchFamily="34" charset="0"/>
              <a:buChar char="•"/>
            </a:pPr>
            <a:r>
              <a:rPr lang="en-US" sz="2800" dirty="0">
                <a:solidFill>
                  <a:prstClr val="black"/>
                </a:solidFill>
              </a:rPr>
              <a:t>Friend of Rotary</a:t>
            </a:r>
          </a:p>
          <a:p>
            <a:pPr marL="342900" lvl="0" indent="-342900">
              <a:spcBef>
                <a:spcPct val="20000"/>
              </a:spcBef>
              <a:buFont typeface="Arial" pitchFamily="34" charset="0"/>
              <a:buChar char="•"/>
            </a:pPr>
            <a:r>
              <a:rPr lang="en-US" sz="2800" dirty="0">
                <a:solidFill>
                  <a:prstClr val="black"/>
                </a:solidFill>
              </a:rPr>
              <a:t>Rotaractors  (18  to 30 years of age) </a:t>
            </a:r>
          </a:p>
          <a:p>
            <a:pPr marL="342900" lvl="0" indent="-342900">
              <a:spcBef>
                <a:spcPct val="20000"/>
              </a:spcBef>
              <a:buFont typeface="Arial" pitchFamily="34" charset="0"/>
              <a:buChar char="•"/>
            </a:pPr>
            <a:r>
              <a:rPr lang="en-US" sz="2800" dirty="0">
                <a:solidFill>
                  <a:prstClr val="black"/>
                </a:solidFill>
              </a:rPr>
              <a:t>Interactors  (High school students)</a:t>
            </a:r>
          </a:p>
          <a:p>
            <a:pPr marL="342900" lvl="0" indent="-342900">
              <a:spcBef>
                <a:spcPct val="20000"/>
              </a:spcBef>
              <a:buFont typeface="Arial" pitchFamily="34" charset="0"/>
              <a:buChar char="•"/>
            </a:pPr>
            <a:r>
              <a:rPr lang="en-US" sz="2800" dirty="0">
                <a:solidFill>
                  <a:prstClr val="black"/>
                </a:solidFill>
              </a:rPr>
              <a:t>Alumni  (Youth Exchange, Vocational Training Teams, Scholars, Youth Training Programs)</a:t>
            </a:r>
          </a:p>
          <a:p>
            <a:pPr marL="342900" lvl="0" indent="-342900">
              <a:spcBef>
                <a:spcPct val="20000"/>
              </a:spcBef>
              <a:buFont typeface="Arial" pitchFamily="34" charset="0"/>
              <a:buChar char="•"/>
            </a:pPr>
            <a:r>
              <a:rPr lang="en-US" sz="2800" b="1" dirty="0">
                <a:solidFill>
                  <a:prstClr val="black"/>
                </a:solidFill>
              </a:rPr>
              <a:t>Honorary Membership </a:t>
            </a:r>
            <a:r>
              <a:rPr lang="en-US" sz="2800" dirty="0">
                <a:solidFill>
                  <a:prstClr val="black"/>
                </a:solidFill>
              </a:rPr>
              <a:t>– the most valuable!</a:t>
            </a:r>
          </a:p>
        </p:txBody>
      </p:sp>
    </p:spTree>
    <p:extLst>
      <p:ext uri="{BB962C8B-B14F-4D97-AF65-F5344CB8AC3E}">
        <p14:creationId xmlns:p14="http://schemas.microsoft.com/office/powerpoint/2010/main" val="2800092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5961</TotalTime>
  <Words>1980</Words>
  <Application>Microsoft Macintosh PowerPoint</Application>
  <PresentationFormat>On-screen Show (4:3)</PresentationFormat>
  <Paragraphs>371</Paragraphs>
  <Slides>36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Rounded MT Bold</vt:lpstr>
      <vt:lpstr>Calibri</vt:lpstr>
      <vt:lpstr>Courier New</vt:lpstr>
      <vt:lpstr>Georgia</vt:lpstr>
      <vt:lpstr>Wingdings</vt:lpstr>
      <vt:lpstr>Office Theme</vt:lpstr>
      <vt:lpstr>   </vt:lpstr>
      <vt:lpstr> About Rotary </vt:lpstr>
      <vt:lpstr>About Rotary  </vt:lpstr>
      <vt:lpstr> About Rotary </vt:lpstr>
      <vt:lpstr>   About Rotary </vt:lpstr>
      <vt:lpstr> About Rotary </vt:lpstr>
      <vt:lpstr>   About Rotary </vt:lpstr>
      <vt:lpstr>   About Rotary </vt:lpstr>
      <vt:lpstr>   About Rotary </vt:lpstr>
      <vt:lpstr>   About Rotary </vt:lpstr>
      <vt:lpstr>   About Rotary </vt:lpstr>
      <vt:lpstr>Rotary Training</vt:lpstr>
      <vt:lpstr>   About Rotary </vt:lpstr>
      <vt:lpstr>Detailed Information on all the above available on line. Front page of Rotary website. There are also a District 9465 and a Club website.</vt:lpstr>
      <vt:lpstr>Rotary Training</vt:lpstr>
      <vt:lpstr>PowerPoint Presentation</vt:lpstr>
      <vt:lpstr>Rotary Training</vt:lpstr>
      <vt:lpstr>   About Rotary </vt:lpstr>
      <vt:lpstr>   About Rotary  Avenues of Service</vt:lpstr>
      <vt:lpstr>Rotary Training</vt:lpstr>
      <vt:lpstr>PowerPoint Presentation</vt:lpstr>
      <vt:lpstr>Rotary Training</vt:lpstr>
      <vt:lpstr>Rotary Training</vt:lpstr>
      <vt:lpstr>Rotary Training</vt:lpstr>
      <vt:lpstr>Rotary Training</vt:lpstr>
      <vt:lpstr>   About Rotary </vt:lpstr>
      <vt:lpstr>Rotary Training</vt:lpstr>
      <vt:lpstr>Rotary Training</vt:lpstr>
      <vt:lpstr>Rotary Training</vt:lpstr>
      <vt:lpstr>Rotary Training</vt:lpstr>
      <vt:lpstr>Rotary Training</vt:lpstr>
      <vt:lpstr>Rotary Training</vt:lpstr>
      <vt:lpstr>Rotary Training</vt:lpstr>
      <vt:lpstr>Rotary Training - - - Applecross Rotary Club Projects</vt:lpstr>
      <vt:lpstr>Rotary Training</vt:lpstr>
      <vt:lpstr>Rotary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CLUB OF APPLECROSS</dc:title>
  <dc:creator>John Kevan</dc:creator>
  <cp:lastModifiedBy>christopher whelan</cp:lastModifiedBy>
  <cp:revision>97</cp:revision>
  <cp:lastPrinted>2019-08-04T02:42:12Z</cp:lastPrinted>
  <dcterms:created xsi:type="dcterms:W3CDTF">2011-07-12T07:16:22Z</dcterms:created>
  <dcterms:modified xsi:type="dcterms:W3CDTF">2019-08-04T02:43:30Z</dcterms:modified>
</cp:coreProperties>
</file>