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7" r:id="rId2"/>
    <p:sldId id="323" r:id="rId3"/>
    <p:sldId id="312" r:id="rId4"/>
    <p:sldId id="258" r:id="rId5"/>
    <p:sldId id="321" r:id="rId6"/>
    <p:sldId id="264" r:id="rId7"/>
    <p:sldId id="259" r:id="rId8"/>
    <p:sldId id="265" r:id="rId9"/>
    <p:sldId id="320" r:id="rId10"/>
    <p:sldId id="278" r:id="rId11"/>
    <p:sldId id="280" r:id="rId12"/>
    <p:sldId id="277" r:id="rId13"/>
    <p:sldId id="287" r:id="rId14"/>
    <p:sldId id="267" r:id="rId15"/>
    <p:sldId id="269" r:id="rId16"/>
    <p:sldId id="306" r:id="rId17"/>
    <p:sldId id="271" r:id="rId18"/>
    <p:sldId id="274" r:id="rId19"/>
    <p:sldId id="276" r:id="rId20"/>
    <p:sldId id="268" r:id="rId21"/>
    <p:sldId id="322" r:id="rId22"/>
    <p:sldId id="292" r:id="rId23"/>
    <p:sldId id="325" r:id="rId24"/>
    <p:sldId id="309" r:id="rId25"/>
    <p:sldId id="324" r:id="rId26"/>
    <p:sldId id="327" r:id="rId27"/>
    <p:sldId id="328" r:id="rId28"/>
    <p:sldId id="329" r:id="rId29"/>
    <p:sldId id="301" r:id="rId30"/>
    <p:sldId id="318" r:id="rId31"/>
    <p:sldId id="319" r:id="rId32"/>
    <p:sldId id="302" r:id="rId33"/>
    <p:sldId id="326" r:id="rId34"/>
    <p:sldId id="315" r:id="rId35"/>
    <p:sldId id="261" r:id="rId36"/>
    <p:sldId id="294" r:id="rId37"/>
    <p:sldId id="275" r:id="rId38"/>
    <p:sldId id="273" r:id="rId39"/>
    <p:sldId id="272" r:id="rId40"/>
    <p:sldId id="288" r:id="rId41"/>
    <p:sldId id="299" r:id="rId42"/>
    <p:sldId id="297" r:id="rId4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 OBryan" initials="JO" lastIdx="1" clrIdx="0">
    <p:extLst>
      <p:ext uri="{19B8F6BF-5375-455C-9EA6-DF929625EA0E}">
        <p15:presenceInfo xmlns:p15="http://schemas.microsoft.com/office/powerpoint/2012/main" userId="ab049b6ed492006f" providerId="Windows Live"/>
      </p:ext>
    </p:extLst>
  </p:cmAuthor>
  <p:cmAuthor id="2" name="James" initials="J" lastIdx="2" clrIdx="1">
    <p:extLst>
      <p:ext uri="{19B8F6BF-5375-455C-9EA6-DF929625EA0E}">
        <p15:presenceInfo xmlns:p15="http://schemas.microsoft.com/office/powerpoint/2012/main" userId="135c1dca69fa2dc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0000"/>
    <a:srgbClr val="006600"/>
    <a:srgbClr val="660033"/>
    <a:srgbClr val="FF6600"/>
    <a:srgbClr val="CC3300"/>
    <a:srgbClr val="99003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18" autoAdjust="0"/>
    <p:restoredTop sz="90441" autoAdjust="0"/>
  </p:normalViewPr>
  <p:slideViewPr>
    <p:cSldViewPr>
      <p:cViewPr varScale="1">
        <p:scale>
          <a:sx n="114" d="100"/>
          <a:sy n="114" d="100"/>
        </p:scale>
        <p:origin x="166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194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54" y="-8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 and LaDonna Delgado" userId="3254bdf68fc999c8" providerId="LiveId" clId="{CAC22109-414D-4CB5-9A88-E6528F6C7C91}"/>
    <pc:docChg chg="undo custSel delSld modSld modNotesMaster modHandout">
      <pc:chgData name="Rich and LaDonna Delgado" userId="3254bdf68fc999c8" providerId="LiveId" clId="{CAC22109-414D-4CB5-9A88-E6528F6C7C91}" dt="2025-03-24T14:10:40.463" v="183"/>
      <pc:docMkLst>
        <pc:docMk/>
      </pc:docMkLst>
      <pc:sldChg chg="modNotes">
        <pc:chgData name="Rich and LaDonna Delgado" userId="3254bdf68fc999c8" providerId="LiveId" clId="{CAC22109-414D-4CB5-9A88-E6528F6C7C91}" dt="2025-03-24T14:10:40.463" v="183"/>
        <pc:sldMkLst>
          <pc:docMk/>
          <pc:sldMk cId="0" sldId="257"/>
        </pc:sldMkLst>
      </pc:sldChg>
      <pc:sldChg chg="modSp mod modNotes">
        <pc:chgData name="Rich and LaDonna Delgado" userId="3254bdf68fc999c8" providerId="LiveId" clId="{CAC22109-414D-4CB5-9A88-E6528F6C7C91}" dt="2025-03-24T14:10:40.463" v="183"/>
        <pc:sldMkLst>
          <pc:docMk/>
          <pc:sldMk cId="0" sldId="258"/>
        </pc:sldMkLst>
        <pc:spChg chg="mod">
          <ac:chgData name="Rich and LaDonna Delgado" userId="3254bdf68fc999c8" providerId="LiveId" clId="{CAC22109-414D-4CB5-9A88-E6528F6C7C91}" dt="2025-03-22T12:46:42.289" v="38" actId="2711"/>
          <ac:spMkLst>
            <pc:docMk/>
            <pc:sldMk cId="0" sldId="258"/>
            <ac:spMk id="7171" creationId="{00000000-0000-0000-0000-000000000000}"/>
          </ac:spMkLst>
        </pc:spChg>
      </pc:sldChg>
      <pc:sldChg chg="modNotes">
        <pc:chgData name="Rich and LaDonna Delgado" userId="3254bdf68fc999c8" providerId="LiveId" clId="{CAC22109-414D-4CB5-9A88-E6528F6C7C91}" dt="2025-03-24T14:10:40.463" v="183"/>
        <pc:sldMkLst>
          <pc:docMk/>
          <pc:sldMk cId="0" sldId="261"/>
        </pc:sldMkLst>
      </pc:sldChg>
      <pc:sldChg chg="modSp mod modNotes">
        <pc:chgData name="Rich and LaDonna Delgado" userId="3254bdf68fc999c8" providerId="LiveId" clId="{CAC22109-414D-4CB5-9A88-E6528F6C7C91}" dt="2025-03-24T14:10:40.463" v="183"/>
        <pc:sldMkLst>
          <pc:docMk/>
          <pc:sldMk cId="3453043918" sldId="264"/>
        </pc:sldMkLst>
        <pc:spChg chg="mod">
          <ac:chgData name="Rich and LaDonna Delgado" userId="3254bdf68fc999c8" providerId="LiveId" clId="{CAC22109-414D-4CB5-9A88-E6528F6C7C91}" dt="2025-03-22T12:58:36.989" v="143" actId="404"/>
          <ac:spMkLst>
            <pc:docMk/>
            <pc:sldMk cId="3453043918" sldId="264"/>
            <ac:spMk id="12291" creationId="{00000000-0000-0000-0000-000000000000}"/>
          </ac:spMkLst>
        </pc:spChg>
      </pc:sldChg>
      <pc:sldChg chg="modNotes">
        <pc:chgData name="Rich and LaDonna Delgado" userId="3254bdf68fc999c8" providerId="LiveId" clId="{CAC22109-414D-4CB5-9A88-E6528F6C7C91}" dt="2025-03-24T14:10:40.463" v="183"/>
        <pc:sldMkLst>
          <pc:docMk/>
          <pc:sldMk cId="0" sldId="265"/>
        </pc:sldMkLst>
      </pc:sldChg>
      <pc:sldChg chg="modNotes">
        <pc:chgData name="Rich and LaDonna Delgado" userId="3254bdf68fc999c8" providerId="LiveId" clId="{CAC22109-414D-4CB5-9A88-E6528F6C7C91}" dt="2025-03-24T14:10:40.463" v="183"/>
        <pc:sldMkLst>
          <pc:docMk/>
          <pc:sldMk cId="0" sldId="267"/>
        </pc:sldMkLst>
      </pc:sldChg>
      <pc:sldChg chg="modSp mod modNotes">
        <pc:chgData name="Rich and LaDonna Delgado" userId="3254bdf68fc999c8" providerId="LiveId" clId="{CAC22109-414D-4CB5-9A88-E6528F6C7C91}" dt="2025-03-24T14:10:40.463" v="183"/>
        <pc:sldMkLst>
          <pc:docMk/>
          <pc:sldMk cId="0" sldId="268"/>
        </pc:sldMkLst>
        <pc:spChg chg="mod">
          <ac:chgData name="Rich and LaDonna Delgado" userId="3254bdf68fc999c8" providerId="LiveId" clId="{CAC22109-414D-4CB5-9A88-E6528F6C7C91}" dt="2025-03-22T15:15:23.727" v="162" actId="1076"/>
          <ac:spMkLst>
            <pc:docMk/>
            <pc:sldMk cId="0" sldId="268"/>
            <ac:spMk id="17411" creationId="{00000000-0000-0000-0000-000000000000}"/>
          </ac:spMkLst>
        </pc:spChg>
      </pc:sldChg>
      <pc:sldChg chg="modNotes">
        <pc:chgData name="Rich and LaDonna Delgado" userId="3254bdf68fc999c8" providerId="LiveId" clId="{CAC22109-414D-4CB5-9A88-E6528F6C7C91}" dt="2025-03-24T14:10:40.463" v="183"/>
        <pc:sldMkLst>
          <pc:docMk/>
          <pc:sldMk cId="0" sldId="269"/>
        </pc:sldMkLst>
      </pc:sldChg>
      <pc:sldChg chg="modNotes">
        <pc:chgData name="Rich and LaDonna Delgado" userId="3254bdf68fc999c8" providerId="LiveId" clId="{CAC22109-414D-4CB5-9A88-E6528F6C7C91}" dt="2025-03-24T14:10:40.463" v="183"/>
        <pc:sldMkLst>
          <pc:docMk/>
          <pc:sldMk cId="0" sldId="271"/>
        </pc:sldMkLst>
      </pc:sldChg>
      <pc:sldChg chg="modNotes">
        <pc:chgData name="Rich and LaDonna Delgado" userId="3254bdf68fc999c8" providerId="LiveId" clId="{CAC22109-414D-4CB5-9A88-E6528F6C7C91}" dt="2025-03-24T14:10:40.463" v="183"/>
        <pc:sldMkLst>
          <pc:docMk/>
          <pc:sldMk cId="0" sldId="272"/>
        </pc:sldMkLst>
      </pc:sldChg>
      <pc:sldChg chg="modNotes">
        <pc:chgData name="Rich and LaDonna Delgado" userId="3254bdf68fc999c8" providerId="LiveId" clId="{CAC22109-414D-4CB5-9A88-E6528F6C7C91}" dt="2025-03-24T14:10:40.463" v="183"/>
        <pc:sldMkLst>
          <pc:docMk/>
          <pc:sldMk cId="0" sldId="273"/>
        </pc:sldMkLst>
      </pc:sldChg>
      <pc:sldChg chg="modNotes">
        <pc:chgData name="Rich and LaDonna Delgado" userId="3254bdf68fc999c8" providerId="LiveId" clId="{CAC22109-414D-4CB5-9A88-E6528F6C7C91}" dt="2025-03-24T14:10:40.463" v="183"/>
        <pc:sldMkLst>
          <pc:docMk/>
          <pc:sldMk cId="0" sldId="274"/>
        </pc:sldMkLst>
      </pc:sldChg>
      <pc:sldChg chg="modNotes">
        <pc:chgData name="Rich and LaDonna Delgado" userId="3254bdf68fc999c8" providerId="LiveId" clId="{CAC22109-414D-4CB5-9A88-E6528F6C7C91}" dt="2025-03-24T14:10:40.463" v="183"/>
        <pc:sldMkLst>
          <pc:docMk/>
          <pc:sldMk cId="0" sldId="275"/>
        </pc:sldMkLst>
      </pc:sldChg>
      <pc:sldChg chg="modNotes">
        <pc:chgData name="Rich and LaDonna Delgado" userId="3254bdf68fc999c8" providerId="LiveId" clId="{CAC22109-414D-4CB5-9A88-E6528F6C7C91}" dt="2025-03-24T14:10:40.463" v="183"/>
        <pc:sldMkLst>
          <pc:docMk/>
          <pc:sldMk cId="0" sldId="276"/>
        </pc:sldMkLst>
      </pc:sldChg>
      <pc:sldChg chg="modNotes">
        <pc:chgData name="Rich and LaDonna Delgado" userId="3254bdf68fc999c8" providerId="LiveId" clId="{CAC22109-414D-4CB5-9A88-E6528F6C7C91}" dt="2025-03-24T14:10:40.463" v="183"/>
        <pc:sldMkLst>
          <pc:docMk/>
          <pc:sldMk cId="0" sldId="277"/>
        </pc:sldMkLst>
      </pc:sldChg>
      <pc:sldChg chg="modNotes">
        <pc:chgData name="Rich and LaDonna Delgado" userId="3254bdf68fc999c8" providerId="LiveId" clId="{CAC22109-414D-4CB5-9A88-E6528F6C7C91}" dt="2025-03-24T14:10:40.463" v="183"/>
        <pc:sldMkLst>
          <pc:docMk/>
          <pc:sldMk cId="0" sldId="278"/>
        </pc:sldMkLst>
      </pc:sldChg>
      <pc:sldChg chg="modNotes">
        <pc:chgData name="Rich and LaDonna Delgado" userId="3254bdf68fc999c8" providerId="LiveId" clId="{CAC22109-414D-4CB5-9A88-E6528F6C7C91}" dt="2025-03-24T14:10:40.463" v="183"/>
        <pc:sldMkLst>
          <pc:docMk/>
          <pc:sldMk cId="0" sldId="280"/>
        </pc:sldMkLst>
      </pc:sldChg>
      <pc:sldChg chg="modNotes">
        <pc:chgData name="Rich and LaDonna Delgado" userId="3254bdf68fc999c8" providerId="LiveId" clId="{CAC22109-414D-4CB5-9A88-E6528F6C7C91}" dt="2025-03-24T14:10:40.463" v="183"/>
        <pc:sldMkLst>
          <pc:docMk/>
          <pc:sldMk cId="0" sldId="287"/>
        </pc:sldMkLst>
      </pc:sldChg>
      <pc:sldChg chg="modNotes">
        <pc:chgData name="Rich and LaDonna Delgado" userId="3254bdf68fc999c8" providerId="LiveId" clId="{CAC22109-414D-4CB5-9A88-E6528F6C7C91}" dt="2025-03-24T14:10:40.463" v="183"/>
        <pc:sldMkLst>
          <pc:docMk/>
          <pc:sldMk cId="0" sldId="292"/>
        </pc:sldMkLst>
      </pc:sldChg>
      <pc:sldChg chg="modNotes">
        <pc:chgData name="Rich and LaDonna Delgado" userId="3254bdf68fc999c8" providerId="LiveId" clId="{CAC22109-414D-4CB5-9A88-E6528F6C7C91}" dt="2025-03-24T14:10:40.463" v="183"/>
        <pc:sldMkLst>
          <pc:docMk/>
          <pc:sldMk cId="0" sldId="294"/>
        </pc:sldMkLst>
      </pc:sldChg>
      <pc:sldChg chg="modNotes">
        <pc:chgData name="Rich and LaDonna Delgado" userId="3254bdf68fc999c8" providerId="LiveId" clId="{CAC22109-414D-4CB5-9A88-E6528F6C7C91}" dt="2025-03-24T14:10:40.463" v="183"/>
        <pc:sldMkLst>
          <pc:docMk/>
          <pc:sldMk cId="0" sldId="297"/>
        </pc:sldMkLst>
      </pc:sldChg>
      <pc:sldChg chg="modNotes">
        <pc:chgData name="Rich and LaDonna Delgado" userId="3254bdf68fc999c8" providerId="LiveId" clId="{CAC22109-414D-4CB5-9A88-E6528F6C7C91}" dt="2025-03-24T14:10:40.463" v="183"/>
        <pc:sldMkLst>
          <pc:docMk/>
          <pc:sldMk cId="0" sldId="299"/>
        </pc:sldMkLst>
      </pc:sldChg>
      <pc:sldChg chg="del">
        <pc:chgData name="Rich and LaDonna Delgado" userId="3254bdf68fc999c8" providerId="LiveId" clId="{CAC22109-414D-4CB5-9A88-E6528F6C7C91}" dt="2025-03-22T15:13:43.477" v="144" actId="47"/>
        <pc:sldMkLst>
          <pc:docMk/>
          <pc:sldMk cId="0" sldId="300"/>
        </pc:sldMkLst>
      </pc:sldChg>
      <pc:sldChg chg="modNotes">
        <pc:chgData name="Rich and LaDonna Delgado" userId="3254bdf68fc999c8" providerId="LiveId" clId="{CAC22109-414D-4CB5-9A88-E6528F6C7C91}" dt="2025-03-24T14:10:40.463" v="183"/>
        <pc:sldMkLst>
          <pc:docMk/>
          <pc:sldMk cId="0" sldId="301"/>
        </pc:sldMkLst>
      </pc:sldChg>
      <pc:sldChg chg="modNotes">
        <pc:chgData name="Rich and LaDonna Delgado" userId="3254bdf68fc999c8" providerId="LiveId" clId="{CAC22109-414D-4CB5-9A88-E6528F6C7C91}" dt="2025-03-24T14:10:40.463" v="183"/>
        <pc:sldMkLst>
          <pc:docMk/>
          <pc:sldMk cId="0" sldId="302"/>
        </pc:sldMkLst>
      </pc:sldChg>
      <pc:sldChg chg="modNotes">
        <pc:chgData name="Rich and LaDonna Delgado" userId="3254bdf68fc999c8" providerId="LiveId" clId="{CAC22109-414D-4CB5-9A88-E6528F6C7C91}" dt="2025-03-24T14:10:40.463" v="183"/>
        <pc:sldMkLst>
          <pc:docMk/>
          <pc:sldMk cId="0" sldId="306"/>
        </pc:sldMkLst>
      </pc:sldChg>
      <pc:sldChg chg="modSp mod modNotes">
        <pc:chgData name="Rich and LaDonna Delgado" userId="3254bdf68fc999c8" providerId="LiveId" clId="{CAC22109-414D-4CB5-9A88-E6528F6C7C91}" dt="2025-03-24T14:10:40.463" v="183"/>
        <pc:sldMkLst>
          <pc:docMk/>
          <pc:sldMk cId="0" sldId="309"/>
        </pc:sldMkLst>
        <pc:spChg chg="mod">
          <ac:chgData name="Rich and LaDonna Delgado" userId="3254bdf68fc999c8" providerId="LiveId" clId="{CAC22109-414D-4CB5-9A88-E6528F6C7C91}" dt="2025-03-22T12:44:51.859" v="30" actId="20577"/>
          <ac:spMkLst>
            <pc:docMk/>
            <pc:sldMk cId="0" sldId="309"/>
            <ac:spMk id="37890" creationId="{00000000-0000-0000-0000-000000000000}"/>
          </ac:spMkLst>
        </pc:spChg>
        <pc:spChg chg="mod">
          <ac:chgData name="Rich and LaDonna Delgado" userId="3254bdf68fc999c8" providerId="LiveId" clId="{CAC22109-414D-4CB5-9A88-E6528F6C7C91}" dt="2025-03-22T12:45:07.739" v="34" actId="20577"/>
          <ac:spMkLst>
            <pc:docMk/>
            <pc:sldMk cId="0" sldId="309"/>
            <ac:spMk id="37891" creationId="{00000000-0000-0000-0000-000000000000}"/>
          </ac:spMkLst>
        </pc:spChg>
      </pc:sldChg>
      <pc:sldChg chg="addSp delSp modSp mod modNotes">
        <pc:chgData name="Rich and LaDonna Delgado" userId="3254bdf68fc999c8" providerId="LiveId" clId="{CAC22109-414D-4CB5-9A88-E6528F6C7C91}" dt="2025-03-24T14:10:40.463" v="183"/>
        <pc:sldMkLst>
          <pc:docMk/>
          <pc:sldMk cId="0" sldId="312"/>
        </pc:sldMkLst>
        <pc:picChg chg="add mod modCrop">
          <ac:chgData name="Rich and LaDonna Delgado" userId="3254bdf68fc999c8" providerId="LiveId" clId="{CAC22109-414D-4CB5-9A88-E6528F6C7C91}" dt="2025-03-22T12:57:32.560" v="139" actId="14100"/>
          <ac:picMkLst>
            <pc:docMk/>
            <pc:sldMk cId="0" sldId="312"/>
            <ac:picMk id="3" creationId="{CF18A70D-64B1-E8B8-9906-3F685AD2F57B}"/>
          </ac:picMkLst>
        </pc:picChg>
        <pc:picChg chg="add mod modCrop">
          <ac:chgData name="Rich and LaDonna Delgado" userId="3254bdf68fc999c8" providerId="LiveId" clId="{CAC22109-414D-4CB5-9A88-E6528F6C7C91}" dt="2025-03-22T12:55:38.130" v="116" actId="14100"/>
          <ac:picMkLst>
            <pc:docMk/>
            <pc:sldMk cId="0" sldId="312"/>
            <ac:picMk id="5" creationId="{D8C9C1A9-75EC-7456-655F-D546B426BC36}"/>
          </ac:picMkLst>
        </pc:picChg>
        <pc:picChg chg="add mod">
          <ac:chgData name="Rich and LaDonna Delgado" userId="3254bdf68fc999c8" providerId="LiveId" clId="{CAC22109-414D-4CB5-9A88-E6528F6C7C91}" dt="2025-03-22T15:17:40.894" v="182" actId="1076"/>
          <ac:picMkLst>
            <pc:docMk/>
            <pc:sldMk cId="0" sldId="312"/>
            <ac:picMk id="7" creationId="{D2DA7F55-BCC6-887E-AF1A-EE1E4F15E2D5}"/>
          </ac:picMkLst>
        </pc:picChg>
        <pc:picChg chg="add mod modCrop">
          <ac:chgData name="Rich and LaDonna Delgado" userId="3254bdf68fc999c8" providerId="LiveId" clId="{CAC22109-414D-4CB5-9A88-E6528F6C7C91}" dt="2025-03-22T12:57:26.612" v="137" actId="14100"/>
          <ac:picMkLst>
            <pc:docMk/>
            <pc:sldMk cId="0" sldId="312"/>
            <ac:picMk id="11" creationId="{B798D307-DCA0-FF28-060E-744722B7BCE7}"/>
          </ac:picMkLst>
        </pc:picChg>
      </pc:sldChg>
      <pc:sldChg chg="modNotes">
        <pc:chgData name="Rich and LaDonna Delgado" userId="3254bdf68fc999c8" providerId="LiveId" clId="{CAC22109-414D-4CB5-9A88-E6528F6C7C91}" dt="2025-03-24T14:10:40.463" v="183"/>
        <pc:sldMkLst>
          <pc:docMk/>
          <pc:sldMk cId="0" sldId="318"/>
        </pc:sldMkLst>
      </pc:sldChg>
      <pc:sldChg chg="modSp mod">
        <pc:chgData name="Rich and LaDonna Delgado" userId="3254bdf68fc999c8" providerId="LiveId" clId="{CAC22109-414D-4CB5-9A88-E6528F6C7C91}" dt="2025-03-22T12:48:44.499" v="91" actId="313"/>
        <pc:sldMkLst>
          <pc:docMk/>
          <pc:sldMk cId="1960285445" sldId="319"/>
        </pc:sldMkLst>
        <pc:spChg chg="mod">
          <ac:chgData name="Rich and LaDonna Delgado" userId="3254bdf68fc999c8" providerId="LiveId" clId="{CAC22109-414D-4CB5-9A88-E6528F6C7C91}" dt="2025-03-22T12:48:44.499" v="91" actId="313"/>
          <ac:spMkLst>
            <pc:docMk/>
            <pc:sldMk cId="1960285445" sldId="319"/>
            <ac:spMk id="3" creationId="{C444C170-2B55-44FE-8418-CC21E8C48AE1}"/>
          </ac:spMkLst>
        </pc:spChg>
      </pc:sldChg>
      <pc:sldChg chg="modSp mod modNotes">
        <pc:chgData name="Rich and LaDonna Delgado" userId="3254bdf68fc999c8" providerId="LiveId" clId="{CAC22109-414D-4CB5-9A88-E6528F6C7C91}" dt="2025-03-24T14:10:40.463" v="183"/>
        <pc:sldMkLst>
          <pc:docMk/>
          <pc:sldMk cId="596171231" sldId="321"/>
        </pc:sldMkLst>
        <pc:spChg chg="mod">
          <ac:chgData name="Rich and LaDonna Delgado" userId="3254bdf68fc999c8" providerId="LiveId" clId="{CAC22109-414D-4CB5-9A88-E6528F6C7C91}" dt="2025-03-22T12:58:18.989" v="141" actId="113"/>
          <ac:spMkLst>
            <pc:docMk/>
            <pc:sldMk cId="596171231" sldId="321"/>
            <ac:spMk id="7171" creationId="{00000000-0000-0000-0000-000000000000}"/>
          </ac:spMkLst>
        </pc:spChg>
      </pc:sldChg>
      <pc:sldChg chg="modSp mod">
        <pc:chgData name="Rich and LaDonna Delgado" userId="3254bdf68fc999c8" providerId="LiveId" clId="{CAC22109-414D-4CB5-9A88-E6528F6C7C91}" dt="2025-03-22T12:34:19.522" v="3" actId="207"/>
        <pc:sldMkLst>
          <pc:docMk/>
          <pc:sldMk cId="1482439311" sldId="322"/>
        </pc:sldMkLst>
        <pc:spChg chg="mod">
          <ac:chgData name="Rich and LaDonna Delgado" userId="3254bdf68fc999c8" providerId="LiveId" clId="{CAC22109-414D-4CB5-9A88-E6528F6C7C91}" dt="2025-03-22T12:34:19.522" v="3" actId="207"/>
          <ac:spMkLst>
            <pc:docMk/>
            <pc:sldMk cId="1482439311" sldId="322"/>
            <ac:spMk id="4" creationId="{C83D5595-DE0B-406C-8774-3DBE175538CE}"/>
          </ac:spMkLst>
        </pc:spChg>
      </pc:sldChg>
      <pc:sldChg chg="modNotes">
        <pc:chgData name="Rich and LaDonna Delgado" userId="3254bdf68fc999c8" providerId="LiveId" clId="{CAC22109-414D-4CB5-9A88-E6528F6C7C91}" dt="2025-03-24T14:10:40.463" v="183"/>
        <pc:sldMkLst>
          <pc:docMk/>
          <pc:sldMk cId="1010792010" sldId="323"/>
        </pc:sldMkLst>
      </pc:sldChg>
      <pc:sldChg chg="modSp mod modNotes">
        <pc:chgData name="Rich and LaDonna Delgado" userId="3254bdf68fc999c8" providerId="LiveId" clId="{CAC22109-414D-4CB5-9A88-E6528F6C7C91}" dt="2025-03-24T14:10:40.463" v="183"/>
        <pc:sldMkLst>
          <pc:docMk/>
          <pc:sldMk cId="1726959090" sldId="325"/>
        </pc:sldMkLst>
        <pc:spChg chg="mod">
          <ac:chgData name="Rich and LaDonna Delgado" userId="3254bdf68fc999c8" providerId="LiveId" clId="{CAC22109-414D-4CB5-9A88-E6528F6C7C91}" dt="2025-03-22T15:16:21.780" v="178" actId="20577"/>
          <ac:spMkLst>
            <pc:docMk/>
            <pc:sldMk cId="1726959090" sldId="325"/>
            <ac:spMk id="37891" creationId="{E6683C0C-D93D-D48F-8516-7120916B01BF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1-12T10:23:39.408" idx="1">
    <p:pos x="10" y="10"/>
    <p:text/>
    <p:extLst>
      <p:ext uri="{C676402C-5697-4E1C-873F-D02D1690AC5C}">
        <p15:threadingInfo xmlns:p15="http://schemas.microsoft.com/office/powerpoint/2012/main" timeZoneBias="3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r">
              <a:defRPr sz="1200"/>
            </a:lvl1pPr>
          </a:lstStyle>
          <a:p>
            <a:pPr>
              <a:defRPr/>
            </a:pPr>
            <a:fld id="{32F9825C-53B5-42D1-A208-D2BE5B585E91}" type="datetimeFigureOut">
              <a:rPr lang="en-US"/>
              <a:pPr>
                <a:defRPr/>
              </a:pPr>
              <a:t>3/24/2025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r">
              <a:defRPr sz="1200"/>
            </a:lvl1pPr>
          </a:lstStyle>
          <a:p>
            <a:pPr>
              <a:defRPr/>
            </a:pPr>
            <a:fld id="{62013378-89E5-49E0-953A-23C0EA57F7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1" y="4560571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F1F9BEB-A244-42CB-9EBB-3C31F4115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D92D11-1A9E-48A5-8DD1-4C40DE7DCB5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5838" cy="3597275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1" y="4560571"/>
            <a:ext cx="5364480" cy="4320540"/>
          </a:xfrm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19D03-9BD2-48BF-B80A-FCBFD0C8DCE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5838" cy="3597275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1" y="4560571"/>
            <a:ext cx="5364480" cy="4320540"/>
          </a:xfrm>
          <a:noFill/>
          <a:ln/>
        </p:spPr>
        <p:txBody>
          <a:bodyPr/>
          <a:lstStyle/>
          <a:p>
            <a:r>
              <a:rPr lang="en-US" dirty="0"/>
              <a:t>Educational Projects:  </a:t>
            </a:r>
          </a:p>
          <a:p>
            <a:r>
              <a:rPr lang="en-US" dirty="0"/>
              <a:t>     University Teachers</a:t>
            </a:r>
          </a:p>
          <a:p>
            <a:r>
              <a:rPr lang="en-US" dirty="0"/>
              <a:t>     Vocational Training</a:t>
            </a:r>
          </a:p>
          <a:p>
            <a:r>
              <a:rPr lang="en-US" dirty="0"/>
              <a:t>Humanitarian</a:t>
            </a:r>
          </a:p>
          <a:p>
            <a:r>
              <a:rPr lang="en-US" dirty="0"/>
              <a:t>     Disaster Relief</a:t>
            </a:r>
          </a:p>
          <a:p>
            <a:r>
              <a:rPr lang="en-US" dirty="0"/>
              <a:t>     Financial support for orphanages</a:t>
            </a:r>
          </a:p>
          <a:p>
            <a:r>
              <a:rPr lang="en-US" dirty="0"/>
              <a:t>Peace and Goodwill</a:t>
            </a:r>
          </a:p>
          <a:p>
            <a:r>
              <a:rPr lang="en-US" dirty="0"/>
              <a:t>     Ambassadorial Scholarships</a:t>
            </a:r>
          </a:p>
          <a:p>
            <a:r>
              <a:rPr lang="en-US" dirty="0"/>
              <a:t>              largest international privately funded scholarship program</a:t>
            </a:r>
          </a:p>
          <a:p>
            <a:r>
              <a:rPr lang="en-US" dirty="0"/>
              <a:t>     Group Study Exchange teams</a:t>
            </a:r>
          </a:p>
          <a:p>
            <a:r>
              <a:rPr lang="en-US" dirty="0"/>
              <a:t>      Peace Studies/Conflict Resolution, Master Degrees at six universities   </a:t>
            </a:r>
          </a:p>
          <a:p>
            <a:r>
              <a:rPr lang="en-US" dirty="0"/>
              <a:t>          worldwide</a:t>
            </a:r>
          </a:p>
          <a:p>
            <a:r>
              <a:rPr lang="en-US" dirty="0"/>
              <a:t>Health</a:t>
            </a:r>
          </a:p>
          <a:p>
            <a:r>
              <a:rPr lang="en-US" dirty="0"/>
              <a:t>     Polio Plus</a:t>
            </a:r>
          </a:p>
          <a:p>
            <a:r>
              <a:rPr lang="en-US" dirty="0"/>
              <a:t>     Other Immunizations</a:t>
            </a:r>
          </a:p>
          <a:p>
            <a:r>
              <a:rPr lang="en-US" dirty="0"/>
              <a:t>     Various Surgeries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6A6844-E104-4F59-81CC-D81953CDB6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5838" cy="3597275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1" y="4560571"/>
            <a:ext cx="5364480" cy="4320540"/>
          </a:xfrm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299BE1-44B8-4E53-A894-2227D9F6C79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5838" cy="3597275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1" y="4560571"/>
            <a:ext cx="5364480" cy="4320540"/>
          </a:xfrm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A7229D-B01E-4C74-ADBC-13B14F59CE2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5838" cy="3597275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1" y="4560571"/>
            <a:ext cx="5364480" cy="4320540"/>
          </a:xfrm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51440B-53CF-4A92-AAA0-45D4A6CEE19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5838" cy="3597275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1" y="4560571"/>
            <a:ext cx="5364480" cy="4320540"/>
          </a:xfrm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98E2BF-D2CA-4A15-A9C1-D77C6FC863A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5838" cy="3597275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1" y="4560571"/>
            <a:ext cx="5364480" cy="4320540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A0760A-C040-4693-8B99-9FBE8B8B51E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5838" cy="3597275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1" y="4560571"/>
            <a:ext cx="5364480" cy="4320540"/>
          </a:xfrm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2232A4-8644-4567-8271-30223B980B9A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5838" cy="3597275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1" y="4560571"/>
            <a:ext cx="5364480" cy="4320540"/>
          </a:xfrm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CD6E8B-D857-4072-AF24-5B4FEF3D47A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5838" cy="3597275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1" y="4400550"/>
            <a:ext cx="5364480" cy="4960620"/>
          </a:xfrm>
          <a:noFill/>
          <a:ln/>
        </p:spPr>
        <p:txBody>
          <a:bodyPr/>
          <a:lstStyle/>
          <a:p>
            <a:r>
              <a:rPr lang="en-US" dirty="0"/>
              <a:t>Examples of  Fundraising:</a:t>
            </a:r>
          </a:p>
          <a:p>
            <a:r>
              <a:rPr lang="en-US" dirty="0"/>
              <a:t>          Weekly Raffle</a:t>
            </a:r>
          </a:p>
          <a:p>
            <a:r>
              <a:rPr lang="en-US" dirty="0"/>
              <a:t>          Sale of Sweet Potatoes</a:t>
            </a:r>
          </a:p>
          <a:p>
            <a:r>
              <a:rPr lang="en-US" dirty="0"/>
              <a:t>         Golf Tournament</a:t>
            </a:r>
          </a:p>
          <a:p>
            <a:r>
              <a:rPr lang="en-US" dirty="0"/>
              <a:t>          Heritage Festival-also community service</a:t>
            </a:r>
          </a:p>
          <a:p>
            <a:r>
              <a:rPr lang="en-US" dirty="0"/>
              <a:t>Examples of Club Service:</a:t>
            </a:r>
          </a:p>
          <a:p>
            <a:r>
              <a:rPr lang="en-US" dirty="0"/>
              <a:t>     Greeter at Registration Table</a:t>
            </a:r>
          </a:p>
          <a:p>
            <a:r>
              <a:rPr lang="en-US" dirty="0"/>
              <a:t>     Help with Newsletter and Website</a:t>
            </a:r>
          </a:p>
          <a:p>
            <a:r>
              <a:rPr lang="en-US" dirty="0"/>
              <a:t>     Caring Committee</a:t>
            </a:r>
          </a:p>
          <a:p>
            <a:r>
              <a:rPr lang="en-US" dirty="0"/>
              <a:t>Examples of Community Service:</a:t>
            </a:r>
          </a:p>
          <a:p>
            <a:r>
              <a:rPr lang="en-US" dirty="0"/>
              <a:t>     Thanksgiving Baskets</a:t>
            </a:r>
          </a:p>
          <a:p>
            <a:r>
              <a:rPr lang="en-US" dirty="0"/>
              <a:t>Examples of Vocational Service:</a:t>
            </a:r>
          </a:p>
          <a:p>
            <a:r>
              <a:rPr lang="en-US" dirty="0"/>
              <a:t>     4 Way Test Coloring Books at Elementary Schools</a:t>
            </a:r>
          </a:p>
          <a:p>
            <a:r>
              <a:rPr lang="en-US" dirty="0"/>
              <a:t>     Member Programs</a:t>
            </a:r>
          </a:p>
          <a:p>
            <a:r>
              <a:rPr lang="en-US" dirty="0"/>
              <a:t>Examples of International Service:</a:t>
            </a:r>
          </a:p>
          <a:p>
            <a:r>
              <a:rPr lang="en-US" dirty="0"/>
              <a:t>     Shots for Tots</a:t>
            </a:r>
          </a:p>
          <a:p>
            <a:r>
              <a:rPr lang="en-US" dirty="0"/>
              <a:t>     Ambassadorial Scholarship</a:t>
            </a:r>
          </a:p>
          <a:p>
            <a:r>
              <a:rPr lang="en-US" dirty="0"/>
              <a:t>     Polio Plus</a:t>
            </a:r>
          </a:p>
          <a:p>
            <a:r>
              <a:rPr lang="en-US" dirty="0"/>
              <a:t>     Avoidable Blindness</a:t>
            </a:r>
          </a:p>
          <a:p>
            <a:r>
              <a:rPr lang="en-US" dirty="0"/>
              <a:t>     Host of GSE Team-explain in general terms</a:t>
            </a:r>
          </a:p>
          <a:p>
            <a:r>
              <a:rPr lang="en-US" dirty="0"/>
              <a:t>	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1A8CF3-ACAA-48E3-8E5C-1D86AE89404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5838" cy="3597275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1" y="4560571"/>
            <a:ext cx="5364480" cy="4320540"/>
          </a:xfrm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EB5B8-EBE2-BCF8-0F0C-A51F06DEB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0E1104BC-F07B-5E65-548B-6512F3583B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12B273-4009-4CEA-88E6-BFA836F2339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47A69343-DD6C-AECF-CC78-79C326C818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5838" cy="3597275"/>
          </a:xfrm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9418C774-D255-5399-3564-FCF7C4DE0B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5361" y="4560571"/>
            <a:ext cx="5364480" cy="4320540"/>
          </a:xfrm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6075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8E4B9E-02E0-469C-A679-8076382D836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5838" cy="3597275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1" y="4560571"/>
            <a:ext cx="5364480" cy="4320540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0A4EF4-6889-AA51-205E-1625C873A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F07B4C20-43ED-CC14-0423-BD23329674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959D1C-2407-47DF-87A1-34D4E6A2B41A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27434BCE-845C-187D-203C-230A8A2CCC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5838" cy="3597275"/>
          </a:xfrm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C3C2C698-54DE-42FB-2465-B0ECE8FD04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5361" y="4560571"/>
            <a:ext cx="5364480" cy="4320540"/>
          </a:xfrm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035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959D1C-2407-47DF-87A1-34D4E6A2B41A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5838" cy="3597275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1" y="4560571"/>
            <a:ext cx="5364480" cy="4320540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E4E430-57BB-4581-BD6F-DBB71577E052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5838" cy="3597275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1" y="4560571"/>
            <a:ext cx="5364480" cy="4320540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F1E2C1-3C76-45DA-86BF-3D73D064C668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5838" cy="3597275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1" y="4560571"/>
            <a:ext cx="5364480" cy="4320540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688835-C2AA-4BC6-8A30-6EB4E0A91307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5838" cy="3597275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1" y="4560571"/>
            <a:ext cx="5364480" cy="4320540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513974-0A1F-40BD-801B-B48C021FD5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206AC7-492D-48AF-94F4-BE01E8BC38B1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5838" cy="3597275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1" y="4560571"/>
            <a:ext cx="5364480" cy="4320540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CA76A3-EEA1-4DE1-BC66-FF1888766D89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5838" cy="3597275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1" y="4560571"/>
            <a:ext cx="5364480" cy="4320540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E11FEC-D6EE-47A9-837C-C5DA7EF2D3E8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5838" cy="3597275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1" y="4560571"/>
            <a:ext cx="5364480" cy="4320540"/>
          </a:xfrm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1A27AE-EB69-4CAD-945C-0B063DFD07D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5838" cy="3597275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1" y="4560571"/>
            <a:ext cx="5364480" cy="4320540"/>
          </a:xfrm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F302E2-BE9C-4B2E-9E42-F487B801473B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5838" cy="3597275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1" y="4560571"/>
            <a:ext cx="5364480" cy="4320540"/>
          </a:xfrm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6190A3-45F1-4EBD-BDD3-C3B088F3E27E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5838" cy="3597275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1" y="4560571"/>
            <a:ext cx="5364480" cy="4320540"/>
          </a:xfrm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BC757D-F562-42E7-A270-FA22EE4DB249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22B110-34EC-47D5-B6A9-43AF784AE072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5838" cy="3597275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1" y="4560571"/>
            <a:ext cx="5364480" cy="4320540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1394FB-FDDF-4B96-9244-D2DE8D67A648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5838" cy="3597275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1" y="4560571"/>
            <a:ext cx="5364480" cy="4320540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12B273-4009-4CEA-88E6-BFA836F2339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5838" cy="3597275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1" y="4560571"/>
            <a:ext cx="5364480" cy="4320540"/>
          </a:xfrm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12B273-4009-4CEA-88E6-BFA836F2339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5838" cy="3597275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1" y="4560571"/>
            <a:ext cx="5364480" cy="4320540"/>
          </a:xfrm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813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5137E7-54D2-45A6-95E6-71E8CA25C3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5838" cy="3597275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1" y="4560571"/>
            <a:ext cx="5364480" cy="4320540"/>
          </a:xfrm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24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5F5C4D-3C34-4367-B474-C40F78E00C2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17EB78-7917-4F66-BB76-BE5D2781B98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5838" cy="3597275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1" y="4560571"/>
            <a:ext cx="5364480" cy="4320540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9A1DF2-75FC-4B11-9500-643A6D24EF0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5838" cy="3597275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1" y="4560571"/>
            <a:ext cx="5364480" cy="4320540"/>
          </a:xfrm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EF80E-E1B4-41AE-BBB6-39CE80A470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FAECE-F93D-41DC-AA8A-962FE9EE0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3E0EB-1B16-40C9-BFC3-B2C0A0736B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CC367-7B26-499A-A1BB-8BAEA1623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Cl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r>
              <a:rPr lang="en-US" dirty="0"/>
              <a:t>lick to edit Master text styles</a:t>
            </a:r>
          </a:p>
          <a:p>
            <a:pPr lvl="1"/>
            <a:r>
              <a:rPr lang="en-US" dirty="0"/>
              <a:t>Second </a:t>
            </a:r>
            <a:r>
              <a:rPr lang="en-US" dirty="0" err="1"/>
              <a:t>leve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C8383-ADF3-4770-B078-DBA2D42C6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E6658-2A7D-4D71-90B5-343DF320F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0F55F-A42C-421B-8B6B-3EE3B4EE66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8DE91-8BAA-4A0B-A20C-061EB8B4E3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91262-90F2-4528-B153-20404AB01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B9223-D53B-4236-A219-DF7FEDD0FC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52651-A16C-408D-91BA-AC2762B7D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AE3AE-6803-4DAC-89D1-AF63F440C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B81B7CF-1037-4F75-B209-F57931850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clubrunner.ca/50136/SitePage/international-servic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chemeClr val="hlink"/>
          </a:solidFill>
        </p:spPr>
        <p:txBody>
          <a:bodyPr/>
          <a:lstStyle/>
          <a:p>
            <a:pPr>
              <a:defRPr/>
            </a:pPr>
            <a:br>
              <a:rPr lang="en-US" sz="6000" b="1" i="1" dirty="0">
                <a:solidFill>
                  <a:schemeClr val="accent6"/>
                </a:solidFill>
              </a:rPr>
            </a:br>
            <a:br>
              <a:rPr lang="en-US" sz="6000" b="1" i="1" dirty="0">
                <a:solidFill>
                  <a:schemeClr val="accent6"/>
                </a:solidFill>
              </a:rPr>
            </a:br>
            <a:br>
              <a:rPr lang="en-US" sz="5400" b="1" i="1" dirty="0">
                <a:solidFill>
                  <a:schemeClr val="accent6"/>
                </a:solidFill>
              </a:rPr>
            </a:br>
            <a:r>
              <a:rPr lang="en-US" sz="5400" b="1" i="1" dirty="0">
                <a:solidFill>
                  <a:schemeClr val="accent6"/>
                </a:solidFill>
              </a:rPr>
              <a:t> </a:t>
            </a:r>
            <a:br>
              <a:rPr lang="en-US" sz="5400" b="1" i="1" dirty="0">
                <a:solidFill>
                  <a:schemeClr val="accent6"/>
                </a:solidFill>
              </a:rPr>
            </a:br>
            <a:r>
              <a:rPr lang="en-US" sz="4800" b="1" i="1" u="sng" dirty="0">
                <a:solidFill>
                  <a:srgbClr val="0070C0"/>
                </a:solidFill>
              </a:rPr>
              <a:t>New Rotarian Orientation</a:t>
            </a:r>
            <a:br>
              <a:rPr lang="en-US" sz="4800" b="1" i="1" u="sng" dirty="0">
                <a:solidFill>
                  <a:srgbClr val="006600"/>
                </a:solidFill>
              </a:rPr>
            </a:br>
            <a:r>
              <a:rPr lang="en-US" sz="2800" b="1" i="1" u="sng" dirty="0">
                <a:solidFill>
                  <a:srgbClr val="0070C0"/>
                </a:solidFill>
              </a:rPr>
              <a:t>Mar 2025</a:t>
            </a:r>
            <a:r>
              <a:rPr lang="en-US" sz="6000" b="1" i="1" u="sng" dirty="0">
                <a:solidFill>
                  <a:srgbClr val="0070C0"/>
                </a:solidFill>
              </a:rPr>
              <a:t> </a:t>
            </a:r>
            <a:br>
              <a:rPr lang="en-US" sz="5400" b="1" i="1" u="sng" dirty="0">
                <a:solidFill>
                  <a:srgbClr val="FF3300"/>
                </a:solidFill>
              </a:rPr>
            </a:br>
            <a:endParaRPr lang="en-US" sz="4000" b="1" u="sng" dirty="0">
              <a:solidFill>
                <a:schemeClr val="accent6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2E5FA8-66B2-00F4-1BD7-35A55A3A40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34" y="1142999"/>
            <a:ext cx="5591766" cy="226584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hlink"/>
          </a:solid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US" sz="6000" b="1" i="1" dirty="0">
                <a:solidFill>
                  <a:srgbClr val="FF0000"/>
                </a:solidFill>
              </a:rPr>
              <a:t>Rotary</a:t>
            </a:r>
            <a:r>
              <a:rPr lang="en-US" sz="6000" b="1" i="1" dirty="0">
                <a:solidFill>
                  <a:srgbClr val="0033CC"/>
                </a:solidFill>
              </a:rPr>
              <a:t> </a:t>
            </a:r>
            <a:r>
              <a:rPr lang="en-US" sz="6000" b="1" i="1" dirty="0">
                <a:solidFill>
                  <a:srgbClr val="FF0000"/>
                </a:solidFill>
              </a:rPr>
              <a:t>Foundation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hlink"/>
          </a:solidFill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n-US" sz="4000" b="1" dirty="0">
                <a:solidFill>
                  <a:srgbClr val="0066FF"/>
                </a:solidFill>
              </a:rPr>
              <a:t>Since 1947 more than $1.6 Billion donated to Rotary Activities via Grants from the Foundation</a:t>
            </a:r>
          </a:p>
          <a:p>
            <a:pPr>
              <a:buClr>
                <a:srgbClr val="006600"/>
              </a:buClr>
            </a:pPr>
            <a:r>
              <a:rPr lang="en-US" sz="4000" b="1" dirty="0">
                <a:solidFill>
                  <a:srgbClr val="006600"/>
                </a:solidFill>
              </a:rPr>
              <a:t>Annual Grants &gt;$141,000,000</a:t>
            </a:r>
          </a:p>
          <a:p>
            <a:endParaRPr lang="en-US" dirty="0">
              <a:solidFill>
                <a:srgbClr val="0066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01000" cy="1752600"/>
          </a:xfrm>
          <a:solidFill>
            <a:schemeClr val="hlink"/>
          </a:solid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US" sz="5400" b="1" i="1" dirty="0">
                <a:solidFill>
                  <a:srgbClr val="FF0000"/>
                </a:solidFill>
              </a:rPr>
              <a:t>Rotary Foundation</a:t>
            </a:r>
            <a:br>
              <a:rPr lang="en-US" sz="5400" b="1" i="1" dirty="0">
                <a:solidFill>
                  <a:srgbClr val="FF0000"/>
                </a:solidFill>
              </a:rPr>
            </a:br>
            <a:r>
              <a:rPr lang="en-US" sz="5400" b="1" i="1" dirty="0">
                <a:solidFill>
                  <a:srgbClr val="FF0000"/>
                </a:solidFill>
              </a:rPr>
              <a:t>Area of Focus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D74FA3-CDCC-4C77-D02B-52440B2193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362200"/>
            <a:ext cx="6324600" cy="394720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hlink"/>
          </a:solid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US" sz="5400" b="1" i="1" dirty="0">
                <a:solidFill>
                  <a:srgbClr val="FF0000"/>
                </a:solidFill>
              </a:rPr>
              <a:t>Rotary Foundation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114800"/>
          </a:xfrm>
          <a:solidFill>
            <a:schemeClr val="hlink"/>
          </a:solidFill>
        </p:spPr>
        <p:txBody>
          <a:bodyPr/>
          <a:lstStyle/>
          <a:p>
            <a:r>
              <a:rPr lang="en-US" sz="4400" b="1" dirty="0"/>
              <a:t> </a:t>
            </a:r>
            <a:r>
              <a:rPr lang="en-US" sz="3600" b="1" dirty="0"/>
              <a:t>Major Donors</a:t>
            </a:r>
          </a:p>
          <a:p>
            <a:r>
              <a:rPr lang="en-US" sz="3600" b="1" dirty="0"/>
              <a:t> Paul Harris Fellows</a:t>
            </a:r>
          </a:p>
          <a:p>
            <a:r>
              <a:rPr lang="en-US" sz="3600" b="1" dirty="0"/>
              <a:t> Benefactors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Distribution of Funds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3200" b="1" dirty="0"/>
              <a:t> 50% Worldwide Projects</a:t>
            </a:r>
          </a:p>
          <a:p>
            <a:pPr lvl="1">
              <a:buClr>
                <a:srgbClr val="009900"/>
              </a:buClr>
              <a:buFont typeface="Wingdings" pitchFamily="2" charset="2"/>
              <a:buChar char="§"/>
            </a:pPr>
            <a:r>
              <a:rPr lang="en-US" sz="3200" b="1" dirty="0"/>
              <a:t> 50% Returned to Districts</a:t>
            </a:r>
          </a:p>
          <a:p>
            <a:pPr lvl="1"/>
            <a:endParaRPr lang="en-US" sz="4000" b="1" dirty="0"/>
          </a:p>
          <a:p>
            <a:endParaRPr lang="en-US" sz="44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hlink"/>
          </a:solid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US" sz="6000" b="1" i="1" dirty="0">
                <a:solidFill>
                  <a:srgbClr val="FF0000"/>
                </a:solidFill>
              </a:rPr>
              <a:t>Polio</a:t>
            </a:r>
            <a:r>
              <a:rPr lang="en-US" sz="6000" b="1" i="1" dirty="0">
                <a:solidFill>
                  <a:srgbClr val="0033CC"/>
                </a:solidFill>
              </a:rPr>
              <a:t> </a:t>
            </a:r>
            <a:r>
              <a:rPr lang="en-US" sz="6000" b="1" i="1" dirty="0">
                <a:solidFill>
                  <a:srgbClr val="FF0000"/>
                </a:solidFill>
              </a:rPr>
              <a:t>Plus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81200"/>
            <a:ext cx="7696200" cy="4419600"/>
          </a:xfrm>
          <a:solidFill>
            <a:schemeClr val="hlink"/>
          </a:solidFill>
        </p:spPr>
        <p:txBody>
          <a:bodyPr/>
          <a:lstStyle/>
          <a:p>
            <a:r>
              <a:rPr lang="en-US" sz="2800" b="1" dirty="0"/>
              <a:t>Eradicate Polio Worldwide</a:t>
            </a:r>
          </a:p>
          <a:p>
            <a:r>
              <a:rPr lang="en-US" sz="2800" b="1" dirty="0"/>
              <a:t>RI Campaign started in 1977</a:t>
            </a:r>
          </a:p>
          <a:p>
            <a:pPr>
              <a:buClr>
                <a:srgbClr val="009900"/>
              </a:buClr>
            </a:pPr>
            <a:r>
              <a:rPr lang="en-US" sz="2800" b="1" dirty="0"/>
              <a:t>Rotary’s Contribution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b="1" dirty="0">
                <a:solidFill>
                  <a:srgbClr val="FF0000"/>
                </a:solidFill>
              </a:rPr>
              <a:t>$1.2 Billion by 2016 plus Millions of in-kind Dollars </a:t>
            </a:r>
          </a:p>
          <a:p>
            <a:pPr lvl="1">
              <a:buClr>
                <a:srgbClr val="009900"/>
              </a:buClr>
              <a:buFont typeface="Wingdings" pitchFamily="2" charset="2"/>
              <a:buChar char="§"/>
            </a:pPr>
            <a:r>
              <a:rPr lang="en-US" b="1" dirty="0">
                <a:solidFill>
                  <a:srgbClr val="006600"/>
                </a:solidFill>
              </a:rPr>
              <a:t> 2 Billion Children since 1985</a:t>
            </a:r>
          </a:p>
          <a:p>
            <a:pPr lvl="1">
              <a:buClr>
                <a:srgbClr val="3366FF"/>
              </a:buClr>
              <a:buFont typeface="Wingdings" pitchFamily="2" charset="2"/>
              <a:buChar char="§"/>
            </a:pPr>
            <a:r>
              <a:rPr lang="en-US" b="1" dirty="0">
                <a:solidFill>
                  <a:schemeClr val="accent2"/>
                </a:solidFill>
              </a:rPr>
              <a:t>122 Countries benefited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b="1" dirty="0">
                <a:solidFill>
                  <a:srgbClr val="006600"/>
                </a:solidFill>
              </a:rPr>
              <a:t>US$202 Million is Current Pledge for 	Eradication Campaign</a:t>
            </a:r>
          </a:p>
          <a:p>
            <a:pPr lvl="1"/>
            <a:endParaRPr lang="en-US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hlink"/>
          </a:solid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US" sz="6000" b="1" i="1" dirty="0">
                <a:solidFill>
                  <a:srgbClr val="FF3300"/>
                </a:solidFill>
              </a:rPr>
              <a:t>Our District 6840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496" y="1905000"/>
            <a:ext cx="7696200" cy="4343400"/>
          </a:xfrm>
          <a:solidFill>
            <a:schemeClr val="hlink"/>
          </a:solidFill>
        </p:spPr>
        <p:txBody>
          <a:bodyPr/>
          <a:lstStyle/>
          <a:p>
            <a:pPr>
              <a:defRPr/>
            </a:pPr>
            <a:r>
              <a:rPr lang="en-US" sz="2800" b="1" dirty="0">
                <a:latin typeface="+mj-lt"/>
              </a:rPr>
              <a:t>Governor Samatha Walley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1" dirty="0">
                <a:latin typeface="+mj-lt"/>
              </a:rPr>
              <a:t>Established -  Feb 1910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rgbClr val="222222"/>
                </a:solidFill>
                <a:effectLst/>
                <a:latin typeface="+mj-lt"/>
              </a:rPr>
              <a:t>48 clubs in southeastern Louisiana                and southern Mississippi.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222222"/>
                </a:solidFill>
                <a:effectLst/>
                <a:latin typeface="+mj-lt"/>
              </a:rPr>
              <a:t>District divided into 10 Territories, consisting of 3-5 clubs.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222222"/>
                </a:solidFill>
                <a:effectLst/>
                <a:latin typeface="+mj-lt"/>
              </a:rPr>
              <a:t>Our club is in </a:t>
            </a:r>
            <a:r>
              <a:rPr lang="en-US" sz="2400" b="1" i="0" u="sng" dirty="0">
                <a:solidFill>
                  <a:srgbClr val="222222"/>
                </a:solidFill>
                <a:effectLst/>
                <a:latin typeface="+mj-lt"/>
              </a:rPr>
              <a:t>Lake</a:t>
            </a:r>
            <a:r>
              <a:rPr lang="en-US" sz="2400" b="1" i="0" dirty="0">
                <a:solidFill>
                  <a:srgbClr val="222222"/>
                </a:solidFill>
                <a:effectLst/>
                <a:latin typeface="+mj-lt"/>
              </a:rPr>
              <a:t> Territory in SE La.</a:t>
            </a:r>
            <a:endParaRPr lang="en-US" sz="2400" b="1" dirty="0"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1" dirty="0">
                <a:latin typeface="+mj-lt"/>
              </a:rPr>
              <a:t>2100  &gt;members</a:t>
            </a:r>
          </a:p>
          <a:p>
            <a:pPr marL="0" indent="0" algn="l">
              <a:buNone/>
            </a:pPr>
            <a:r>
              <a:rPr lang="en-US" sz="1600" b="0" i="0" u="none" strike="noStrike" dirty="0" err="1">
                <a:solidFill>
                  <a:srgbClr val="5E717D"/>
                </a:solidFill>
                <a:effectLst/>
                <a:latin typeface="Roboto"/>
                <a:hlinkClick r:id="rId3"/>
              </a:rPr>
              <a:t>IEsternational</a:t>
            </a:r>
            <a:r>
              <a:rPr lang="en-US" sz="1600" b="0" i="0" u="none" strike="noStrike" dirty="0">
                <a:solidFill>
                  <a:srgbClr val="5E717D"/>
                </a:solidFill>
                <a:effectLst/>
                <a:latin typeface="Roboto"/>
                <a:hlinkClick r:id="rId3"/>
              </a:rPr>
              <a:t> Service</a:t>
            </a:r>
            <a:endParaRPr lang="en-US" sz="1600" b="0" i="0" dirty="0">
              <a:solidFill>
                <a:srgbClr val="222222"/>
              </a:solidFill>
              <a:effectLst/>
              <a:latin typeface="Roboto"/>
            </a:endParaRPr>
          </a:p>
          <a:p>
            <a:pPr marL="0" indent="0" algn="l">
              <a:buNone/>
            </a:pPr>
            <a:endParaRPr lang="en-US" sz="1600" b="0" i="0" dirty="0">
              <a:solidFill>
                <a:srgbClr val="222222"/>
              </a:solidFill>
              <a:effectLst/>
              <a:latin typeface="Roboto"/>
            </a:endParaRPr>
          </a:p>
          <a:p>
            <a:pPr marL="0" indent="0" algn="l">
              <a:buNone/>
            </a:pPr>
            <a:endParaRPr lang="en-US" sz="1600" b="0" i="0" dirty="0">
              <a:solidFill>
                <a:srgbClr val="222222"/>
              </a:solidFill>
              <a:effectLst/>
              <a:latin typeface="Roboto"/>
            </a:endParaRPr>
          </a:p>
          <a:p>
            <a:pPr marL="0" indent="0" algn="l">
              <a:buNone/>
            </a:pPr>
            <a:endParaRPr lang="en-US" sz="1600" b="0" i="0" dirty="0">
              <a:solidFill>
                <a:srgbClr val="222222"/>
              </a:solidFill>
              <a:effectLst/>
              <a:latin typeface="Roboto"/>
            </a:endParaRPr>
          </a:p>
          <a:p>
            <a:pPr>
              <a:defRPr/>
            </a:pPr>
            <a:endParaRPr lang="en-US" sz="28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870FDA-568D-446C-B94B-846B61733FF5}"/>
              </a:ext>
            </a:extLst>
          </p:cNvPr>
          <p:cNvSpPr txBox="1"/>
          <p:nvPr/>
        </p:nvSpPr>
        <p:spPr>
          <a:xfrm>
            <a:off x="7086600" y="2438400"/>
            <a:ext cx="1143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3366FF"/>
              </a:buClr>
              <a:defRPr/>
            </a:pPr>
            <a:endParaRPr lang="en-US" sz="2400" b="1" dirty="0">
              <a:solidFill>
                <a:schemeClr val="accent2"/>
              </a:solidFill>
            </a:endParaRPr>
          </a:p>
          <a:p>
            <a:pPr>
              <a:buClr>
                <a:srgbClr val="3366FF"/>
              </a:buClr>
              <a:defRPr/>
            </a:pPr>
            <a:endParaRPr lang="en-US" b="1" dirty="0">
              <a:solidFill>
                <a:schemeClr val="accent2"/>
              </a:solidFill>
            </a:endParaRPr>
          </a:p>
          <a:p>
            <a:pPr>
              <a:buClr>
                <a:srgbClr val="3366FF"/>
              </a:buClr>
              <a:defRPr/>
            </a:pPr>
            <a:endParaRPr lang="en-US" sz="2400" b="1" dirty="0">
              <a:solidFill>
                <a:schemeClr val="accent2"/>
              </a:solidFill>
            </a:endParaRPr>
          </a:p>
          <a:p>
            <a:pPr>
              <a:buClr>
                <a:srgbClr val="3366FF"/>
              </a:buClr>
              <a:defRPr/>
            </a:pPr>
            <a:endParaRPr lang="en-US" b="1" dirty="0">
              <a:solidFill>
                <a:schemeClr val="accent2"/>
              </a:solidFill>
            </a:endParaRPr>
          </a:p>
          <a:p>
            <a:pPr>
              <a:buClr>
                <a:srgbClr val="3366FF"/>
              </a:buClr>
              <a:defRPr/>
            </a:pPr>
            <a:endParaRPr lang="en-US" sz="2400" b="1" dirty="0">
              <a:solidFill>
                <a:schemeClr val="accent2"/>
              </a:solidFill>
            </a:endParaRPr>
          </a:p>
          <a:p>
            <a:pPr>
              <a:buClr>
                <a:srgbClr val="3366FF"/>
              </a:buClr>
              <a:defRPr/>
            </a:pPr>
            <a:endParaRPr lang="en-US" b="1" dirty="0">
              <a:solidFill>
                <a:schemeClr val="accent2"/>
              </a:solidFill>
            </a:endParaRPr>
          </a:p>
          <a:p>
            <a:pPr>
              <a:buClr>
                <a:srgbClr val="3366FF"/>
              </a:buClr>
              <a:defRPr/>
            </a:pPr>
            <a:endParaRPr lang="en-US" sz="2400" b="1" dirty="0">
              <a:solidFill>
                <a:schemeClr val="accent2"/>
              </a:solidFill>
            </a:endParaRPr>
          </a:p>
          <a:p>
            <a:pPr>
              <a:buClr>
                <a:srgbClr val="3366FF"/>
              </a:buClr>
              <a:defRPr/>
            </a:pP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5CA66F-6C56-402F-8772-7FC2048AAC76}"/>
              </a:ext>
            </a:extLst>
          </p:cNvPr>
          <p:cNvSpPr txBox="1"/>
          <p:nvPr/>
        </p:nvSpPr>
        <p:spPr>
          <a:xfrm>
            <a:off x="7247273" y="1127873"/>
            <a:ext cx="244654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3366FF"/>
              </a:buClr>
              <a:defRPr/>
            </a:pPr>
            <a:endParaRPr lang="en-US" sz="2400" b="1" dirty="0">
              <a:solidFill>
                <a:schemeClr val="accent2"/>
              </a:solidFill>
            </a:endParaRPr>
          </a:p>
          <a:p>
            <a:pPr>
              <a:buClr>
                <a:srgbClr val="3366FF"/>
              </a:buClr>
              <a:defRPr/>
            </a:pPr>
            <a:endParaRPr lang="en-US" b="1" dirty="0">
              <a:solidFill>
                <a:schemeClr val="accent2"/>
              </a:solidFill>
            </a:endParaRPr>
          </a:p>
          <a:p>
            <a:pPr>
              <a:buClr>
                <a:srgbClr val="3366FF"/>
              </a:buClr>
              <a:defRPr/>
            </a:pPr>
            <a:r>
              <a:rPr lang="en-US" sz="2400" b="1" dirty="0">
                <a:solidFill>
                  <a:schemeClr val="accent2"/>
                </a:solidFill>
              </a:rPr>
              <a:t>  </a:t>
            </a:r>
          </a:p>
          <a:p>
            <a:pPr>
              <a:buClr>
                <a:srgbClr val="3366FF"/>
              </a:buClr>
              <a:defRPr/>
            </a:pPr>
            <a:endParaRPr lang="en-US" b="1" dirty="0">
              <a:solidFill>
                <a:schemeClr val="accent2"/>
              </a:solidFill>
            </a:endParaRPr>
          </a:p>
          <a:p>
            <a:pPr>
              <a:buClr>
                <a:srgbClr val="3366FF"/>
              </a:buClr>
              <a:defRPr/>
            </a:pPr>
            <a:r>
              <a:rPr lang="en-US" sz="2400" b="1" dirty="0">
                <a:solidFill>
                  <a:schemeClr val="accent2"/>
                </a:solidFill>
              </a:rPr>
              <a:t>    </a:t>
            </a:r>
          </a:p>
          <a:p>
            <a:pPr>
              <a:buClr>
                <a:srgbClr val="3366FF"/>
              </a:buClr>
              <a:defRPr/>
            </a:pPr>
            <a:endParaRPr lang="en-US" sz="2400" b="1" dirty="0">
              <a:solidFill>
                <a:schemeClr val="accent2"/>
              </a:solidFill>
            </a:endParaRPr>
          </a:p>
          <a:p>
            <a:pPr>
              <a:buClr>
                <a:srgbClr val="3366FF"/>
              </a:buClr>
              <a:defRPr/>
            </a:pP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F6FED4-24BC-4FB3-9DF9-4368F2E7CEAB}"/>
              </a:ext>
            </a:extLst>
          </p:cNvPr>
          <p:cNvSpPr txBox="1"/>
          <p:nvPr/>
        </p:nvSpPr>
        <p:spPr>
          <a:xfrm>
            <a:off x="7620000" y="2042393"/>
            <a:ext cx="60959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3366FF"/>
              </a:buClr>
              <a:defRPr/>
            </a:pPr>
            <a:endParaRPr lang="en-US" sz="2400" b="1" dirty="0">
              <a:solidFill>
                <a:schemeClr val="accent2"/>
              </a:solidFill>
            </a:endParaRPr>
          </a:p>
          <a:p>
            <a:pPr>
              <a:buClr>
                <a:srgbClr val="3366FF"/>
              </a:buClr>
              <a:defRPr/>
            </a:pPr>
            <a:endParaRPr lang="en-US" b="1" dirty="0">
              <a:solidFill>
                <a:schemeClr val="accent2"/>
              </a:solidFill>
            </a:endParaRPr>
          </a:p>
          <a:p>
            <a:pPr>
              <a:buClr>
                <a:srgbClr val="3366FF"/>
              </a:buClr>
              <a:defRPr/>
            </a:pPr>
            <a:endParaRPr lang="en-US" sz="2400" b="1" dirty="0">
              <a:solidFill>
                <a:schemeClr val="accent2"/>
              </a:solidFill>
            </a:endParaRPr>
          </a:p>
          <a:p>
            <a:pPr>
              <a:buClr>
                <a:srgbClr val="3366FF"/>
              </a:buClr>
              <a:defRPr/>
            </a:pPr>
            <a:endParaRPr lang="en-US" b="1" dirty="0">
              <a:solidFill>
                <a:schemeClr val="accent2"/>
              </a:solidFill>
            </a:endParaRPr>
          </a:p>
          <a:p>
            <a:pPr>
              <a:buClr>
                <a:srgbClr val="3366FF"/>
              </a:buClr>
              <a:defRPr/>
            </a:pPr>
            <a:endParaRPr lang="en-US" sz="2400" b="1" dirty="0">
              <a:solidFill>
                <a:schemeClr val="accent2"/>
              </a:solidFill>
            </a:endParaRPr>
          </a:p>
          <a:p>
            <a:pPr>
              <a:buClr>
                <a:srgbClr val="3366FF"/>
              </a:buClr>
              <a:defRPr/>
            </a:pP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7E191FD5-735E-4421-9188-6662A7A925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385999" y="1920970"/>
            <a:ext cx="1891697" cy="1508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hlink"/>
          </a:solid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US" sz="5400" b="1" i="1" dirty="0">
                <a:solidFill>
                  <a:srgbClr val="FF3300"/>
                </a:solidFill>
              </a:rPr>
              <a:t>Associated Organizations</a:t>
            </a:r>
            <a:endParaRPr lang="en-US" sz="5400" dirty="0">
              <a:solidFill>
                <a:srgbClr val="FF3300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848600" cy="4343400"/>
          </a:xfrm>
          <a:solidFill>
            <a:schemeClr val="hlink"/>
          </a:solidFill>
        </p:spPr>
        <p:txBody>
          <a:bodyPr/>
          <a:lstStyle/>
          <a:p>
            <a:r>
              <a:rPr lang="en-US" sz="4000" b="1" dirty="0"/>
              <a:t> Interact Clubs  Age 15-18</a:t>
            </a:r>
          </a:p>
          <a:p>
            <a:pPr>
              <a:buClr>
                <a:srgbClr val="006600"/>
              </a:buClr>
              <a:buFontTx/>
              <a:buNone/>
            </a:pPr>
            <a:endParaRPr lang="en-US" b="1" dirty="0">
              <a:solidFill>
                <a:srgbClr val="339933"/>
              </a:solidFill>
            </a:endParaRPr>
          </a:p>
          <a:p>
            <a:pPr>
              <a:buClr>
                <a:srgbClr val="006600"/>
              </a:buClr>
            </a:pPr>
            <a:r>
              <a:rPr lang="en-US" sz="4000" b="1" dirty="0">
                <a:solidFill>
                  <a:srgbClr val="339933"/>
                </a:solidFill>
              </a:rPr>
              <a:t> </a:t>
            </a:r>
            <a:r>
              <a:rPr lang="en-US" sz="4000" b="1" dirty="0">
                <a:solidFill>
                  <a:srgbClr val="FF0000"/>
                </a:solidFill>
              </a:rPr>
              <a:t>Rotaract  Age 18-30</a:t>
            </a:r>
          </a:p>
          <a:p>
            <a:pPr>
              <a:buClr>
                <a:srgbClr val="006600"/>
              </a:buClr>
            </a:pPr>
            <a:endParaRPr lang="en-US" sz="4000" b="1" dirty="0">
              <a:solidFill>
                <a:srgbClr val="006600"/>
              </a:solidFill>
            </a:endParaRPr>
          </a:p>
          <a:p>
            <a:pPr>
              <a:buClr>
                <a:srgbClr val="0033CC"/>
              </a:buClr>
            </a:pPr>
            <a:r>
              <a:rPr lang="en-US" sz="4000" b="1" dirty="0"/>
              <a:t> </a:t>
            </a:r>
            <a:r>
              <a:rPr lang="en-US" sz="4000" b="1" dirty="0">
                <a:solidFill>
                  <a:schemeClr val="accent2"/>
                </a:solidFill>
              </a:rPr>
              <a:t>Inner Wheel – Auxiliary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hlink"/>
          </a:solid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US" altLang="en-US" sz="4800" b="1" i="1" dirty="0">
                <a:solidFill>
                  <a:srgbClr val="FF0000"/>
                </a:solidFill>
              </a:rPr>
              <a:t>New Member Requirements</a:t>
            </a:r>
            <a:endParaRPr lang="en-US" sz="4800" b="1" i="1" dirty="0">
              <a:latin typeface="Georgia" pitchFamily="18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4191000"/>
          </a:xfrm>
          <a:solidFill>
            <a:schemeClr val="hlink"/>
          </a:solidFill>
        </p:spPr>
        <p:txBody>
          <a:bodyPr/>
          <a:lstStyle/>
          <a:p>
            <a:pPr marL="0" indent="0"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A) Give 5-minute speech about themselves at Induction</a:t>
            </a:r>
          </a:p>
          <a:p>
            <a:pPr marL="0" indent="0">
              <a:buNone/>
            </a:pPr>
            <a:endParaRPr lang="en-US" altLang="en-US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B) Attend New Member Orientation</a:t>
            </a:r>
          </a:p>
          <a:p>
            <a:pPr marL="0" indent="0">
              <a:buNone/>
            </a:pPr>
            <a:endParaRPr lang="en-US" altLang="en-US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C) Support the Secretary and welcome members at the front table or shadow Greeter for two (2) meetings 7-7:30 am </a:t>
            </a:r>
          </a:p>
          <a:p>
            <a:pPr marL="0" indent="0">
              <a:buNone/>
            </a:pPr>
            <a:endParaRPr lang="en-US" altLang="en-US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D) Sit at a different table for three (3) meetings</a:t>
            </a:r>
            <a:endParaRPr lang="en-US" sz="24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hlink"/>
          </a:solid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US" sz="5400" b="1" i="1" dirty="0">
                <a:solidFill>
                  <a:srgbClr val="FF3300"/>
                </a:solidFill>
              </a:rPr>
              <a:t>Membership Rules</a:t>
            </a:r>
            <a:endParaRPr lang="en-US" sz="4000" dirty="0">
              <a:solidFill>
                <a:srgbClr val="FF3300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4267200"/>
          </a:xfrm>
          <a:solidFill>
            <a:schemeClr val="hlink"/>
          </a:solidFill>
        </p:spPr>
        <p:txBody>
          <a:bodyPr/>
          <a:lstStyle/>
          <a:p>
            <a:pPr>
              <a:buClr>
                <a:srgbClr val="006600"/>
              </a:buClr>
            </a:pPr>
            <a:r>
              <a:rPr lang="en-US" sz="4400" b="1" dirty="0">
                <a:solidFill>
                  <a:srgbClr val="006600"/>
                </a:solidFill>
              </a:rPr>
              <a:t>Attend meetings</a:t>
            </a:r>
          </a:p>
          <a:p>
            <a:pPr>
              <a:buClr>
                <a:srgbClr val="0033CC"/>
              </a:buClr>
            </a:pPr>
            <a:r>
              <a:rPr lang="en-US" sz="4400" b="1" dirty="0">
                <a:solidFill>
                  <a:schemeClr val="accent2"/>
                </a:solidFill>
              </a:rPr>
              <a:t>Pay Dues</a:t>
            </a:r>
          </a:p>
          <a:p>
            <a:pPr>
              <a:buClr>
                <a:srgbClr val="990033"/>
              </a:buClr>
            </a:pPr>
            <a:r>
              <a:rPr lang="en-US" sz="4400" b="1" dirty="0">
                <a:solidFill>
                  <a:srgbClr val="990033"/>
                </a:solidFill>
              </a:rPr>
              <a:t>Participate in Club Projects</a:t>
            </a:r>
          </a:p>
          <a:p>
            <a:pPr>
              <a:buClr>
                <a:srgbClr val="FF0000"/>
              </a:buClr>
            </a:pPr>
            <a:r>
              <a:rPr lang="en-US" sz="4400" b="1" dirty="0">
                <a:solidFill>
                  <a:srgbClr val="FF3300"/>
                </a:solidFill>
              </a:rPr>
              <a:t>Propose New Members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609600"/>
            <a:ext cx="7848600" cy="1143000"/>
          </a:xfrm>
          <a:solidFill>
            <a:schemeClr val="hlink"/>
          </a:solid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US" sz="5400" b="1" i="1" dirty="0">
                <a:solidFill>
                  <a:srgbClr val="FF3300"/>
                </a:solidFill>
              </a:rPr>
              <a:t>Membership Dues</a:t>
            </a:r>
            <a:endParaRPr lang="en-US" sz="4000" dirty="0">
              <a:solidFill>
                <a:srgbClr val="FF3300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2362200"/>
            <a:ext cx="8001000" cy="3733800"/>
          </a:xfrm>
          <a:solidFill>
            <a:schemeClr val="hlink"/>
          </a:solidFill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b="1" dirty="0"/>
              <a:t>Quarterly Payment of Dues &amp; Other Costs</a:t>
            </a:r>
          </a:p>
          <a:p>
            <a:pPr lvl="1">
              <a:buClr>
                <a:srgbClr val="006600"/>
              </a:buClr>
              <a:buFont typeface="Wingdings" pitchFamily="2" charset="2"/>
              <a:buChar char="§"/>
            </a:pPr>
            <a:r>
              <a:rPr lang="en-US" b="1" dirty="0">
                <a:solidFill>
                  <a:srgbClr val="339933"/>
                </a:solidFill>
              </a:rPr>
              <a:t>Dues: RI, District &amp; Club</a:t>
            </a:r>
          </a:p>
          <a:p>
            <a:pPr lvl="1">
              <a:buClr>
                <a:srgbClr val="0033CC"/>
              </a:buClr>
              <a:buFont typeface="Wingdings" pitchFamily="2" charset="2"/>
              <a:buChar char="§"/>
            </a:pPr>
            <a:r>
              <a:rPr lang="en-US" b="1" dirty="0">
                <a:solidFill>
                  <a:schemeClr val="accent2"/>
                </a:solidFill>
              </a:rPr>
              <a:t>Rotary Foundation &amp; Club Benefactor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/>
              <a:t>Meals, Social Functions</a:t>
            </a:r>
          </a:p>
          <a:p>
            <a:pPr lvl="1">
              <a:buClr>
                <a:srgbClr val="990033"/>
              </a:buClr>
              <a:buFont typeface="Wingdings" pitchFamily="2" charset="2"/>
              <a:buChar char="§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Initiation Fee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hlink"/>
          </a:solid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US" sz="5400" b="1" i="1" dirty="0">
                <a:solidFill>
                  <a:srgbClr val="FF0000"/>
                </a:solidFill>
              </a:rPr>
              <a:t>Membership Projects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7772400" cy="4267200"/>
          </a:xfrm>
          <a:solidFill>
            <a:schemeClr val="hlink"/>
          </a:solidFill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Participate</a:t>
            </a:r>
            <a:r>
              <a:rPr lang="en-US" sz="3600" b="1" dirty="0">
                <a:solidFill>
                  <a:srgbClr val="FF0000"/>
                </a:solidFill>
              </a:rPr>
              <a:t> in </a:t>
            </a:r>
            <a:r>
              <a:rPr lang="en-US" b="1" dirty="0">
                <a:solidFill>
                  <a:srgbClr val="FF0000"/>
                </a:solidFill>
              </a:rPr>
              <a:t>Club Projects &amp; Activities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b="1" dirty="0">
                <a:solidFill>
                  <a:srgbClr val="FF0000"/>
                </a:solidFill>
              </a:rPr>
              <a:t>Fundraising</a:t>
            </a:r>
          </a:p>
          <a:p>
            <a:pPr lvl="1">
              <a:buClr>
                <a:srgbClr val="009900"/>
              </a:buClr>
              <a:buFont typeface="Wingdings" pitchFamily="2" charset="2"/>
              <a:buChar char="§"/>
            </a:pPr>
            <a:r>
              <a:rPr lang="en-US" b="1" dirty="0">
                <a:solidFill>
                  <a:srgbClr val="006600"/>
                </a:solidFill>
              </a:rPr>
              <a:t>Avenues of Service</a:t>
            </a:r>
          </a:p>
          <a:p>
            <a:pPr lvl="2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800" b="1" dirty="0">
                <a:solidFill>
                  <a:srgbClr val="FF0000"/>
                </a:solidFill>
              </a:rPr>
              <a:t>Club Service</a:t>
            </a:r>
          </a:p>
          <a:p>
            <a:pPr lvl="2">
              <a:buClr>
                <a:srgbClr val="009900"/>
              </a:buClr>
              <a:buFont typeface="Wingdings" pitchFamily="2" charset="2"/>
              <a:buChar char="Ø"/>
            </a:pPr>
            <a:r>
              <a:rPr lang="en-US" sz="2800" b="1" dirty="0">
                <a:solidFill>
                  <a:srgbClr val="006600"/>
                </a:solidFill>
              </a:rPr>
              <a:t>Community Service</a:t>
            </a:r>
          </a:p>
          <a:p>
            <a:pPr lvl="2">
              <a:buClr>
                <a:srgbClr val="0033CC"/>
              </a:buClr>
              <a:buFont typeface="Wingdings" pitchFamily="2" charset="2"/>
              <a:buChar char="Ø"/>
            </a:pPr>
            <a:r>
              <a:rPr lang="en-US" sz="2800" b="1" dirty="0">
                <a:solidFill>
                  <a:schemeClr val="accent2"/>
                </a:solidFill>
              </a:rPr>
              <a:t>Vocational Service</a:t>
            </a:r>
          </a:p>
          <a:p>
            <a:pPr lvl="2">
              <a:buClr>
                <a:srgbClr val="990033"/>
              </a:buClr>
              <a:buFont typeface="Wingdings" pitchFamily="2" charset="2"/>
              <a:buChar char="Ø"/>
            </a:pPr>
            <a:r>
              <a:rPr lang="en-US" sz="2800" b="1" dirty="0">
                <a:solidFill>
                  <a:srgbClr val="990033"/>
                </a:solidFill>
              </a:rPr>
              <a:t>International Service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E4A638-91C1-A3BA-C1F8-5C31D1034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DE8D7B2-E144-1295-1D06-FA19D48D8A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chemeClr val="hlink"/>
          </a:solid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US" sz="6000" b="1" i="1" dirty="0">
                <a:solidFill>
                  <a:srgbClr val="FF3300"/>
                </a:solidFill>
              </a:rPr>
              <a:t>Topics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F5C10255-F049-15D6-095D-B676379012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2133600"/>
            <a:ext cx="7848600" cy="4114800"/>
          </a:xfrm>
          <a:solidFill>
            <a:schemeClr val="hlink"/>
          </a:solidFill>
        </p:spPr>
        <p:txBody>
          <a:bodyPr/>
          <a:lstStyle/>
          <a:p>
            <a:r>
              <a:rPr lang="en-US" sz="2800" b="1" dirty="0"/>
              <a:t>What is Rotary</a:t>
            </a:r>
          </a:p>
          <a:p>
            <a:r>
              <a:rPr lang="en-US" sz="2800" b="1" dirty="0"/>
              <a:t>History</a:t>
            </a:r>
          </a:p>
          <a:p>
            <a:r>
              <a:rPr lang="en-US" sz="2800" b="1" dirty="0"/>
              <a:t>Structure</a:t>
            </a:r>
          </a:p>
          <a:p>
            <a:r>
              <a:rPr lang="en-US" sz="2800" b="1" dirty="0"/>
              <a:t>Member Requirements and Rules</a:t>
            </a:r>
          </a:p>
          <a:p>
            <a:r>
              <a:rPr lang="en-US" sz="2800" b="1" dirty="0"/>
              <a:t>Our Club</a:t>
            </a:r>
          </a:p>
          <a:p>
            <a:r>
              <a:rPr lang="en-US" sz="2800" b="1" dirty="0"/>
              <a:t>Resources/Websites</a:t>
            </a:r>
          </a:p>
          <a:p>
            <a:r>
              <a:rPr lang="en-US" sz="2800" b="1" dirty="0"/>
              <a:t>Getting Involved </a:t>
            </a:r>
          </a:p>
        </p:txBody>
      </p:sp>
    </p:spTree>
    <p:extLst>
      <p:ext uri="{BB962C8B-B14F-4D97-AF65-F5344CB8AC3E}">
        <p14:creationId xmlns:p14="http://schemas.microsoft.com/office/powerpoint/2010/main" val="1010792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hlink"/>
          </a:solid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US" sz="6000" b="1" i="1" dirty="0">
                <a:solidFill>
                  <a:srgbClr val="FF3300"/>
                </a:solidFill>
              </a:rPr>
              <a:t>Our Club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6250" y="2133600"/>
            <a:ext cx="8191500" cy="4114800"/>
          </a:xfrm>
          <a:solidFill>
            <a:schemeClr val="hlink"/>
          </a:solidFill>
        </p:spPr>
        <p:txBody>
          <a:bodyPr/>
          <a:lstStyle/>
          <a:p>
            <a:endParaRPr lang="en-US" sz="3600" b="1" dirty="0"/>
          </a:p>
          <a:p>
            <a:pPr marL="0" indent="0">
              <a:buNone/>
            </a:pPr>
            <a:r>
              <a:rPr lang="en-US" sz="3600" b="1" dirty="0"/>
              <a:t>   Rotary Club of Slidell North Shore</a:t>
            </a:r>
          </a:p>
          <a:p>
            <a:pPr marL="0" indent="0">
              <a:buNone/>
            </a:pPr>
            <a:r>
              <a:rPr lang="en-US" sz="3600" b="1" dirty="0"/>
              <a:t>   </a:t>
            </a:r>
            <a:r>
              <a:rPr lang="en-US" sz="3600" b="1" dirty="0">
                <a:solidFill>
                  <a:schemeClr val="accent2"/>
                </a:solidFill>
              </a:rPr>
              <a:t>President for 2024-2025</a:t>
            </a:r>
            <a:r>
              <a:rPr lang="en-US" sz="3600" b="1" dirty="0"/>
              <a:t>:  </a:t>
            </a:r>
            <a:r>
              <a:rPr lang="en-US" sz="3600" b="1" dirty="0">
                <a:solidFill>
                  <a:schemeClr val="accent2"/>
                </a:solidFill>
              </a:rPr>
              <a:t>Rich Delgado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accent2"/>
                </a:solidFill>
              </a:rPr>
              <a:t>   </a:t>
            </a:r>
            <a:r>
              <a:rPr lang="en-US" sz="3600" b="1" dirty="0">
                <a:solidFill>
                  <a:srgbClr val="006600"/>
                </a:solidFill>
              </a:rPr>
              <a:t>Established: March 1984</a:t>
            </a:r>
          </a:p>
          <a:p>
            <a:pPr marL="0" indent="0">
              <a:buClr>
                <a:srgbClr val="0033CC"/>
              </a:buClr>
              <a:buNone/>
            </a:pPr>
            <a:r>
              <a:rPr lang="en-US" sz="3600" b="1" dirty="0">
                <a:solidFill>
                  <a:schemeClr val="accent2"/>
                </a:solidFill>
              </a:rPr>
              <a:t>   Members : 49</a:t>
            </a:r>
            <a:endParaRPr lang="en-US" sz="36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6AA005-D60D-496C-8B04-AA992CC9B7D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 </a:t>
            </a:r>
            <a:r>
              <a:rPr lang="en-US" b="1" i="1" dirty="0">
                <a:solidFill>
                  <a:srgbClr val="FF0000"/>
                </a:solidFill>
              </a:rPr>
              <a:t>Club Officers </a:t>
            </a:r>
            <a:r>
              <a:rPr lang="en-US" sz="3600" b="1" i="1" dirty="0">
                <a:solidFill>
                  <a:srgbClr val="FF0000"/>
                </a:solidFill>
              </a:rPr>
              <a:t>and 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Directors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3D5595-DE0B-406C-8774-3DBE17553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648200"/>
          </a:xfrm>
        </p:spPr>
        <p:txBody>
          <a:bodyPr/>
          <a:lstStyle/>
          <a:p>
            <a:r>
              <a:rPr lang="en-US" b="1" i="1" dirty="0">
                <a:solidFill>
                  <a:srgbClr val="0066FF"/>
                </a:solidFill>
              </a:rPr>
              <a:t>President</a:t>
            </a:r>
            <a:r>
              <a:rPr lang="en-US" b="1" dirty="0">
                <a:solidFill>
                  <a:srgbClr val="0066FF"/>
                </a:solidFill>
              </a:rPr>
              <a:t>		</a:t>
            </a:r>
            <a:r>
              <a:rPr lang="en-US" b="1" i="1" dirty="0">
                <a:solidFill>
                  <a:srgbClr val="0066FF"/>
                </a:solidFill>
              </a:rPr>
              <a:t>Rich Delgado</a:t>
            </a:r>
          </a:p>
          <a:p>
            <a:r>
              <a:rPr lang="en-US" b="1" i="1" dirty="0">
                <a:solidFill>
                  <a:srgbClr val="0066FF"/>
                </a:solidFill>
              </a:rPr>
              <a:t>President-elect</a:t>
            </a:r>
            <a:r>
              <a:rPr lang="en-US" i="1" dirty="0">
                <a:solidFill>
                  <a:srgbClr val="0066FF"/>
                </a:solidFill>
              </a:rPr>
              <a:t>	</a:t>
            </a:r>
            <a:r>
              <a:rPr lang="en-US" b="1" i="1" dirty="0">
                <a:solidFill>
                  <a:srgbClr val="0066FF"/>
                </a:solidFill>
              </a:rPr>
              <a:t>Aaron Hirsh</a:t>
            </a:r>
          </a:p>
          <a:p>
            <a:r>
              <a:rPr lang="en-US" b="1" i="1" dirty="0">
                <a:solidFill>
                  <a:srgbClr val="0066FF"/>
                </a:solidFill>
              </a:rPr>
              <a:t>Past President	 Joel Bruno</a:t>
            </a:r>
          </a:p>
          <a:p>
            <a:r>
              <a:rPr lang="en-US" b="1" i="1" dirty="0">
                <a:solidFill>
                  <a:srgbClr val="0066FF"/>
                </a:solidFill>
              </a:rPr>
              <a:t> Secretary		Mike Rich</a:t>
            </a:r>
          </a:p>
          <a:p>
            <a:r>
              <a:rPr lang="en-US" b="1" i="1" dirty="0">
                <a:solidFill>
                  <a:srgbClr val="0066FF"/>
                </a:solidFill>
              </a:rPr>
              <a:t>Treasurer		David Brignac</a:t>
            </a:r>
            <a:endParaRPr lang="en-US" i="1" dirty="0">
              <a:solidFill>
                <a:srgbClr val="0066FF"/>
              </a:solidFill>
            </a:endParaRPr>
          </a:p>
          <a:p>
            <a:r>
              <a:rPr lang="en-US" b="1" i="1" dirty="0">
                <a:solidFill>
                  <a:srgbClr val="0066FF"/>
                </a:solidFill>
              </a:rPr>
              <a:t>Director			Tim Pillsbury</a:t>
            </a:r>
          </a:p>
          <a:p>
            <a:r>
              <a:rPr lang="en-US" b="1" i="1" dirty="0">
                <a:solidFill>
                  <a:srgbClr val="0066FF"/>
                </a:solidFill>
              </a:rPr>
              <a:t>Director			Nancy Author</a:t>
            </a:r>
          </a:p>
          <a:p>
            <a:r>
              <a:rPr lang="en-US" b="1" i="1" dirty="0">
                <a:solidFill>
                  <a:srgbClr val="0066FF"/>
                </a:solidFill>
              </a:rPr>
              <a:t>Director			Leo </a:t>
            </a:r>
            <a:r>
              <a:rPr lang="en-US" b="1" i="1" dirty="0" err="1">
                <a:solidFill>
                  <a:srgbClr val="0066FF"/>
                </a:solidFill>
              </a:rPr>
              <a:t>Rohlinger</a:t>
            </a:r>
            <a:endParaRPr lang="en-US" b="1" i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4393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848600" cy="1295400"/>
          </a:xfrm>
          <a:solidFill>
            <a:schemeClr val="hlink"/>
          </a:solid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US" sz="3600" b="1" i="1">
                <a:solidFill>
                  <a:srgbClr val="FF0000"/>
                </a:solidFill>
              </a:rPr>
              <a:t>Rotary Club of Slidell Northshore Administration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7772400" cy="3581400"/>
          </a:xfrm>
        </p:spPr>
        <p:txBody>
          <a:bodyPr/>
          <a:lstStyle/>
          <a:p>
            <a:r>
              <a:rPr lang="en-US" sz="3600" b="1" dirty="0"/>
              <a:t>Club Officers &amp; Board of Directors	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3200" b="1" dirty="0">
                <a:solidFill>
                  <a:srgbClr val="FF0000"/>
                </a:solidFill>
              </a:rPr>
              <a:t>Club Members proposed by Nominating Committee (Past Presidents); Elected by membership.</a:t>
            </a:r>
          </a:p>
          <a:p>
            <a:pPr lvl="1">
              <a:buClr>
                <a:srgbClr val="009900"/>
              </a:buClr>
              <a:buFont typeface="Wingdings" pitchFamily="2" charset="2"/>
              <a:buChar char="§"/>
            </a:pPr>
            <a:r>
              <a:rPr lang="en-US" sz="3200" b="1" dirty="0">
                <a:solidFill>
                  <a:srgbClr val="006600"/>
                </a:solidFill>
              </a:rPr>
              <a:t>Interested/Active Club Members</a:t>
            </a:r>
          </a:p>
          <a:p>
            <a:pPr lvl="1">
              <a:buClr>
                <a:srgbClr val="009900"/>
              </a:buClr>
              <a:buFont typeface="Wingdings" pitchFamily="2" charset="2"/>
              <a:buChar char="§"/>
            </a:pPr>
            <a:r>
              <a:rPr lang="en-US" sz="3200" b="1" dirty="0">
                <a:solidFill>
                  <a:srgbClr val="006600"/>
                </a:solidFill>
              </a:rPr>
              <a:t>Budget and Grant Requests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20CE09-6A63-86B1-B56D-ABD265C25E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91F6729D-9303-13D6-9FB7-71F394ED43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chemeClr val="hlink"/>
          </a:solid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US" sz="3600" b="1" i="1" dirty="0">
                <a:solidFill>
                  <a:srgbClr val="FF0000"/>
                </a:solidFill>
              </a:rPr>
              <a:t>Rotary Club of Slidell Northshore</a:t>
            </a:r>
            <a:br>
              <a:rPr lang="en-US" sz="3600" b="1" i="1" dirty="0">
                <a:solidFill>
                  <a:srgbClr val="FF0000"/>
                </a:solidFill>
              </a:rPr>
            </a:br>
            <a:r>
              <a:rPr lang="en-US" sz="3600" b="1" i="1" dirty="0">
                <a:solidFill>
                  <a:srgbClr val="FF0000"/>
                </a:solidFill>
              </a:rPr>
              <a:t>Committees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E6683C0C-D93D-D48F-8516-7120916B01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905000"/>
            <a:ext cx="8839200" cy="48006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1000"/>
              </a:spcAft>
              <a:tabLst>
                <a:tab pos="3200400" algn="l"/>
              </a:tabLst>
            </a:pPr>
            <a:r>
              <a:rPr lang="en-US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Club Roles:</a:t>
            </a: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914400" algn="l"/>
                <a:tab pos="3200400" algn="l"/>
                <a:tab pos="4572000" algn="l"/>
              </a:tabLst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Speakers/Program: Tim		Club Public Image: Kentrell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914400" algn="l"/>
                <a:tab pos="3200400" algn="l"/>
                <a:tab pos="4572000" algn="l"/>
              </a:tabLst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Foundation: Neil, Laurie		Interact:  Rich, Aaron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914400" algn="l"/>
                <a:tab pos="3200400" algn="l"/>
                <a:tab pos="4572000" algn="l"/>
              </a:tabLst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Membership: Rich, Joel, BJ		RYLA: Tanya (chair), Lydia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914400" algn="l"/>
                <a:tab pos="3200400" algn="l"/>
                <a:tab pos="4572000" algn="l"/>
              </a:tabLst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Rotary Awards: Laurie J		Orientation: Lisa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914400" algn="l"/>
                <a:tab pos="3200400" algn="l"/>
                <a:tab pos="4572000" algn="l"/>
              </a:tabLst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Greeter Coordinator: Dave Kronlage	International: Jim T, Steve E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914400" algn="l"/>
                <a:tab pos="3200400" algn="l"/>
                <a:tab pos="4572000" algn="l"/>
              </a:tabLst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District Grants: Steve E		</a:t>
            </a:r>
            <a:r>
              <a:rPr lang="en-US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ClubRunner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/Website: Mike R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914400" algn="l"/>
                <a:tab pos="3200400" algn="l"/>
                <a:tab pos="4572000" algn="l"/>
              </a:tabLst>
            </a:pPr>
            <a:r>
              <a:rPr lang="en-US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Vocationals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vacant		Club Historian &amp; Photographer: Doyle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Socials:  Alison (Chair) 	         		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Caring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 Laurie P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Fundraising:</a:t>
            </a: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3200400" algn="l"/>
              </a:tabLst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Flags Coordinator:  Scott Bonson</a:t>
            </a:r>
          </a:p>
          <a:p>
            <a:pPr marL="0" indent="0">
              <a:spcBef>
                <a:spcPts val="0"/>
              </a:spcBef>
              <a:buNone/>
              <a:tabLst>
                <a:tab pos="3200400" algn="l"/>
              </a:tabLst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Heritage Festival (clubs’ joint committee):  Sharron, Aaron, Doyle, Tanya, Mike Jugan</a:t>
            </a:r>
          </a:p>
          <a:p>
            <a:pPr marL="0" indent="0">
              <a:spcBef>
                <a:spcPts val="0"/>
              </a:spcBef>
              <a:buNone/>
              <a:tabLst>
                <a:tab pos="3200400" algn="l"/>
              </a:tabLst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Holiday Sweet Potatoes: Neil, Dave Kaufman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buNone/>
              <a:tabLst>
                <a:tab pos="3200400" algn="l"/>
              </a:tabLst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Wreaths (Slidell Noon club coordinates): Laurie J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buNone/>
              <a:tabLst>
                <a:tab pos="3200400" algn="l"/>
              </a:tabLst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Big Game Raffle (Metairie club coordinates): Steve E</a:t>
            </a:r>
          </a:p>
          <a:p>
            <a:pPr marL="0" indent="0">
              <a:spcBef>
                <a:spcPts val="0"/>
              </a:spcBef>
              <a:buNone/>
              <a:tabLst>
                <a:tab pos="3200400" algn="l"/>
              </a:tabLs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		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800" b="1" dirty="0"/>
              <a:t>	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800" b="1" dirty="0"/>
              <a:t>				</a:t>
            </a:r>
            <a:endParaRPr lang="en-US" sz="18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9590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hlink"/>
          </a:solid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US" sz="3600" b="1" i="1" dirty="0">
                <a:solidFill>
                  <a:srgbClr val="FF0000"/>
                </a:solidFill>
              </a:rPr>
              <a:t>Rotary Club of Slidell North Shore</a:t>
            </a:r>
            <a:br>
              <a:rPr lang="en-US" sz="3600" b="1" i="1" dirty="0">
                <a:solidFill>
                  <a:srgbClr val="FF0000"/>
                </a:solidFill>
              </a:rPr>
            </a:br>
            <a:r>
              <a:rPr lang="en-US" sz="3600" b="1" i="1" dirty="0">
                <a:solidFill>
                  <a:srgbClr val="FF0000"/>
                </a:solidFill>
              </a:rPr>
              <a:t>Service Project Committees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05000"/>
            <a:ext cx="8839200" cy="4572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Service Projects Coordinator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Nancy Arthur</a:t>
            </a:r>
          </a:p>
          <a:p>
            <a:pPr marL="0" marR="0">
              <a:spcBef>
                <a:spcPts val="0"/>
              </a:spcBef>
              <a:spcAft>
                <a:spcPts val="1000"/>
              </a:spcAft>
              <a:tabLst>
                <a:tab pos="457200" algn="l"/>
                <a:tab pos="3200400" algn="l"/>
              </a:tabLst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Bridge House/Grace House Drive: Laurie J, Mike J</a:t>
            </a:r>
          </a:p>
          <a:p>
            <a:pPr marL="0" marR="0">
              <a:spcBef>
                <a:spcPts val="0"/>
              </a:spcBef>
              <a:spcAft>
                <a:spcPts val="1000"/>
              </a:spcAft>
              <a:tabLst>
                <a:tab pos="914400" algn="l"/>
                <a:tab pos="3200400" algn="l"/>
                <a:tab pos="4114800" algn="l"/>
              </a:tabLst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Rotarian and Refreshment </a:t>
            </a:r>
            <a:r>
              <a:rPr lang="en-US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Rosies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Sharron, Laurie J	</a:t>
            </a:r>
          </a:p>
          <a:p>
            <a:pPr marL="0" marR="0">
              <a:spcBef>
                <a:spcPts val="0"/>
              </a:spcBef>
              <a:spcAft>
                <a:spcPts val="1000"/>
              </a:spcAft>
              <a:tabLst>
                <a:tab pos="914400" algn="l"/>
                <a:tab pos="3200400" algn="l"/>
                <a:tab pos="4114800" algn="l"/>
              </a:tabLst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Keep Slidell Beautiful: Ken, Nancy</a:t>
            </a:r>
          </a:p>
          <a:p>
            <a:pPr marL="0" marR="0">
              <a:spcBef>
                <a:spcPts val="0"/>
              </a:spcBef>
              <a:spcAft>
                <a:spcPts val="1000"/>
              </a:spcAft>
              <a:tabLst>
                <a:tab pos="914400" algn="l"/>
                <a:tab pos="3200400" algn="l"/>
                <a:tab pos="4114800" algn="l"/>
              </a:tabLst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Irma Cry-Ken Levy Scholarships: Doris, Tanya, Cindy, Ken </a:t>
            </a:r>
          </a:p>
          <a:p>
            <a:pPr marL="0" marR="0">
              <a:spcBef>
                <a:spcPts val="0"/>
              </a:spcBef>
              <a:spcAft>
                <a:spcPts val="1000"/>
              </a:spcAft>
              <a:tabLst>
                <a:tab pos="914400" algn="l"/>
                <a:tab pos="3200400" algn="l"/>
                <a:tab pos="4114800" algn="l"/>
              </a:tabLst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Dictionaries: Tanya, Lisa	</a:t>
            </a:r>
          </a:p>
          <a:p>
            <a:pPr marL="0" marR="0">
              <a:spcBef>
                <a:spcPts val="0"/>
              </a:spcBef>
              <a:spcAft>
                <a:spcPts val="1000"/>
              </a:spcAft>
              <a:tabLst>
                <a:tab pos="914400" algn="l"/>
                <a:tab pos="3200400" algn="l"/>
                <a:tab pos="4114800" algn="l"/>
              </a:tabLst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Thanksgiving Baskets: Melinda, Dave B, Joel 	</a:t>
            </a:r>
          </a:p>
          <a:p>
            <a:pPr marL="0" marR="0">
              <a:spcBef>
                <a:spcPts val="0"/>
              </a:spcBef>
              <a:spcAft>
                <a:spcPts val="1000"/>
              </a:spcAft>
              <a:tabLst>
                <a:tab pos="914400" algn="l"/>
                <a:tab pos="3200400" algn="l"/>
                <a:tab pos="4114800" algn="l"/>
              </a:tabLst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Red/Blue Tribute Program: Rich </a:t>
            </a:r>
          </a:p>
          <a:p>
            <a:pPr marL="0" marR="0">
              <a:spcBef>
                <a:spcPts val="0"/>
              </a:spcBef>
              <a:spcAft>
                <a:spcPts val="1000"/>
              </a:spcAft>
              <a:tabLst>
                <a:tab pos="914400" algn="l"/>
                <a:tab pos="3200400" algn="l"/>
                <a:tab pos="4114800" algn="l"/>
              </a:tabLst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Senior Support: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Fred, Nancy   </a:t>
            </a:r>
          </a:p>
          <a:p>
            <a:pPr marL="0" marR="0">
              <a:spcBef>
                <a:spcPts val="0"/>
              </a:spcBef>
              <a:spcAft>
                <a:spcPts val="1000"/>
              </a:spcAft>
              <a:tabLst>
                <a:tab pos="914400" algn="l"/>
                <a:tab pos="3200400" algn="l"/>
                <a:tab pos="4114800" algn="l"/>
              </a:tabLst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Children’s Wish Golf Tourney:  Steve E, </a:t>
            </a:r>
            <a:r>
              <a:rPr lang="en-US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Damianna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</a:p>
          <a:p>
            <a:pPr marL="0" marR="0">
              <a:spcBef>
                <a:spcPts val="0"/>
              </a:spcBef>
              <a:spcAft>
                <a:spcPts val="1000"/>
              </a:spcAft>
              <a:tabLst>
                <a:tab pos="914400" algn="l"/>
                <a:tab pos="3200400" algn="l"/>
                <a:tab pos="4114800" algn="l"/>
              </a:tabLst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 Christmas: BJ </a:t>
            </a:r>
          </a:p>
          <a:p>
            <a:pPr marL="0" marR="0">
              <a:spcBef>
                <a:spcPts val="0"/>
              </a:spcBef>
              <a:spcAft>
                <a:spcPts val="1000"/>
              </a:spcAft>
              <a:tabLst>
                <a:tab pos="914400" algn="l"/>
                <a:tab pos="3200400" algn="l"/>
                <a:tab pos="4114800" algn="l"/>
              </a:tabLst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Northshore Food Bank: Rich	</a:t>
            </a:r>
            <a:b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800" b="1" dirty="0"/>
              <a:t>	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800" b="1" dirty="0"/>
              <a:t>				</a:t>
            </a:r>
            <a:endParaRPr lang="en-US" sz="18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25C6B-C5A4-278F-F9E8-D1AF2F398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Rotary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0ABE3-FE97-71E9-1D04-017544244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7AE4B5-329D-89AF-6CE0-8C5FE86665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833" t="3846" r="10833"/>
          <a:stretch/>
        </p:blipFill>
        <p:spPr>
          <a:xfrm>
            <a:off x="690694" y="1905000"/>
            <a:ext cx="7620000" cy="4762500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98B3ACC2-8244-5AAF-2831-65E1921AA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4800" b="1" i="1" kern="0" dirty="0">
                <a:solidFill>
                  <a:srgbClr val="FF0066"/>
                </a:solidFill>
              </a:rPr>
              <a:t>Rotary International Website</a:t>
            </a:r>
            <a:endParaRPr lang="en-US" sz="3200" kern="0" dirty="0">
              <a:solidFill>
                <a:srgbClr val="FF0066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DC6ADF-D26D-C7F9-7A84-A75487B6B4EF}"/>
              </a:ext>
            </a:extLst>
          </p:cNvPr>
          <p:cNvSpPr/>
          <p:nvPr/>
        </p:nvSpPr>
        <p:spPr bwMode="auto">
          <a:xfrm>
            <a:off x="1828800" y="6172200"/>
            <a:ext cx="28956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0666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2BB2EA-1CCB-7536-AEF6-7B29B2196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B88AC-E044-DB1E-908E-A4839C2D7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Rotary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36E73-461E-29DF-59DA-769B86D28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6F13C0A-5254-D76F-C1F8-79F7DC10C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4000" b="1" i="1" kern="0" dirty="0">
                <a:solidFill>
                  <a:srgbClr val="FF0066"/>
                </a:solidFill>
              </a:rPr>
              <a:t>District 6840 Website</a:t>
            </a:r>
          </a:p>
          <a:p>
            <a:r>
              <a:rPr lang="en-US" sz="4000" b="1" i="1" kern="0" dirty="0">
                <a:solidFill>
                  <a:srgbClr val="FF0066"/>
                </a:solidFill>
              </a:rPr>
              <a:t>(Club Runner)</a:t>
            </a:r>
            <a:endParaRPr lang="en-US" sz="2400" kern="0" dirty="0">
              <a:solidFill>
                <a:srgbClr val="FF0066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380C3B-82F0-F5EE-4744-790F949916D9}"/>
              </a:ext>
            </a:extLst>
          </p:cNvPr>
          <p:cNvSpPr/>
          <p:nvPr/>
        </p:nvSpPr>
        <p:spPr bwMode="auto">
          <a:xfrm>
            <a:off x="1828800" y="6172200"/>
            <a:ext cx="28956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9EAA05-0580-035A-DD4B-405674BE2E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846" b="19231"/>
          <a:stretch/>
        </p:blipFill>
        <p:spPr>
          <a:xfrm>
            <a:off x="914400" y="2057400"/>
            <a:ext cx="71628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515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FC55A-9F0C-7957-5598-37FDB866C2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248A8-42BF-93AF-8012-B6C71AC41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Rotary 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6F069FA3-0B4E-0156-FC52-8E27C2943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4000" b="1" i="1" kern="0" dirty="0">
                <a:solidFill>
                  <a:srgbClr val="FF0066"/>
                </a:solidFill>
              </a:rPr>
              <a:t>Club Website</a:t>
            </a:r>
          </a:p>
          <a:p>
            <a:r>
              <a:rPr lang="en-US" sz="4000" b="1" i="1" kern="0" dirty="0">
                <a:solidFill>
                  <a:srgbClr val="FF0066"/>
                </a:solidFill>
              </a:rPr>
              <a:t>(Club Runner)</a:t>
            </a:r>
            <a:endParaRPr lang="en-US" sz="2400" kern="0" dirty="0">
              <a:solidFill>
                <a:srgbClr val="FF0066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86C0AA-6168-F6D7-40B1-15CA901E3B9D}"/>
              </a:ext>
            </a:extLst>
          </p:cNvPr>
          <p:cNvSpPr/>
          <p:nvPr/>
        </p:nvSpPr>
        <p:spPr bwMode="auto">
          <a:xfrm>
            <a:off x="1828800" y="6172200"/>
            <a:ext cx="28956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BC9C1A-F2A1-A956-6079-E2993D54E6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333" t="3846" r="15001"/>
          <a:stretch/>
        </p:blipFill>
        <p:spPr>
          <a:xfrm>
            <a:off x="838200" y="1905000"/>
            <a:ext cx="7239000" cy="47625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2492D9D-5991-7FE4-AA12-DB1EA038F8B0}"/>
              </a:ext>
            </a:extLst>
          </p:cNvPr>
          <p:cNvSpPr/>
          <p:nvPr/>
        </p:nvSpPr>
        <p:spPr bwMode="auto">
          <a:xfrm>
            <a:off x="5943600" y="4191000"/>
            <a:ext cx="1676400" cy="251460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3222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DE85C8-83DB-1716-BEC2-3EA056BBF2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403CB-ADDF-4748-A97E-26BB32728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Rotary 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D2677CA-9C76-9484-0CCB-02509B856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4000" b="1" i="1" kern="0">
                <a:solidFill>
                  <a:srgbClr val="FF0066"/>
                </a:solidFill>
              </a:rPr>
              <a:t>Club Facebook</a:t>
            </a:r>
            <a:endParaRPr lang="en-US" sz="4000" b="1" i="1" kern="0" dirty="0">
              <a:solidFill>
                <a:srgbClr val="FF0066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0CAF1A-5A21-3922-8FAD-BE8C7EC60F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167" t="3846" r="8333"/>
          <a:stretch/>
        </p:blipFill>
        <p:spPr>
          <a:xfrm>
            <a:off x="1219200" y="1752600"/>
            <a:ext cx="66294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8776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848600" cy="1143000"/>
          </a:xfrm>
          <a:solidFill>
            <a:schemeClr val="hlink"/>
          </a:solidFill>
          <a:ln>
            <a:solidFill>
              <a:schemeClr val="accent2"/>
            </a:solidFill>
          </a:ln>
        </p:spPr>
        <p:txBody>
          <a:bodyPr/>
          <a:lstStyle/>
          <a:p>
            <a:pPr>
              <a:defRPr/>
            </a:pPr>
            <a:r>
              <a:rPr lang="en-US" altLang="en-US" sz="6000" b="1" i="1" dirty="0">
                <a:solidFill>
                  <a:srgbClr val="FF0000"/>
                </a:solidFill>
              </a:rPr>
              <a:t>Getting Involved</a:t>
            </a:r>
            <a:r>
              <a:rPr lang="en-US" sz="6000" b="1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endParaRPr lang="en-US" sz="60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3962400"/>
          </a:xfrm>
          <a:solidFill>
            <a:schemeClr val="hlink"/>
          </a:solidFill>
        </p:spPr>
        <p:txBody>
          <a:bodyPr/>
          <a:lstStyle/>
          <a:p>
            <a:r>
              <a:rPr lang="en-US" altLang="en-US" sz="3600" b="1" dirty="0">
                <a:solidFill>
                  <a:srgbClr val="FF0000"/>
                </a:solidFill>
              </a:rPr>
              <a:t>Club Committees</a:t>
            </a:r>
          </a:p>
          <a:p>
            <a:pPr>
              <a:buClr>
                <a:srgbClr val="339933"/>
              </a:buClr>
            </a:pPr>
            <a:r>
              <a:rPr lang="en-US" altLang="en-US" sz="3600" b="1" dirty="0">
                <a:solidFill>
                  <a:srgbClr val="006600"/>
                </a:solidFill>
              </a:rPr>
              <a:t> </a:t>
            </a:r>
            <a:r>
              <a:rPr lang="en-US" altLang="en-US" sz="3600" b="1" dirty="0">
                <a:solidFill>
                  <a:schemeClr val="accent1"/>
                </a:solidFill>
              </a:rPr>
              <a:t>Club Projects</a:t>
            </a:r>
          </a:p>
          <a:p>
            <a:pPr>
              <a:buClr>
                <a:schemeClr val="tx1"/>
              </a:buClr>
            </a:pPr>
            <a:r>
              <a:rPr lang="en-US" altLang="en-US" sz="3600" b="1" dirty="0"/>
              <a:t> Board Meetings</a:t>
            </a:r>
          </a:p>
          <a:p>
            <a:pPr>
              <a:buClr>
                <a:srgbClr val="CC0099"/>
              </a:buClr>
            </a:pPr>
            <a:r>
              <a:rPr lang="en-US" altLang="en-US" sz="3600" b="1" dirty="0"/>
              <a:t> </a:t>
            </a:r>
            <a:r>
              <a:rPr lang="en-US" altLang="en-US" sz="3600" b="1" dirty="0">
                <a:solidFill>
                  <a:srgbClr val="990033"/>
                </a:solidFill>
              </a:rPr>
              <a:t>Club Meetings</a:t>
            </a:r>
          </a:p>
          <a:p>
            <a:pPr>
              <a:buClr>
                <a:schemeClr val="accent2"/>
              </a:buClr>
            </a:pPr>
            <a:r>
              <a:rPr lang="en-US" altLang="en-US" sz="3600" dirty="0">
                <a:solidFill>
                  <a:schemeClr val="accent2"/>
                </a:solidFill>
              </a:rPr>
              <a:t> </a:t>
            </a:r>
            <a:r>
              <a:rPr lang="en-US" altLang="en-US" sz="3600" b="1" dirty="0">
                <a:solidFill>
                  <a:schemeClr val="accent2"/>
                </a:solidFill>
              </a:rPr>
              <a:t>Club Social Activities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graphicFrame>
        <p:nvGraphicFramePr>
          <p:cNvPr id="87044" name="Object 4"/>
          <p:cNvGraphicFramePr>
            <a:graphicFrameLocks noChangeAspect="1"/>
          </p:cNvGraphicFramePr>
          <p:nvPr/>
        </p:nvGraphicFramePr>
        <p:xfrm>
          <a:off x="4800600" y="2286000"/>
          <a:ext cx="3657600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467100" imgH="3467100" progId="MS_ClipArt_Gallery">
                  <p:embed/>
                </p:oleObj>
              </mc:Choice>
              <mc:Fallback>
                <p:oleObj r:id="rId3" imgW="3467100" imgH="3467100" progId="MS_ClipArt_Gallery">
                  <p:embed/>
                  <p:pic>
                    <p:nvPicPr>
                      <p:cNvPr id="870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286000"/>
                        <a:ext cx="3657600" cy="350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hlink"/>
          </a:solid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US" sz="6000" b="1" i="1" dirty="0">
                <a:solidFill>
                  <a:srgbClr val="FF3300"/>
                </a:solidFill>
              </a:rPr>
              <a:t>Welcome to Rotary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133600"/>
            <a:ext cx="7848600" cy="4114800"/>
          </a:xfrm>
          <a:solidFill>
            <a:schemeClr val="hlink"/>
          </a:solidFill>
        </p:spPr>
        <p:txBody>
          <a:bodyPr/>
          <a:lstStyle/>
          <a:p>
            <a:pPr algn="ctr">
              <a:buFontTx/>
              <a:buNone/>
            </a:pPr>
            <a:r>
              <a:rPr lang="en-US" sz="1800" b="1" dirty="0"/>
              <a:t>We are neighbors, community leaders and global citizens uniting for the common good.  With you we can accomplish more.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18A70D-64B1-E8B8-9906-3F685AD2F5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6"/>
          <a:stretch/>
        </p:blipFill>
        <p:spPr>
          <a:xfrm>
            <a:off x="4753127" y="4469589"/>
            <a:ext cx="3400273" cy="1747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C9C1A9-75EC-7456-655F-D546B426BC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46"/>
          <a:stretch/>
        </p:blipFill>
        <p:spPr>
          <a:xfrm>
            <a:off x="674615" y="4203583"/>
            <a:ext cx="3973585" cy="20136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DA7F55-BCC6-887E-AF1A-EE1E4F15E2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169" y="2814658"/>
            <a:ext cx="3266615" cy="13966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98D307-DCA0-FF28-060E-744722B7BC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 b="23333"/>
          <a:stretch/>
        </p:blipFill>
        <p:spPr>
          <a:xfrm>
            <a:off x="4733555" y="2806968"/>
            <a:ext cx="3419846" cy="169178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hlink"/>
          </a:solid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US" altLang="en-US" b="1" i="1" dirty="0">
                <a:solidFill>
                  <a:srgbClr val="FF0000"/>
                </a:solidFill>
              </a:rPr>
              <a:t>Personal Reward in Being an Involved Rotarian</a:t>
            </a:r>
            <a:endParaRPr lang="en-US" b="1" i="1" dirty="0">
              <a:latin typeface="Georgia" pitchFamily="18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4191000"/>
          </a:xfrm>
          <a:solidFill>
            <a:schemeClr val="hlink"/>
          </a:solidFill>
        </p:spPr>
        <p:txBody>
          <a:bodyPr/>
          <a:lstStyle/>
          <a:p>
            <a:endParaRPr lang="en-US" altLang="en-US" sz="2800" b="1" dirty="0">
              <a:solidFill>
                <a:srgbClr val="FF0000"/>
              </a:solidFill>
            </a:endParaRPr>
          </a:p>
          <a:p>
            <a:r>
              <a:rPr lang="en-US" altLang="en-US" sz="2800" b="1" dirty="0">
                <a:solidFill>
                  <a:srgbClr val="006600"/>
                </a:solidFill>
              </a:rPr>
              <a:t>Satisfaction of helping less fortunate in our Community  </a:t>
            </a:r>
          </a:p>
          <a:p>
            <a:r>
              <a:rPr lang="en-US" altLang="en-US" sz="2800" b="1" dirty="0">
                <a:solidFill>
                  <a:srgbClr val="FF0000"/>
                </a:solidFill>
              </a:rPr>
              <a:t>Satisfaction of helping less fortunate Worldwide</a:t>
            </a:r>
          </a:p>
          <a:p>
            <a:pPr>
              <a:buClr>
                <a:schemeClr val="tx1"/>
              </a:buClr>
            </a:pPr>
            <a:r>
              <a:rPr lang="en-US" altLang="en-US" sz="2800" b="1" dirty="0"/>
              <a:t>Develop Business relationship with fellow Rotarians in our Club and District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EC140-7AC1-4B00-807B-24BEAB97C00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altLang="en-US" b="1" i="1" dirty="0">
                <a:solidFill>
                  <a:srgbClr val="FF0000"/>
                </a:solidFill>
              </a:rPr>
              <a:t>Personal Recognition for Being an Involved Rotarian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4C170-2B55-44FE-8418-CC21E8C48AE1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/>
          <a:p>
            <a:pPr marL="457200" lvl="1" indent="0">
              <a:buClr>
                <a:srgbClr val="CC0099"/>
              </a:buClr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Rotarian of Year by Club &amp; District Certificate</a:t>
            </a:r>
          </a:p>
          <a:p>
            <a:pPr marL="457200" lvl="1" indent="0">
              <a:buClr>
                <a:srgbClr val="CC0099"/>
              </a:buClr>
              <a:buNone/>
            </a:pPr>
            <a:endParaRPr lang="en-US" altLang="en-US" sz="2400" b="1" dirty="0">
              <a:solidFill>
                <a:schemeClr val="accent2"/>
              </a:solidFill>
            </a:endParaRPr>
          </a:p>
          <a:p>
            <a:pPr marL="457200" lvl="1" indent="0">
              <a:buClr>
                <a:srgbClr val="CC0099"/>
              </a:buClr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District Service Award Certificate</a:t>
            </a:r>
          </a:p>
          <a:p>
            <a:pPr marL="457200" lvl="1" indent="0">
              <a:buClr>
                <a:srgbClr val="CC0099"/>
              </a:buClr>
              <a:buNone/>
            </a:pPr>
            <a:endParaRPr lang="en-US" altLang="en-US" sz="2400" b="1" dirty="0">
              <a:solidFill>
                <a:schemeClr val="accent2"/>
              </a:solidFill>
            </a:endParaRPr>
          </a:p>
          <a:p>
            <a:pPr marL="457200" lvl="1" indent="0">
              <a:buClr>
                <a:srgbClr val="CC0099"/>
              </a:buClr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Paul Harris Fellow Medallion</a:t>
            </a:r>
          </a:p>
          <a:p>
            <a:pPr marL="457200" lvl="1" indent="0">
              <a:buClr>
                <a:srgbClr val="CC0099"/>
              </a:buClr>
              <a:buNone/>
            </a:pPr>
            <a:endParaRPr lang="en-US" altLang="en-US" sz="24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0DFF8C-DD5F-4522-87D9-CC0605316F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191000"/>
            <a:ext cx="1237695" cy="123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854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hlink"/>
          </a:solid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US" altLang="en-US" sz="6000" b="1" i="1">
                <a:solidFill>
                  <a:srgbClr val="FF0000"/>
                </a:solidFill>
              </a:rPr>
              <a:t>Always Remember</a:t>
            </a:r>
            <a:r>
              <a:rPr lang="en-US" sz="6000" b="1" i="1">
                <a:latin typeface="Georgia" pitchFamily="18" charset="0"/>
              </a:rPr>
              <a:t> </a:t>
            </a:r>
          </a:p>
        </p:txBody>
      </p:sp>
      <p:grpSp>
        <p:nvGrpSpPr>
          <p:cNvPr id="2" name="Diagram 6">
            <a:extLst>
              <a:ext uri="{FF2B5EF4-FFF2-40B4-BE49-F238E27FC236}">
                <a16:creationId xmlns:a16="http://schemas.microsoft.com/office/drawing/2014/main" id="{37EEF0EC-3936-4CA0-A7ED-794FC357DCA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85800" y="1981200"/>
            <a:ext cx="7696200" cy="4322763"/>
            <a:chOff x="-768" y="864"/>
            <a:chExt cx="4848" cy="2723"/>
          </a:xfrm>
        </p:grpSpPr>
        <p:sp>
          <p:nvSpPr>
            <p:cNvPr id="3" name="_s3076">
              <a:extLst>
                <a:ext uri="{FF2B5EF4-FFF2-40B4-BE49-F238E27FC236}">
                  <a16:creationId xmlns:a16="http://schemas.microsoft.com/office/drawing/2014/main" id="{6CB14EB2-AB45-4B65-B13D-F6407DD993E4}"/>
                </a:ext>
              </a:extLst>
            </p:cNvPr>
            <p:cNvSpPr>
              <a:spLocks noChangeArrowheads="1" noTextEdit="1"/>
            </p:cNvSpPr>
            <p:nvPr/>
          </p:nvSpPr>
          <p:spPr bwMode="auto">
            <a:xfrm>
              <a:off x="1146" y="1326"/>
              <a:ext cx="1021" cy="1021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4669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_s3077">
              <a:extLst>
                <a:ext uri="{FF2B5EF4-FFF2-40B4-BE49-F238E27FC236}">
                  <a16:creationId xmlns:a16="http://schemas.microsoft.com/office/drawing/2014/main" id="{499F0F2F-1434-4300-8E8A-1498F8A848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6" y="969"/>
              <a:ext cx="1021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</a:rPr>
                <a:t>Rotarians</a:t>
              </a:r>
            </a:p>
          </p:txBody>
        </p:sp>
        <p:sp>
          <p:nvSpPr>
            <p:cNvPr id="5" name="_s3078">
              <a:extLst>
                <a:ext uri="{FF2B5EF4-FFF2-40B4-BE49-F238E27FC236}">
                  <a16:creationId xmlns:a16="http://schemas.microsoft.com/office/drawing/2014/main" id="{625CB58B-DDEF-4924-9D6D-26EDBA6BD3E9}"/>
                </a:ext>
              </a:extLst>
            </p:cNvPr>
            <p:cNvSpPr>
              <a:spLocks noChangeArrowheads="1" noTextEdit="1"/>
            </p:cNvSpPr>
            <p:nvPr/>
          </p:nvSpPr>
          <p:spPr bwMode="auto">
            <a:xfrm>
              <a:off x="1482" y="1520"/>
              <a:ext cx="1021" cy="1021"/>
            </a:xfrm>
            <a:prstGeom prst="ellipse">
              <a:avLst/>
            </a:prstGeom>
            <a:solidFill>
              <a:schemeClr val="hlink">
                <a:alpha val="50000"/>
              </a:schemeClr>
            </a:solidFill>
            <a:ln w="4669">
              <a:solidFill>
                <a:schemeClr val="hlink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_s3079">
              <a:extLst>
                <a:ext uri="{FF2B5EF4-FFF2-40B4-BE49-F238E27FC236}">
                  <a16:creationId xmlns:a16="http://schemas.microsoft.com/office/drawing/2014/main" id="{84AB37E4-C6C0-4015-832E-26858E41F1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2" y="1469"/>
              <a:ext cx="1021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_s3080">
              <a:extLst>
                <a:ext uri="{FF2B5EF4-FFF2-40B4-BE49-F238E27FC236}">
                  <a16:creationId xmlns:a16="http://schemas.microsoft.com/office/drawing/2014/main" id="{BCC4714E-6991-4690-9DB4-16F6BD03A417}"/>
                </a:ext>
              </a:extLst>
            </p:cNvPr>
            <p:cNvSpPr>
              <a:spLocks noChangeArrowheads="1" noTextEdit="1"/>
            </p:cNvSpPr>
            <p:nvPr/>
          </p:nvSpPr>
          <p:spPr bwMode="auto">
            <a:xfrm>
              <a:off x="1482" y="1908"/>
              <a:ext cx="1021" cy="1021"/>
            </a:xfrm>
            <a:prstGeom prst="ellipse">
              <a:avLst/>
            </a:prstGeom>
            <a:solidFill>
              <a:schemeClr val="folHlink">
                <a:alpha val="50000"/>
              </a:schemeClr>
            </a:solidFill>
            <a:ln w="4669">
              <a:solidFill>
                <a:schemeClr val="folHlink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_s3081">
              <a:extLst>
                <a:ext uri="{FF2B5EF4-FFF2-40B4-BE49-F238E27FC236}">
                  <a16:creationId xmlns:a16="http://schemas.microsoft.com/office/drawing/2014/main" id="{C86D0CE0-8DB0-4EBB-A7DA-96292305CF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2" y="2724"/>
              <a:ext cx="1021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</a:rPr>
                <a:t>     </a:t>
              </a: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</a:rPr>
                <a:t>Difference</a:t>
              </a:r>
            </a:p>
          </p:txBody>
        </p:sp>
        <p:sp>
          <p:nvSpPr>
            <p:cNvPr id="9" name="_s3082">
              <a:extLst>
                <a:ext uri="{FF2B5EF4-FFF2-40B4-BE49-F238E27FC236}">
                  <a16:creationId xmlns:a16="http://schemas.microsoft.com/office/drawing/2014/main" id="{7BC6AE62-787B-4D6B-88C0-EB2D0C20D072}"/>
                </a:ext>
              </a:extLst>
            </p:cNvPr>
            <p:cNvSpPr>
              <a:spLocks noChangeArrowheads="1" noTextEdit="1"/>
            </p:cNvSpPr>
            <p:nvPr/>
          </p:nvSpPr>
          <p:spPr bwMode="auto">
            <a:xfrm>
              <a:off x="1146" y="2102"/>
              <a:ext cx="1021" cy="1021"/>
            </a:xfrm>
            <a:prstGeom prst="ellipse">
              <a:avLst/>
            </a:prstGeom>
            <a:solidFill>
              <a:schemeClr val="bg2">
                <a:alpha val="50000"/>
              </a:schemeClr>
            </a:solidFill>
            <a:ln w="4669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_s3083">
              <a:extLst>
                <a:ext uri="{FF2B5EF4-FFF2-40B4-BE49-F238E27FC236}">
                  <a16:creationId xmlns:a16="http://schemas.microsoft.com/office/drawing/2014/main" id="{3415B65A-6F86-41BF-815F-C5A70ED7AF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6" y="3224"/>
              <a:ext cx="1021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_s3084">
              <a:extLst>
                <a:ext uri="{FF2B5EF4-FFF2-40B4-BE49-F238E27FC236}">
                  <a16:creationId xmlns:a16="http://schemas.microsoft.com/office/drawing/2014/main" id="{9ABD06F2-F082-4A37-B299-2024BD134F41}"/>
                </a:ext>
              </a:extLst>
            </p:cNvPr>
            <p:cNvSpPr>
              <a:spLocks noChangeArrowheads="1" noTextEdit="1"/>
            </p:cNvSpPr>
            <p:nvPr/>
          </p:nvSpPr>
          <p:spPr bwMode="auto">
            <a:xfrm>
              <a:off x="810" y="1908"/>
              <a:ext cx="1021" cy="1021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4669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_s3085">
              <a:extLst>
                <a:ext uri="{FF2B5EF4-FFF2-40B4-BE49-F238E27FC236}">
                  <a16:creationId xmlns:a16="http://schemas.microsoft.com/office/drawing/2014/main" id="{26929061-EE28-4E98-8DD6-6F237EE78B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31" y="2724"/>
              <a:ext cx="1021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</a:rPr>
                <a:t>  Make</a:t>
              </a:r>
              <a:r>
                <a:rPr kumimoji="0" lang="en-US" altLang="en-US" sz="3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rPr>
                <a:t> </a:t>
              </a: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3" name="_s3086">
              <a:extLst>
                <a:ext uri="{FF2B5EF4-FFF2-40B4-BE49-F238E27FC236}">
                  <a16:creationId xmlns:a16="http://schemas.microsoft.com/office/drawing/2014/main" id="{ED0802A2-C536-417D-8476-74B450592A01}"/>
                </a:ext>
              </a:extLst>
            </p:cNvPr>
            <p:cNvSpPr>
              <a:spLocks noChangeArrowheads="1" noTextEdit="1"/>
            </p:cNvSpPr>
            <p:nvPr/>
          </p:nvSpPr>
          <p:spPr bwMode="auto">
            <a:xfrm>
              <a:off x="810" y="1520"/>
              <a:ext cx="1021" cy="1021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4669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_s3087">
              <a:extLst>
                <a:ext uri="{FF2B5EF4-FFF2-40B4-BE49-F238E27FC236}">
                  <a16:creationId xmlns:a16="http://schemas.microsoft.com/office/drawing/2014/main" id="{2AA226C6-2583-4F42-958A-B2B1AA6974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31" y="1469"/>
              <a:ext cx="1021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32FCC-E02B-DC50-D838-3B805C97F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895600"/>
            <a:ext cx="7772400" cy="1143000"/>
          </a:xfrm>
        </p:spPr>
        <p:txBody>
          <a:bodyPr/>
          <a:lstStyle/>
          <a:p>
            <a:r>
              <a:rPr lang="en-US" dirty="0"/>
              <a:t>Extra Slides</a:t>
            </a:r>
          </a:p>
        </p:txBody>
      </p:sp>
    </p:spTree>
    <p:extLst>
      <p:ext uri="{BB962C8B-B14F-4D97-AF65-F5344CB8AC3E}">
        <p14:creationId xmlns:p14="http://schemas.microsoft.com/office/powerpoint/2010/main" val="8230269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hlink"/>
          </a:solidFill>
          <a:ln>
            <a:solidFill>
              <a:srgbClr val="6699FF"/>
            </a:solidFill>
          </a:ln>
        </p:spPr>
        <p:txBody>
          <a:bodyPr/>
          <a:lstStyle/>
          <a:p>
            <a:r>
              <a:rPr lang="en-US" sz="2800" b="1" i="1" dirty="0">
                <a:solidFill>
                  <a:srgbClr val="FF3300"/>
                </a:solidFill>
              </a:rPr>
              <a:t>You are attending this briefing due to  the vision of these men-</a:t>
            </a:r>
            <a:endParaRPr lang="en-US" sz="2800" dirty="0">
              <a:solidFill>
                <a:srgbClr val="FF33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362200"/>
            <a:ext cx="7772400" cy="3733800"/>
          </a:xfrm>
          <a:solidFill>
            <a:schemeClr val="hlink"/>
          </a:solidFill>
          <a:ln>
            <a:solidFill>
              <a:srgbClr val="FFFFFF"/>
            </a:solidFill>
          </a:ln>
        </p:spPr>
        <p:txBody>
          <a:bodyPr/>
          <a:lstStyle/>
          <a:p>
            <a:pPr>
              <a:lnSpc>
                <a:spcPct val="85000"/>
              </a:lnSpc>
              <a:buFontTx/>
              <a:buNone/>
            </a:pPr>
            <a:r>
              <a:rPr lang="en-US" sz="1400" b="1" dirty="0"/>
              <a:t>                </a:t>
            </a:r>
          </a:p>
          <a:p>
            <a:pPr>
              <a:lnSpc>
                <a:spcPct val="85000"/>
              </a:lnSpc>
              <a:buFontTx/>
              <a:buNone/>
            </a:pPr>
            <a:endParaRPr lang="en-US" sz="1400" b="1" dirty="0"/>
          </a:p>
          <a:p>
            <a:pPr>
              <a:lnSpc>
                <a:spcPct val="85000"/>
              </a:lnSpc>
              <a:buFontTx/>
              <a:buNone/>
            </a:pPr>
            <a:endParaRPr lang="en-US" sz="1400" b="1" dirty="0"/>
          </a:p>
          <a:p>
            <a:pPr>
              <a:lnSpc>
                <a:spcPct val="85000"/>
              </a:lnSpc>
              <a:buFontTx/>
              <a:buNone/>
            </a:pPr>
            <a:endParaRPr lang="en-US" sz="1400" b="1" dirty="0"/>
          </a:p>
          <a:p>
            <a:pPr>
              <a:lnSpc>
                <a:spcPct val="85000"/>
              </a:lnSpc>
              <a:buFontTx/>
              <a:buNone/>
            </a:pPr>
            <a:endParaRPr lang="en-US" sz="1400" b="1" dirty="0"/>
          </a:p>
          <a:p>
            <a:pPr>
              <a:lnSpc>
                <a:spcPct val="85000"/>
              </a:lnSpc>
              <a:buFontTx/>
              <a:buNone/>
            </a:pPr>
            <a:endParaRPr lang="en-US" sz="1400" b="1" dirty="0"/>
          </a:p>
          <a:p>
            <a:pPr>
              <a:lnSpc>
                <a:spcPct val="85000"/>
              </a:lnSpc>
              <a:buFontTx/>
              <a:buNone/>
            </a:pPr>
            <a:endParaRPr lang="en-US" sz="1400" b="1" dirty="0"/>
          </a:p>
          <a:p>
            <a:pPr>
              <a:lnSpc>
                <a:spcPct val="85000"/>
              </a:lnSpc>
              <a:buFontTx/>
              <a:buNone/>
            </a:pPr>
            <a:endParaRPr lang="en-US" sz="1400" b="1" dirty="0"/>
          </a:p>
          <a:p>
            <a:pPr>
              <a:lnSpc>
                <a:spcPct val="85000"/>
              </a:lnSpc>
              <a:buFontTx/>
              <a:buNone/>
            </a:pPr>
            <a:endParaRPr lang="en-US" sz="1400" b="1" dirty="0"/>
          </a:p>
          <a:p>
            <a:pPr>
              <a:lnSpc>
                <a:spcPct val="85000"/>
              </a:lnSpc>
              <a:buFontTx/>
              <a:buNone/>
            </a:pPr>
            <a:endParaRPr lang="en-US" sz="1400" b="1" dirty="0"/>
          </a:p>
          <a:p>
            <a:pPr>
              <a:lnSpc>
                <a:spcPct val="85000"/>
              </a:lnSpc>
              <a:buFontTx/>
              <a:buNone/>
            </a:pPr>
            <a:endParaRPr lang="en-US" sz="1400" b="1" dirty="0"/>
          </a:p>
          <a:p>
            <a:pPr>
              <a:lnSpc>
                <a:spcPct val="85000"/>
              </a:lnSpc>
              <a:buFontTx/>
              <a:buNone/>
            </a:pPr>
            <a:r>
              <a:rPr lang="en-US" sz="1400" b="1" dirty="0"/>
              <a:t>                   </a:t>
            </a:r>
          </a:p>
          <a:p>
            <a:pPr>
              <a:lnSpc>
                <a:spcPct val="85000"/>
              </a:lnSpc>
              <a:buFontTx/>
              <a:buNone/>
            </a:pPr>
            <a:r>
              <a:rPr lang="en-US" sz="1400" b="1" dirty="0"/>
              <a:t>                      Gustavus Loehr,  Silvester Schiele,  Hiram </a:t>
            </a:r>
            <a:r>
              <a:rPr lang="en-US" sz="1400" b="1" dirty="0" err="1"/>
              <a:t>Shorey</a:t>
            </a:r>
            <a:r>
              <a:rPr lang="en-US" sz="1400" b="1"/>
              <a:t>,  Paul V. Harris</a:t>
            </a:r>
          </a:p>
        </p:txBody>
      </p:sp>
      <p:pic>
        <p:nvPicPr>
          <p:cNvPr id="9220" name="Picture 4" descr="Rotary Founders 1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687638"/>
            <a:ext cx="2765425" cy="18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1143000"/>
          </a:xfrm>
          <a:solidFill>
            <a:schemeClr val="hlink"/>
          </a:solid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US" sz="3200" b="1" i="1" dirty="0">
                <a:solidFill>
                  <a:srgbClr val="FF3300"/>
                </a:solidFill>
              </a:rPr>
              <a:t>Over the Past 100 Years Rotary Clubs have been Established in </a:t>
            </a:r>
            <a:r>
              <a:rPr lang="en-US" sz="3200" b="1" i="1" dirty="0">
                <a:solidFill>
                  <a:srgbClr val="0066FF"/>
                </a:solidFill>
              </a:rPr>
              <a:t>200</a:t>
            </a:r>
            <a:r>
              <a:rPr lang="en-US" sz="3200" b="1" i="1" dirty="0">
                <a:solidFill>
                  <a:schemeClr val="accent1"/>
                </a:solidFill>
              </a:rPr>
              <a:t> </a:t>
            </a:r>
            <a:r>
              <a:rPr lang="en-US" sz="3200" b="1" i="1" dirty="0">
                <a:solidFill>
                  <a:srgbClr val="FF3300"/>
                </a:solidFill>
              </a:rPr>
              <a:t>Countries</a:t>
            </a:r>
            <a:endParaRPr lang="en-US" sz="3200" dirty="0">
              <a:solidFill>
                <a:srgbClr val="FF3300"/>
              </a:solidFill>
            </a:endParaRPr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38200" y="1828800"/>
            <a:ext cx="7620000" cy="4648200"/>
          </a:xfr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hlink"/>
          </a:solid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US" sz="4000" b="1" i="1">
                <a:solidFill>
                  <a:srgbClr val="FF0000"/>
                </a:solidFill>
              </a:rPr>
              <a:t>Rotary International Information Resources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81200"/>
            <a:ext cx="7772400" cy="3886200"/>
          </a:xfrm>
          <a:solidFill>
            <a:schemeClr val="hlink"/>
          </a:solidFill>
        </p:spPr>
        <p:txBody>
          <a:bodyPr/>
          <a:lstStyle/>
          <a:p>
            <a:pPr>
              <a:lnSpc>
                <a:spcPct val="90000"/>
              </a:lnSpc>
              <a:defRPr/>
            </a:pPr>
            <a:endParaRPr lang="en-US" b="1" i="1" dirty="0"/>
          </a:p>
          <a:p>
            <a:pPr>
              <a:lnSpc>
                <a:spcPct val="90000"/>
              </a:lnSpc>
              <a:defRPr/>
            </a:pPr>
            <a:r>
              <a:rPr lang="en-US" b="1" i="1" dirty="0"/>
              <a:t>Rotary Magazine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buClr>
                <a:srgbClr val="009900"/>
              </a:buClr>
              <a:defRPr/>
            </a:pPr>
            <a:r>
              <a:rPr lang="en-US" b="1" i="1" dirty="0"/>
              <a:t> </a:t>
            </a:r>
            <a:r>
              <a:rPr lang="en-US" b="1" dirty="0"/>
              <a:t>www.rotary.org</a:t>
            </a:r>
          </a:p>
          <a:p>
            <a:pPr>
              <a:lnSpc>
                <a:spcPct val="90000"/>
              </a:lnSpc>
              <a:buClr>
                <a:srgbClr val="009900"/>
              </a:buClr>
              <a:defRPr/>
            </a:pPr>
            <a:r>
              <a:rPr lang="en-US" b="1" i="1" dirty="0">
                <a:solidFill>
                  <a:srgbClr val="006600"/>
                </a:solidFill>
              </a:rPr>
              <a:t>My Rotary website</a:t>
            </a:r>
            <a:endParaRPr lang="en-US" b="1" dirty="0">
              <a:solidFill>
                <a:srgbClr val="006600"/>
              </a:solidFill>
            </a:endParaRPr>
          </a:p>
          <a:p>
            <a:pPr>
              <a:lnSpc>
                <a:spcPct val="90000"/>
              </a:lnSpc>
              <a:buClr>
                <a:srgbClr val="3366FF"/>
              </a:buClr>
              <a:defRPr/>
            </a:pPr>
            <a:r>
              <a:rPr lang="en-US" b="1" dirty="0"/>
              <a:t>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Annual Convention</a:t>
            </a:r>
          </a:p>
          <a:p>
            <a:pPr>
              <a:lnSpc>
                <a:spcPct val="90000"/>
              </a:lnSpc>
              <a:buClr>
                <a:srgbClr val="3366FF"/>
              </a:buClr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Official Licensed Branding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hlink"/>
          </a:solid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US" sz="5400" b="1" i="1" dirty="0">
                <a:solidFill>
                  <a:srgbClr val="FF0000"/>
                </a:solidFill>
              </a:rPr>
              <a:t>Joining Rules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hlink"/>
          </a:solidFill>
        </p:spPr>
        <p:txBody>
          <a:bodyPr/>
          <a:lstStyle/>
          <a:p>
            <a:pPr>
              <a:buFontTx/>
              <a:buNone/>
            </a:pPr>
            <a:r>
              <a:rPr lang="en-US" sz="4000" b="1" dirty="0">
                <a:solidFill>
                  <a:srgbClr val="FF0000"/>
                </a:solidFill>
              </a:rPr>
              <a:t>Sponsored by a Club Member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3200" b="1" dirty="0">
                <a:solidFill>
                  <a:srgbClr val="FF0000"/>
                </a:solidFill>
              </a:rPr>
              <a:t>Visit Club Meetings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3200" b="1" dirty="0"/>
              <a:t>Meet Classification Guidelines</a:t>
            </a:r>
          </a:p>
          <a:p>
            <a:pPr lvl="1">
              <a:buClr>
                <a:srgbClr val="990033"/>
              </a:buClr>
              <a:buFont typeface="Wingdings" pitchFamily="2" charset="2"/>
              <a:buChar char="§"/>
            </a:pPr>
            <a:r>
              <a:rPr lang="en-US" sz="3200" b="1" dirty="0">
                <a:solidFill>
                  <a:schemeClr val="accent2"/>
                </a:solidFill>
              </a:rPr>
              <a:t>Reviewed by Membership</a:t>
            </a:r>
          </a:p>
          <a:p>
            <a:pPr lvl="1">
              <a:buClr>
                <a:srgbClr val="990033"/>
              </a:buClr>
              <a:buFont typeface="Wingdings" pitchFamily="2" charset="2"/>
              <a:buChar char="§"/>
            </a:pPr>
            <a:r>
              <a:rPr lang="en-US" sz="3200" b="1" dirty="0">
                <a:solidFill>
                  <a:srgbClr val="990033"/>
                </a:solidFill>
              </a:rPr>
              <a:t>Approval by Board of Directors and Club Membership</a:t>
            </a:r>
            <a:endParaRPr lang="en-US" dirty="0">
              <a:solidFill>
                <a:srgbClr val="990033"/>
              </a:solidFill>
            </a:endParaRPr>
          </a:p>
          <a:p>
            <a:pPr lvl="1"/>
            <a:endParaRPr lang="en-US" dirty="0">
              <a:solidFill>
                <a:srgbClr val="990033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hlink"/>
          </a:solid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US" sz="5400" b="1" i="1" dirty="0">
                <a:solidFill>
                  <a:srgbClr val="FF3300"/>
                </a:solidFill>
              </a:rPr>
              <a:t>Membership Rules</a:t>
            </a:r>
            <a:endParaRPr lang="en-US" sz="4000" dirty="0">
              <a:solidFill>
                <a:srgbClr val="FF330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362200"/>
            <a:ext cx="7772400" cy="3733800"/>
          </a:xfrm>
          <a:solidFill>
            <a:schemeClr val="hlink"/>
          </a:solidFill>
        </p:spPr>
        <p:txBody>
          <a:bodyPr/>
          <a:lstStyle/>
          <a:p>
            <a:r>
              <a:rPr lang="en-US" sz="4000" b="1" dirty="0"/>
              <a:t> Meeting Attendance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b="1" dirty="0">
                <a:solidFill>
                  <a:srgbClr val="FF3300"/>
                </a:solidFill>
              </a:rPr>
              <a:t>Weekly meetings</a:t>
            </a:r>
          </a:p>
          <a:p>
            <a:pPr lvl="1">
              <a:buClr>
                <a:srgbClr val="990033"/>
              </a:buClr>
              <a:buFont typeface="Wingdings" pitchFamily="2" charset="2"/>
              <a:buChar char="§"/>
            </a:pPr>
            <a:r>
              <a:rPr lang="en-US" b="1" dirty="0">
                <a:solidFill>
                  <a:srgbClr val="990033"/>
                </a:solidFill>
              </a:rPr>
              <a:t>60% required attendance</a:t>
            </a:r>
          </a:p>
          <a:p>
            <a:pPr lvl="1">
              <a:buClr>
                <a:srgbClr val="990033"/>
              </a:buClr>
              <a:buFont typeface="Wingdings" pitchFamily="2" charset="2"/>
              <a:buChar char="§"/>
            </a:pPr>
            <a:r>
              <a:rPr lang="en-US" b="1" dirty="0"/>
              <a:t>Perfect Attendance Desired</a:t>
            </a:r>
          </a:p>
          <a:p>
            <a:pPr lvl="1">
              <a:buClr>
                <a:srgbClr val="0033CC"/>
              </a:buClr>
              <a:buFont typeface="Wingdings" pitchFamily="2" charset="2"/>
              <a:buChar char="§"/>
            </a:pPr>
            <a:r>
              <a:rPr lang="en-US" b="1" dirty="0">
                <a:solidFill>
                  <a:schemeClr val="accent2"/>
                </a:solidFill>
              </a:rPr>
              <a:t>Meeting makeup: at other Rotary Clubs, Club Board Meeting, District event and on the Internet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hlink"/>
          </a:solid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US" sz="5400" b="1" i="1" dirty="0">
                <a:solidFill>
                  <a:srgbClr val="FF3300"/>
                </a:solidFill>
              </a:rPr>
              <a:t>Joining Rules </a:t>
            </a:r>
            <a:endParaRPr lang="en-US" sz="4000" dirty="0">
              <a:solidFill>
                <a:srgbClr val="FF330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514600"/>
            <a:ext cx="7924800" cy="3886200"/>
          </a:xfrm>
          <a:solidFill>
            <a:schemeClr val="hlink"/>
          </a:solidFill>
        </p:spPr>
        <p:txBody>
          <a:bodyPr/>
          <a:lstStyle/>
          <a:p>
            <a:pPr marL="0" indent="0">
              <a:buNone/>
            </a:pPr>
            <a:r>
              <a:rPr lang="en-US" sz="4000" b="1" dirty="0"/>
              <a:t>   </a:t>
            </a:r>
            <a:r>
              <a:rPr lang="en-US" sz="3600" b="1" dirty="0"/>
              <a:t>Classification Principle</a:t>
            </a:r>
          </a:p>
          <a:p>
            <a:pPr lvl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200" b="1" dirty="0">
                <a:solidFill>
                  <a:srgbClr val="FF3300"/>
                </a:solidFill>
              </a:rPr>
              <a:t>Any profession</a:t>
            </a:r>
          </a:p>
          <a:p>
            <a:pPr lvl="1">
              <a:lnSpc>
                <a:spcPct val="90000"/>
              </a:lnSpc>
              <a:buClr>
                <a:srgbClr val="006600"/>
              </a:buClr>
              <a:buFont typeface="Wingdings" pitchFamily="2" charset="2"/>
              <a:buChar char="Ø"/>
            </a:pPr>
            <a:r>
              <a:rPr lang="en-US" sz="3200" b="1" dirty="0">
                <a:solidFill>
                  <a:srgbClr val="006600"/>
                </a:solidFill>
              </a:rPr>
              <a:t>No more than 10% of total 	membership from any one profession</a:t>
            </a:r>
          </a:p>
          <a:p>
            <a:pPr lvl="1">
              <a:lnSpc>
                <a:spcPct val="90000"/>
              </a:lnSpc>
              <a:buClr>
                <a:srgbClr val="0033CC"/>
              </a:buClr>
              <a:buFont typeface="Wingdings" pitchFamily="2" charset="2"/>
              <a:buChar char="Ø"/>
            </a:pPr>
            <a:r>
              <a:rPr lang="en-US" sz="3200" b="1" dirty="0">
                <a:solidFill>
                  <a:schemeClr val="accent2"/>
                </a:solidFill>
              </a:rPr>
              <a:t>Member to be a business owner or 	management level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hlink"/>
          </a:solid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US" sz="6000" b="1" i="1" dirty="0">
                <a:solidFill>
                  <a:srgbClr val="FF3300"/>
                </a:solidFill>
              </a:rPr>
              <a:t>Rotary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133600"/>
            <a:ext cx="7848600" cy="4114800"/>
          </a:xfrm>
          <a:solidFill>
            <a:schemeClr val="hlink"/>
          </a:solidFill>
        </p:spPr>
        <p:txBody>
          <a:bodyPr/>
          <a:lstStyle/>
          <a:p>
            <a:pPr marL="0" indent="0">
              <a:buNone/>
            </a:pPr>
            <a:r>
              <a:rPr lang="en-US" sz="3600" b="1" i="0" dirty="0">
                <a:solidFill>
                  <a:srgbClr val="39424A"/>
                </a:solidFill>
                <a:effectLst/>
              </a:rPr>
              <a:t>Rotary is a global network of more than 1.2 million neighbors, friends, and leaders who see a world where people unite and take action.</a:t>
            </a:r>
            <a:endParaRPr lang="en-US" sz="5400" b="1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hlink"/>
          </a:solid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US" sz="6000" b="1" i="1" dirty="0">
                <a:solidFill>
                  <a:srgbClr val="FF0000"/>
                </a:solidFill>
              </a:rPr>
              <a:t>Polio Plus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228600" y="2667000"/>
          <a:ext cx="2319338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2619048" imgH="3877216" progId="MSPhotoEd.3">
                  <p:embed/>
                </p:oleObj>
              </mc:Choice>
              <mc:Fallback>
                <p:oleObj name="Photo Editor Photo" r:id="rId3" imgW="2619048" imgH="3877216" progId="MSPhotoEd.3">
                  <p:embed/>
                  <p:pic>
                    <p:nvPicPr>
                      <p:cNvPr id="102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667000"/>
                        <a:ext cx="2319338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polio dro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3048000"/>
            <a:ext cx="2590800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polio vol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2971800" y="2286000"/>
            <a:ext cx="2743200" cy="4114800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772400" cy="1143000"/>
          </a:xfrm>
          <a:solidFill>
            <a:schemeClr val="hlink"/>
          </a:solid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US" sz="5400" b="1" i="1">
                <a:solidFill>
                  <a:srgbClr val="FF0000"/>
                </a:solidFill>
              </a:rPr>
              <a:t>And Make Commitments</a:t>
            </a:r>
            <a:r>
              <a:rPr lang="en-US" sz="5400" b="1" i="1">
                <a:solidFill>
                  <a:srgbClr val="0033CC"/>
                </a:solidFill>
                <a:latin typeface="Georgia" pitchFamily="18" charset="0"/>
              </a:rPr>
              <a:t> </a:t>
            </a:r>
            <a:endParaRPr lang="en-US" sz="5400">
              <a:solidFill>
                <a:srgbClr val="0033CC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3962400"/>
          </a:xfrm>
          <a:solidFill>
            <a:schemeClr val="hlink"/>
          </a:solidFill>
        </p:spPr>
        <p:txBody>
          <a:bodyPr/>
          <a:lstStyle/>
          <a:p>
            <a:pPr>
              <a:buClr>
                <a:schemeClr val="tx1"/>
              </a:buClr>
              <a:buFontTx/>
              <a:buNone/>
            </a:pPr>
            <a:r>
              <a:rPr lang="en-US" b="1" dirty="0"/>
              <a:t>Consider</a:t>
            </a:r>
          </a:p>
          <a:p>
            <a:pPr>
              <a:buClr>
                <a:schemeClr val="tx1"/>
              </a:buClr>
            </a:pPr>
            <a:r>
              <a:rPr lang="en-US" b="1" dirty="0"/>
              <a:t>Areas that really interest you?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What committees will you join? </a:t>
            </a:r>
          </a:p>
          <a:p>
            <a:pPr>
              <a:buClr>
                <a:srgbClr val="000066"/>
              </a:buClr>
            </a:pPr>
            <a:r>
              <a:rPr lang="en-US" b="1" dirty="0">
                <a:solidFill>
                  <a:srgbClr val="000066"/>
                </a:solidFill>
              </a:rPr>
              <a:t>What service projects will you participate in?</a:t>
            </a:r>
          </a:p>
          <a:p>
            <a:pPr>
              <a:buClr>
                <a:srgbClr val="990033"/>
              </a:buClr>
            </a:pPr>
            <a:r>
              <a:rPr lang="en-US" b="1" dirty="0">
                <a:solidFill>
                  <a:srgbClr val="990033"/>
                </a:solidFill>
              </a:rPr>
              <a:t>What club office would you aspire to hold?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hlink"/>
          </a:solid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US" sz="6000" b="1" i="1" dirty="0">
                <a:solidFill>
                  <a:srgbClr val="FF0000"/>
                </a:solidFill>
              </a:rPr>
              <a:t>Key Events 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343400"/>
          </a:xfrm>
          <a:solidFill>
            <a:schemeClr val="hlink"/>
          </a:solidFill>
        </p:spPr>
        <p:txBody>
          <a:bodyPr/>
          <a:lstStyle/>
          <a:p>
            <a:pPr algn="ctr">
              <a:buFontTx/>
              <a:buNone/>
            </a:pPr>
            <a:r>
              <a:rPr lang="en-US" sz="4000" b="1" dirty="0">
                <a:solidFill>
                  <a:srgbClr val="FF0000"/>
                </a:solidFill>
              </a:rPr>
              <a:t>District Annual Conference</a:t>
            </a:r>
          </a:p>
          <a:p>
            <a:pPr lvl="1" algn="ctr">
              <a:buClr>
                <a:srgbClr val="009900"/>
              </a:buClr>
              <a:buFontTx/>
              <a:buNone/>
            </a:pPr>
            <a:r>
              <a:rPr lang="en-US" sz="4000" b="1" dirty="0">
                <a:solidFill>
                  <a:srgbClr val="FF0000"/>
                </a:solidFill>
              </a:rPr>
              <a:t>June 5-7 2025</a:t>
            </a:r>
          </a:p>
          <a:p>
            <a:pPr lvl="1" algn="ctr">
              <a:buClr>
                <a:srgbClr val="009900"/>
              </a:buClr>
              <a:buFontTx/>
              <a:buNone/>
            </a:pPr>
            <a:r>
              <a:rPr lang="en-US" sz="4000" b="1" dirty="0">
                <a:solidFill>
                  <a:srgbClr val="FF0000"/>
                </a:solidFill>
              </a:rPr>
              <a:t> Waveland, MS</a:t>
            </a:r>
          </a:p>
          <a:p>
            <a:pPr lvl="1" algn="ctr">
              <a:buClr>
                <a:srgbClr val="009900"/>
              </a:buClr>
              <a:buFontTx/>
              <a:buNone/>
            </a:pPr>
            <a:r>
              <a:rPr lang="en-US" sz="4000" b="1" dirty="0">
                <a:solidFill>
                  <a:srgbClr val="0070C0"/>
                </a:solidFill>
              </a:rPr>
              <a:t>International Conference</a:t>
            </a:r>
          </a:p>
          <a:p>
            <a:pPr lvl="1" algn="ctr">
              <a:buClr>
                <a:srgbClr val="009900"/>
              </a:buClr>
              <a:buFontTx/>
              <a:buNone/>
            </a:pPr>
            <a:r>
              <a:rPr lang="en-US" sz="4000" b="1" dirty="0">
                <a:solidFill>
                  <a:srgbClr val="0070C0"/>
                </a:solidFill>
              </a:rPr>
              <a:t>June 21-25, 2025</a:t>
            </a:r>
          </a:p>
          <a:p>
            <a:pPr lvl="1" algn="ctr">
              <a:buClr>
                <a:srgbClr val="009900"/>
              </a:buClr>
              <a:buFontTx/>
              <a:buNone/>
            </a:pPr>
            <a:r>
              <a:rPr lang="en-US" sz="4000" b="1" dirty="0">
                <a:solidFill>
                  <a:srgbClr val="0070C0"/>
                </a:solidFill>
              </a:rPr>
              <a:t>Calgary, Canada</a:t>
            </a:r>
          </a:p>
          <a:p>
            <a:pPr algn="ctr">
              <a:buFontTx/>
              <a:buNone/>
            </a:pPr>
            <a:endParaRPr lang="en-US" sz="4400" b="1" dirty="0">
              <a:solidFill>
                <a:srgbClr val="FF0000"/>
              </a:solidFill>
            </a:endParaRPr>
          </a:p>
          <a:p>
            <a:pPr lvl="1">
              <a:buFontTx/>
              <a:buNone/>
            </a:pPr>
            <a:endParaRPr lang="en-US" sz="32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hlink"/>
          </a:solid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US" sz="6000" b="1" i="1" dirty="0">
                <a:solidFill>
                  <a:srgbClr val="FF3300"/>
                </a:solidFill>
              </a:rPr>
              <a:t>Rotary Mission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848600" cy="4114800"/>
          </a:xfrm>
          <a:solidFill>
            <a:schemeClr val="hlink"/>
          </a:solidFill>
        </p:spPr>
        <p:txBody>
          <a:bodyPr/>
          <a:lstStyle/>
          <a:p>
            <a:pPr algn="l" rtl="0">
              <a:buNone/>
            </a:pPr>
            <a:r>
              <a:rPr lang="en-US" sz="1600" b="1" i="0" dirty="0">
                <a:solidFill>
                  <a:srgbClr val="000000"/>
                </a:solidFill>
                <a:effectLst/>
              </a:rPr>
              <a:t>The Object of Rotary is to encourage and foster the ideal of service as a basis of worthy enterprise and, in particular, to encourage and foster:</a:t>
            </a:r>
          </a:p>
          <a:p>
            <a:pPr algn="l" rtl="0">
              <a:buNone/>
            </a:pPr>
            <a:endParaRPr lang="en-US" sz="1600" b="1" i="0" dirty="0">
              <a:solidFill>
                <a:srgbClr val="000000"/>
              </a:solidFill>
              <a:effectLst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rgbClr val="000000"/>
                </a:solidFill>
                <a:effectLst/>
              </a:rPr>
              <a:t>FIRST: The development of acquaintance as an opportunity for service;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rgbClr val="000000"/>
                </a:solidFill>
                <a:effectLst/>
              </a:rPr>
              <a:t>SECOND: High ethical standards in business and professions; the recognition of the worthiness of all useful occupations; and the dignifying of each Rotarian’s occupation as an opportunity to serve society;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rgbClr val="000000"/>
                </a:solidFill>
                <a:effectLst/>
              </a:rPr>
              <a:t>THIRD: The application of the ideal of service in each Rotarian’s personal, business, and community life;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rgbClr val="000000"/>
                </a:solidFill>
                <a:effectLst/>
              </a:rPr>
              <a:t>FOURTH: The advancement of international understanding, goodwill, and peace through a world fellowship of business and professional persons united in the ideal of service.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800" b="1" dirty="0">
                <a:solidFill>
                  <a:srgbClr val="FF0066"/>
                </a:solidFill>
              </a:rPr>
              <a:t>Motto: “Service Above Self”</a:t>
            </a:r>
          </a:p>
          <a:p>
            <a:pPr marL="0" indent="0">
              <a:lnSpc>
                <a:spcPct val="150000"/>
              </a:lnSpc>
              <a:buNone/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596171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hlink"/>
          </a:solid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US" sz="6000" b="1" i="1">
                <a:solidFill>
                  <a:srgbClr val="FF0066"/>
                </a:solidFill>
              </a:rPr>
              <a:t>Creed</a:t>
            </a:r>
            <a:endParaRPr lang="en-US">
              <a:solidFill>
                <a:srgbClr val="FF0066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2209800"/>
            <a:ext cx="8305800" cy="3733800"/>
          </a:xfrm>
          <a:solidFill>
            <a:schemeClr val="hlink"/>
          </a:solidFill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US" sz="3600" b="1" dirty="0">
                <a:solidFill>
                  <a:srgbClr val="FF0000"/>
                </a:solidFill>
              </a:rPr>
              <a:t>Four Way Test – of the Things we think, say, and do: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b="1" dirty="0"/>
              <a:t>Is it the truth?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b="1" dirty="0">
                <a:solidFill>
                  <a:srgbClr val="FF0000"/>
                </a:solidFill>
              </a:rPr>
              <a:t>Is it fair to all concerned?</a:t>
            </a:r>
          </a:p>
          <a:p>
            <a:pPr lvl="1">
              <a:buClr>
                <a:srgbClr val="000066"/>
              </a:buClr>
              <a:buFont typeface="Wingdings" pitchFamily="2" charset="2"/>
              <a:buChar char="§"/>
            </a:pPr>
            <a:r>
              <a:rPr lang="en-US" b="1" dirty="0">
                <a:solidFill>
                  <a:schemeClr val="accent2"/>
                </a:solidFill>
              </a:rPr>
              <a:t>Will it build goodwill and better friendships?</a:t>
            </a:r>
          </a:p>
          <a:p>
            <a:pPr lvl="1">
              <a:buClr>
                <a:srgbClr val="006600"/>
              </a:buClr>
              <a:buFont typeface="Wingdings" pitchFamily="2" charset="2"/>
              <a:buChar char="§"/>
            </a:pPr>
            <a:r>
              <a:rPr lang="en-US" b="1" dirty="0">
                <a:solidFill>
                  <a:srgbClr val="006600"/>
                </a:solidFill>
              </a:rPr>
              <a:t>Will it be beneficial to all concerned?</a:t>
            </a:r>
          </a:p>
          <a:p>
            <a:pPr>
              <a:buClr>
                <a:srgbClr val="006600"/>
              </a:buClr>
              <a:buFont typeface="Wingdings" pitchFamily="2" charset="2"/>
              <a:buChar char="§"/>
            </a:pPr>
            <a:r>
              <a:rPr lang="en-US" b="1" dirty="0">
                <a:solidFill>
                  <a:srgbClr val="006600"/>
                </a:solidFill>
              </a:rPr>
              <a:t>Rotary Code of Conduct </a:t>
            </a:r>
            <a:r>
              <a:rPr lang="en-US" sz="2400" b="1" dirty="0">
                <a:solidFill>
                  <a:srgbClr val="006600"/>
                </a:solidFill>
              </a:rPr>
              <a:t>(hand out)</a:t>
            </a:r>
            <a:endParaRPr lang="en-US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043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hlink"/>
          </a:solidFill>
          <a:ln>
            <a:solidFill>
              <a:srgbClr val="6699FF"/>
            </a:solidFill>
          </a:ln>
        </p:spPr>
        <p:txBody>
          <a:bodyPr/>
          <a:lstStyle/>
          <a:p>
            <a:r>
              <a:rPr lang="en-US" sz="6000" b="1" i="1">
                <a:solidFill>
                  <a:srgbClr val="FF3300"/>
                </a:solidFill>
              </a:rPr>
              <a:t>History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362200"/>
            <a:ext cx="7772400" cy="4191000"/>
          </a:xfrm>
          <a:solidFill>
            <a:schemeClr val="hlink"/>
          </a:solidFill>
          <a:ln>
            <a:solidFill>
              <a:srgbClr val="FFFFFF"/>
            </a:solidFill>
          </a:ln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b="1" dirty="0"/>
              <a:t>1905 -</a:t>
            </a:r>
            <a:r>
              <a:rPr lang="en-US" b="1" dirty="0">
                <a:solidFill>
                  <a:srgbClr val="FF0000"/>
                </a:solidFill>
              </a:rPr>
              <a:t>117th Anniversary in 2024</a:t>
            </a:r>
          </a:p>
          <a:p>
            <a:pPr>
              <a:lnSpc>
                <a:spcPct val="85000"/>
              </a:lnSpc>
            </a:pPr>
            <a:r>
              <a:rPr lang="en-US" b="1" dirty="0"/>
              <a:t>Paul Harris and 3 others</a:t>
            </a:r>
          </a:p>
          <a:p>
            <a:pPr>
              <a:lnSpc>
                <a:spcPct val="85000"/>
              </a:lnSpc>
            </a:pPr>
            <a:r>
              <a:rPr lang="en-US" b="1" dirty="0"/>
              <a:t>Rotating Meeting Places</a:t>
            </a:r>
          </a:p>
          <a:p>
            <a:pPr>
              <a:lnSpc>
                <a:spcPct val="85000"/>
              </a:lnSpc>
            </a:pPr>
            <a:r>
              <a:rPr lang="en-US" b="1" dirty="0"/>
              <a:t>President of first Rotary Club: </a:t>
            </a:r>
          </a:p>
          <a:p>
            <a:pPr lvl="2">
              <a:lnSpc>
                <a:spcPct val="85000"/>
              </a:lnSpc>
              <a:buFontTx/>
              <a:buNone/>
            </a:pPr>
            <a:r>
              <a:rPr lang="en-US" sz="3200" b="1" dirty="0"/>
              <a:t>Silvester Schiele</a:t>
            </a:r>
          </a:p>
          <a:p>
            <a:pPr>
              <a:lnSpc>
                <a:spcPct val="85000"/>
              </a:lnSpc>
            </a:pPr>
            <a:r>
              <a:rPr lang="en-US" b="1" dirty="0"/>
              <a:t>First RI President: Paul Harris</a:t>
            </a:r>
          </a:p>
          <a:p>
            <a:pPr>
              <a:lnSpc>
                <a:spcPct val="85000"/>
              </a:lnSpc>
            </a:pPr>
            <a:r>
              <a:rPr lang="en-US" sz="3200" b="1" i="1" dirty="0">
                <a:solidFill>
                  <a:srgbClr val="FF3300"/>
                </a:solidFill>
              </a:rPr>
              <a:t>Over the Past 100 Years Rotary Clubs have been Established in </a:t>
            </a:r>
            <a:r>
              <a:rPr lang="en-US" sz="3200" b="1" i="1" dirty="0">
                <a:solidFill>
                  <a:srgbClr val="0066FF"/>
                </a:solidFill>
              </a:rPr>
              <a:t>200</a:t>
            </a:r>
            <a:r>
              <a:rPr lang="en-US" sz="3200" b="1" i="1" dirty="0">
                <a:solidFill>
                  <a:schemeClr val="accent1"/>
                </a:solidFill>
              </a:rPr>
              <a:t> </a:t>
            </a:r>
            <a:r>
              <a:rPr lang="en-US" sz="3200" b="1" i="1" dirty="0">
                <a:solidFill>
                  <a:srgbClr val="FF3300"/>
                </a:solidFill>
              </a:rPr>
              <a:t>Countries</a:t>
            </a:r>
            <a:endParaRPr lang="en-US" b="1" dirty="0"/>
          </a:p>
        </p:txBody>
      </p:sp>
      <p:pic>
        <p:nvPicPr>
          <p:cNvPr id="8196" name="Picture 4" descr="paulharris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2667000"/>
            <a:ext cx="1447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hlink"/>
          </a:solid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US" sz="6600" b="1" i="1" dirty="0">
                <a:solidFill>
                  <a:srgbClr val="FF0066"/>
                </a:solidFill>
              </a:rPr>
              <a:t>Rotary Structure</a:t>
            </a: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848600" cy="4343400"/>
          </a:xfrm>
          <a:solidFill>
            <a:schemeClr val="hlink"/>
          </a:solidFill>
        </p:spPr>
        <p:txBody>
          <a:bodyPr/>
          <a:lstStyle/>
          <a:p>
            <a:pPr lvl="1" algn="ctr">
              <a:buFontTx/>
              <a:buChar char="•"/>
            </a:pPr>
            <a:r>
              <a:rPr lang="en-US" sz="3600" b="1" dirty="0"/>
              <a:t>International</a:t>
            </a:r>
          </a:p>
          <a:p>
            <a:pPr lvl="1" algn="ctr">
              <a:buFontTx/>
              <a:buChar char="•"/>
            </a:pPr>
            <a:r>
              <a:rPr lang="en-US" sz="3600" b="1" dirty="0">
                <a:solidFill>
                  <a:srgbClr val="FF0066"/>
                </a:solidFill>
              </a:rPr>
              <a:t>Zones</a:t>
            </a:r>
          </a:p>
          <a:p>
            <a:pPr lvl="1" algn="ctr">
              <a:buFontTx/>
              <a:buChar char="•"/>
            </a:pPr>
            <a:r>
              <a:rPr lang="en-US" sz="3600" b="1" dirty="0">
                <a:solidFill>
                  <a:srgbClr val="006600"/>
                </a:solidFill>
              </a:rPr>
              <a:t>Districts</a:t>
            </a:r>
          </a:p>
          <a:p>
            <a:pPr lvl="1" algn="ctr">
              <a:buFontTx/>
              <a:buChar char="•"/>
            </a:pPr>
            <a:r>
              <a:rPr lang="en-US" sz="3600" b="1" dirty="0">
                <a:solidFill>
                  <a:srgbClr val="FF0066"/>
                </a:solidFill>
              </a:rPr>
              <a:t>Territories</a:t>
            </a:r>
          </a:p>
          <a:p>
            <a:pPr lvl="1" algn="ctr">
              <a:buFontTx/>
              <a:buChar char="•"/>
            </a:pPr>
            <a:r>
              <a:rPr lang="en-US" sz="3600" b="1" dirty="0">
                <a:solidFill>
                  <a:schemeClr val="accent2"/>
                </a:solidFill>
              </a:rPr>
              <a:t>Clubs</a:t>
            </a:r>
          </a:p>
          <a:p>
            <a:pPr lvl="1" algn="ctr">
              <a:buFontTx/>
              <a:buChar char="•"/>
            </a:pPr>
            <a:r>
              <a:rPr lang="en-US" sz="3600" b="1" dirty="0">
                <a:solidFill>
                  <a:schemeClr val="accent2"/>
                </a:solidFill>
              </a:rPr>
              <a:t>Associated Organizations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C74FF-BA4C-4D6E-82D4-A704CE382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447799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Rotary International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08951E-9B46-4DC3-8171-3B0A5D5F7B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353" y="1981200"/>
            <a:ext cx="7696200" cy="39624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just"/>
            <a:r>
              <a:rPr lang="en-US" sz="2400" b="1" dirty="0"/>
              <a:t>Headquarters:	 Chicago, Illinois</a:t>
            </a:r>
          </a:p>
          <a:p>
            <a:pPr algn="just"/>
            <a:endParaRPr lang="en-US" sz="2400" b="1" dirty="0"/>
          </a:p>
          <a:p>
            <a:pPr algn="just"/>
            <a:r>
              <a:rPr lang="en-US" sz="2400" b="1" dirty="0"/>
              <a:t>President:	</a:t>
            </a:r>
            <a:r>
              <a:rPr lang="en-US" sz="2400" dirty="0"/>
              <a:t>	 </a:t>
            </a:r>
            <a:r>
              <a:rPr lang="en-US" sz="2400" b="1" dirty="0"/>
              <a:t>Stephanie </a:t>
            </a:r>
            <a:r>
              <a:rPr lang="en-US" sz="2400" b="1" dirty="0" err="1"/>
              <a:t>Urchick</a:t>
            </a:r>
            <a:r>
              <a:rPr lang="en-US" sz="2400" b="1" dirty="0"/>
              <a:t>, United States</a:t>
            </a:r>
          </a:p>
          <a:p>
            <a:pPr algn="just"/>
            <a:r>
              <a:rPr lang="en-US" sz="2400" b="1" dirty="0"/>
              <a:t>			</a:t>
            </a:r>
          </a:p>
          <a:p>
            <a:pPr algn="just"/>
            <a:r>
              <a:rPr lang="en-US" sz="2400" b="1" dirty="0"/>
              <a:t>Rotary Clubs Worldwide &gt; 45,000</a:t>
            </a:r>
          </a:p>
          <a:p>
            <a:pPr algn="just"/>
            <a:endParaRPr lang="en-US" sz="2400" b="1" dirty="0"/>
          </a:p>
          <a:p>
            <a:pPr algn="r"/>
            <a:endParaRPr lang="en-US" sz="2400" dirty="0"/>
          </a:p>
          <a:p>
            <a:pPr algn="r"/>
            <a:r>
              <a:rPr lang="en-US" sz="2400" dirty="0"/>
              <a:t> </a:t>
            </a:r>
          </a:p>
          <a:p>
            <a:pPr lvl="4" algn="just"/>
            <a:endParaRPr lang="en-US" sz="2400" dirty="0"/>
          </a:p>
          <a:p>
            <a:pPr lvl="4" algn="just"/>
            <a:endParaRPr lang="en-US" sz="2400" dirty="0"/>
          </a:p>
          <a:p>
            <a:pPr lvl="4" algn="just"/>
            <a:endParaRPr lang="en-US" sz="2400" dirty="0"/>
          </a:p>
          <a:p>
            <a:pPr lvl="4"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7443117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7591</TotalTime>
  <Words>1507</Words>
  <Application>Microsoft Office PowerPoint</Application>
  <PresentationFormat>On-screen Show (4:3)</PresentationFormat>
  <Paragraphs>343</Paragraphs>
  <Slides>42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Arial</vt:lpstr>
      <vt:lpstr>Calibri</vt:lpstr>
      <vt:lpstr>Georgia</vt:lpstr>
      <vt:lpstr>Roboto</vt:lpstr>
      <vt:lpstr>Times New Roman</vt:lpstr>
      <vt:lpstr>Wingdings</vt:lpstr>
      <vt:lpstr>blank</vt:lpstr>
      <vt:lpstr>MS_ClipArt_Gallery</vt:lpstr>
      <vt:lpstr>Photo Editor Photo</vt:lpstr>
      <vt:lpstr>     New Rotarian Orientation Mar 2025  </vt:lpstr>
      <vt:lpstr>Topics</vt:lpstr>
      <vt:lpstr>Welcome to Rotary</vt:lpstr>
      <vt:lpstr>Rotary</vt:lpstr>
      <vt:lpstr>Rotary Mission</vt:lpstr>
      <vt:lpstr>Creed</vt:lpstr>
      <vt:lpstr>History</vt:lpstr>
      <vt:lpstr>Rotary Structure</vt:lpstr>
      <vt:lpstr>Rotary International</vt:lpstr>
      <vt:lpstr>Rotary Foundation</vt:lpstr>
      <vt:lpstr>Rotary Foundation Area of Focus</vt:lpstr>
      <vt:lpstr>Rotary Foundation</vt:lpstr>
      <vt:lpstr>Polio Plus</vt:lpstr>
      <vt:lpstr>Our District 6840</vt:lpstr>
      <vt:lpstr>Associated Organizations</vt:lpstr>
      <vt:lpstr>New Member Requirements</vt:lpstr>
      <vt:lpstr>Membership Rules</vt:lpstr>
      <vt:lpstr>Membership Dues</vt:lpstr>
      <vt:lpstr>Membership Projects</vt:lpstr>
      <vt:lpstr>Our Club</vt:lpstr>
      <vt:lpstr>  Club Officers and  Directors</vt:lpstr>
      <vt:lpstr>Rotary Club of Slidell Northshore Administration</vt:lpstr>
      <vt:lpstr>Rotary Club of Slidell Northshore Committees</vt:lpstr>
      <vt:lpstr>Rotary Club of Slidell North Shore Service Project Committees</vt:lpstr>
      <vt:lpstr>My Rotary </vt:lpstr>
      <vt:lpstr>My Rotary </vt:lpstr>
      <vt:lpstr>My Rotary </vt:lpstr>
      <vt:lpstr>My Rotary </vt:lpstr>
      <vt:lpstr>Getting Involved </vt:lpstr>
      <vt:lpstr>Personal Reward in Being an Involved Rotarian</vt:lpstr>
      <vt:lpstr>Personal Recognition for Being an Involved Rotarian</vt:lpstr>
      <vt:lpstr>Always Remember </vt:lpstr>
      <vt:lpstr>Extra Slides</vt:lpstr>
      <vt:lpstr>You are attending this briefing due to  the vision of these men-</vt:lpstr>
      <vt:lpstr>Over the Past 100 Years Rotary Clubs have been Established in 200 Countries</vt:lpstr>
      <vt:lpstr>Rotary International Information Resources</vt:lpstr>
      <vt:lpstr>Joining Rules</vt:lpstr>
      <vt:lpstr>Membership Rules</vt:lpstr>
      <vt:lpstr>Joining Rules </vt:lpstr>
      <vt:lpstr>Polio Plus</vt:lpstr>
      <vt:lpstr>And Make Commitments </vt:lpstr>
      <vt:lpstr>Key Events </vt:lpstr>
    </vt:vector>
  </TitlesOfParts>
  <Company>Hover-Freight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ROTARY   ORIENTATION</dc:title>
  <dc:creator>J. Donald O'Bryan</dc:creator>
  <cp:lastModifiedBy>Rich and LaDonna Delgado</cp:lastModifiedBy>
  <cp:revision>523</cp:revision>
  <cp:lastPrinted>2025-03-24T14:11:13Z</cp:lastPrinted>
  <dcterms:created xsi:type="dcterms:W3CDTF">2004-03-23T19:29:35Z</dcterms:created>
  <dcterms:modified xsi:type="dcterms:W3CDTF">2025-03-24T14:11:28Z</dcterms:modified>
</cp:coreProperties>
</file>