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gif" ContentType="image/gif"/>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56" r:id="rId2"/>
    <p:sldId id="257" r:id="rId3"/>
    <p:sldId id="259" r:id="rId4"/>
    <p:sldId id="258" r:id="rId5"/>
    <p:sldId id="260" r:id="rId6"/>
    <p:sldId id="261" r:id="rId7"/>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000FF"/>
    <a:srgbClr val="21B1C9"/>
    <a:srgbClr val="07B1DF"/>
    <a:srgbClr val="105A66"/>
    <a:srgbClr val="188294"/>
    <a:srgbClr val="146F7E"/>
    <a:srgbClr val="0D464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1" autoAdjust="0"/>
    <p:restoredTop sz="94286" autoAdjust="0"/>
  </p:normalViewPr>
  <p:slideViewPr>
    <p:cSldViewPr>
      <p:cViewPr>
        <p:scale>
          <a:sx n="100" d="100"/>
          <a:sy n="100" d="100"/>
        </p:scale>
        <p:origin x="-2730" y="44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626"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53178D-738D-447C-9C3F-C3C72B9AECD3}" type="datetimeFigureOut">
              <a:rPr lang="en-US" smtClean="0"/>
              <a:pPr/>
              <a:t>8/17/2014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6EFA28-BE8C-4479-9F99-C039755853AE}" type="slidenum">
              <a:rPr lang="en-US" smtClean="0"/>
              <a:pPr/>
              <a:t>‹#›</a:t>
            </a:fld>
            <a:endParaRPr lang="en-US" dirty="0"/>
          </a:p>
        </p:txBody>
      </p:sp>
    </p:spTree>
    <p:extLst>
      <p:ext uri="{BB962C8B-B14F-4D97-AF65-F5344CB8AC3E}">
        <p14:creationId xmlns:p14="http://schemas.microsoft.com/office/powerpoint/2010/main" xmlns="" val="2092992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61CEF0-8DC1-4C44-BBD8-9CFEDA399B77}" type="datetimeFigureOut">
              <a:rPr lang="en-US" smtClean="0"/>
              <a:pPr/>
              <a:t>8/17/2014</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7762D2-355E-4174-8D48-310AC9B77071}" type="slidenum">
              <a:rPr lang="en-US" smtClean="0"/>
              <a:pPr/>
              <a:t>‹#›</a:t>
            </a:fld>
            <a:endParaRPr lang="en-US" dirty="0"/>
          </a:p>
        </p:txBody>
      </p:sp>
    </p:spTree>
    <p:extLst>
      <p:ext uri="{BB962C8B-B14F-4D97-AF65-F5344CB8AC3E}">
        <p14:creationId xmlns:p14="http://schemas.microsoft.com/office/powerpoint/2010/main" xmlns="" val="309091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17762D2-355E-4174-8D48-310AC9B77071}"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7762D2-355E-4174-8D48-310AC9B77071}" type="slidenum">
              <a:rPr lang="en-US" smtClean="0"/>
              <a:pPr/>
              <a:t>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chrotary.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www.clubrunner.ca/Portal/Events/UpcomingEvents.aspx?accountid=9105"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chrotary.or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s://www.rotary.org/" TargetMode="External"/><Relationship Id="rId3" Type="http://schemas.openxmlformats.org/officeDocument/2006/relationships/hyperlink" Target="http://www.google.com/url?sa=i&amp;rct=j&amp;q=&amp;esrc=s&amp;source=images&amp;cd=&amp;cad=rja&amp;uact=8&amp;docid=jqHJMzByvHHKkM&amp;tbnid=bT4xTp3tKc7pUM:&amp;ved=0CAUQjRw&amp;url=http://www.wabashrotary.org/Stories/erey&amp;ei=E0C8U_eqHuKDiwKDloCACg&amp;bvm=bv.70138588,d.cGE&amp;psig=AFQjCNGArqsSBbCfrjks75rtFQ7PKVnoNw&amp;ust=1404932495593592" TargetMode="External"/><Relationship Id="rId7" Type="http://schemas.openxmlformats.org/officeDocument/2006/relationships/hyperlink" Target="http://www.rotary5180.org/"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www.clubrunner.ca/Portal/Organization/Meetings.aspx?accountid=50145" TargetMode="External"/><Relationship Id="rId5" Type="http://schemas.openxmlformats.org/officeDocument/2006/relationships/hyperlink" Target="http://www.chrotary.org/" TargetMode="Externa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chrotary.org/"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gif"/><Relationship Id="rId5" Type="http://schemas.openxmlformats.org/officeDocument/2006/relationships/hyperlink" Target="http://www.google.com/url?sa=i&amp;rct=j&amp;q=&amp;esrc=s&amp;source=images&amp;cd=&amp;cad=rja&amp;uact=8&amp;docid=4NiBR9UV-iFPqM&amp;tbnid=xIBWZlyfaLunwM:&amp;ved=0CAUQjRw&amp;url=http://thedeck.danhewins.com/tag/spade/&amp;ei=IHq8U5bgKIKKjALhvYGABA&amp;bvm=bv.70138588,d.cGE&amp;psig=AFQjCNGUW7CJjqHlZmhZ6umU0jywSXhAYg&amp;ust=1404947267044762" TargetMode="External"/><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chrotary.or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rotary.org/"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7" name="Slide Number Placeholder 26"/>
          <p:cNvSpPr>
            <a:spLocks noGrp="1"/>
          </p:cNvSpPr>
          <p:nvPr>
            <p:ph type="sldNum" sz="quarter" idx="12"/>
          </p:nvPr>
        </p:nvSpPr>
        <p:spPr>
          <a:xfrm>
            <a:off x="6096000" y="8534400"/>
            <a:ext cx="571500" cy="486833"/>
          </a:xfrm>
          <a:prstGeom prst="rect">
            <a:avLst/>
          </a:prstGeom>
        </p:spPr>
        <p:txBody>
          <a:bodyPr/>
          <a:lstStyle/>
          <a:p>
            <a:fld id="{30A954B0-85AA-4927-9202-46BAF819599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2" name="Right Triangle 11"/>
          <p:cNvSpPr/>
          <p:nvPr/>
        </p:nvSpPr>
        <p:spPr>
          <a:xfrm rot="420000" flipV="1">
            <a:off x="6003101" y="7146359"/>
            <a:ext cx="116586" cy="20726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6057900" y="8475134"/>
            <a:ext cx="457200" cy="486833"/>
          </a:xfrm>
          <a:prstGeom prst="rect">
            <a:avLst/>
          </a:prstGeom>
        </p:spPr>
        <p:txBody>
          <a:bodyPr/>
          <a:lstStyle/>
          <a:p>
            <a:fld id="{30A954B0-85AA-4927-9202-46BAF8195992}" type="slidenum">
              <a:rPr lang="en-US" smtClean="0"/>
              <a:pPr/>
              <a:t>‹#›</a:t>
            </a:fld>
            <a:endParaRPr lang="en-US" dirty="0"/>
          </a:p>
        </p:txBody>
      </p:sp>
      <p:sp>
        <p:nvSpPr>
          <p:cNvPr id="10" name="Freeform 9"/>
          <p:cNvSpPr>
            <a:spLocks/>
          </p:cNvSpPr>
          <p:nvPr/>
        </p:nvSpPr>
        <p:spPr bwMode="auto">
          <a:xfrm flipV="1">
            <a:off x="-7144" y="7755467"/>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userDrawn="1"/>
        </p:nvSpPr>
        <p:spPr bwMode="auto">
          <a:xfrm flipV="1">
            <a:off x="3286125" y="8293101"/>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3" name="Title 8"/>
          <p:cNvSpPr txBox="1">
            <a:spLocks/>
          </p:cNvSpPr>
          <p:nvPr userDrawn="1"/>
        </p:nvSpPr>
        <p:spPr>
          <a:xfrm>
            <a:off x="0" y="0"/>
            <a:ext cx="6858000" cy="638432"/>
          </a:xfrm>
          <a:prstGeom prst="rect">
            <a:avLst/>
          </a:prstGeom>
          <a:noFill/>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eaLnBrk="1" latinLnBrk="0" hangingPunct="1">
              <a:spcBef>
                <a:spcPct val="0"/>
              </a:spcBef>
              <a:buNone/>
              <a:defRPr kumimoji="0" sz="4000" b="1" kern="1200" baseline="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Rotary Club of Citrus Heights</a:t>
            </a:r>
            <a:endParaRPr lang="en-US" dirty="0"/>
          </a:p>
        </p:txBody>
      </p:sp>
      <p:pic>
        <p:nvPicPr>
          <p:cNvPr id="14" name="Picture 4" descr="H:\Citrus Heights Rotary\Logo\RotaryMBS_RGB.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442254" y="8534171"/>
            <a:ext cx="1460300" cy="54864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3" name="Straight Connector 22"/>
          <p:cNvCxnSpPr/>
          <p:nvPr userDrawn="1"/>
        </p:nvCxnSpPr>
        <p:spPr>
          <a:xfrm>
            <a:off x="381000" y="673443"/>
            <a:ext cx="6172200" cy="0"/>
          </a:xfrm>
          <a:prstGeom prst="line">
            <a:avLst/>
          </a:prstGeom>
          <a:ln w="47625" cap="rnd" cmpd="thinThick">
            <a:solidFill>
              <a:srgbClr val="18829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4343400" y="800100"/>
            <a:ext cx="2370079" cy="3394571"/>
          </a:xfrm>
          <a:prstGeom prst="rect">
            <a:avLst/>
          </a:prstGeom>
          <a:gradFill>
            <a:gsLst>
              <a:gs pos="0">
                <a:schemeClr val="bg2">
                  <a:lumMod val="75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4343399" y="809129"/>
            <a:ext cx="2370079" cy="3385542"/>
          </a:xfrm>
          <a:prstGeom prst="rect">
            <a:avLst/>
          </a:prstGeom>
          <a:noFill/>
        </p:spPr>
        <p:txBody>
          <a:bodyPr wrap="square" rtlCol="0">
            <a:spAutoFit/>
          </a:bodyPr>
          <a:lstStyle/>
          <a:p>
            <a:pPr algn="ctr"/>
            <a:r>
              <a:rPr lang="en-US" sz="1400" b="1" u="sng" cap="small" baseline="0" dirty="0" smtClean="0">
                <a:solidFill>
                  <a:schemeClr val="tx1"/>
                </a:solidFill>
              </a:rPr>
              <a:t>Object of Rotary</a:t>
            </a:r>
          </a:p>
          <a:p>
            <a:pPr marL="171450" indent="-171450" algn="l">
              <a:buFont typeface="Arial" panose="020B0604020202020204" pitchFamily="34" charset="0"/>
              <a:buChar char="•"/>
            </a:pPr>
            <a:r>
              <a:rPr lang="en-US" sz="1000" b="1" i="1" u="none" cap="none" baseline="0" dirty="0" smtClean="0">
                <a:solidFill>
                  <a:schemeClr val="tx1"/>
                </a:solidFill>
              </a:rPr>
              <a:t>FIRST-</a:t>
            </a:r>
            <a:r>
              <a:rPr lang="en-US" sz="1000" b="0" u="none" cap="none" baseline="0" dirty="0" smtClean="0">
                <a:solidFill>
                  <a:schemeClr val="tx1"/>
                </a:solidFill>
              </a:rPr>
              <a:t>The development of  acquaintance as an opportunity for service.</a:t>
            </a:r>
          </a:p>
          <a:p>
            <a:pPr marL="171450" indent="-171450" algn="l">
              <a:buFont typeface="Arial" panose="020B0604020202020204" pitchFamily="34" charset="0"/>
              <a:buChar char="•"/>
            </a:pPr>
            <a:r>
              <a:rPr lang="en-US" sz="1000" b="1" i="1" dirty="0" smtClean="0"/>
              <a:t>SECOND</a:t>
            </a:r>
            <a:r>
              <a:rPr lang="en-US" sz="1000" b="1" i="0" dirty="0" smtClean="0"/>
              <a:t>-</a:t>
            </a:r>
            <a:r>
              <a:rPr lang="en-US" sz="1000" i="0" dirty="0" smtClean="0"/>
              <a:t>High</a:t>
            </a:r>
            <a:r>
              <a:rPr lang="en-US" sz="1000" dirty="0" smtClean="0"/>
              <a:t> ethical standards in business and professions; the recognition of the worthiness of all useful occupations; and the dignifying of each Rotarian’s occupation as an opportunity to serve society.</a:t>
            </a:r>
          </a:p>
          <a:p>
            <a:pPr marL="171450" indent="-171450" algn="l">
              <a:buFont typeface="Arial" panose="020B0604020202020204" pitchFamily="34" charset="0"/>
              <a:buChar char="•"/>
            </a:pPr>
            <a:r>
              <a:rPr lang="en-US" sz="1000" b="1" i="1" dirty="0" smtClean="0"/>
              <a:t>THIRD-</a:t>
            </a:r>
            <a:r>
              <a:rPr lang="en-US" sz="1000" dirty="0" smtClean="0"/>
              <a:t>The application of the ideal of service in each Rotarian’s personal, business, and community life.</a:t>
            </a:r>
          </a:p>
          <a:p>
            <a:pPr marL="171450" indent="-171450" algn="l">
              <a:buFont typeface="Arial" panose="020B0604020202020204" pitchFamily="34" charset="0"/>
              <a:buChar char="•"/>
            </a:pPr>
            <a:r>
              <a:rPr lang="en-US" sz="1000" b="1" i="1" dirty="0" smtClean="0"/>
              <a:t>FOURTH-</a:t>
            </a:r>
            <a:r>
              <a:rPr lang="en-US" sz="1000" dirty="0" smtClean="0"/>
              <a:t>The advancement of international understanding, goodwill, and peace through a world fellowship of business and professional persons united in the ideal of service.</a:t>
            </a:r>
            <a:endParaRPr lang="en-US" sz="1000" b="0" u="none" cap="none" baseline="0" dirty="0" smtClean="0">
              <a:solidFill>
                <a:schemeClr val="tx1"/>
              </a:solidFill>
            </a:endParaRPr>
          </a:p>
        </p:txBody>
      </p:sp>
      <p:sp>
        <p:nvSpPr>
          <p:cNvPr id="2" name="TextBox 1"/>
          <p:cNvSpPr txBox="1"/>
          <p:nvPr userDrawn="1"/>
        </p:nvSpPr>
        <p:spPr>
          <a:xfrm>
            <a:off x="89314" y="8713480"/>
            <a:ext cx="1469761" cy="276999"/>
          </a:xfrm>
          <a:prstGeom prst="rect">
            <a:avLst/>
          </a:prstGeom>
          <a:noFill/>
        </p:spPr>
        <p:txBody>
          <a:bodyPr wrap="none" rtlCol="0">
            <a:spAutoFit/>
          </a:bodyPr>
          <a:lstStyle/>
          <a:p>
            <a:r>
              <a:rPr lang="en-US" sz="1200" b="1" i="1" dirty="0" smtClean="0">
                <a:hlinkClick r:id="rId3"/>
              </a:rPr>
              <a:t>www.chrotary.org</a:t>
            </a:r>
            <a:endParaRPr lang="en-US" sz="1200" b="1" i="1" dirty="0" smtClean="0"/>
          </a:p>
        </p:txBody>
      </p:sp>
      <p:sp>
        <p:nvSpPr>
          <p:cNvPr id="16" name="TextBox 15"/>
          <p:cNvSpPr txBox="1"/>
          <p:nvPr userDrawn="1"/>
        </p:nvSpPr>
        <p:spPr>
          <a:xfrm>
            <a:off x="152400" y="762000"/>
            <a:ext cx="4038600" cy="369332"/>
          </a:xfrm>
          <a:prstGeom prst="rect">
            <a:avLst/>
          </a:prstGeom>
          <a:solidFill>
            <a:srgbClr val="FFC000"/>
          </a:solidFill>
        </p:spPr>
        <p:txBody>
          <a:bodyPr wrap="square" rtlCol="0">
            <a:spAutoFit/>
          </a:bodyPr>
          <a:lstStyle/>
          <a:p>
            <a:pPr algn="ctr"/>
            <a:r>
              <a:rPr lang="en-US" b="1" dirty="0" smtClean="0"/>
              <a:t>SPEAKER OF THE WEEK</a:t>
            </a:r>
            <a:endParaRPr lang="en-US" b="1" dirty="0"/>
          </a:p>
        </p:txBody>
      </p:sp>
      <p:sp>
        <p:nvSpPr>
          <p:cNvPr id="17" name="TextBox 16"/>
          <p:cNvSpPr txBox="1"/>
          <p:nvPr userDrawn="1"/>
        </p:nvSpPr>
        <p:spPr>
          <a:xfrm>
            <a:off x="4343400" y="4267200"/>
            <a:ext cx="2362200" cy="646331"/>
          </a:xfrm>
          <a:prstGeom prst="rect">
            <a:avLst/>
          </a:prstGeom>
          <a:solidFill>
            <a:schemeClr val="accent1">
              <a:lumMod val="75000"/>
            </a:schemeClr>
          </a:solidFill>
        </p:spPr>
        <p:txBody>
          <a:bodyPr wrap="square" rtlCol="0">
            <a:spAutoFit/>
          </a:bodyPr>
          <a:lstStyle/>
          <a:p>
            <a:pPr algn="ctr"/>
            <a:r>
              <a:rPr lang="en-US" b="1" dirty="0" smtClean="0">
                <a:solidFill>
                  <a:schemeClr val="bg1"/>
                </a:solidFill>
              </a:rPr>
              <a:t>UPCOMING MEETINGS/EVENTS</a:t>
            </a:r>
            <a:endParaRPr lang="en-US" b="1" dirty="0">
              <a:solidFill>
                <a:schemeClr val="bg1"/>
              </a:solidFill>
            </a:endParaRPr>
          </a:p>
        </p:txBody>
      </p:sp>
      <p:sp>
        <p:nvSpPr>
          <p:cNvPr id="18" name="Rectangle 17"/>
          <p:cNvSpPr/>
          <p:nvPr userDrawn="1"/>
        </p:nvSpPr>
        <p:spPr>
          <a:xfrm>
            <a:off x="4343400" y="5029200"/>
            <a:ext cx="2362200" cy="3276600"/>
          </a:xfrm>
          <a:prstGeom prst="rect">
            <a:avLst/>
          </a:prstGeom>
          <a:noFill/>
          <a:ln w="1016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177800" y="1219200"/>
            <a:ext cx="4013200" cy="62484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190500" y="7511534"/>
            <a:ext cx="1533753" cy="276999"/>
          </a:xfrm>
          <a:prstGeom prst="rect">
            <a:avLst/>
          </a:prstGeom>
          <a:noFill/>
        </p:spPr>
        <p:txBody>
          <a:bodyPr wrap="none" rtlCol="0">
            <a:spAutoFit/>
          </a:bodyPr>
          <a:lstStyle/>
          <a:p>
            <a:r>
              <a:rPr lang="en-US" sz="1200" b="1" i="1" u="sng" dirty="0" smtClean="0"/>
              <a:t>Quote For The Day</a:t>
            </a:r>
            <a:endParaRPr lang="en-US" sz="1200" b="1" i="1" u="sng" dirty="0"/>
          </a:p>
        </p:txBody>
      </p:sp>
      <p:sp>
        <p:nvSpPr>
          <p:cNvPr id="21" name="TextBox 20"/>
          <p:cNvSpPr txBox="1"/>
          <p:nvPr userDrawn="1"/>
        </p:nvSpPr>
        <p:spPr>
          <a:xfrm>
            <a:off x="4419600" y="7924800"/>
            <a:ext cx="2209800" cy="307777"/>
          </a:xfrm>
          <a:prstGeom prst="rect">
            <a:avLst/>
          </a:prstGeom>
          <a:noFill/>
        </p:spPr>
        <p:txBody>
          <a:bodyPr wrap="square" rtlCol="0">
            <a:spAutoFit/>
          </a:bodyPr>
          <a:lstStyle/>
          <a:p>
            <a:pPr algn="ctr"/>
            <a:r>
              <a:rPr lang="en-US" sz="1400" b="1" dirty="0" smtClean="0"/>
              <a:t>To Register-</a:t>
            </a:r>
            <a:r>
              <a:rPr lang="en-US" sz="1400" b="1" dirty="0" smtClean="0">
                <a:hlinkClick r:id="rId4"/>
              </a:rPr>
              <a:t>Click Here</a:t>
            </a:r>
            <a:endParaRPr lang="en-US" sz="1400" b="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spTree>
      <p:nvGrpSpPr>
        <p:cNvPr id="1" name=""/>
        <p:cNvGrpSpPr/>
        <p:nvPr/>
      </p:nvGrpSpPr>
      <p:grpSpPr>
        <a:xfrm>
          <a:off x="0" y="0"/>
          <a:ext cx="0" cy="0"/>
          <a:chOff x="0" y="0"/>
          <a:chExt cx="0" cy="0"/>
        </a:xfrm>
      </p:grpSpPr>
      <p:sp>
        <p:nvSpPr>
          <p:cNvPr id="12" name="Right Triangle 11"/>
          <p:cNvSpPr/>
          <p:nvPr/>
        </p:nvSpPr>
        <p:spPr>
          <a:xfrm rot="420000" flipV="1">
            <a:off x="6003101" y="7146359"/>
            <a:ext cx="116586" cy="20726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6057900" y="8475134"/>
            <a:ext cx="457200" cy="486833"/>
          </a:xfrm>
          <a:prstGeom prst="rect">
            <a:avLst/>
          </a:prstGeom>
        </p:spPr>
        <p:txBody>
          <a:bodyPr/>
          <a:lstStyle/>
          <a:p>
            <a:fld id="{30A954B0-85AA-4927-9202-46BAF8195992}" type="slidenum">
              <a:rPr lang="en-US" smtClean="0"/>
              <a:pPr/>
              <a:t>‹#›</a:t>
            </a:fld>
            <a:endParaRPr lang="en-US" dirty="0"/>
          </a:p>
        </p:txBody>
      </p:sp>
      <p:sp>
        <p:nvSpPr>
          <p:cNvPr id="10" name="Freeform 9"/>
          <p:cNvSpPr>
            <a:spLocks/>
          </p:cNvSpPr>
          <p:nvPr/>
        </p:nvSpPr>
        <p:spPr bwMode="auto">
          <a:xfrm flipV="1">
            <a:off x="-7144" y="7755467"/>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userDrawn="1"/>
        </p:nvSpPr>
        <p:spPr bwMode="auto">
          <a:xfrm flipV="1">
            <a:off x="3286125" y="8293101"/>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3" name="Title 8"/>
          <p:cNvSpPr txBox="1">
            <a:spLocks/>
          </p:cNvSpPr>
          <p:nvPr userDrawn="1"/>
        </p:nvSpPr>
        <p:spPr>
          <a:xfrm>
            <a:off x="0" y="0"/>
            <a:ext cx="6858000" cy="638432"/>
          </a:xfrm>
          <a:prstGeom prst="rect">
            <a:avLst/>
          </a:prstGeom>
          <a:noFill/>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eaLnBrk="1" latinLnBrk="0" hangingPunct="1">
              <a:spcBef>
                <a:spcPct val="0"/>
              </a:spcBef>
              <a:buNone/>
              <a:defRPr kumimoji="0" sz="4000" b="1" kern="1200" baseline="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Rotary Club of Citrus Heights</a:t>
            </a:r>
            <a:endParaRPr lang="en-US" dirty="0"/>
          </a:p>
        </p:txBody>
      </p:sp>
      <p:pic>
        <p:nvPicPr>
          <p:cNvPr id="14" name="Picture 4" descr="H:\Citrus Heights Rotary\Logo\RotaryMBS_RGB.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442254" y="8534171"/>
            <a:ext cx="1460300" cy="54864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3" name="Straight Connector 22"/>
          <p:cNvCxnSpPr/>
          <p:nvPr userDrawn="1"/>
        </p:nvCxnSpPr>
        <p:spPr>
          <a:xfrm>
            <a:off x="381000" y="673443"/>
            <a:ext cx="6172200" cy="0"/>
          </a:xfrm>
          <a:prstGeom prst="line">
            <a:avLst/>
          </a:prstGeom>
          <a:ln w="47625" cap="rnd" cmpd="thinThick">
            <a:solidFill>
              <a:srgbClr val="188294"/>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89314" y="8713480"/>
            <a:ext cx="1469761" cy="276999"/>
          </a:xfrm>
          <a:prstGeom prst="rect">
            <a:avLst/>
          </a:prstGeom>
          <a:noFill/>
        </p:spPr>
        <p:txBody>
          <a:bodyPr wrap="none" rtlCol="0">
            <a:spAutoFit/>
          </a:bodyPr>
          <a:lstStyle/>
          <a:p>
            <a:r>
              <a:rPr lang="en-US" sz="1200" b="1" i="1" dirty="0" smtClean="0">
                <a:hlinkClick r:id="rId3"/>
              </a:rPr>
              <a:t>www.chrotary.org</a:t>
            </a:r>
            <a:endParaRPr lang="en-US" sz="1200" b="1" i="1" dirty="0" smtClean="0"/>
          </a:p>
        </p:txBody>
      </p:sp>
      <p:sp>
        <p:nvSpPr>
          <p:cNvPr id="16" name="TextBox 15"/>
          <p:cNvSpPr txBox="1"/>
          <p:nvPr userDrawn="1"/>
        </p:nvSpPr>
        <p:spPr>
          <a:xfrm>
            <a:off x="381000" y="762000"/>
            <a:ext cx="6172200" cy="369332"/>
          </a:xfrm>
          <a:prstGeom prst="rect">
            <a:avLst/>
          </a:prstGeom>
          <a:solidFill>
            <a:srgbClr val="FFC000"/>
          </a:solidFill>
        </p:spPr>
        <p:txBody>
          <a:bodyPr wrap="square" rtlCol="0">
            <a:spAutoFit/>
          </a:bodyPr>
          <a:lstStyle/>
          <a:p>
            <a:pPr algn="ctr"/>
            <a:r>
              <a:rPr lang="en-US" b="1" dirty="0" smtClean="0"/>
              <a:t>WEEKLY REPORT</a:t>
            </a:r>
            <a:endParaRPr lang="en-US" b="1" dirty="0"/>
          </a:p>
        </p:txBody>
      </p:sp>
      <p:sp>
        <p:nvSpPr>
          <p:cNvPr id="18" name="TextBox 17"/>
          <p:cNvSpPr txBox="1"/>
          <p:nvPr userDrawn="1"/>
        </p:nvSpPr>
        <p:spPr>
          <a:xfrm>
            <a:off x="3048000" y="5486400"/>
            <a:ext cx="3657600" cy="338554"/>
          </a:xfrm>
          <a:prstGeom prst="rect">
            <a:avLst/>
          </a:prstGeom>
          <a:solidFill>
            <a:schemeClr val="accent1">
              <a:lumMod val="75000"/>
            </a:schemeClr>
          </a:solidFill>
        </p:spPr>
        <p:txBody>
          <a:bodyPr wrap="square" rtlCol="0">
            <a:spAutoFit/>
          </a:bodyPr>
          <a:lstStyle/>
          <a:p>
            <a:pPr algn="ctr"/>
            <a:r>
              <a:rPr lang="en-US" sz="1600" b="1" dirty="0" smtClean="0">
                <a:solidFill>
                  <a:schemeClr val="bg1"/>
                </a:solidFill>
              </a:rPr>
              <a:t>BIRTHDAYS</a:t>
            </a:r>
            <a:r>
              <a:rPr lang="en-US" sz="1600" b="1" baseline="0" dirty="0" smtClean="0">
                <a:solidFill>
                  <a:schemeClr val="bg1"/>
                </a:solidFill>
              </a:rPr>
              <a:t> / ANNIVERSARIES</a:t>
            </a:r>
            <a:endParaRPr lang="en-US" sz="1600" b="1" dirty="0">
              <a:solidFill>
                <a:schemeClr val="bg1"/>
              </a:solidFill>
            </a:endParaRPr>
          </a:p>
        </p:txBody>
      </p:sp>
      <p:sp>
        <p:nvSpPr>
          <p:cNvPr id="21" name="Rectangle 20"/>
          <p:cNvSpPr/>
          <p:nvPr userDrawn="1"/>
        </p:nvSpPr>
        <p:spPr>
          <a:xfrm>
            <a:off x="3048000" y="5867400"/>
            <a:ext cx="3657600" cy="2362200"/>
          </a:xfrm>
          <a:prstGeom prst="rect">
            <a:avLst/>
          </a:prstGeom>
          <a:noFill/>
          <a:ln w="34925"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662409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12" name="Right Triangle 11"/>
          <p:cNvSpPr/>
          <p:nvPr/>
        </p:nvSpPr>
        <p:spPr>
          <a:xfrm rot="420000" flipV="1">
            <a:off x="6003101" y="7146359"/>
            <a:ext cx="116586" cy="20726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6057900" y="8475134"/>
            <a:ext cx="457200" cy="486833"/>
          </a:xfrm>
          <a:prstGeom prst="rect">
            <a:avLst/>
          </a:prstGeom>
        </p:spPr>
        <p:txBody>
          <a:bodyPr/>
          <a:lstStyle/>
          <a:p>
            <a:fld id="{30A954B0-85AA-4927-9202-46BAF8195992}" type="slidenum">
              <a:rPr lang="en-US" smtClean="0"/>
              <a:pPr/>
              <a:t>‹#›</a:t>
            </a:fld>
            <a:endParaRPr lang="en-US" dirty="0"/>
          </a:p>
        </p:txBody>
      </p:sp>
      <p:sp>
        <p:nvSpPr>
          <p:cNvPr id="10" name="Freeform 9"/>
          <p:cNvSpPr>
            <a:spLocks/>
          </p:cNvSpPr>
          <p:nvPr/>
        </p:nvSpPr>
        <p:spPr bwMode="auto">
          <a:xfrm flipV="1">
            <a:off x="-7144" y="7755467"/>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userDrawn="1"/>
        </p:nvSpPr>
        <p:spPr bwMode="auto">
          <a:xfrm flipV="1">
            <a:off x="3286125" y="8293101"/>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3" name="Title 8"/>
          <p:cNvSpPr txBox="1">
            <a:spLocks/>
          </p:cNvSpPr>
          <p:nvPr userDrawn="1"/>
        </p:nvSpPr>
        <p:spPr>
          <a:xfrm>
            <a:off x="0" y="0"/>
            <a:ext cx="6858000" cy="638432"/>
          </a:xfrm>
          <a:prstGeom prst="rect">
            <a:avLst/>
          </a:prstGeom>
          <a:noFill/>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eaLnBrk="1" latinLnBrk="0" hangingPunct="1">
              <a:spcBef>
                <a:spcPct val="0"/>
              </a:spcBef>
              <a:buNone/>
              <a:defRPr kumimoji="0" sz="4000" b="1" kern="1200" baseline="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Rotary Club of Citrus Heights</a:t>
            </a:r>
            <a:endParaRPr lang="en-US" dirty="0"/>
          </a:p>
        </p:txBody>
      </p:sp>
      <p:pic>
        <p:nvPicPr>
          <p:cNvPr id="14" name="Picture 4" descr="H:\Citrus Heights Rotary\Logo\RotaryMBS_RGB.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442254" y="8534171"/>
            <a:ext cx="1460300" cy="54864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3" name="Straight Connector 22"/>
          <p:cNvCxnSpPr/>
          <p:nvPr userDrawn="1"/>
        </p:nvCxnSpPr>
        <p:spPr>
          <a:xfrm>
            <a:off x="381000" y="673443"/>
            <a:ext cx="6172200" cy="0"/>
          </a:xfrm>
          <a:prstGeom prst="line">
            <a:avLst/>
          </a:prstGeom>
          <a:ln w="47625" cap="rnd" cmpd="thinThick">
            <a:solidFill>
              <a:srgbClr val="188294"/>
            </a:solidFill>
          </a:ln>
        </p:spPr>
        <p:style>
          <a:lnRef idx="1">
            <a:schemeClr val="accent1"/>
          </a:lnRef>
          <a:fillRef idx="0">
            <a:schemeClr val="accent1"/>
          </a:fillRef>
          <a:effectRef idx="0">
            <a:schemeClr val="accent1"/>
          </a:effectRef>
          <a:fontRef idx="minor">
            <a:schemeClr val="tx1"/>
          </a:fontRef>
        </p:style>
      </p:cxnSp>
      <p:pic>
        <p:nvPicPr>
          <p:cNvPr id="9" name="Picture 2" descr="http://clubrunner.blob.core.windows.net/00000003758/Stories/erey/EREY-EN-4p.jpg">
            <a:hlinkClick r:id="rId3"/>
          </p:cNvPr>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381000" y="762000"/>
            <a:ext cx="1714500" cy="105727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userDrawn="1"/>
        </p:nvSpPr>
        <p:spPr>
          <a:xfrm>
            <a:off x="89314" y="8713480"/>
            <a:ext cx="1469761" cy="276999"/>
          </a:xfrm>
          <a:prstGeom prst="rect">
            <a:avLst/>
          </a:prstGeom>
          <a:noFill/>
        </p:spPr>
        <p:txBody>
          <a:bodyPr wrap="none" rtlCol="0">
            <a:spAutoFit/>
          </a:bodyPr>
          <a:lstStyle/>
          <a:p>
            <a:r>
              <a:rPr lang="en-US" sz="1200" b="1" i="1" dirty="0" smtClean="0">
                <a:hlinkClick r:id="rId5"/>
              </a:rPr>
              <a:t>www.chrotary.org</a:t>
            </a:r>
            <a:endParaRPr lang="en-US" sz="1200" b="1" i="1" dirty="0" smtClean="0"/>
          </a:p>
        </p:txBody>
      </p:sp>
      <p:sp>
        <p:nvSpPr>
          <p:cNvPr id="16" name="TextBox 15"/>
          <p:cNvSpPr txBox="1"/>
          <p:nvPr userDrawn="1"/>
        </p:nvSpPr>
        <p:spPr>
          <a:xfrm>
            <a:off x="2654300" y="762000"/>
            <a:ext cx="4114800" cy="369332"/>
          </a:xfrm>
          <a:prstGeom prst="rect">
            <a:avLst/>
          </a:prstGeom>
          <a:solidFill>
            <a:srgbClr val="FFC000"/>
          </a:solidFill>
        </p:spPr>
        <p:txBody>
          <a:bodyPr wrap="square" rtlCol="0">
            <a:spAutoFit/>
          </a:bodyPr>
          <a:lstStyle/>
          <a:p>
            <a:pPr algn="ctr"/>
            <a:r>
              <a:rPr lang="en-US" b="1" dirty="0" smtClean="0"/>
              <a:t>NEXT WEEK’S SPEAKER</a:t>
            </a:r>
            <a:endParaRPr lang="en-US" b="1" dirty="0"/>
          </a:p>
        </p:txBody>
      </p:sp>
      <p:sp>
        <p:nvSpPr>
          <p:cNvPr id="17" name="Rectangle 16"/>
          <p:cNvSpPr/>
          <p:nvPr userDrawn="1"/>
        </p:nvSpPr>
        <p:spPr>
          <a:xfrm>
            <a:off x="2654300" y="1219200"/>
            <a:ext cx="4114800" cy="14795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2671233" y="3200400"/>
            <a:ext cx="4114800" cy="5257800"/>
          </a:xfrm>
          <a:prstGeom prst="rect">
            <a:avLst/>
          </a:prstGeom>
          <a:no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2667000" y="2743200"/>
            <a:ext cx="4114800" cy="369332"/>
          </a:xfrm>
          <a:prstGeom prst="rect">
            <a:avLst/>
          </a:prstGeom>
          <a:solidFill>
            <a:schemeClr val="accent1">
              <a:lumMod val="75000"/>
            </a:schemeClr>
          </a:solidFill>
        </p:spPr>
        <p:txBody>
          <a:bodyPr wrap="square" rtlCol="0">
            <a:spAutoFit/>
          </a:bodyPr>
          <a:lstStyle/>
          <a:p>
            <a:pPr algn="ctr"/>
            <a:r>
              <a:rPr lang="en-US" b="1" dirty="0" smtClean="0">
                <a:solidFill>
                  <a:schemeClr val="bg1"/>
                </a:solidFill>
              </a:rPr>
              <a:t>ROTARIAN</a:t>
            </a:r>
            <a:r>
              <a:rPr lang="en-US" b="1" baseline="0" dirty="0" smtClean="0">
                <a:solidFill>
                  <a:schemeClr val="bg1"/>
                </a:solidFill>
              </a:rPr>
              <a:t> PROFILE</a:t>
            </a:r>
            <a:endParaRPr lang="en-US" b="1" dirty="0">
              <a:solidFill>
                <a:schemeClr val="bg1"/>
              </a:solidFill>
            </a:endParaRPr>
          </a:p>
        </p:txBody>
      </p:sp>
      <p:sp>
        <p:nvSpPr>
          <p:cNvPr id="20" name="TextBox 19"/>
          <p:cNvSpPr txBox="1"/>
          <p:nvPr userDrawn="1"/>
        </p:nvSpPr>
        <p:spPr>
          <a:xfrm>
            <a:off x="152400" y="1828800"/>
            <a:ext cx="2438400" cy="646331"/>
          </a:xfrm>
          <a:prstGeom prst="rect">
            <a:avLst/>
          </a:prstGeom>
          <a:solidFill>
            <a:srgbClr val="07B1DF"/>
          </a:solidFill>
        </p:spPr>
        <p:txBody>
          <a:bodyPr wrap="square" rtlCol="0">
            <a:spAutoFit/>
          </a:bodyPr>
          <a:lstStyle/>
          <a:p>
            <a:pPr algn="ctr"/>
            <a:r>
              <a:rPr lang="en-US" b="1" dirty="0" smtClean="0">
                <a:solidFill>
                  <a:schemeClr val="bg1"/>
                </a:solidFill>
              </a:rPr>
              <a:t>ROTARY FOUNDATION </a:t>
            </a:r>
            <a:endParaRPr lang="en-US" b="1" dirty="0">
              <a:solidFill>
                <a:schemeClr val="bg1"/>
              </a:solidFill>
            </a:endParaRPr>
          </a:p>
        </p:txBody>
      </p:sp>
      <p:sp>
        <p:nvSpPr>
          <p:cNvPr id="21" name="Rectangle 20"/>
          <p:cNvSpPr/>
          <p:nvPr userDrawn="1"/>
        </p:nvSpPr>
        <p:spPr>
          <a:xfrm>
            <a:off x="152400" y="2514600"/>
            <a:ext cx="2438400" cy="4191000"/>
          </a:xfrm>
          <a:prstGeom prst="rect">
            <a:avLst/>
          </a:prstGeom>
          <a:noFill/>
          <a:ln>
            <a:solidFill>
              <a:srgbClr val="21B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152400" y="6781800"/>
            <a:ext cx="2438400" cy="190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userDrawn="1"/>
        </p:nvSpPr>
        <p:spPr>
          <a:xfrm>
            <a:off x="152400" y="6858000"/>
            <a:ext cx="2438400" cy="523220"/>
          </a:xfrm>
          <a:prstGeom prst="rect">
            <a:avLst/>
          </a:prstGeom>
          <a:solidFill>
            <a:srgbClr val="FFC000"/>
          </a:solidFill>
        </p:spPr>
        <p:txBody>
          <a:bodyPr wrap="square" rtlCol="0">
            <a:spAutoFit/>
          </a:bodyPr>
          <a:lstStyle/>
          <a:p>
            <a:pPr algn="ctr"/>
            <a:r>
              <a:rPr lang="en-US" sz="1400" b="1" dirty="0" smtClean="0"/>
              <a:t>Need to Make-Up a Meeting-</a:t>
            </a:r>
            <a:r>
              <a:rPr lang="en-US" sz="1400" b="1" dirty="0" smtClean="0">
                <a:solidFill>
                  <a:schemeClr val="accent1">
                    <a:lumMod val="75000"/>
                  </a:schemeClr>
                </a:solidFill>
                <a:hlinkClick r:id="rId6"/>
              </a:rPr>
              <a:t>CLICK HERE</a:t>
            </a:r>
            <a:endParaRPr lang="en-US" sz="1400" b="1" dirty="0">
              <a:solidFill>
                <a:schemeClr val="accent1">
                  <a:lumMod val="75000"/>
                </a:schemeClr>
              </a:solidFill>
            </a:endParaRPr>
          </a:p>
        </p:txBody>
      </p:sp>
      <p:sp>
        <p:nvSpPr>
          <p:cNvPr id="27" name="TextBox 26"/>
          <p:cNvSpPr txBox="1"/>
          <p:nvPr userDrawn="1"/>
        </p:nvSpPr>
        <p:spPr>
          <a:xfrm>
            <a:off x="152400" y="7467600"/>
            <a:ext cx="2438400" cy="523220"/>
          </a:xfrm>
          <a:prstGeom prst="rect">
            <a:avLst/>
          </a:prstGeom>
          <a:solidFill>
            <a:srgbClr val="07B1DF"/>
          </a:solidFill>
        </p:spPr>
        <p:txBody>
          <a:bodyPr wrap="square" rtlCol="0">
            <a:spAutoFit/>
          </a:bodyPr>
          <a:lstStyle/>
          <a:p>
            <a:pPr algn="ctr"/>
            <a:r>
              <a:rPr lang="en-US" sz="1400" b="1" dirty="0" smtClean="0"/>
              <a:t>District</a:t>
            </a:r>
            <a:r>
              <a:rPr lang="en-US" sz="1400" b="1" baseline="0" dirty="0" smtClean="0"/>
              <a:t> 5180 Website</a:t>
            </a:r>
            <a:r>
              <a:rPr lang="en-US" sz="1400" b="1" dirty="0" smtClean="0"/>
              <a:t>-</a:t>
            </a:r>
            <a:r>
              <a:rPr lang="en-US" sz="1400" b="1" dirty="0" smtClean="0">
                <a:solidFill>
                  <a:schemeClr val="accent1">
                    <a:lumMod val="75000"/>
                  </a:schemeClr>
                </a:solidFill>
                <a:hlinkClick r:id="rId7"/>
              </a:rPr>
              <a:t>CLICK HERE</a:t>
            </a:r>
            <a:endParaRPr lang="en-US" sz="1400" b="1" dirty="0">
              <a:solidFill>
                <a:schemeClr val="accent1">
                  <a:lumMod val="75000"/>
                </a:schemeClr>
              </a:solidFill>
            </a:endParaRPr>
          </a:p>
        </p:txBody>
      </p:sp>
      <p:sp>
        <p:nvSpPr>
          <p:cNvPr id="28" name="TextBox 27"/>
          <p:cNvSpPr txBox="1"/>
          <p:nvPr userDrawn="1"/>
        </p:nvSpPr>
        <p:spPr>
          <a:xfrm>
            <a:off x="152400" y="8077200"/>
            <a:ext cx="2438400" cy="523220"/>
          </a:xfrm>
          <a:prstGeom prst="rect">
            <a:avLst/>
          </a:prstGeom>
          <a:solidFill>
            <a:srgbClr val="0070C0"/>
          </a:solidFill>
        </p:spPr>
        <p:txBody>
          <a:bodyPr wrap="square" rtlCol="0">
            <a:spAutoFit/>
          </a:bodyPr>
          <a:lstStyle/>
          <a:p>
            <a:pPr algn="ctr"/>
            <a:r>
              <a:rPr lang="en-US" sz="1400" b="1" dirty="0" smtClean="0"/>
              <a:t>Rotary International Website-</a:t>
            </a:r>
            <a:r>
              <a:rPr lang="en-US" sz="1400" b="1" dirty="0" smtClean="0">
                <a:solidFill>
                  <a:schemeClr val="accent1">
                    <a:lumMod val="75000"/>
                  </a:schemeClr>
                </a:solidFill>
                <a:hlinkClick r:id="rId8"/>
              </a:rPr>
              <a:t>CLICK HERE</a:t>
            </a:r>
            <a:endParaRPr lang="en-US" sz="1400" b="1" dirty="0">
              <a:solidFill>
                <a:schemeClr val="accent1">
                  <a:lumMod val="75000"/>
                </a:schemeClr>
              </a:solidFill>
            </a:endParaRPr>
          </a:p>
        </p:txBody>
      </p:sp>
    </p:spTree>
    <p:extLst>
      <p:ext uri="{BB962C8B-B14F-4D97-AF65-F5344CB8AC3E}">
        <p14:creationId xmlns:p14="http://schemas.microsoft.com/office/powerpoint/2010/main" xmlns="" val="15857705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spTree>
      <p:nvGrpSpPr>
        <p:cNvPr id="1" name=""/>
        <p:cNvGrpSpPr/>
        <p:nvPr/>
      </p:nvGrpSpPr>
      <p:grpSpPr>
        <a:xfrm>
          <a:off x="0" y="0"/>
          <a:ext cx="0" cy="0"/>
          <a:chOff x="0" y="0"/>
          <a:chExt cx="0" cy="0"/>
        </a:xfrm>
      </p:grpSpPr>
      <p:sp>
        <p:nvSpPr>
          <p:cNvPr id="12" name="Right Triangle 11"/>
          <p:cNvSpPr/>
          <p:nvPr/>
        </p:nvSpPr>
        <p:spPr>
          <a:xfrm rot="420000" flipV="1">
            <a:off x="6003101" y="7146359"/>
            <a:ext cx="116586" cy="20726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6057900" y="8475134"/>
            <a:ext cx="457200" cy="486833"/>
          </a:xfrm>
          <a:prstGeom prst="rect">
            <a:avLst/>
          </a:prstGeom>
        </p:spPr>
        <p:txBody>
          <a:bodyPr/>
          <a:lstStyle/>
          <a:p>
            <a:fld id="{30A954B0-85AA-4927-9202-46BAF8195992}" type="slidenum">
              <a:rPr lang="en-US" smtClean="0"/>
              <a:pPr/>
              <a:t>‹#›</a:t>
            </a:fld>
            <a:endParaRPr lang="en-US" dirty="0"/>
          </a:p>
        </p:txBody>
      </p:sp>
      <p:sp>
        <p:nvSpPr>
          <p:cNvPr id="10" name="Freeform 9"/>
          <p:cNvSpPr>
            <a:spLocks/>
          </p:cNvSpPr>
          <p:nvPr/>
        </p:nvSpPr>
        <p:spPr bwMode="auto">
          <a:xfrm flipV="1">
            <a:off x="-7144" y="7755467"/>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userDrawn="1"/>
        </p:nvSpPr>
        <p:spPr bwMode="auto">
          <a:xfrm flipV="1">
            <a:off x="3286125" y="8293101"/>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3" name="Title 8"/>
          <p:cNvSpPr txBox="1">
            <a:spLocks/>
          </p:cNvSpPr>
          <p:nvPr userDrawn="1"/>
        </p:nvSpPr>
        <p:spPr>
          <a:xfrm>
            <a:off x="0" y="0"/>
            <a:ext cx="6858000" cy="638432"/>
          </a:xfrm>
          <a:prstGeom prst="rect">
            <a:avLst/>
          </a:prstGeom>
          <a:noFill/>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eaLnBrk="1" latinLnBrk="0" hangingPunct="1">
              <a:spcBef>
                <a:spcPct val="0"/>
              </a:spcBef>
              <a:buNone/>
              <a:defRPr kumimoji="0" sz="4000" b="1" kern="1200" baseline="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Rotary Club of Citrus Heights</a:t>
            </a:r>
            <a:endParaRPr lang="en-US" dirty="0"/>
          </a:p>
        </p:txBody>
      </p:sp>
      <p:pic>
        <p:nvPicPr>
          <p:cNvPr id="14" name="Picture 4" descr="H:\Citrus Heights Rotary\Logo\RotaryMBS_RGB.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442254" y="8534171"/>
            <a:ext cx="1460300" cy="54864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3" name="Straight Connector 22"/>
          <p:cNvCxnSpPr/>
          <p:nvPr userDrawn="1"/>
        </p:nvCxnSpPr>
        <p:spPr>
          <a:xfrm>
            <a:off x="381000" y="673443"/>
            <a:ext cx="6172200" cy="0"/>
          </a:xfrm>
          <a:prstGeom prst="line">
            <a:avLst/>
          </a:prstGeom>
          <a:ln w="47625" cap="rnd" cmpd="thinThick">
            <a:solidFill>
              <a:srgbClr val="188294"/>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89314" y="8713480"/>
            <a:ext cx="1469761" cy="276999"/>
          </a:xfrm>
          <a:prstGeom prst="rect">
            <a:avLst/>
          </a:prstGeom>
          <a:noFill/>
        </p:spPr>
        <p:txBody>
          <a:bodyPr wrap="none" rtlCol="0">
            <a:spAutoFit/>
          </a:bodyPr>
          <a:lstStyle/>
          <a:p>
            <a:r>
              <a:rPr lang="en-US" sz="1200" b="1" i="1" dirty="0" smtClean="0">
                <a:hlinkClick r:id="rId3"/>
              </a:rPr>
              <a:t>www.chrotary.org</a:t>
            </a:r>
            <a:endParaRPr lang="en-US" sz="1200" b="1" i="1" dirty="0" smtClean="0"/>
          </a:p>
        </p:txBody>
      </p:sp>
      <p:sp>
        <p:nvSpPr>
          <p:cNvPr id="16" name="TextBox 15"/>
          <p:cNvSpPr txBox="1"/>
          <p:nvPr userDrawn="1"/>
        </p:nvSpPr>
        <p:spPr>
          <a:xfrm>
            <a:off x="331687" y="762000"/>
            <a:ext cx="3097313" cy="369332"/>
          </a:xfrm>
          <a:prstGeom prst="rect">
            <a:avLst/>
          </a:prstGeom>
          <a:solidFill>
            <a:srgbClr val="07B1DF"/>
          </a:solidFill>
        </p:spPr>
        <p:txBody>
          <a:bodyPr wrap="square" rtlCol="0">
            <a:spAutoFit/>
          </a:bodyPr>
          <a:lstStyle/>
          <a:p>
            <a:pPr algn="ctr"/>
            <a:r>
              <a:rPr lang="en-US" b="1" dirty="0" smtClean="0">
                <a:solidFill>
                  <a:schemeClr val="bg1"/>
                </a:solidFill>
              </a:rPr>
              <a:t>WHEEL SPINS</a:t>
            </a:r>
            <a:endParaRPr lang="en-US" b="1" dirty="0">
              <a:solidFill>
                <a:schemeClr val="bg1"/>
              </a:solidFill>
            </a:endParaRPr>
          </a:p>
        </p:txBody>
      </p:sp>
      <p:sp>
        <p:nvSpPr>
          <p:cNvPr id="17" name="Rectangle 16"/>
          <p:cNvSpPr/>
          <p:nvPr userDrawn="1"/>
        </p:nvSpPr>
        <p:spPr>
          <a:xfrm>
            <a:off x="323220" y="1227667"/>
            <a:ext cx="3097313" cy="1667933"/>
          </a:xfrm>
          <a:prstGeom prst="rect">
            <a:avLst/>
          </a:prstGeom>
          <a:noFill/>
          <a:ln>
            <a:solidFill>
              <a:srgbClr val="21B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0" descr="http://www.clipartbest.com/cliparts/dTr/eqk/dTreqk4Xc.jpeg"/>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20370" t="6530" r="20683" b="3378"/>
          <a:stretch/>
        </p:blipFill>
        <p:spPr bwMode="auto">
          <a:xfrm>
            <a:off x="457200" y="1447800"/>
            <a:ext cx="1062396" cy="1219200"/>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Box 19"/>
          <p:cNvSpPr txBox="1"/>
          <p:nvPr userDrawn="1"/>
        </p:nvSpPr>
        <p:spPr>
          <a:xfrm>
            <a:off x="3523405" y="768866"/>
            <a:ext cx="3097313" cy="369332"/>
          </a:xfrm>
          <a:prstGeom prst="rect">
            <a:avLst/>
          </a:prstGeom>
          <a:solidFill>
            <a:srgbClr val="FFC000"/>
          </a:solidFill>
        </p:spPr>
        <p:txBody>
          <a:bodyPr wrap="square" rtlCol="0">
            <a:spAutoFit/>
          </a:bodyPr>
          <a:lstStyle/>
          <a:p>
            <a:pPr algn="ctr"/>
            <a:r>
              <a:rPr lang="en-US" b="1" dirty="0" smtClean="0">
                <a:solidFill>
                  <a:schemeClr val="tx1"/>
                </a:solidFill>
              </a:rPr>
              <a:t>FINES</a:t>
            </a:r>
            <a:endParaRPr lang="en-US" b="1" dirty="0">
              <a:solidFill>
                <a:schemeClr val="tx1"/>
              </a:solidFill>
            </a:endParaRPr>
          </a:p>
        </p:txBody>
      </p:sp>
      <p:sp>
        <p:nvSpPr>
          <p:cNvPr id="21" name="Rectangle 20"/>
          <p:cNvSpPr/>
          <p:nvPr userDrawn="1"/>
        </p:nvSpPr>
        <p:spPr>
          <a:xfrm>
            <a:off x="3524677" y="1220460"/>
            <a:ext cx="3097313" cy="319914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3581400" y="4495800"/>
            <a:ext cx="3097313" cy="369332"/>
          </a:xfrm>
          <a:prstGeom prst="rect">
            <a:avLst/>
          </a:prstGeom>
          <a:solidFill>
            <a:schemeClr val="accent1">
              <a:lumMod val="75000"/>
            </a:schemeClr>
          </a:solidFill>
        </p:spPr>
        <p:txBody>
          <a:bodyPr wrap="square" rtlCol="0">
            <a:spAutoFit/>
          </a:bodyPr>
          <a:lstStyle/>
          <a:p>
            <a:pPr algn="ctr"/>
            <a:r>
              <a:rPr lang="en-US" b="1" dirty="0" smtClean="0">
                <a:solidFill>
                  <a:schemeClr val="bg1"/>
                </a:solidFill>
              </a:rPr>
              <a:t>OPPORTUNITY</a:t>
            </a:r>
            <a:r>
              <a:rPr lang="en-US" b="1" baseline="0" dirty="0" smtClean="0">
                <a:solidFill>
                  <a:schemeClr val="bg1"/>
                </a:solidFill>
              </a:rPr>
              <a:t> DRAWING</a:t>
            </a:r>
            <a:endParaRPr lang="en-US" b="1" dirty="0">
              <a:solidFill>
                <a:schemeClr val="bg1"/>
              </a:solidFill>
            </a:endParaRPr>
          </a:p>
        </p:txBody>
      </p:sp>
      <p:sp>
        <p:nvSpPr>
          <p:cNvPr id="24" name="Rectangle 23"/>
          <p:cNvSpPr/>
          <p:nvPr userDrawn="1"/>
        </p:nvSpPr>
        <p:spPr>
          <a:xfrm>
            <a:off x="4419600" y="4953000"/>
            <a:ext cx="2255095" cy="12954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2" name="Picture 6" descr="http://thedeck.danhewins.com/dhh/img/11_jack_spades.gif">
            <a:hlinkClick r:id="rId5"/>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3581400" y="5029200"/>
            <a:ext cx="752475" cy="1171575"/>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Box 18"/>
          <p:cNvSpPr txBox="1"/>
          <p:nvPr userDrawn="1"/>
        </p:nvSpPr>
        <p:spPr>
          <a:xfrm>
            <a:off x="304800" y="2971800"/>
            <a:ext cx="3097313" cy="369332"/>
          </a:xfrm>
          <a:prstGeom prst="rect">
            <a:avLst/>
          </a:prstGeom>
          <a:solidFill>
            <a:schemeClr val="accent1">
              <a:lumMod val="75000"/>
            </a:schemeClr>
          </a:solidFill>
        </p:spPr>
        <p:txBody>
          <a:bodyPr wrap="square" rtlCol="0">
            <a:spAutoFit/>
          </a:bodyPr>
          <a:lstStyle/>
          <a:p>
            <a:pPr algn="ctr"/>
            <a:r>
              <a:rPr lang="en-US" b="1" dirty="0" smtClean="0">
                <a:solidFill>
                  <a:schemeClr val="bg1"/>
                </a:solidFill>
              </a:rPr>
              <a:t>SCHOLORSHIPS</a:t>
            </a:r>
            <a:endParaRPr lang="en-US" b="1" dirty="0">
              <a:solidFill>
                <a:schemeClr val="bg1"/>
              </a:solidFill>
            </a:endParaRPr>
          </a:p>
        </p:txBody>
      </p:sp>
      <p:sp>
        <p:nvSpPr>
          <p:cNvPr id="25" name="Rectangle 24"/>
          <p:cNvSpPr/>
          <p:nvPr userDrawn="1"/>
        </p:nvSpPr>
        <p:spPr>
          <a:xfrm>
            <a:off x="304800" y="3429000"/>
            <a:ext cx="3124200" cy="23622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userDrawn="1"/>
        </p:nvSpPr>
        <p:spPr>
          <a:xfrm>
            <a:off x="304800" y="5867400"/>
            <a:ext cx="3097313" cy="369332"/>
          </a:xfrm>
          <a:prstGeom prst="rect">
            <a:avLst/>
          </a:prstGeom>
          <a:solidFill>
            <a:srgbClr val="FFC000"/>
          </a:solidFill>
        </p:spPr>
        <p:txBody>
          <a:bodyPr wrap="square" rtlCol="0">
            <a:spAutoFit/>
          </a:bodyPr>
          <a:lstStyle/>
          <a:p>
            <a:pPr algn="ctr"/>
            <a:r>
              <a:rPr lang="en-US" b="1" dirty="0" smtClean="0">
                <a:solidFill>
                  <a:schemeClr val="tx1"/>
                </a:solidFill>
              </a:rPr>
              <a:t>MYSTERY</a:t>
            </a:r>
            <a:r>
              <a:rPr lang="en-US" b="1" baseline="0" dirty="0" smtClean="0">
                <a:solidFill>
                  <a:schemeClr val="tx1"/>
                </a:solidFill>
              </a:rPr>
              <a:t> DINNER</a:t>
            </a:r>
            <a:endParaRPr lang="en-US" b="1" dirty="0">
              <a:solidFill>
                <a:schemeClr val="tx1"/>
              </a:solidFill>
            </a:endParaRPr>
          </a:p>
        </p:txBody>
      </p:sp>
      <p:sp>
        <p:nvSpPr>
          <p:cNvPr id="27" name="Rectangle 26"/>
          <p:cNvSpPr/>
          <p:nvPr userDrawn="1"/>
        </p:nvSpPr>
        <p:spPr>
          <a:xfrm>
            <a:off x="304800" y="6324600"/>
            <a:ext cx="3097313" cy="2286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7048796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12" name="Right Triangle 11"/>
          <p:cNvSpPr/>
          <p:nvPr/>
        </p:nvSpPr>
        <p:spPr>
          <a:xfrm rot="420000" flipV="1">
            <a:off x="6003101" y="7146359"/>
            <a:ext cx="116586" cy="20726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6057900" y="8475134"/>
            <a:ext cx="457200" cy="486833"/>
          </a:xfrm>
          <a:prstGeom prst="rect">
            <a:avLst/>
          </a:prstGeom>
        </p:spPr>
        <p:txBody>
          <a:bodyPr/>
          <a:lstStyle/>
          <a:p>
            <a:fld id="{30A954B0-85AA-4927-9202-46BAF8195992}" type="slidenum">
              <a:rPr lang="en-US" smtClean="0"/>
              <a:pPr/>
              <a:t>‹#›</a:t>
            </a:fld>
            <a:endParaRPr lang="en-US" dirty="0"/>
          </a:p>
        </p:txBody>
      </p:sp>
      <p:sp>
        <p:nvSpPr>
          <p:cNvPr id="10" name="Freeform 9"/>
          <p:cNvSpPr>
            <a:spLocks/>
          </p:cNvSpPr>
          <p:nvPr/>
        </p:nvSpPr>
        <p:spPr bwMode="auto">
          <a:xfrm flipV="1">
            <a:off x="-7144" y="7755467"/>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userDrawn="1"/>
        </p:nvSpPr>
        <p:spPr bwMode="auto">
          <a:xfrm flipV="1">
            <a:off x="3286125" y="8293101"/>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3" name="Title 8"/>
          <p:cNvSpPr txBox="1">
            <a:spLocks/>
          </p:cNvSpPr>
          <p:nvPr userDrawn="1"/>
        </p:nvSpPr>
        <p:spPr>
          <a:xfrm>
            <a:off x="0" y="0"/>
            <a:ext cx="6858000" cy="638432"/>
          </a:xfrm>
          <a:prstGeom prst="rect">
            <a:avLst/>
          </a:prstGeom>
          <a:noFill/>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eaLnBrk="1" latinLnBrk="0" hangingPunct="1">
              <a:spcBef>
                <a:spcPct val="0"/>
              </a:spcBef>
              <a:buNone/>
              <a:defRPr kumimoji="0" sz="4000" b="1" kern="1200" baseline="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Rotary Club of Citrus Heights</a:t>
            </a:r>
            <a:endParaRPr lang="en-US" dirty="0"/>
          </a:p>
        </p:txBody>
      </p:sp>
      <p:pic>
        <p:nvPicPr>
          <p:cNvPr id="14" name="Picture 4" descr="H:\Citrus Heights Rotary\Logo\RotaryMBS_RGB.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442254" y="8534171"/>
            <a:ext cx="1460300" cy="54864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3" name="Straight Connector 22"/>
          <p:cNvCxnSpPr/>
          <p:nvPr userDrawn="1"/>
        </p:nvCxnSpPr>
        <p:spPr>
          <a:xfrm>
            <a:off x="381000" y="673443"/>
            <a:ext cx="6172200" cy="0"/>
          </a:xfrm>
          <a:prstGeom prst="line">
            <a:avLst/>
          </a:prstGeom>
          <a:ln w="47625" cap="rnd" cmpd="thinThick">
            <a:solidFill>
              <a:srgbClr val="188294"/>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89314" y="8713480"/>
            <a:ext cx="1469761" cy="276999"/>
          </a:xfrm>
          <a:prstGeom prst="rect">
            <a:avLst/>
          </a:prstGeom>
          <a:noFill/>
        </p:spPr>
        <p:txBody>
          <a:bodyPr wrap="none" rtlCol="0">
            <a:spAutoFit/>
          </a:bodyPr>
          <a:lstStyle/>
          <a:p>
            <a:r>
              <a:rPr lang="en-US" sz="1200" b="1" i="1" dirty="0" smtClean="0">
                <a:hlinkClick r:id="rId3"/>
              </a:rPr>
              <a:t>www.chrotary.org</a:t>
            </a:r>
            <a:endParaRPr lang="en-US" sz="1200" b="1" i="1" dirty="0" smtClean="0"/>
          </a:p>
        </p:txBody>
      </p:sp>
    </p:spTree>
    <p:extLst>
      <p:ext uri="{BB962C8B-B14F-4D97-AF65-F5344CB8AC3E}">
        <p14:creationId xmlns:p14="http://schemas.microsoft.com/office/powerpoint/2010/main" xmlns="" val="22157067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spTree>
      <p:nvGrpSpPr>
        <p:cNvPr id="1" name=""/>
        <p:cNvGrpSpPr/>
        <p:nvPr/>
      </p:nvGrpSpPr>
      <p:grpSpPr>
        <a:xfrm>
          <a:off x="0" y="0"/>
          <a:ext cx="0" cy="0"/>
          <a:chOff x="0" y="0"/>
          <a:chExt cx="0" cy="0"/>
        </a:xfrm>
      </p:grpSpPr>
      <p:sp>
        <p:nvSpPr>
          <p:cNvPr id="12" name="Right Triangle 11"/>
          <p:cNvSpPr/>
          <p:nvPr/>
        </p:nvSpPr>
        <p:spPr>
          <a:xfrm rot="420000" flipV="1">
            <a:off x="6003101" y="7146359"/>
            <a:ext cx="116586" cy="20726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extBox 1"/>
          <p:cNvSpPr txBox="1"/>
          <p:nvPr userDrawn="1"/>
        </p:nvSpPr>
        <p:spPr>
          <a:xfrm>
            <a:off x="143632" y="165358"/>
            <a:ext cx="6422268" cy="8710077"/>
          </a:xfrm>
          <a:prstGeom prst="rect">
            <a:avLst/>
          </a:prstGeom>
          <a:noFill/>
        </p:spPr>
        <p:txBody>
          <a:bodyPr wrap="square" rtlCol="0">
            <a:spAutoFit/>
          </a:bodyPr>
          <a:lstStyle/>
          <a:p>
            <a:r>
              <a:rPr lang="en-US" sz="2000" b="1" u="sng" kern="1200" dirty="0" smtClean="0">
                <a:solidFill>
                  <a:schemeClr val="tx1"/>
                </a:solidFill>
                <a:effectLst/>
                <a:latin typeface="+mn-lt"/>
                <a:ea typeface="+mn-ea"/>
                <a:cs typeface="+mn-cs"/>
              </a:rPr>
              <a:t>NOTES ONLY</a:t>
            </a:r>
          </a:p>
          <a:p>
            <a:endParaRPr lang="en-US" sz="2000" b="1" u="sng" kern="1200" dirty="0" smtClean="0">
              <a:solidFill>
                <a:schemeClr val="tx1"/>
              </a:solidFill>
              <a:effectLst/>
              <a:latin typeface="+mn-lt"/>
              <a:ea typeface="+mn-ea"/>
              <a:cs typeface="+mn-cs"/>
            </a:endParaRPr>
          </a:p>
          <a:p>
            <a:r>
              <a:rPr lang="en-US" sz="1000" b="1" u="sng" kern="1200" dirty="0" smtClean="0">
                <a:solidFill>
                  <a:schemeClr val="tx1"/>
                </a:solidFill>
                <a:effectLst/>
                <a:latin typeface="+mn-lt"/>
                <a:ea typeface="+mn-ea"/>
                <a:cs typeface="+mn-cs"/>
              </a:rPr>
              <a:t>The Rotary</a:t>
            </a:r>
            <a:r>
              <a:rPr lang="en-US" sz="1000" b="1" kern="1200" dirty="0" smtClean="0">
                <a:solidFill>
                  <a:schemeClr val="tx1"/>
                </a:solidFill>
                <a:effectLst/>
                <a:latin typeface="+mn-lt"/>
                <a:ea typeface="+mn-ea"/>
                <a:cs typeface="+mn-cs"/>
              </a:rPr>
              <a:t> </a:t>
            </a:r>
            <a:r>
              <a:rPr lang="en-US" sz="1000" b="1" u="sng" kern="1200" dirty="0" smtClean="0">
                <a:solidFill>
                  <a:schemeClr val="tx1"/>
                </a:solidFill>
                <a:effectLst/>
                <a:latin typeface="+mn-lt"/>
                <a:ea typeface="+mn-ea"/>
                <a:cs typeface="+mn-cs"/>
              </a:rPr>
              <a:t>Calendar</a:t>
            </a:r>
            <a:endParaRPr lang="en-US" sz="1000" b="1" kern="1200" dirty="0" smtClean="0">
              <a:solidFill>
                <a:schemeClr val="tx1"/>
              </a:solidFill>
              <a:effectLst/>
              <a:latin typeface="+mn-lt"/>
              <a:ea typeface="+mn-ea"/>
              <a:cs typeface="+mn-cs"/>
            </a:endParaRPr>
          </a:p>
          <a:p>
            <a:r>
              <a:rPr lang="en-US" sz="1000" b="1" u="sng" kern="1200" dirty="0" smtClean="0">
                <a:solidFill>
                  <a:schemeClr val="tx1"/>
                </a:solidFill>
                <a:effectLst/>
                <a:latin typeface="+mn-lt"/>
                <a:ea typeface="+mn-ea"/>
                <a:cs typeface="+mn-cs"/>
              </a:rPr>
              <a:t>January  Rotary Awareness Month</a:t>
            </a:r>
          </a:p>
          <a:p>
            <a:r>
              <a:rPr lang="en-US" sz="1000" kern="1200" dirty="0" smtClean="0">
                <a:solidFill>
                  <a:schemeClr val="tx1"/>
                </a:solidFill>
                <a:effectLst/>
                <a:latin typeface="+mn-lt"/>
                <a:ea typeface="+mn-ea"/>
                <a:cs typeface="+mn-cs"/>
              </a:rPr>
              <a:t>This is time to publish articles of interest about all facets of Rotary . You may use the job responsibility sheets for the Avenues of Service, Rotary Magazine, brochures provided by Rotary Foundation and Rotary International, or the District Newsletter.</a:t>
            </a:r>
          </a:p>
          <a:p>
            <a:r>
              <a:rPr lang="en-US" sz="1000" kern="1200" dirty="0" smtClean="0">
                <a:solidFill>
                  <a:schemeClr val="tx1"/>
                </a:solidFill>
                <a:effectLst/>
                <a:latin typeface="+mn-lt"/>
                <a:ea typeface="+mn-ea"/>
                <a:cs typeface="+mn-cs"/>
              </a:rPr>
              <a:t>Remember to use the Rotary Web Site - </a:t>
            </a:r>
            <a:r>
              <a:rPr lang="en-US" sz="1000" u="sng" kern="1200" dirty="0" smtClean="0">
                <a:solidFill>
                  <a:schemeClr val="tx1"/>
                </a:solidFill>
                <a:effectLst/>
                <a:latin typeface="+mn-lt"/>
                <a:ea typeface="+mn-ea"/>
                <a:cs typeface="+mn-cs"/>
                <a:hlinkClick r:id="rId2"/>
              </a:rPr>
              <a:t>Rotary.org</a:t>
            </a:r>
            <a:endParaRPr lang="en-US" sz="1000" kern="1200" dirty="0" smtClean="0">
              <a:solidFill>
                <a:schemeClr val="tx1"/>
              </a:solidFill>
              <a:effectLst/>
              <a:latin typeface="+mn-lt"/>
              <a:ea typeface="+mn-ea"/>
              <a:cs typeface="+mn-cs"/>
            </a:endParaRPr>
          </a:p>
          <a:p>
            <a:r>
              <a:rPr lang="en-US" sz="1000" b="1" u="sng" kern="1200" dirty="0" smtClean="0">
                <a:solidFill>
                  <a:schemeClr val="tx1"/>
                </a:solidFill>
                <a:effectLst/>
                <a:latin typeface="+mn-lt"/>
                <a:ea typeface="+mn-ea"/>
                <a:cs typeface="+mn-cs"/>
              </a:rPr>
              <a:t>February World Understanding Month</a:t>
            </a:r>
          </a:p>
          <a:p>
            <a:r>
              <a:rPr lang="en-US" sz="1000" kern="1200" dirty="0" smtClean="0">
                <a:solidFill>
                  <a:schemeClr val="tx1"/>
                </a:solidFill>
                <a:effectLst/>
                <a:latin typeface="+mn-lt"/>
                <a:ea typeface="+mn-ea"/>
                <a:cs typeface="+mn-cs"/>
              </a:rPr>
              <a:t>Information should highlight the importance of world understanding. Literature on International Avenue of Service is helpful or articles about other countries.</a:t>
            </a:r>
          </a:p>
          <a:p>
            <a:r>
              <a:rPr lang="en-US" sz="1000" b="1" u="sng" kern="1200" dirty="0" smtClean="0">
                <a:solidFill>
                  <a:schemeClr val="tx1"/>
                </a:solidFill>
                <a:effectLst/>
                <a:latin typeface="+mn-lt"/>
                <a:ea typeface="+mn-ea"/>
                <a:cs typeface="+mn-cs"/>
              </a:rPr>
              <a:t>March	   Literacy Month (&amp; A Good Time To Promote The District Conference)</a:t>
            </a:r>
          </a:p>
          <a:p>
            <a:r>
              <a:rPr lang="en-US" sz="1000" kern="1200" dirty="0" smtClean="0">
                <a:solidFill>
                  <a:schemeClr val="tx1"/>
                </a:solidFill>
                <a:effectLst/>
                <a:latin typeface="+mn-lt"/>
                <a:ea typeface="+mn-ea"/>
                <a:cs typeface="+mn-cs"/>
              </a:rPr>
              <a:t>Hal Shipley is an excellent speaker and cares deeply about Literacy. Ask him to speak. Literacy affects all people from every walk of life. Many intelligent people cannot read. The Sacramento Bee is geared to the 4th Grade Level and the Bible is the 8th Grade Level.</a:t>
            </a:r>
          </a:p>
          <a:p>
            <a:r>
              <a:rPr lang="en-US" sz="1000" b="1" u="sng" kern="1200" dirty="0" smtClean="0">
                <a:solidFill>
                  <a:schemeClr val="tx1"/>
                </a:solidFill>
                <a:effectLst/>
                <a:latin typeface="+mn-lt"/>
                <a:ea typeface="+mn-ea"/>
                <a:cs typeface="+mn-cs"/>
              </a:rPr>
              <a:t>April	  Rotary Magazine Month</a:t>
            </a:r>
          </a:p>
          <a:p>
            <a:r>
              <a:rPr lang="en-US" sz="1000" kern="1200" dirty="0" smtClean="0">
                <a:solidFill>
                  <a:schemeClr val="tx1"/>
                </a:solidFill>
                <a:effectLst/>
                <a:latin typeface="+mn-lt"/>
                <a:ea typeface="+mn-ea"/>
                <a:cs typeface="+mn-cs"/>
              </a:rPr>
              <a:t>This is a great time to paraphrase articles from the Rotarian. Acknowledge the importance and ongoing contribution and information in the Rotary International’s official magazine, “The Rotarian”. You could even hint the Fine-Master to “test” the membership on their reading comprehension...</a:t>
            </a:r>
          </a:p>
          <a:p>
            <a:r>
              <a:rPr lang="en-US" sz="1000" b="1" u="sng" kern="1200" dirty="0" smtClean="0">
                <a:solidFill>
                  <a:schemeClr val="tx1"/>
                </a:solidFill>
                <a:effectLst/>
                <a:latin typeface="+mn-lt"/>
                <a:ea typeface="+mn-ea"/>
                <a:cs typeface="+mn-cs"/>
              </a:rPr>
              <a:t>May	  Women &amp; Men In Rotary </a:t>
            </a:r>
          </a:p>
          <a:p>
            <a:r>
              <a:rPr lang="en-US" sz="1000" kern="1200" dirty="0" smtClean="0">
                <a:solidFill>
                  <a:schemeClr val="tx1"/>
                </a:solidFill>
                <a:effectLst/>
                <a:latin typeface="+mn-lt"/>
                <a:ea typeface="+mn-ea"/>
                <a:cs typeface="+mn-cs"/>
              </a:rPr>
              <a:t>(This month does not have a specified theme, this is only a suggestion.) Take the time to tell the stories of members who have helped support the club over the years. It is also a good time to share the journey of your club and those members who have completed their “Service Above Self” and gone on to their creator.</a:t>
            </a:r>
          </a:p>
          <a:p>
            <a:r>
              <a:rPr lang="en-US" sz="1000" b="1" u="sng" kern="1200" dirty="0" smtClean="0">
                <a:solidFill>
                  <a:schemeClr val="tx1"/>
                </a:solidFill>
                <a:effectLst/>
                <a:latin typeface="+mn-lt"/>
                <a:ea typeface="+mn-ea"/>
                <a:cs typeface="+mn-cs"/>
              </a:rPr>
              <a:t>June	  Rotary Fellowships Month</a:t>
            </a:r>
          </a:p>
          <a:p>
            <a:r>
              <a:rPr lang="en-US" sz="1000" kern="1200" dirty="0" smtClean="0">
                <a:solidFill>
                  <a:schemeClr val="tx1"/>
                </a:solidFill>
                <a:effectLst/>
                <a:latin typeface="+mn-lt"/>
                <a:ea typeface="+mn-ea"/>
                <a:cs typeface="+mn-cs"/>
              </a:rPr>
              <a:t>Take the time to make members aware of the many fellowships in Rotary . Especially remember to bring home brochures from the International Convention to share with your club. It is the fellowship of Rotary that brings joy, so why not make your members more aware of them!</a:t>
            </a:r>
          </a:p>
          <a:p>
            <a:r>
              <a:rPr lang="en-US" sz="1000" b="1" u="sng" kern="1200" dirty="0" smtClean="0">
                <a:solidFill>
                  <a:schemeClr val="tx1"/>
                </a:solidFill>
                <a:effectLst/>
                <a:latin typeface="+mn-lt"/>
                <a:ea typeface="+mn-ea"/>
                <a:cs typeface="+mn-cs"/>
              </a:rPr>
              <a:t>July        Rotary Presidents -- Let the New Year Begin! (Sometimes Literacy)</a:t>
            </a:r>
          </a:p>
          <a:p>
            <a:r>
              <a:rPr lang="en-US" sz="1000" kern="1200" dirty="0" smtClean="0">
                <a:solidFill>
                  <a:schemeClr val="tx1"/>
                </a:solidFill>
                <a:effectLst/>
                <a:latin typeface="+mn-lt"/>
                <a:ea typeface="+mn-ea"/>
                <a:cs typeface="+mn-cs"/>
              </a:rPr>
              <a:t>(This is just a thought, it is not mandatory.) One week, take time to introduce the membership to the new Rotary International President, then the District Governor, Assistant Governor and then your own President. Perhaps you have space to tell a little about each service chair. Remember the goal here is to inform, so that each individual member feel a strong bond to the larger group.</a:t>
            </a:r>
          </a:p>
          <a:p>
            <a:r>
              <a:rPr lang="en-US" sz="1000" b="1" u="sng" kern="1200" dirty="0" smtClean="0">
                <a:solidFill>
                  <a:schemeClr val="tx1"/>
                </a:solidFill>
                <a:effectLst/>
                <a:latin typeface="+mn-lt"/>
                <a:ea typeface="+mn-ea"/>
                <a:cs typeface="+mn-cs"/>
              </a:rPr>
              <a:t>August	Membership &amp; Extension Month</a:t>
            </a:r>
          </a:p>
          <a:p>
            <a:r>
              <a:rPr lang="en-US" sz="1000" kern="1200" dirty="0" smtClean="0">
                <a:solidFill>
                  <a:schemeClr val="tx1"/>
                </a:solidFill>
                <a:effectLst/>
                <a:latin typeface="+mn-lt"/>
                <a:ea typeface="+mn-ea"/>
                <a:cs typeface="+mn-cs"/>
              </a:rPr>
              <a:t>Profile new members, list classifications not filled, profile the oldest &amp; youngest member, the importance of involvement, testimonials on why Rotary is important to each Rotarian. Perhaps you could include a series of one liners on “Why I joined Rotary ” or “What Rotary has done for me”.</a:t>
            </a:r>
          </a:p>
          <a:p>
            <a:r>
              <a:rPr lang="en-US" sz="1000" b="1" u="sng" kern="1200" dirty="0" smtClean="0">
                <a:solidFill>
                  <a:schemeClr val="tx1"/>
                </a:solidFill>
                <a:effectLst/>
                <a:latin typeface="+mn-lt"/>
                <a:ea typeface="+mn-ea"/>
                <a:cs typeface="+mn-cs"/>
              </a:rPr>
              <a:t>September New Generations</a:t>
            </a:r>
          </a:p>
          <a:p>
            <a:r>
              <a:rPr lang="en-US" sz="1000" kern="1200" dirty="0" smtClean="0">
                <a:solidFill>
                  <a:schemeClr val="tx1"/>
                </a:solidFill>
                <a:effectLst/>
                <a:latin typeface="+mn-lt"/>
                <a:ea typeface="+mn-ea"/>
                <a:cs typeface="+mn-cs"/>
              </a:rPr>
              <a:t>This is a great time to focus on your Interact Club or your RYLA representative, or even your RYE student. Consider having one of these young people come as a speaker if possible. If that is not possible, summarize their experiences and why they are such as asset to your club. In other words, lets remember that we have some really great kids out there. This is also a perfect brag time on the accomplishments of your own children and why you are proud of them.</a:t>
            </a:r>
          </a:p>
          <a:p>
            <a:r>
              <a:rPr lang="en-US" sz="1000" b="1" u="sng" kern="1200" dirty="0" smtClean="0">
                <a:solidFill>
                  <a:schemeClr val="tx1"/>
                </a:solidFill>
                <a:effectLst/>
                <a:latin typeface="+mn-lt"/>
                <a:ea typeface="+mn-ea"/>
                <a:cs typeface="+mn-cs"/>
              </a:rPr>
              <a:t>October Vocational Services Month</a:t>
            </a:r>
          </a:p>
          <a:p>
            <a:r>
              <a:rPr lang="en-US" sz="1000" kern="1200" dirty="0" smtClean="0">
                <a:solidFill>
                  <a:schemeClr val="tx1"/>
                </a:solidFill>
                <a:effectLst/>
                <a:latin typeface="+mn-lt"/>
                <a:ea typeface="+mn-ea"/>
                <a:cs typeface="+mn-cs"/>
              </a:rPr>
              <a:t>Explain the history and purpose of the Avenue of Service. Create an awareness of the employ­ment needs in your community and how Rotarians can be of assistance through Job Shadowing, Career Weeks, or the Speaker’s Bureau. What interesting professionals are in your club?</a:t>
            </a:r>
          </a:p>
          <a:p>
            <a:r>
              <a:rPr lang="en-US" sz="1000" b="1" u="sng" kern="1200" dirty="0" smtClean="0">
                <a:solidFill>
                  <a:schemeClr val="tx1"/>
                </a:solidFill>
                <a:effectLst/>
                <a:latin typeface="+mn-lt"/>
                <a:ea typeface="+mn-ea"/>
                <a:cs typeface="+mn-cs"/>
              </a:rPr>
              <a:t>November Rotary Foundation Month</a:t>
            </a:r>
          </a:p>
          <a:p>
            <a:r>
              <a:rPr lang="en-US" sz="1000" kern="1200" dirty="0" smtClean="0">
                <a:solidFill>
                  <a:schemeClr val="tx1"/>
                </a:solidFill>
                <a:effectLst/>
                <a:latin typeface="+mn-lt"/>
                <a:ea typeface="+mn-ea"/>
                <a:cs typeface="+mn-cs"/>
              </a:rPr>
              <a:t>This is one of the most important months of the Rotary year. It is a perfect time to create an awareness of the great things Rotary does all over the world. List your Paul Harris Fellows, explain the different ways you can give to the Rotary Foundation. Arrange to have a </a:t>
            </a:r>
            <a:r>
              <a:rPr lang="en-US" sz="1000" u="sng" kern="1200" dirty="0" smtClean="0">
                <a:solidFill>
                  <a:schemeClr val="tx1"/>
                </a:solidFill>
                <a:effectLst/>
                <a:latin typeface="+mn-lt"/>
                <a:ea typeface="+mn-ea"/>
                <a:cs typeface="+mn-cs"/>
              </a:rPr>
              <a:t>District</a:t>
            </a:r>
            <a:r>
              <a:rPr lang="en-US" sz="1000" kern="1200" dirty="0" smtClean="0">
                <a:solidFill>
                  <a:schemeClr val="tx1"/>
                </a:solidFill>
                <a:effectLst/>
                <a:latin typeface="+mn-lt"/>
                <a:ea typeface="+mn-ea"/>
                <a:cs typeface="+mn-cs"/>
              </a:rPr>
              <a:t> </a:t>
            </a:r>
            <a:r>
              <a:rPr lang="en-US" sz="1000" u="sng" kern="1200" dirty="0" smtClean="0">
                <a:solidFill>
                  <a:schemeClr val="tx1"/>
                </a:solidFill>
                <a:effectLst/>
                <a:latin typeface="+mn-lt"/>
                <a:ea typeface="+mn-ea"/>
                <a:cs typeface="+mn-cs"/>
              </a:rPr>
              <a:t>Representative</a:t>
            </a:r>
            <a:r>
              <a:rPr lang="en-US" sz="1000" kern="1200" dirty="0" smtClean="0">
                <a:solidFill>
                  <a:schemeClr val="tx1"/>
                </a:solidFill>
                <a:effectLst/>
                <a:latin typeface="+mn-lt"/>
                <a:ea typeface="+mn-ea"/>
                <a:cs typeface="+mn-cs"/>
              </a:rPr>
              <a:t> come and speak and then be sure to have lots of Benefactor cards available. (Of course, give the district rep a good write up!)</a:t>
            </a:r>
          </a:p>
          <a:p>
            <a:r>
              <a:rPr lang="en-US" sz="1000" b="1" u="sng" kern="1200" dirty="0" smtClean="0">
                <a:solidFill>
                  <a:schemeClr val="tx1"/>
                </a:solidFill>
                <a:effectLst/>
                <a:latin typeface="+mn-lt"/>
                <a:ea typeface="+mn-ea"/>
                <a:cs typeface="+mn-cs"/>
              </a:rPr>
              <a:t>December Family Month -- A Time For Giving</a:t>
            </a:r>
          </a:p>
          <a:p>
            <a:r>
              <a:rPr lang="en-US" sz="1000" kern="1200" dirty="0" smtClean="0">
                <a:solidFill>
                  <a:schemeClr val="tx1"/>
                </a:solidFill>
                <a:effectLst/>
                <a:latin typeface="+mn-lt"/>
                <a:ea typeface="+mn-ea"/>
                <a:cs typeface="+mn-cs"/>
              </a:rPr>
              <a:t>Share what your holiday traditions are and why they are important to you. Tell about the joy in sharing the Thanksgiving baskets and what the needs are for your holiday baskets if you have one.</a:t>
            </a:r>
          </a:p>
        </p:txBody>
      </p:sp>
    </p:spTree>
    <p:extLst>
      <p:ext uri="{BB962C8B-B14F-4D97-AF65-F5344CB8AC3E}">
        <p14:creationId xmlns:p14="http://schemas.microsoft.com/office/powerpoint/2010/main" xmlns="" val="92037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hyperlink" Target="http://www.google.com/url?sa=i&amp;rct=j&amp;q=&amp;esrc=s&amp;source=images&amp;cd=&amp;cad=rja&amp;uact=8&amp;docid=VQk5weTyTL3FhM&amp;tbnid=3ahx_GFggtdO4M:&amp;ved=0CAUQjRw&amp;url=http://redhookrotaryclub.org/Stories/new-rotary-theme-for-2014-2015&amp;ei=jwy8U_z_F-7FiwLf7YDoDA&amp;bvm=bv.70138588,d.cGE&amp;psig=AFQjCNFcUEpYKrchaGzQDEd-5HgxNx6Hpg&amp;ust=1404919306239777" TargetMode="External"/><Relationship Id="rId4" Type="http://schemas.openxmlformats.org/officeDocument/2006/relationships/slideLayout" Target="../slideLayouts/slideLayout4.xml"/><Relationship Id="rId9" Type="http://schemas.openxmlformats.org/officeDocument/2006/relationships/image" Target="../media/image2.png"/><Relationship Id="rId14" Type="http://schemas.openxmlformats.org/officeDocument/2006/relationships/hyperlink" Target="http://www.chrotary.or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7144" y="-9525"/>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3286125" y="-9525"/>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grpSp>
        <p:nvGrpSpPr>
          <p:cNvPr id="2" name="Group 1"/>
          <p:cNvGrpSpPr/>
          <p:nvPr/>
        </p:nvGrpSpPr>
        <p:grpSpPr>
          <a:xfrm>
            <a:off x="-14263" y="269877"/>
            <a:ext cx="6885411" cy="865632"/>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pic>
        <p:nvPicPr>
          <p:cNvPr id="14" name="Picture 4" descr="H:\Citrus Heights Rotary\Logo\RotaryMBS_RGB.png"/>
          <p:cNvPicPr>
            <a:picLocks noChangeAspect="1" noChangeArrowheads="1"/>
          </p:cNvPicPr>
          <p:nvPr userDrawn="1"/>
        </p:nvPicPr>
        <p:blipFill>
          <a:blip r:embed="rId9" cstate="print">
            <a:extLst>
              <a:ext uri="{28A0092B-C50C-407E-A947-70E740481C1C}">
                <a14:useLocalDpi xmlns:a14="http://schemas.microsoft.com/office/drawing/2010/main" xmlns="" val="0"/>
              </a:ext>
            </a:extLst>
          </a:blip>
          <a:srcRect/>
          <a:stretch>
            <a:fillRect/>
          </a:stretch>
        </p:blipFill>
        <p:spPr bwMode="auto">
          <a:xfrm>
            <a:off x="4419600" y="106202"/>
            <a:ext cx="1460300" cy="548641"/>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itle 8"/>
          <p:cNvSpPr txBox="1">
            <a:spLocks/>
          </p:cNvSpPr>
          <p:nvPr userDrawn="1"/>
        </p:nvSpPr>
        <p:spPr>
          <a:xfrm>
            <a:off x="26111" y="934144"/>
            <a:ext cx="6858000" cy="6096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eaLnBrk="1" latinLnBrk="0" hangingPunct="1">
              <a:spcBef>
                <a:spcPct val="0"/>
              </a:spcBef>
              <a:buNone/>
              <a:defRPr kumimoji="0" sz="4000" b="1" kern="1200" baseline="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Rotary Club of Citrus Heights</a:t>
            </a:r>
            <a:endParaRPr lang="en-US" dirty="0"/>
          </a:p>
        </p:txBody>
      </p:sp>
      <p:sp>
        <p:nvSpPr>
          <p:cNvPr id="21" name="Rectangle 20"/>
          <p:cNvSpPr/>
          <p:nvPr userDrawn="1"/>
        </p:nvSpPr>
        <p:spPr>
          <a:xfrm>
            <a:off x="0" y="1919152"/>
            <a:ext cx="6858000" cy="1814647"/>
          </a:xfrm>
          <a:prstGeom prst="rect">
            <a:avLst/>
          </a:prstGeom>
          <a:solidFill>
            <a:schemeClr val="bg2">
              <a:lumMod val="75000"/>
              <a:alpha val="43000"/>
            </a:schemeClr>
          </a:solidFill>
          <a:ln w="53975" cap="rnd">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http://clubrunner.blob.core.windows.net/00000002251/Images/2014themeofficial1.jpg">
            <a:hlinkClick r:id="rId10"/>
          </p:cNvPr>
          <p:cNvPicPr/>
          <p:nvPr userDrawn="1"/>
        </p:nvPicPr>
        <p:blipFill>
          <a:blip r:embed="rId11" cstate="print">
            <a:extLst>
              <a:ext uri="{28A0092B-C50C-407E-A947-70E740481C1C}">
                <a14:useLocalDpi xmlns:a14="http://schemas.microsoft.com/office/drawing/2010/main" xmlns="" val="0"/>
              </a:ext>
            </a:extLst>
          </a:blip>
          <a:srcRect/>
          <a:stretch>
            <a:fillRect/>
          </a:stretch>
        </p:blipFill>
        <p:spPr bwMode="auto">
          <a:xfrm>
            <a:off x="330200" y="2006852"/>
            <a:ext cx="1238180" cy="1653402"/>
          </a:xfrm>
          <a:prstGeom prst="rect">
            <a:avLst/>
          </a:prstGeom>
          <a:noFill/>
          <a:ln>
            <a:noFill/>
          </a:ln>
        </p:spPr>
      </p:pic>
      <p:sp>
        <p:nvSpPr>
          <p:cNvPr id="9" name="TextBox 8"/>
          <p:cNvSpPr txBox="1"/>
          <p:nvPr userDrawn="1"/>
        </p:nvSpPr>
        <p:spPr>
          <a:xfrm>
            <a:off x="1904999" y="1933307"/>
            <a:ext cx="1650301" cy="1800493"/>
          </a:xfrm>
          <a:prstGeom prst="rect">
            <a:avLst/>
          </a:prstGeom>
          <a:noFill/>
          <a:ln>
            <a:noFill/>
          </a:ln>
        </p:spPr>
        <p:txBody>
          <a:bodyPr wrap="square" rtlCol="0">
            <a:spAutoFit/>
          </a:bodyPr>
          <a:lstStyle/>
          <a:p>
            <a:pPr algn="ctr"/>
            <a:r>
              <a:rPr lang="en-US" sz="1200" b="1" cap="small" baseline="0" dirty="0" smtClean="0"/>
              <a:t>Founded 1964</a:t>
            </a:r>
          </a:p>
          <a:p>
            <a:pPr algn="ctr"/>
            <a:endParaRPr lang="en-US" sz="500" b="1" dirty="0" smtClean="0"/>
          </a:p>
          <a:p>
            <a:pPr algn="ctr"/>
            <a:r>
              <a:rPr lang="en-US" sz="1200" b="1" u="sng" dirty="0" smtClean="0"/>
              <a:t>R.I. President</a:t>
            </a:r>
          </a:p>
          <a:p>
            <a:pPr algn="ctr"/>
            <a:r>
              <a:rPr lang="en-US" sz="1200" b="0" u="none" dirty="0" smtClean="0"/>
              <a:t>Gary C.K. Huang</a:t>
            </a:r>
          </a:p>
          <a:p>
            <a:pPr algn="ctr"/>
            <a:endParaRPr lang="en-US" sz="500" b="0" u="none" dirty="0" smtClean="0"/>
          </a:p>
          <a:p>
            <a:pPr algn="ctr"/>
            <a:r>
              <a:rPr lang="en-US" sz="1200" b="1" u="sng" dirty="0" smtClean="0"/>
              <a:t>District Governor</a:t>
            </a:r>
          </a:p>
          <a:p>
            <a:pPr algn="ctr"/>
            <a:r>
              <a:rPr lang="en-US" sz="1200" b="0" u="none" dirty="0" smtClean="0"/>
              <a:t>Fred Teichert</a:t>
            </a:r>
          </a:p>
          <a:p>
            <a:pPr algn="ctr"/>
            <a:endParaRPr lang="en-US" sz="500" b="0" u="none" dirty="0" smtClean="0"/>
          </a:p>
          <a:p>
            <a:pPr algn="ctr"/>
            <a:r>
              <a:rPr lang="en-US" sz="1200" b="1" u="sng" dirty="0" smtClean="0"/>
              <a:t>Assistant Governor </a:t>
            </a:r>
          </a:p>
          <a:p>
            <a:pPr algn="ctr"/>
            <a:r>
              <a:rPr lang="en-US" sz="1200" b="1" u="sng" dirty="0" smtClean="0"/>
              <a:t>Area 8</a:t>
            </a:r>
          </a:p>
          <a:p>
            <a:pPr algn="ctr"/>
            <a:r>
              <a:rPr lang="en-US" sz="1200" b="0" u="none" dirty="0" smtClean="0"/>
              <a:t>Fred Rowe</a:t>
            </a:r>
          </a:p>
        </p:txBody>
      </p:sp>
      <p:sp>
        <p:nvSpPr>
          <p:cNvPr id="27" name="TextBox 26"/>
          <p:cNvSpPr txBox="1"/>
          <p:nvPr userDrawn="1"/>
        </p:nvSpPr>
        <p:spPr>
          <a:xfrm>
            <a:off x="3613251" y="1957252"/>
            <a:ext cx="1475744" cy="1769715"/>
          </a:xfrm>
          <a:prstGeom prst="rect">
            <a:avLst/>
          </a:prstGeom>
          <a:noFill/>
          <a:ln>
            <a:noFill/>
          </a:ln>
        </p:spPr>
        <p:txBody>
          <a:bodyPr wrap="square" rtlCol="0">
            <a:spAutoFit/>
          </a:bodyPr>
          <a:lstStyle/>
          <a:p>
            <a:pPr algn="ctr"/>
            <a:r>
              <a:rPr lang="en-US" sz="1200" b="1" cap="small" baseline="0" dirty="0" smtClean="0"/>
              <a:t>Club ID 522</a:t>
            </a:r>
          </a:p>
          <a:p>
            <a:pPr algn="ctr"/>
            <a:endParaRPr lang="en-US" sz="500" b="1" cap="small" baseline="0" dirty="0" smtClean="0"/>
          </a:p>
          <a:p>
            <a:pPr algn="ctr"/>
            <a:r>
              <a:rPr lang="en-US" sz="1200" b="1" u="sng" cap="none" baseline="0" dirty="0" smtClean="0"/>
              <a:t>Club President</a:t>
            </a:r>
          </a:p>
          <a:p>
            <a:pPr algn="ctr"/>
            <a:r>
              <a:rPr lang="en-US" sz="1200" b="0" u="none" cap="none" baseline="0" dirty="0" smtClean="0"/>
              <a:t>Jessica Mang</a:t>
            </a:r>
          </a:p>
          <a:p>
            <a:pPr algn="ctr"/>
            <a:endParaRPr lang="en-US" sz="500" b="0" u="none" cap="none" baseline="0" dirty="0" smtClean="0"/>
          </a:p>
          <a:p>
            <a:pPr algn="ctr"/>
            <a:endParaRPr lang="en-US" sz="500" b="0" u="none" cap="none" baseline="0" dirty="0" smtClean="0"/>
          </a:p>
          <a:p>
            <a:pPr algn="ctr"/>
            <a:endParaRPr lang="en-US" sz="500" b="0" u="none" cap="none" baseline="0" dirty="0" smtClean="0"/>
          </a:p>
          <a:p>
            <a:pPr algn="ctr"/>
            <a:r>
              <a:rPr lang="en-US" sz="1200" b="1" u="sng" cap="none" baseline="0" dirty="0" smtClean="0"/>
              <a:t>President-Elect</a:t>
            </a:r>
          </a:p>
          <a:p>
            <a:pPr algn="ctr"/>
            <a:r>
              <a:rPr lang="en-US" sz="1200" b="1" u="sng" cap="none" baseline="0" dirty="0" smtClean="0"/>
              <a:t>Web Master</a:t>
            </a:r>
          </a:p>
          <a:p>
            <a:pPr algn="ctr"/>
            <a:r>
              <a:rPr lang="en-US" sz="1200" b="1" u="sng" cap="none" baseline="0" dirty="0" smtClean="0"/>
              <a:t>Bulletin Editor</a:t>
            </a:r>
          </a:p>
          <a:p>
            <a:pPr algn="ctr"/>
            <a:r>
              <a:rPr lang="en-US" sz="1200" b="0" u="none" cap="none" baseline="0" dirty="0" smtClean="0"/>
              <a:t>Gail Moxley</a:t>
            </a:r>
          </a:p>
          <a:p>
            <a:pPr algn="ctr"/>
            <a:endParaRPr lang="en-US" sz="500" b="0" u="none" cap="none" baseline="0" dirty="0" smtClean="0"/>
          </a:p>
        </p:txBody>
      </p:sp>
      <p:sp>
        <p:nvSpPr>
          <p:cNvPr id="28" name="TextBox 27"/>
          <p:cNvSpPr txBox="1"/>
          <p:nvPr userDrawn="1"/>
        </p:nvSpPr>
        <p:spPr>
          <a:xfrm>
            <a:off x="5057983" y="1957251"/>
            <a:ext cx="1805263" cy="1877437"/>
          </a:xfrm>
          <a:prstGeom prst="rect">
            <a:avLst/>
          </a:prstGeom>
          <a:noFill/>
          <a:ln>
            <a:noFill/>
          </a:ln>
        </p:spPr>
        <p:txBody>
          <a:bodyPr wrap="square" rtlCol="0">
            <a:spAutoFit/>
          </a:bodyPr>
          <a:lstStyle/>
          <a:p>
            <a:pPr algn="ctr"/>
            <a:r>
              <a:rPr lang="en-US" sz="1200" b="1" cap="small" dirty="0" smtClean="0"/>
              <a:t>R.I.</a:t>
            </a:r>
            <a:r>
              <a:rPr lang="en-US" sz="1200" b="1" cap="small" baseline="0" dirty="0" smtClean="0"/>
              <a:t> District 5180</a:t>
            </a:r>
          </a:p>
          <a:p>
            <a:pPr algn="ctr"/>
            <a:endParaRPr lang="en-US" sz="500" b="1" cap="small" baseline="0" dirty="0" smtClean="0"/>
          </a:p>
          <a:p>
            <a:pPr algn="ctr"/>
            <a:r>
              <a:rPr lang="en-US" sz="1200" b="1" u="sng" cap="none" baseline="0" dirty="0" smtClean="0"/>
              <a:t>Treasurer</a:t>
            </a:r>
          </a:p>
          <a:p>
            <a:pPr algn="ctr"/>
            <a:r>
              <a:rPr lang="en-US" sz="1200" b="0" u="none" cap="none" baseline="0" dirty="0" smtClean="0"/>
              <a:t>Christi Woodards</a:t>
            </a:r>
          </a:p>
          <a:p>
            <a:pPr algn="ctr"/>
            <a:endParaRPr lang="en-US" sz="500" b="1" u="sng" cap="none" baseline="0" dirty="0" smtClean="0"/>
          </a:p>
          <a:p>
            <a:pPr algn="ctr"/>
            <a:r>
              <a:rPr lang="en-US" sz="1200" b="1" u="sng" cap="none" baseline="0" dirty="0" smtClean="0"/>
              <a:t>Secretary</a:t>
            </a:r>
          </a:p>
          <a:p>
            <a:pPr algn="ctr"/>
            <a:r>
              <a:rPr lang="en-US" sz="1200" b="1" u="sng" cap="none" baseline="0" dirty="0" smtClean="0"/>
              <a:t>Bulletin Editor</a:t>
            </a:r>
          </a:p>
          <a:p>
            <a:pPr algn="ctr"/>
            <a:r>
              <a:rPr lang="en-US" sz="1200" b="0" u="none" cap="none" baseline="0" dirty="0" smtClean="0"/>
              <a:t>Laura Powell</a:t>
            </a:r>
          </a:p>
          <a:p>
            <a:pPr algn="ctr"/>
            <a:endParaRPr lang="en-US" sz="500" b="0" u="none" cap="none" baseline="0" dirty="0" smtClean="0"/>
          </a:p>
          <a:p>
            <a:pPr algn="ctr"/>
            <a:r>
              <a:rPr lang="en-US" sz="1200" b="1" u="sng" cap="none" baseline="0" dirty="0" smtClean="0"/>
              <a:t>Club Foundation</a:t>
            </a:r>
          </a:p>
          <a:p>
            <a:pPr algn="ctr"/>
            <a:r>
              <a:rPr lang="en-US" sz="1200" b="0" u="none" cap="none" baseline="0" dirty="0" smtClean="0"/>
              <a:t>Justin Whitsell</a:t>
            </a:r>
          </a:p>
          <a:p>
            <a:pPr algn="ctr"/>
            <a:endParaRPr lang="en-US" sz="500" b="0" u="none" cap="none" baseline="0" dirty="0" smtClean="0"/>
          </a:p>
        </p:txBody>
      </p:sp>
      <p:sp>
        <p:nvSpPr>
          <p:cNvPr id="30" name="TextBox 29"/>
          <p:cNvSpPr txBox="1"/>
          <p:nvPr userDrawn="1"/>
        </p:nvSpPr>
        <p:spPr>
          <a:xfrm>
            <a:off x="5045283" y="5587425"/>
            <a:ext cx="1295401" cy="584775"/>
          </a:xfrm>
          <a:prstGeom prst="rect">
            <a:avLst/>
          </a:prstGeom>
          <a:noFill/>
        </p:spPr>
        <p:txBody>
          <a:bodyPr wrap="square" rtlCol="0">
            <a:spAutoFit/>
          </a:bodyPr>
          <a:lstStyle/>
          <a:p>
            <a:pPr algn="ctr"/>
            <a:r>
              <a:rPr lang="en-US" sz="1600" b="1" u="none" dirty="0" smtClean="0">
                <a:solidFill>
                  <a:schemeClr val="bg1"/>
                </a:solidFill>
              </a:rPr>
              <a:t>Avenues </a:t>
            </a:r>
          </a:p>
          <a:p>
            <a:pPr algn="ctr"/>
            <a:r>
              <a:rPr lang="en-US" sz="1600" b="1" u="none" dirty="0" smtClean="0">
                <a:solidFill>
                  <a:schemeClr val="bg1"/>
                </a:solidFill>
              </a:rPr>
              <a:t>of Service</a:t>
            </a:r>
            <a:endParaRPr lang="en-US" sz="1600" b="1" u="none" dirty="0">
              <a:solidFill>
                <a:schemeClr val="bg1"/>
              </a:solidFill>
            </a:endParaRPr>
          </a:p>
        </p:txBody>
      </p:sp>
      <p:cxnSp>
        <p:nvCxnSpPr>
          <p:cNvPr id="31" name="Straight Connector 30"/>
          <p:cNvCxnSpPr/>
          <p:nvPr userDrawn="1"/>
        </p:nvCxnSpPr>
        <p:spPr>
          <a:xfrm>
            <a:off x="4892884" y="6172200"/>
            <a:ext cx="1600200" cy="0"/>
          </a:xfrm>
          <a:prstGeom prst="line">
            <a:avLst/>
          </a:prstGeom>
          <a:ln w="50800" cmpd="thinThick">
            <a:solidFill>
              <a:schemeClr val="bg1"/>
            </a:solidFill>
          </a:ln>
        </p:spPr>
        <p:style>
          <a:lnRef idx="1">
            <a:schemeClr val="accent1"/>
          </a:lnRef>
          <a:fillRef idx="0">
            <a:schemeClr val="accent1"/>
          </a:fillRef>
          <a:effectRef idx="0">
            <a:schemeClr val="accent1"/>
          </a:effectRef>
          <a:fontRef idx="minor">
            <a:schemeClr val="tx1"/>
          </a:fontRef>
        </p:style>
      </p:cxnSp>
      <p:sp>
        <p:nvSpPr>
          <p:cNvPr id="2052" name="TextBox 2051"/>
          <p:cNvSpPr txBox="1"/>
          <p:nvPr userDrawn="1"/>
        </p:nvSpPr>
        <p:spPr>
          <a:xfrm>
            <a:off x="5334000" y="6019800"/>
            <a:ext cx="1422022" cy="2631490"/>
          </a:xfrm>
          <a:prstGeom prst="rect">
            <a:avLst/>
          </a:prstGeom>
          <a:noFill/>
          <a:ln w="47625">
            <a:solidFill>
              <a:schemeClr val="accent1">
                <a:shade val="50000"/>
              </a:schemeClr>
            </a:solidFill>
          </a:ln>
        </p:spPr>
        <p:txBody>
          <a:bodyPr wrap="square" rtlCol="0">
            <a:spAutoFit/>
          </a:bodyPr>
          <a:lstStyle/>
          <a:p>
            <a:pPr algn="ctr"/>
            <a:r>
              <a:rPr lang="en-US" sz="1000" b="1" u="sng" cap="all" dirty="0" smtClean="0">
                <a:solidFill>
                  <a:schemeClr val="bg2">
                    <a:lumMod val="25000"/>
                  </a:schemeClr>
                </a:solidFill>
              </a:rPr>
              <a:t>The Four-Way</a:t>
            </a:r>
            <a:r>
              <a:rPr lang="en-US" sz="1000" b="1" u="sng" cap="all" baseline="0" dirty="0" smtClean="0">
                <a:solidFill>
                  <a:schemeClr val="bg2">
                    <a:lumMod val="25000"/>
                  </a:schemeClr>
                </a:solidFill>
              </a:rPr>
              <a:t> Test</a:t>
            </a:r>
          </a:p>
          <a:p>
            <a:pPr algn="l"/>
            <a:endParaRPr lang="en-US" sz="500" b="1" cap="none" baseline="0" dirty="0" smtClean="0">
              <a:solidFill>
                <a:schemeClr val="bg2">
                  <a:lumMod val="25000"/>
                </a:schemeClr>
              </a:solidFill>
            </a:endParaRPr>
          </a:p>
          <a:p>
            <a:pPr algn="l"/>
            <a:r>
              <a:rPr lang="en-US" sz="1000" b="1" cap="none" baseline="0" dirty="0" smtClean="0">
                <a:solidFill>
                  <a:schemeClr val="bg2">
                    <a:lumMod val="25000"/>
                  </a:schemeClr>
                </a:solidFill>
              </a:rPr>
              <a:t>Of the things </a:t>
            </a:r>
          </a:p>
          <a:p>
            <a:pPr algn="l"/>
            <a:r>
              <a:rPr lang="en-US" sz="1000" b="1" cap="none" baseline="0" dirty="0" smtClean="0">
                <a:solidFill>
                  <a:schemeClr val="bg2">
                    <a:lumMod val="25000"/>
                  </a:schemeClr>
                </a:solidFill>
              </a:rPr>
              <a:t>we think, say, </a:t>
            </a:r>
          </a:p>
          <a:p>
            <a:pPr algn="l"/>
            <a:r>
              <a:rPr lang="en-US" sz="1000" b="1" cap="none" baseline="0" dirty="0" smtClean="0">
                <a:solidFill>
                  <a:schemeClr val="bg2">
                    <a:lumMod val="25000"/>
                  </a:schemeClr>
                </a:solidFill>
              </a:rPr>
              <a:t>or do</a:t>
            </a:r>
          </a:p>
          <a:p>
            <a:pPr algn="ctr"/>
            <a:endParaRPr lang="en-US" sz="1000" b="1" cap="none" baseline="0" dirty="0" smtClean="0">
              <a:solidFill>
                <a:schemeClr val="bg2">
                  <a:lumMod val="25000"/>
                </a:schemeClr>
              </a:solidFill>
            </a:endParaRPr>
          </a:p>
          <a:p>
            <a:pPr marL="177800" indent="-177800" algn="l">
              <a:buAutoNum type="arabicPeriod"/>
            </a:pPr>
            <a:r>
              <a:rPr lang="en-US" sz="1000" b="0" cap="none" baseline="0" dirty="0" smtClean="0">
                <a:solidFill>
                  <a:srgbClr val="0D464F"/>
                </a:solidFill>
              </a:rPr>
              <a:t>Is it the </a:t>
            </a:r>
            <a:r>
              <a:rPr lang="en-US" sz="1000" b="1" cap="none" baseline="0" dirty="0" smtClean="0">
                <a:solidFill>
                  <a:srgbClr val="0D464F"/>
                </a:solidFill>
              </a:rPr>
              <a:t>TRUTH?</a:t>
            </a:r>
            <a:endParaRPr lang="en-US" sz="1000" b="0" cap="none" baseline="0" dirty="0" smtClean="0">
              <a:solidFill>
                <a:srgbClr val="0D464F"/>
              </a:solidFill>
            </a:endParaRPr>
          </a:p>
          <a:p>
            <a:pPr marL="177800" indent="-177800" algn="l">
              <a:buAutoNum type="arabicPeriod"/>
            </a:pPr>
            <a:r>
              <a:rPr lang="en-US" sz="1000" b="0" cap="none" baseline="0" dirty="0" smtClean="0">
                <a:solidFill>
                  <a:srgbClr val="0D464F"/>
                </a:solidFill>
              </a:rPr>
              <a:t>Is it </a:t>
            </a:r>
            <a:r>
              <a:rPr lang="en-US" sz="1000" b="1" cap="none" baseline="0" dirty="0" smtClean="0">
                <a:solidFill>
                  <a:srgbClr val="0D464F"/>
                </a:solidFill>
              </a:rPr>
              <a:t>FAIR</a:t>
            </a:r>
            <a:r>
              <a:rPr lang="en-US" sz="1000" b="0" cap="none" baseline="0" dirty="0" smtClean="0">
                <a:solidFill>
                  <a:srgbClr val="0D464F"/>
                </a:solidFill>
              </a:rPr>
              <a:t> to all concerned?</a:t>
            </a:r>
          </a:p>
          <a:p>
            <a:pPr marL="177800" indent="-177800" algn="l">
              <a:buAutoNum type="arabicPeriod"/>
            </a:pPr>
            <a:r>
              <a:rPr lang="en-US" sz="1000" b="0" cap="none" baseline="0" dirty="0" smtClean="0">
                <a:solidFill>
                  <a:srgbClr val="0D464F"/>
                </a:solidFill>
              </a:rPr>
              <a:t>Will it build </a:t>
            </a:r>
            <a:r>
              <a:rPr lang="en-US" sz="1000" b="1" cap="none" baseline="0" dirty="0" smtClean="0">
                <a:solidFill>
                  <a:srgbClr val="0D464F"/>
                </a:solidFill>
              </a:rPr>
              <a:t>GOODWILL &amp; BETTER FRIENDSHIPS?</a:t>
            </a:r>
          </a:p>
          <a:p>
            <a:pPr marL="177800" indent="-177800" algn="l">
              <a:buAutoNum type="arabicPeriod"/>
            </a:pPr>
            <a:r>
              <a:rPr lang="en-US" sz="1000" b="0" cap="none" baseline="0" dirty="0" smtClean="0">
                <a:solidFill>
                  <a:srgbClr val="0D464F"/>
                </a:solidFill>
              </a:rPr>
              <a:t>Will it be </a:t>
            </a:r>
            <a:r>
              <a:rPr lang="en-US" sz="1000" b="1" cap="none" baseline="0" dirty="0" smtClean="0">
                <a:solidFill>
                  <a:srgbClr val="0D464F"/>
                </a:solidFill>
              </a:rPr>
              <a:t>BENEFICIAL </a:t>
            </a:r>
            <a:r>
              <a:rPr lang="en-US" sz="1000" b="0" cap="none" baseline="0" dirty="0" smtClean="0">
                <a:solidFill>
                  <a:srgbClr val="0D464F"/>
                </a:solidFill>
              </a:rPr>
              <a:t>to all concerned?</a:t>
            </a:r>
            <a:endParaRPr lang="en-US" sz="1000" b="0" cap="none" baseline="0" dirty="0">
              <a:solidFill>
                <a:srgbClr val="0D464F"/>
              </a:solidFill>
            </a:endParaRPr>
          </a:p>
        </p:txBody>
      </p:sp>
      <p:pic>
        <p:nvPicPr>
          <p:cNvPr id="40" name="Picture 2" descr="H:\Citrus Heights Rotary\Logo\RotaryMoE_Black.png"/>
          <p:cNvPicPr>
            <a:picLocks noChangeAspect="1" noChangeArrowheads="1"/>
          </p:cNvPicPr>
          <p:nvPr userDrawn="1"/>
        </p:nvPicPr>
        <p:blipFill>
          <a:blip r:embed="rId12" cstate="print">
            <a:extLst>
              <a:ext uri="{28A0092B-C50C-407E-A947-70E740481C1C}">
                <a14:useLocalDpi xmlns:a14="http://schemas.microsoft.com/office/drawing/2010/main" xmlns="" val="0"/>
              </a:ext>
            </a:extLst>
          </a:blip>
          <a:srcRect/>
          <a:stretch>
            <a:fillRect/>
          </a:stretch>
        </p:blipFill>
        <p:spPr bwMode="auto">
          <a:xfrm>
            <a:off x="6248400" y="6553200"/>
            <a:ext cx="457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47" name="Rectangle 46"/>
          <p:cNvSpPr/>
          <p:nvPr userDrawn="1"/>
        </p:nvSpPr>
        <p:spPr>
          <a:xfrm>
            <a:off x="0" y="3733800"/>
            <a:ext cx="2206613" cy="5410200"/>
          </a:xfrm>
          <a:prstGeom prst="rect">
            <a:avLst/>
          </a:prstGeom>
          <a:solidFill>
            <a:schemeClr val="bg2">
              <a:lumMod val="75000"/>
              <a:alpha val="43000"/>
            </a:schemeClr>
          </a:solidFill>
          <a:ln w="53975" cap="rnd">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863" indent="0" algn="l"/>
            <a:r>
              <a:rPr lang="en-US" sz="1200" b="1" u="sng" cap="none" baseline="0" dirty="0" smtClean="0">
                <a:solidFill>
                  <a:schemeClr val="tx1"/>
                </a:solidFill>
              </a:rPr>
              <a:t>R.I. Foundation</a:t>
            </a:r>
          </a:p>
          <a:p>
            <a:pPr marL="169863" indent="0" algn="l"/>
            <a:r>
              <a:rPr lang="en-US" sz="1200" b="0" u="none" cap="none" baseline="0" dirty="0" smtClean="0">
                <a:solidFill>
                  <a:schemeClr val="tx1"/>
                </a:solidFill>
              </a:rPr>
              <a:t>Bob Churchill</a:t>
            </a:r>
          </a:p>
          <a:p>
            <a:pPr marL="169863" indent="0" algn="l"/>
            <a:endParaRPr lang="en-US" sz="500" b="0" u="none" cap="none" baseline="0" dirty="0" smtClean="0">
              <a:solidFill>
                <a:schemeClr val="tx1"/>
              </a:solidFill>
            </a:endParaRPr>
          </a:p>
          <a:p>
            <a:pPr marL="177800" indent="0" algn="l"/>
            <a:r>
              <a:rPr lang="en-US" sz="1200" b="1" u="sng" baseline="0" dirty="0" smtClean="0">
                <a:solidFill>
                  <a:schemeClr val="tx1"/>
                </a:solidFill>
              </a:rPr>
              <a:t>Public Relations</a:t>
            </a:r>
          </a:p>
          <a:p>
            <a:pPr marL="177800" indent="0" algn="l"/>
            <a:r>
              <a:rPr lang="en-US" sz="1200" u="none" baseline="0" dirty="0" smtClean="0">
                <a:solidFill>
                  <a:schemeClr val="tx1"/>
                </a:solidFill>
              </a:rPr>
              <a:t>Alex Turcotte</a:t>
            </a:r>
          </a:p>
          <a:p>
            <a:pPr marL="177800" indent="0" algn="l"/>
            <a:endParaRPr lang="en-US" sz="500" u="none" baseline="0" dirty="0" smtClean="0">
              <a:solidFill>
                <a:schemeClr val="tx1"/>
              </a:solidFill>
            </a:endParaRPr>
          </a:p>
          <a:p>
            <a:pPr marL="177800" indent="0" algn="l"/>
            <a:r>
              <a:rPr lang="en-US" sz="1200" b="1" u="sng" baseline="0" dirty="0" smtClean="0">
                <a:solidFill>
                  <a:schemeClr val="tx1"/>
                </a:solidFill>
              </a:rPr>
              <a:t>Membership</a:t>
            </a:r>
          </a:p>
          <a:p>
            <a:pPr marL="177800" indent="0" algn="l"/>
            <a:r>
              <a:rPr lang="en-US" sz="1200" u="none" baseline="0" dirty="0" smtClean="0">
                <a:solidFill>
                  <a:schemeClr val="tx1"/>
                </a:solidFill>
              </a:rPr>
              <a:t>Diane Riehle</a:t>
            </a:r>
          </a:p>
          <a:p>
            <a:pPr marL="177800" indent="0" algn="l"/>
            <a:endParaRPr lang="en-US" sz="500" u="none" baseline="0" dirty="0" smtClean="0">
              <a:solidFill>
                <a:schemeClr val="tx1"/>
              </a:solidFill>
            </a:endParaRPr>
          </a:p>
          <a:p>
            <a:pPr marL="177800" indent="0" algn="l"/>
            <a:r>
              <a:rPr lang="en-US" sz="1200" b="1" u="sng" dirty="0" smtClean="0">
                <a:solidFill>
                  <a:schemeClr val="tx1"/>
                </a:solidFill>
              </a:rPr>
              <a:t>Vocational Service</a:t>
            </a:r>
          </a:p>
          <a:p>
            <a:pPr marL="177800" indent="0" algn="l"/>
            <a:r>
              <a:rPr lang="en-US" sz="1200" u="none" dirty="0" smtClean="0">
                <a:solidFill>
                  <a:schemeClr val="tx1"/>
                </a:solidFill>
              </a:rPr>
              <a:t>Mark Cimino</a:t>
            </a:r>
          </a:p>
          <a:p>
            <a:pPr marL="177800" indent="0" algn="l"/>
            <a:endParaRPr lang="en-US" sz="500" u="none" dirty="0" smtClean="0">
              <a:solidFill>
                <a:schemeClr val="tx1"/>
              </a:solidFill>
            </a:endParaRPr>
          </a:p>
          <a:p>
            <a:pPr marL="177800" indent="0" algn="l"/>
            <a:r>
              <a:rPr lang="en-US" sz="1200" b="1" u="sng" dirty="0" smtClean="0">
                <a:solidFill>
                  <a:schemeClr val="tx1"/>
                </a:solidFill>
              </a:rPr>
              <a:t>Club Service</a:t>
            </a:r>
          </a:p>
          <a:p>
            <a:pPr marL="177800" indent="0" algn="l"/>
            <a:r>
              <a:rPr lang="en-US" sz="1200" u="none" dirty="0" smtClean="0">
                <a:solidFill>
                  <a:schemeClr val="tx1"/>
                </a:solidFill>
              </a:rPr>
              <a:t>Rich Hale</a:t>
            </a:r>
          </a:p>
          <a:p>
            <a:pPr marL="177800" indent="0" algn="l"/>
            <a:endParaRPr lang="en-US" sz="500" u="none" dirty="0" smtClean="0">
              <a:solidFill>
                <a:schemeClr val="tx1"/>
              </a:solidFill>
            </a:endParaRPr>
          </a:p>
          <a:p>
            <a:pPr marL="177800" indent="0" algn="l"/>
            <a:r>
              <a:rPr lang="en-US" sz="1200" b="1" u="sng" dirty="0" smtClean="0">
                <a:solidFill>
                  <a:schemeClr val="tx1"/>
                </a:solidFill>
              </a:rPr>
              <a:t>Community Service</a:t>
            </a:r>
          </a:p>
          <a:p>
            <a:pPr marL="177800" indent="0" algn="l"/>
            <a:r>
              <a:rPr lang="en-US" sz="1200" u="none" dirty="0" smtClean="0">
                <a:solidFill>
                  <a:schemeClr val="tx1"/>
                </a:solidFill>
              </a:rPr>
              <a:t>Jeff</a:t>
            </a:r>
            <a:r>
              <a:rPr lang="en-US" sz="1200" u="none" baseline="0" dirty="0" smtClean="0">
                <a:solidFill>
                  <a:schemeClr val="tx1"/>
                </a:solidFill>
              </a:rPr>
              <a:t> Slowey</a:t>
            </a:r>
          </a:p>
          <a:p>
            <a:pPr marL="177800" indent="0" algn="l"/>
            <a:endParaRPr lang="en-US" sz="500" u="none" baseline="0" dirty="0" smtClean="0">
              <a:solidFill>
                <a:schemeClr val="tx1"/>
              </a:solidFill>
            </a:endParaRPr>
          </a:p>
          <a:p>
            <a:pPr marL="177800" indent="0" algn="l"/>
            <a:r>
              <a:rPr lang="en-US" sz="1200" b="1" u="sng" baseline="0" dirty="0" smtClean="0">
                <a:solidFill>
                  <a:schemeClr val="tx1"/>
                </a:solidFill>
              </a:rPr>
              <a:t>International Service</a:t>
            </a:r>
          </a:p>
          <a:p>
            <a:pPr marL="177800" indent="0" algn="l"/>
            <a:r>
              <a:rPr lang="en-US" sz="1200" u="none" baseline="0" dirty="0" smtClean="0">
                <a:solidFill>
                  <a:schemeClr val="tx1"/>
                </a:solidFill>
              </a:rPr>
              <a:t>Joe Gillis</a:t>
            </a:r>
          </a:p>
          <a:p>
            <a:pPr marL="177800" indent="0" algn="l"/>
            <a:endParaRPr lang="en-US" sz="500" u="none" baseline="0" dirty="0" smtClean="0">
              <a:solidFill>
                <a:schemeClr val="tx1"/>
              </a:solidFill>
            </a:endParaRPr>
          </a:p>
          <a:p>
            <a:pPr marL="177800" indent="0" algn="l"/>
            <a:r>
              <a:rPr lang="en-US" sz="1200" b="1" u="sng" baseline="0" dirty="0" smtClean="0">
                <a:solidFill>
                  <a:schemeClr val="tx1"/>
                </a:solidFill>
              </a:rPr>
              <a:t>Youth Service </a:t>
            </a:r>
          </a:p>
          <a:p>
            <a:pPr marL="177800" indent="0" algn="l"/>
            <a:r>
              <a:rPr lang="en-US" sz="1200" u="none" baseline="0" dirty="0" smtClean="0">
                <a:solidFill>
                  <a:schemeClr val="tx1"/>
                </a:solidFill>
              </a:rPr>
              <a:t>Charlie McCommish</a:t>
            </a:r>
          </a:p>
          <a:p>
            <a:pPr marL="177800" indent="0" algn="l"/>
            <a:endParaRPr lang="en-US" sz="500" b="1" u="sng" dirty="0" smtClean="0">
              <a:solidFill>
                <a:schemeClr val="tx1"/>
              </a:solidFill>
            </a:endParaRPr>
          </a:p>
          <a:p>
            <a:pPr marL="177800" indent="0" algn="l"/>
            <a:r>
              <a:rPr lang="en-US" sz="1200" b="1" u="sng" dirty="0" smtClean="0">
                <a:solidFill>
                  <a:schemeClr val="tx1"/>
                </a:solidFill>
              </a:rPr>
              <a:t>Incoming</a:t>
            </a:r>
            <a:r>
              <a:rPr lang="en-US" sz="1200" b="1" u="sng" baseline="0" dirty="0" smtClean="0">
                <a:solidFill>
                  <a:schemeClr val="tx1"/>
                </a:solidFill>
              </a:rPr>
              <a:t> RYE Counselor &amp; Catering</a:t>
            </a:r>
            <a:endParaRPr lang="en-US" sz="1200" b="1" u="sng" dirty="0" smtClean="0">
              <a:solidFill>
                <a:schemeClr val="tx1"/>
              </a:solidFill>
            </a:endParaRPr>
          </a:p>
          <a:p>
            <a:pPr marL="177800" indent="0" algn="l"/>
            <a:r>
              <a:rPr lang="en-US" sz="1200" u="none" dirty="0" smtClean="0">
                <a:solidFill>
                  <a:schemeClr val="tx1"/>
                </a:solidFill>
              </a:rPr>
              <a:t>Debbie Scott</a:t>
            </a:r>
          </a:p>
          <a:p>
            <a:pPr marL="177800" indent="0" algn="l"/>
            <a:endParaRPr lang="en-US" sz="500" u="none" dirty="0" smtClean="0">
              <a:solidFill>
                <a:schemeClr val="tx1"/>
              </a:solidFill>
            </a:endParaRPr>
          </a:p>
          <a:p>
            <a:pPr marL="177800" indent="0" algn="l"/>
            <a:r>
              <a:rPr lang="en-US" sz="1200" b="1" u="sng" dirty="0" smtClean="0">
                <a:solidFill>
                  <a:schemeClr val="tx1"/>
                </a:solidFill>
              </a:rPr>
              <a:t>Outgoing RYE Counselor</a:t>
            </a:r>
          </a:p>
          <a:p>
            <a:pPr marL="177800" indent="0" algn="l"/>
            <a:r>
              <a:rPr lang="en-US" sz="1200" u="none" dirty="0" smtClean="0">
                <a:solidFill>
                  <a:schemeClr val="tx1"/>
                </a:solidFill>
              </a:rPr>
              <a:t>Lucia Hernandez</a:t>
            </a:r>
          </a:p>
          <a:p>
            <a:pPr marL="177800" indent="0" algn="l"/>
            <a:endParaRPr lang="en-US" sz="500" u="none" dirty="0" smtClean="0">
              <a:solidFill>
                <a:schemeClr val="tx1"/>
              </a:solidFill>
            </a:endParaRPr>
          </a:p>
          <a:p>
            <a:pPr marL="177800" indent="0" algn="l"/>
            <a:r>
              <a:rPr lang="en-US" sz="1200" b="1" u="sng" baseline="0" dirty="0" smtClean="0">
                <a:solidFill>
                  <a:schemeClr val="tx1"/>
                </a:solidFill>
              </a:rPr>
              <a:t>Greeter</a:t>
            </a:r>
          </a:p>
          <a:p>
            <a:pPr marL="177800" indent="0" algn="l"/>
            <a:r>
              <a:rPr lang="en-US" sz="1200" u="none" baseline="0" dirty="0" smtClean="0">
                <a:solidFill>
                  <a:schemeClr val="tx1"/>
                </a:solidFill>
              </a:rPr>
              <a:t>Vincent Jenkins</a:t>
            </a:r>
          </a:p>
          <a:p>
            <a:pPr marL="177800" indent="0" algn="l"/>
            <a:endParaRPr lang="en-US" sz="500" u="none" baseline="0" dirty="0" smtClean="0">
              <a:solidFill>
                <a:schemeClr val="tx1"/>
              </a:solidFill>
            </a:endParaRPr>
          </a:p>
          <a:p>
            <a:pPr marL="177800" indent="0" algn="l"/>
            <a:r>
              <a:rPr lang="en-US" sz="1200" b="1" u="sng" baseline="0" dirty="0" smtClean="0">
                <a:solidFill>
                  <a:schemeClr val="tx1"/>
                </a:solidFill>
              </a:rPr>
              <a:t>Scholarships</a:t>
            </a:r>
          </a:p>
          <a:p>
            <a:pPr marL="177800" indent="0" algn="l"/>
            <a:r>
              <a:rPr lang="en-US" sz="1200" u="none" baseline="0" dirty="0" smtClean="0">
                <a:solidFill>
                  <a:schemeClr val="tx1"/>
                </a:solidFill>
              </a:rPr>
              <a:t>John Blonskij</a:t>
            </a:r>
          </a:p>
          <a:p>
            <a:pPr algn="ctr"/>
            <a:endParaRPr lang="en-US" sz="500" u="none" baseline="0" dirty="0" smtClean="0">
              <a:solidFill>
                <a:schemeClr val="tx1"/>
              </a:solidFill>
            </a:endParaRPr>
          </a:p>
        </p:txBody>
      </p:sp>
      <p:cxnSp>
        <p:nvCxnSpPr>
          <p:cNvPr id="48" name="Straight Connector 47"/>
          <p:cNvCxnSpPr/>
          <p:nvPr userDrawn="1"/>
        </p:nvCxnSpPr>
        <p:spPr>
          <a:xfrm>
            <a:off x="26111" y="1556787"/>
            <a:ext cx="6831889" cy="0"/>
          </a:xfrm>
          <a:prstGeom prst="line">
            <a:avLst/>
          </a:prstGeom>
          <a:ln w="47625" cap="rnd" cmpd="thinThick">
            <a:solidFill>
              <a:srgbClr val="18829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0" y="1901139"/>
            <a:ext cx="6858000" cy="18013"/>
          </a:xfrm>
          <a:prstGeom prst="line">
            <a:avLst/>
          </a:prstGeom>
          <a:ln w="47625" cap="rnd" cmpd="thinThick">
            <a:solidFill>
              <a:srgbClr val="188294"/>
            </a:solidFill>
          </a:ln>
        </p:spPr>
        <p:style>
          <a:lnRef idx="1">
            <a:schemeClr val="accent1"/>
          </a:lnRef>
          <a:fillRef idx="0">
            <a:schemeClr val="accent1"/>
          </a:fillRef>
          <a:effectRef idx="0">
            <a:schemeClr val="accent1"/>
          </a:effectRef>
          <a:fontRef idx="minor">
            <a:schemeClr val="tx1"/>
          </a:fontRef>
        </p:style>
      </p:cxnSp>
      <p:cxnSp>
        <p:nvCxnSpPr>
          <p:cNvPr id="2062" name="Straight Connector 2061"/>
          <p:cNvCxnSpPr/>
          <p:nvPr userDrawn="1"/>
        </p:nvCxnSpPr>
        <p:spPr>
          <a:xfrm>
            <a:off x="2206613" y="3733800"/>
            <a:ext cx="4651387" cy="0"/>
          </a:xfrm>
          <a:prstGeom prst="line">
            <a:avLst/>
          </a:prstGeom>
          <a:ln w="31750" cap="rnd">
            <a:solidFill>
              <a:srgbClr val="0D464F"/>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2206613" y="3757744"/>
            <a:ext cx="0" cy="5386256"/>
          </a:xfrm>
          <a:prstGeom prst="line">
            <a:avLst/>
          </a:prstGeom>
          <a:ln w="31750" cap="rnd">
            <a:solidFill>
              <a:srgbClr val="0D464F"/>
            </a:solidFill>
          </a:ln>
        </p:spPr>
        <p:style>
          <a:lnRef idx="1">
            <a:schemeClr val="accent1"/>
          </a:lnRef>
          <a:fillRef idx="0">
            <a:schemeClr val="accent1"/>
          </a:fillRef>
          <a:effectRef idx="0">
            <a:schemeClr val="accent1"/>
          </a:effectRef>
          <a:fontRef idx="minor">
            <a:schemeClr val="tx1"/>
          </a:fontRef>
        </p:style>
      </p:cxnSp>
      <p:pic>
        <p:nvPicPr>
          <p:cNvPr id="3076" name="Picture 4" descr="Image"/>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5334000" y="3810000"/>
            <a:ext cx="1402080" cy="1991360"/>
          </a:xfrm>
          <a:prstGeom prst="rect">
            <a:avLst/>
          </a:prstGeom>
          <a:noFill/>
          <a:extLst>
            <a:ext uri="{909E8E84-426E-40DD-AFC4-6F175D3DCCD1}">
              <a14:hiddenFill xmlns:a14="http://schemas.microsoft.com/office/drawing/2010/main" xmlns="">
                <a:solidFill>
                  <a:srgbClr val="FFFFFF"/>
                </a:solidFill>
              </a14:hiddenFill>
            </a:ext>
          </a:extLst>
        </p:spPr>
      </p:pic>
      <p:sp>
        <p:nvSpPr>
          <p:cNvPr id="2065" name="TextBox 2064"/>
          <p:cNvSpPr txBox="1"/>
          <p:nvPr userDrawn="1"/>
        </p:nvSpPr>
        <p:spPr>
          <a:xfrm>
            <a:off x="5257800" y="5791200"/>
            <a:ext cx="1490442" cy="246221"/>
          </a:xfrm>
          <a:prstGeom prst="rect">
            <a:avLst/>
          </a:prstGeom>
          <a:noFill/>
        </p:spPr>
        <p:txBody>
          <a:bodyPr wrap="square" rtlCol="0">
            <a:spAutoFit/>
          </a:bodyPr>
          <a:lstStyle/>
          <a:p>
            <a:pPr algn="ctr"/>
            <a:r>
              <a:rPr lang="en-US" sz="1000" dirty="0" smtClean="0"/>
              <a:t>President Jessica Mang</a:t>
            </a:r>
            <a:endParaRPr lang="en-US" sz="1000" dirty="0"/>
          </a:p>
        </p:txBody>
      </p:sp>
      <p:sp>
        <p:nvSpPr>
          <p:cNvPr id="61" name="TextBox 60"/>
          <p:cNvSpPr txBox="1"/>
          <p:nvPr userDrawn="1"/>
        </p:nvSpPr>
        <p:spPr>
          <a:xfrm>
            <a:off x="2273300" y="3819742"/>
            <a:ext cx="2667000" cy="276999"/>
          </a:xfrm>
          <a:prstGeom prst="rect">
            <a:avLst/>
          </a:prstGeom>
          <a:solidFill>
            <a:schemeClr val="accent1"/>
          </a:solidFill>
        </p:spPr>
        <p:txBody>
          <a:bodyPr wrap="square" rtlCol="0">
            <a:spAutoFit/>
          </a:bodyPr>
          <a:lstStyle/>
          <a:p>
            <a:pPr algn="ctr"/>
            <a:r>
              <a:rPr lang="en-US" sz="1200" b="1" cap="small" dirty="0" smtClean="0">
                <a:solidFill>
                  <a:schemeClr val="bg1"/>
                </a:solidFill>
              </a:rPr>
              <a:t>A Word From Our President</a:t>
            </a:r>
          </a:p>
        </p:txBody>
      </p:sp>
      <p:sp>
        <p:nvSpPr>
          <p:cNvPr id="62" name="TextBox 61"/>
          <p:cNvSpPr txBox="1"/>
          <p:nvPr userDrawn="1"/>
        </p:nvSpPr>
        <p:spPr>
          <a:xfrm>
            <a:off x="12700" y="1580634"/>
            <a:ext cx="6845300" cy="276999"/>
          </a:xfrm>
          <a:prstGeom prst="rect">
            <a:avLst/>
          </a:prstGeom>
          <a:noFill/>
        </p:spPr>
        <p:txBody>
          <a:bodyPr wrap="square" rtlCol="0">
            <a:spAutoFit/>
          </a:bodyPr>
          <a:lstStyle/>
          <a:p>
            <a:r>
              <a:rPr lang="en-US" sz="1200" b="1" i="1" dirty="0" smtClean="0">
                <a:solidFill>
                  <a:srgbClr val="105A66"/>
                </a:solidFill>
                <a:hlinkClick r:id="rId14"/>
              </a:rPr>
              <a:t>www.chrotary.org</a:t>
            </a:r>
            <a:r>
              <a:rPr lang="en-US" sz="1200" b="1" i="1" dirty="0" smtClean="0">
                <a:solidFill>
                  <a:srgbClr val="105A66"/>
                </a:solidFill>
              </a:rPr>
              <a:t>                                             Service Above Self</a:t>
            </a:r>
            <a:endParaRPr lang="en-US" sz="1200" b="1" i="1" dirty="0">
              <a:solidFill>
                <a:srgbClr val="105A66"/>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9" r:id="rId2"/>
    <p:sldLayoutId id="2147483673" r:id="rId3"/>
    <p:sldLayoutId id="2147483670" r:id="rId4"/>
    <p:sldLayoutId id="2147483674" r:id="rId5"/>
    <p:sldLayoutId id="2147483671" r:id="rId6"/>
    <p:sldLayoutId id="2147483672" r:id="rId7"/>
  </p:sldLayoutIdLst>
  <p:hf hdr="0" ftr="0" dt="0"/>
  <p:txStyles>
    <p:titleStyle>
      <a:lvl1pPr algn="l" rtl="0" eaLnBrk="1" latinLnBrk="0" hangingPunct="1">
        <a:spcBef>
          <a:spcPct val="0"/>
        </a:spcBef>
        <a:buNone/>
        <a:defRPr kumimoji="0" sz="1400" b="1"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2jXjgzmCfVp8bM&amp;tbnid=6czCOdS4tVVLGM:&amp;ved=0CAUQjRw&amp;url=http://naplesnorthrotary.com/polio-plus-challenge/&amp;ei=qGDkU8-yGIXxoAT4jILABQ&amp;psig=AFQjCNEIeL7bFFVmxBHRrFIdVXGAMet3HA&amp;ust=140756227643292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hyperlink" Target="http://www.google.com/url?sa=i&amp;rct=j&amp;q=&amp;esrc=s&amp;source=images&amp;cd=&amp;cad=rja&amp;uact=8&amp;docid=2jXjgzmCfVp8bM&amp;tbnid=6czCOdS4tVVLGM:&amp;ved=0CAUQjRw&amp;url=http://www.rotaryboxhillcentral.org.au/&amp;ei=6WDkU52fN4qhogTM-YHICQ&amp;psig=AFQjCNEIeL7bFFVmxBHRrFIdVXGAMet3HA&amp;ust=140756227643292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docid=xCKZoalM17IifM&amp;tbnid=-HVqS-Fe__GNkM:&amp;ved=0CAUQjRw&amp;url=http%3A%2F%2Fwww.raffleticket.com%2Fblog%2Ffundraising-idea-rotary-club-fundraiser%2F&amp;ei=-m3xU7SgMo73oATqpYHoBA&amp;psig=AFQjCNH6WyPfQZVmMR3YnuhL-dAom-5Nyg&amp;ust=1408417642274978" TargetMode="External"/><Relationship Id="rId3" Type="http://schemas.openxmlformats.org/officeDocument/2006/relationships/hyperlink" Target="http://memy.pl/mem_58840_joke_master" TargetMode="External"/><Relationship Id="rId7"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hyperlink" Target="http://www.google.com/url?sa=i&amp;rct=j&amp;q=&amp;esrc=s&amp;source=images&amp;cd=&amp;cad=rja&amp;uact=8&amp;docid=Sl9ykfg_frC_QM&amp;tbnid=TRVZH3DcnUD4lM:&amp;ved=0CAUQjRw&amp;url=http%3A%2F%2Fwww.100squaresfootballpool.com%2Fhow-to-play.html&amp;ei=am3xU8XWCsvYoAT74IA4&amp;psig=AFQjCNGBDQCVPtAjxFdVB3L5tTZCx9DUzQ&amp;ust=1408417397370305" TargetMode="External"/><Relationship Id="rId11" Type="http://schemas.openxmlformats.org/officeDocument/2006/relationships/image" Target="../media/image19.jpeg"/><Relationship Id="rId5" Type="http://schemas.openxmlformats.org/officeDocument/2006/relationships/image" Target="../media/image16.jpeg"/><Relationship Id="rId10" Type="http://schemas.openxmlformats.org/officeDocument/2006/relationships/hyperlink" Target="http://www.chchamber.com/" TargetMode="External"/><Relationship Id="rId4" Type="http://schemas.openxmlformats.org/officeDocument/2006/relationships/image" Target="../media/image15.jpe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File:Avenger_-_Westphalian_horse.jpg" TargetMode="External"/><Relationship Id="rId13" Type="http://schemas.openxmlformats.org/officeDocument/2006/relationships/hyperlink" Target="http://www.google.com/url?sa=i&amp;rct=j&amp;q=&amp;esrc=s&amp;source=images&amp;cd=&amp;cad=rja&amp;uact=8&amp;docid=9R8iVJzqCh5AvM&amp;tbnid=MaqyiZBZLG8-FM:&amp;ved=0CAUQjRw&amp;url=http%3A%2F%2Fwww.ar15.com%2Farchive%2Ftopic.html%3Fb%3D1%26f%3D5%26t%3D772548&amp;ei=V2XxU96dCsXhoASxpIKABg&amp;psig=AFQjCNEt-P6AhWbzHg_2fbR1ODdJHgbgHg&amp;ust=1408415407317043" TargetMode="External"/><Relationship Id="rId3" Type="http://schemas.openxmlformats.org/officeDocument/2006/relationships/image" Target="../media/image20.jpeg"/><Relationship Id="rId7" Type="http://schemas.openxmlformats.org/officeDocument/2006/relationships/image" Target="../media/image23.jpeg"/><Relationship Id="rId12"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www.google.com/url?sa=i&amp;rct=j&amp;q=&amp;esrc=s&amp;source=images&amp;cd=&amp;cad=rja&amp;uact=8&amp;docid=R4xSjxpwFVIbIM&amp;tbnid=ljGLc2SbszTL7M:&amp;ved=0CAUQjRw&amp;url=http%3A%2F%2Fwww.tcdailyplanet.net%2Fnews%2F2012%2F08%2F21%2Fe-democracy-pigs-and-public-health&amp;ei=Z1vxU_vfHY3-oQSynoEQ&amp;psig=AFQjCNHWmO7gljZFXxSEu_7fgp9_a3NRXA&amp;ust=1408412873078488" TargetMode="External"/><Relationship Id="rId11" Type="http://schemas.openxmlformats.org/officeDocument/2006/relationships/image" Target="../media/image26.jpeg"/><Relationship Id="rId5" Type="http://schemas.openxmlformats.org/officeDocument/2006/relationships/image" Target="../media/image22.jpeg"/><Relationship Id="rId10" Type="http://schemas.openxmlformats.org/officeDocument/2006/relationships/image" Target="../media/image25.gif"/><Relationship Id="rId4" Type="http://schemas.openxmlformats.org/officeDocument/2006/relationships/image" Target="../media/image21.jpeg"/><Relationship Id="rId9" Type="http://schemas.openxmlformats.org/officeDocument/2006/relationships/image" Target="../media/image24.jpeg"/><Relationship Id="rId14" Type="http://schemas.openxmlformats.org/officeDocument/2006/relationships/image" Target="../media/image28.jpeg"/></Relationships>
</file>

<file path=ppt/slides/_rels/slide5.xml.rels><?xml version="1.0" encoding="UTF-8" standalone="yes"?>
<Relationships xmlns="http://schemas.openxmlformats.org/package/2006/relationships"><Relationship Id="rId8" Type="http://schemas.openxmlformats.org/officeDocument/2006/relationships/hyperlink" Target="http://vimeo.com/100424688" TargetMode="External"/><Relationship Id="rId3" Type="http://schemas.openxmlformats.org/officeDocument/2006/relationships/image" Target="../media/image29.jpeg"/><Relationship Id="rId7" Type="http://schemas.openxmlformats.org/officeDocument/2006/relationships/hyperlink" Target="http://vimeo.com/102266910" TargetMode="External"/><Relationship Id="rId12" Type="http://schemas.openxmlformats.org/officeDocument/2006/relationships/image" Target="../media/image34.png"/><Relationship Id="rId2" Type="http://schemas.openxmlformats.org/officeDocument/2006/relationships/hyperlink" Target="http://www.google.com/url?sa=i&amp;rct=j&amp;q=&amp;esrc=s&amp;source=images&amp;cd=&amp;cad=rja&amp;uact=8&amp;docid=dOEp3DgOac0N_M&amp;tbnid=054S-w9Rr_pgzM:&amp;ved=0CAUQjRw&amp;url=http://www.hipaahelp.com/2014/05/small-practices-immune-hipaa-violations/&amp;ei=7ULkU6_4JM-9oQT-xoLIBg&amp;psig=AFQjCNFf3e2UkzBjnwMEYoj1kPvxDa4Zvw&amp;ust=1407554664085812" TargetMode="External"/><Relationship Id="rId1" Type="http://schemas.openxmlformats.org/officeDocument/2006/relationships/slideLayout" Target="../slideLayouts/slideLayout5.xml"/><Relationship Id="rId6" Type="http://schemas.openxmlformats.org/officeDocument/2006/relationships/image" Target="../media/image31.jpeg"/><Relationship Id="rId11" Type="http://schemas.openxmlformats.org/officeDocument/2006/relationships/hyperlink" Target="http://bowenpto.org/wp-content/uploads/2012/09/md.png" TargetMode="External"/><Relationship Id="rId5" Type="http://schemas.openxmlformats.org/officeDocument/2006/relationships/image" Target="../media/image30.jpeg"/><Relationship Id="rId10" Type="http://schemas.openxmlformats.org/officeDocument/2006/relationships/image" Target="../media/image33.jpeg"/><Relationship Id="rId4" Type="http://schemas.openxmlformats.org/officeDocument/2006/relationships/hyperlink" Target="https://www.google.com/imgres?imgurl&amp;imgrefurl=http://oldwhalerschurch.org/&amp;h=0&amp;w=0&amp;tbnid=bPxoJ7snii800M&amp;zoom=1&amp;tbnh=204&amp;tbnw=247&amp;docid=ehHNE0EZuDBPKM&amp;tbm=isch&amp;ei=a0TkU5TwGpH8oATo1IHwBQ&amp;ved=0CA4QsCUoBA" TargetMode="External"/><Relationship Id="rId9" Type="http://schemas.openxmlformats.org/officeDocument/2006/relationships/image" Target="../media/image32.jpeg"/></Relationships>
</file>

<file path=ppt/slides/_rels/slide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hyperlink" Target="http://www.clubrunner.ca/Data/5180/9105/HTML/228630/CHRotary37thAnnualGolfTournament.pdf" TargetMode="External"/><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hyperlink" Target="mailto:Christi.woodards@steadfastmgmt.com" TargetMode="External"/><Relationship Id="rId1" Type="http://schemas.openxmlformats.org/officeDocument/2006/relationships/slideLayout" Target="../slideLayouts/slideLayout6.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6300" y="1592301"/>
            <a:ext cx="2133600" cy="276999"/>
          </a:xfrm>
          <a:prstGeom prst="rect">
            <a:avLst/>
          </a:prstGeom>
          <a:noFill/>
        </p:spPr>
        <p:txBody>
          <a:bodyPr wrap="square" rtlCol="0">
            <a:spAutoFit/>
          </a:bodyPr>
          <a:lstStyle/>
          <a:p>
            <a:pPr algn="r"/>
            <a:r>
              <a:rPr lang="en-US" sz="1200" b="1" i="1" dirty="0" smtClean="0">
                <a:solidFill>
                  <a:srgbClr val="105A66"/>
                </a:solidFill>
              </a:rPr>
              <a:t>August </a:t>
            </a:r>
            <a:r>
              <a:rPr lang="en-US" sz="1200" b="1" i="1" dirty="0" smtClean="0">
                <a:solidFill>
                  <a:srgbClr val="105A66"/>
                </a:solidFill>
              </a:rPr>
              <a:t>13, </a:t>
            </a:r>
            <a:r>
              <a:rPr lang="en-US" sz="1200" b="1" i="1" dirty="0" smtClean="0">
                <a:solidFill>
                  <a:srgbClr val="105A66"/>
                </a:solidFill>
              </a:rPr>
              <a:t>2014</a:t>
            </a:r>
            <a:endParaRPr lang="en-US" sz="1200" b="1" i="1" dirty="0">
              <a:solidFill>
                <a:srgbClr val="105A66"/>
              </a:solidFill>
            </a:endParaRPr>
          </a:p>
        </p:txBody>
      </p:sp>
      <p:sp>
        <p:nvSpPr>
          <p:cNvPr id="3" name="Slide Number Placeholder 2"/>
          <p:cNvSpPr>
            <a:spLocks noGrp="1"/>
          </p:cNvSpPr>
          <p:nvPr>
            <p:ph type="sldNum" sz="quarter" idx="12"/>
          </p:nvPr>
        </p:nvSpPr>
        <p:spPr>
          <a:xfrm>
            <a:off x="6400800" y="8686800"/>
            <a:ext cx="266700" cy="258233"/>
          </a:xfrm>
        </p:spPr>
        <p:txBody>
          <a:bodyPr/>
          <a:lstStyle/>
          <a:p>
            <a:fld id="{30A954B0-85AA-4927-9202-46BAF8195992}" type="slidenum">
              <a:rPr lang="en-US" smtClean="0"/>
              <a:pPr/>
              <a:t>1</a:t>
            </a:fld>
            <a:endParaRPr lang="en-US" dirty="0"/>
          </a:p>
        </p:txBody>
      </p:sp>
      <p:sp>
        <p:nvSpPr>
          <p:cNvPr id="4" name="TextBox 3"/>
          <p:cNvSpPr txBox="1"/>
          <p:nvPr/>
        </p:nvSpPr>
        <p:spPr>
          <a:xfrm>
            <a:off x="2209800" y="4114801"/>
            <a:ext cx="3200400" cy="938719"/>
          </a:xfrm>
          <a:prstGeom prst="rect">
            <a:avLst/>
          </a:prstGeom>
          <a:noFill/>
        </p:spPr>
        <p:txBody>
          <a:bodyPr wrap="square" rtlCol="0">
            <a:spAutoFit/>
          </a:bodyPr>
          <a:lstStyle/>
          <a:p>
            <a:endParaRPr lang="en-US" sz="1000" b="1" i="1" dirty="0" smtClean="0">
              <a:latin typeface="+mj-lt"/>
            </a:endParaRPr>
          </a:p>
          <a:p>
            <a:r>
              <a:rPr lang="en-US" sz="1000" b="1" i="1" dirty="0" smtClean="0">
                <a:latin typeface="+mj-lt"/>
              </a:rPr>
              <a:t>Continued </a:t>
            </a:r>
            <a:r>
              <a:rPr lang="en-US" sz="1000" b="1" i="1" dirty="0" smtClean="0">
                <a:latin typeface="+mj-lt"/>
              </a:rPr>
              <a:t>on page 5.</a:t>
            </a:r>
          </a:p>
          <a:p>
            <a:r>
              <a:rPr lang="en-US" sz="1000" dirty="0" smtClean="0">
                <a:latin typeface="+mj-lt"/>
              </a:rPr>
              <a:t/>
            </a:r>
            <a:br>
              <a:rPr lang="en-US" sz="1000" dirty="0" smtClean="0">
                <a:latin typeface="+mj-lt"/>
              </a:rPr>
            </a:br>
            <a:endParaRPr lang="en-US" sz="1000" dirty="0" smtClean="0">
              <a:latin typeface="+mj-lt"/>
            </a:endParaRPr>
          </a:p>
          <a:p>
            <a:endParaRPr lang="en-US" sz="1000" dirty="0" smtClean="0">
              <a:latin typeface="+mj-lt"/>
            </a:endParaRPr>
          </a:p>
          <a:p>
            <a:endParaRPr lang="en-US" sz="500" dirty="0" smtClean="0">
              <a:latin typeface="+mj-lt"/>
            </a:endParaRPr>
          </a:p>
        </p:txBody>
      </p:sp>
      <p:sp>
        <p:nvSpPr>
          <p:cNvPr id="8194" name="AutoShape 2" descr="data:image/jpeg;base64,/9j/4AAQSkZJRgABAQAAAQABAAD/2wCEAAkGBxANDxANDRAPDg0PDw0NDQ8ODw8PDQ8OFBUWFhQRFRQYHCogGRolGxQUITEiJSkrLi4xFyAzODMsNygtLisBCgoKDg0OFxAQFCwkHyQvLC00LiwsLCwsLi4sMCwsLC0sLCwuLSwsLSwsLCwsLCwsLCwsLCwsLCwsLCwsLCwsLP/AABEIAIsBagMBEQACEQEDEQH/xAAcAAEAAgMBAQEAAAAAAAAAAAAAAQIFBgcDBAj/xABJEAACAgIAAwQGBAkJBwUBAAABAgADBBEFBhITITFBByJRYXGRFIGxsjI0NVJyc5Oh0RUjQlR0gpKzwRYkM2KDotJEhMLD8EP/xAAbAQEAAgMBAQAAAAAAAAAAAAAAAQIEBQYDB//EADsRAAIBAwEEBggFAwUBAQAAAAABAgMEEQUSITFBUWFxgZGxBhMUIjI0ocEzU9Hh8BVCgiNSYnLC8UP/2gAMAwEAAhEDEQA/AOfCao+jJE6gtgnUE4J1ILYJ1BKQ1AwNQTgnUgYGpIwNQMDUDA1AwNQMDUDA1AwRqBgnUgYGpIwNQMDUDA1AwRqBgagYJ1AwNQMDUDA1AwNQMDUDA1AwRqBgnUDA1AwNQMDUDBGoGCdSBgakjA1AwRqBgagjBGoIwQRBGCCJJVojUFWiIILCC6RIEgskWgtgnUgnBOoJwNQWwTqBgagYGoGBqBgagnA1BGBqBgagnA1BGBqBgQMDUDA1AwNQMDUDA1AwIGBqBgagYGoGBqBgagYGoGBqCcDUEYGoGBqBgQMDUDA1AwNQTgagYGoIwRqBgagjBGoIwQRJKtEEQQ0VIklGRBUsJBdFgILokCQWSLagtgmCcCQTgnUE4GoGCNQME6gYGoGBAwNQMCBgagYGoGBqBgQMDUDA1AweuLivc61Uo1ljnSIgLMx9wElZe5Fak404uU3hLmZ/lTk+3ib5FQcUWYyglbEOzYSQEI2OnvU7Pl7JenSc21nga++1KFrGEmsqXQ+XT1n2cL5Ha/h2VnOz13UNaqU9IIbstdYPnv8ACHd7JaNFuDkeFfVVTu6dFJNSxv7eB8fE+T7cbh1PErHUC5kHY9JDqjglG6t+YAOteciVJxgps9qOpQq3UreK4c+ziYPMwLsfpF9VlRdRYnaIy9SHwYb8p5tNcUZ9OrTqZ2JJ43bj59SD1wNQRgQMDUDA1AwIJwNQRgagYGoGBqBgagYEDA1BOBBGCIGBJIwRqCuCpEFcEGSQypgo0RJKlhILosJBZEiC6LSCyJgtgQSTAEEiBgagYEDAgYEDAgYGoGBAwIGBqBgQBIbGDq3LfKdFCYfGcLIdlqQ3ZSunaFlCsLlRU7ww9Zdd/wDHMp0klGpFnJXmo1KkqtnWp8Xhb8c92c8ueT7l48cphl8OStHyletwtZbKJr7k7Vl2Qo7t9K93UveR3yyqbXvQ5+JjuzVFOlcNtR38fd38cZxv6Mvk92T0pxuIswe36X2Vf0pSVyqld9sBU7/zoA6ULEju9YDu8ZKVTnnx/ciU7RLEdnL2f7X0b0vdfF46d3M+TN4rbj10LxFe2WmuvItObXtDkq1QHZOoPU3rW6I2NAbAGzKubilt/U9aVtCrKbt3jLaWy+TT4p4wty6OrfhHtlcFr5keniNlz04KUlBUV6LhYGJsJc+r0+HrDfh5akuCrYnnCKQup6VGVvGCdRvjxWOW7jnqORZaItli1MXqV3FbkdJZAT0sR5bGphbs7jsabk4JzWHjeus8YLiAIGBAwIGBAEAQMCBgagYGoGBAGoIwIBEEYIgqQRJKsqYKsqZJRkQVLCC6LCQWRIgui0gsiYLEyCwgkQBAEAQBAJgEQBAGoAgCAIBvfoyxsiq8XnBbJxMgfR2tKKRWOrRYFu4rset8PdMi3UlLOzlM5/W50p09j1+zOO/GeO7h29B9Bzr87i9eLwkjFxsa2zshUoWlUB/nrmQdzdR2NeYIHduTtOdTENyX8Z5+ppW1g6t2tqUks54/8Unyx+rPHn3NzMWyyinHbh2E7s3VQoUZLEn13tT2/m77h5SK0pRbWMLzLaTRt60IznU9ZNLn/b1JPzNr5Ixurl6xT39rXnn497r/APGe9Ff6L7zU6nPGqJ9Dh9jnfKWdnFvo2NW2bQ2hdiWDtMdk9++6s/8AN3d4ExKUp8IrPUdJqFC1UfWVJKElwktzz9+w2Pni3L4Zm4+Tr/cmpFVWLoDHSrQFuIyr6p37fPu/N7vWs5U5J8uj7Gs0uFvd286f9+cuXNvlJc+79T25+qOVjUV8N4efoiomZ9IqpUDoZD6g6fYD62+/YEtW96K2I7uJTSZKjWnK5uPfy47LfXx3/Q5lqYh1Q1AwIAgCANQBAEAQBAEAQBAwIIIkkEQVZBgqypklGVMkoysFSwgsiwkHoi0gsiRBdFhILAQSTBIgEwCIAgCAIBMAiAIAgCAIB1nlKniOFw2262yo4P0O7Ix6+9r0LIWQggaA796JP1TMpKpGm2+GDjtQlZ3F5GEIvb2km+T34ZqXLeZZg8OzMzHYpkNfiYyOACVX1rG8R56AM8KcnGDkuO5G5vaUbi7pUaizHEpY+hvHK/pBpz0bGzqwt/Q7dIXrpvVVLMAD+CdA9x7vfMmncKXuyW/zNBfaHVtpKpQl7uV1NZf1RjuI81V8Oyl4cqMmPXtMkUlVrqezTEVIRplHU2+rZO+7WpSVVQls8jKo6bO6ou5bzJ71nnjdvfJvG7GMdZnOKc0Y3BcZKkpQXntFrpoXs6mKMVNhPkDreu89/wBc9ZVY0o4xvNfQ06vqFZyc3s7stvL38vtyRo+Rxy/i2BxFssqzUPhZGOFXpSrbtWyr5600xnOVSEtrqN/CzpWV1QVJfEpJ9e5NZM/yyOI5XBaquHWU1lXyabTbvtSmwVWttED8Jh3j2aInpT9ZKklB9Jrr72OjqMp3EW8qLWOGeeefQcsurKMyMNMjFGHjog6MxDrYtSipLgykFhAEAQCYBEAQBAwIAgCAIAgggwQyJJUgwVZUySjKmSUZWCpIgsi4kF0TILotBZEyCxIgsTBIgCAIAgCAIAgCAIAgCAIB1L0e8KFmGzW8QPTk1X4yYZt/m6y20BKE97b7wAB4+e5l28Mx3y48jkdYuXC4Sjb/AAtS2sb3jfxXLtPk4PwPEvqyOC0ZjWZLWVXtY2O1dCNU3S6KCdlukt8dSsKcWnTUt/6Htc3lxTnTvalHEUmsbWW9rhnljODaqq+FcvUlHZe1ddWbAsyrh5jpHgvu7hPf/Torf+5qJSv9UqKUVuXDlFfv4s+XA4bi8SqTi/YIxUOVe/r7XVJKjtEVumxgE8SR5bkRjGa28fxHtVr17WbtNtrONyxj3uhtZS39fUX4Vx7hXGKBh36DsWPZ5WlsNjElnRx3dRJJ7tHv8IjUpVFsv6lbiyv7Gr66HDpjwwuTXR2+JhOK8u4XCKcjGyMm1a+IvStLJULLakpJclwD6w6io2O/wnnKlGmmnLiZ1vf3N9UhVp0lmmnnLwntbt3Q8Z4n2PwBKuFJTRxTsGVLcoMrdgmQlumXrr31D1VAHxPcZb1eKeFPrPFXsp3znUtcp4jwzstbnh8OPE5JMJHZiAIAgCAIAgCAIAgCAIAgEQQRBBEkqyIKsgySjKGCjKyShYQWRYSC6LCQXRMF0TILImCUTBIgCAIAkASQJAEkCAJAEkCQBJBsfIuZg4+V2/EQxWteugBS69sCNEgeJHl5funpRcIyzM1mrUrqrR9Xbvjx5bv5xN8yLg1J4niU2V05NwtRm7Og49wsHVkWHeuzIVjshj67LsAzJbWNuK3P+ZOdhBqp7NWmm4rHN7SxuiutZxjctyeG0YDjvL1XEj9MxLFpuu6rDXfuurJHndWW70BO/VfQ2Do6755TpqfvRfHp5mxtL6paL1NaO0o7sx3uPU8ce1d+827lLh2Tj8GuxrKiuR05grr6kPV1A9OmB13k+2ZFKMlSaa37zTajXo1dRjUjL3fdy9/L6mh8L5NWs9fEXX1AGOHjOtuS/f3KxXYQH3bY94A3MWNDHx+COhr6q5rZto8f7pLEV2Z448Fz3G51YjZTm3QtFQqZzjMz1pTWvXXj1o/c1nmrgKdW9Wwe45ONp5NHKqqMVHOM5+Lc228OTa3pdKy1lYxzNP5/43w7iFdN2Ij15YISwMnQOxCkANruJBCga8t+6Y1edOeGlvN1pFneWs5wrNOHLfnfnx7TSp4G+EkCAIAgCQBAEASQJAEkCAIAggiCCskqQYKsgySjKGCjIklAILIuJBdFpBdEwXRIkFi0EiCRAEgCAIAgCAIAgCAIAgCAIBvvLnOeTkX4OFdbTjYlZrrsKKqC2tF0EsLEjTaC6Gh3zJhWk3GLeEc7e6RQpUq1eEXKby1nfht8Vjo48zaaKMbOysqrhlvZ2U0JS1vQluNo9QC1+Y0ek72R/NqB3Dv90ozk1B/oaic69tQpyuY5TbeMtS5ceW/f172+LPK3hYupvvobESpFas31u6pS9JZi/SazvWqt+3pP50hwym1gvG4dOpCnNSbe/DS3qWN2drtx0ZXQeeXiVYVKZ+Ve2Ri35S21ihFIrS7Tqep9kqvTtekKwJ7jIaUFtyeVktTq1Lio7elDZnGOHl8XHdwXN88tp8z4eaea24Zk0fyVdj2YjYyD6MAr0IQSQ2lIIJBHnv2ytSrsSWw92OBkWGmK8oz9rhJT2vi4N+PR2YOa5V5tse1tdVjvY3SNL1MSToeQ75iN5eTqqcFCCguCWPA8pBYQBAEAQBAEAQBAEAQBAEkEQQDBDKySpBgqypklGVMkoyIKEiCyLCQXRYSC6JguiRILFoJEEiAJAEAQBAEAQBAEAQBAEAQBAPu4XxfIw+v6Na1Xap2dnTr1l+sd3xHfLRlKPBnhXtaNfZ9bHOHlH04PMWRj4l2BWyii87s2NuNgBgp33AgAGSpyUXFcGeVWwo1a8K8l70eB81vF8h8dMNrWONWxeuo66VY789b/AKR7vfI2njZzuPSNrSjVdZR957mz4ZUyBAEAQBAEAQBAEAQBAEAQBAEkCCCIIKySpBgqypklGVMkoyIKAQWRcSC6PWiprGCVqzu3cqoCzH4ASspKKzJ4RZyUVlvCPs/kXL/quT+wt/hPD2uh+bHxRRXVH8xeKLfyNl/1XJ/YW/wj2uh+ZHxRb2qh+YvFFL+GZFSl7KLq0Gts9Tqo33DvIkxuKU3iM031NF4V6U3iM032oUcNvtUPXRdYh3pkqdlOvHvAidxSg8Smk+toSr0oPEppPraPLIxbKT02o9ba2FsRkOvboy8KkJrMZJ9m8vCpCazFp9hFGO9rdFSPY/eelFLNoeJ0JM5xgsyeF1kznGCzJ4XWemTgXUgG6q2oE6BsrdAT7BsSsK1Op8Ek+xplIVqc90JJ9jyXp4ZkWKHrovdD4MlVjKfgQJWVxSi8Smk+1ESuKUXiU0n2ov8AyNlf1bI/YW/wlfaqH5kfFEe1UPzI+KPnyMSyrutresnw60ZftnrCpCfwyT7Hk9IVIT+GSfY8lKqmchUVnY+CqCzH4AS5MpKKzJ4R9P8AJeR/V7/2Nn8JOy+h+B5+00fzF4oj+TMgeNF/7Kz+EbL6H4D2mj+YvFHyspBII0R3EHuIkHqnneRBJ9eHwvIvG6KL7h7aqrLB81ElJvgjxqXNGk8TqJdrSJzOF5FA6r8e+ke22mysfNhDi1xQp3NGo8QqJ9jTPjkHsfTVw+9wGSm5lPgy1OVPwIEYfQeUq9KLw5pPtR5X0vWemxGRtb06lTr26MYLxnGazF57Dzgse9GHbaOquqywA6JRGYA+zYEJN8Eec61ODxKSXayMjFsq12tb17309aMm9eOtj3iMNcUTCrCfwyT7GeMFz78bguXcoerFybVPg1dFrqfrAllGT4J+Bjzu7eDxKrFPraR4ZeDdQdX1W0k+Atresn/EJVprij0p1qdRZhJPsafkUqx3ffQjPrx6VLa+UpKcY/E0i0pxjxeBbQ6fho6b8OpSu/nEZxl8LTEakZcHk81BJAAJJ7gB3kmWe7iWbS3s9bMSxR1NXYqjxLIwA+vUrGpBvCkvE81VhJ4Ul4njLnoe+Ph22/8ACrss149mjP8AYJ5zqwh8Uku14POdWEPikl2vBa/h19Q6rKbq19r1Oo+ZEiNelPdGafY0RGvSk8Rmn3o+aep6nuuHaQCKrCCNghGII9vhPN1aa3OS8TzdWCeHJeJ5WVlD0sCrDxDAg/Iy6kmspllJNZTL14tjjqSt2HtVGI+YlZVIReHJLvKyqwi8OSPO2tkPSwKsPEMCD8pZSTWUyVJNZTLV4tjjaVuw9qoxHzAkOpCLw5LxPOVSCeHJHlYhUlWBUjxBBBH1SyaayhlNZR5mWKsqZJRlYKEiCUXEg9EZrk38fxv0z91pg6l8tPs+5jX3y8/5zOu3WBFZ28FVmOu86A2Zx0Y7TUVzOZim2kjXf9uML8639kf4zZf0i56F4mf/AEu46F4mK5o5pxcrEsoqLmxjWR1IQO5wT3/ATLsdOr0a8ZzSws8+oy7KwrUq0ZySws8+ozXIn4hV+ld99pg6r81Lu8jD1P5mXd5Fub+CfTaNoP5+rbVf8w80+v7QI0679nqYfwvj+pFhdeoqb/hfH9TTeQRrPUHuIS4EefhN1q3yz7UbnVXm2fajPeks/wAxR+tb7s1+ifiT7DA0b8SXYZjk78Qx/wBFvvNMLUvmZ/zkYeofMz/nJFOM80UYVoptW0kqr9SBSuiT7/dLW2nVK9Pbi10E29hUrw24tH342TRnU9S9N1LbVlYb7/NWB8DMepTq21TD3NGPOFS3nh7mYXg/LwwuM4VtO+wse8AHv7N+xsPTv2a3r4GdRo187iSjP4l9UZl1euvp9WM/iWO/3kdQ4jmpjU2ZFpIrqRrHIGz0jx7p08pKKyzkqNKVWcaceL3GC4Pz1gZlq49VrC1+5FsrZAx9gJ7t+6eUK8JPCZn3Gj3dCDqTjuXQ8nrzdytRxKl1ZFXICk0XAAOr67gT5qfMf6yatJTXWV0/UatpUTT93muWP1Od+jXkxcxny8xSaKbDWlR7hbav4XV7VHd3eZ+BBxLejt+9LgdLrerSoJUqL95rOehPhjrf0Ol8d4/icKrQ3ns1ba1VVptm149KjwA2Pd3iZk6kaa3nLWllXvZtU1npb/UjgHMOJxWt+wPWF0ttVqaYA+G1PiD3yIVI1FuJu7GvZSXrFjPBr9Tm/pO5Orw9ZuIvRQ7dF1Q/Bqc+DL7FPhryPx7sS4oqPvR4HT6Fqsq/+hWeZLg+nt60dB9Hv5Kw/wBUfvNMq3/Dic5rHztXt+yOZ+mD8pD+zU/a8xLn8TuOp9HPk/8AJ/Y0iY5vzsvoW/EL/wC1v/l1TOtPhfacR6TfMw/6/dmM9OH/AKD/AN5/9Mrd/wBveZXov/8At/j/AOj6fRlyXUKU4hloLLbPXx0cApXX/RfXmx8R7Brzk29FY25HjrmrTdR29J4S4tc30diNp5i5xw+GutWQzGxlDdnUnUyr5E+AE9qlaFN4ZqbPS7i7i5U1u6WfXh5WLxbG61CZGNZtWV18GHipU+BEsnGpHpR41KdeyrYeYyXQathctDhd161EnHuKWU7O2TWw1ZPnru7/AGETjvSKj6udPoefsbmWoO8hByXvR3Pr6zz4/wAKXNoalu5vwqm/MceB+HkfjNNZ3Lt6imuHPsPS1uJUKimu/sOW8OoarNprsBV0yaVZT4ghxOsrTU7eUovKcX5HU1pxnbylF7nF+R0fnj8n5H/R/wA1JzOl/NQ7/JnN6Z8zDv8AJmmcmcvjNsay7fYVEbHh2jnvC79ntm81K9dCCjD4n9EbrUbx0IqMPif0OgZ2dRgUhn1VUCEREXxPsVROcpUatzUxHe+lnP06VS4niO9nlwfj+PndS0k9SjbI69LdPhv2ES9zZVrfDmt3Si1xZ1bfDmu9Gsc8ctoiHMx1C6I7etR6uiddajy7z3/P2za6Xfyk/U1Hnof2/Q2emX0pS9VUeeh/b9DO8j5nbYVY331FqT/d71/cRNfqlLYuZde8wdSp7FxLr3mrekfE6MlLh4W19/6Sdx/cVm20aptUXDofmbTR6maLj0PzN15axPo+HRX4HoDt+k/rH7Zo76r6yvOXX5bjS3lT1lecuvy3Gl+knF6Miu7ytr6T+kh7/wBzLN3otTapSh0PzNzpFTNKUOh+ZuPLON9GwqEPq6rFr78i3rnfz/dNLfVPW3E2unHhuNPeT9ZXk1048NxybieUb7rbj/8A0sd/qJ7h8tTr6NP1dOMOhHTUoerpxj0I+Qz2LMqYPNlZJUkQSiwkF0Zvk38fxv0z91pg6l8rU7PuY198vM65dWHRkPgysp146I1OOjLZkpLkc1F7LTNYHIOJ+ff/AIk/8Ztf61X6F/O82X9WrdCOdZlQrtsrHgljoN+OgSB9k6WnJyhGT5pHQ0puUE3zR1DkT8Qq/Su++05XVfmpd3kczqfzMu7yMvhZqX9fQe+q2ymweauhIPz1v65hVaMqeNrmk13mJUpShja5pNd5hxwTsuJJmVDVdqWi0Afg29P4XwP2/GZvte3aOlLisY7P28jM9r27V0pcU1js/Yx3pM/4FH61vuzJ0T8SfYZGj/iS7DMcnfiGP+i33mmFqXzU/wCcjE1D5mf85GmekX8dH6iv7Wm70b5d9r+xuNJ/Afa/sfb6M7z2l9Wz0lEfXkGB1v8A7v3Tx1uC2IS62jx1mK2YS7jo/Dqg19RPijl1+PQw+wmYWhyavqfXnyZzdxJqlLrX3RmuYMBsvEvxkIVrqnqVm30gsNbOp3847UWjW2lZUa8KjW5NM0Llz0YWYuVVk35CMtLrYEqVtsy942T4Dcxqds1JNs6C99IY1qMqdOm1lYyzoXFOIV4lFmRcwWutSzE+fsA9pJ7gJlSkorLOcoUZ1qkacFlsx3JSAcPxmA12iHIb9K1jY372MpR+BGTqbbuqifJ48N32OZemW8txCtN+qmNXoeW2dyT9nymJdP3+46n0bglayl0yf0SPP0O3FeIsoPc+NaGHl3MhH2fvkWr/ANTuLekcU7RPokvudQ54x1t4Zmqw2Bj2WDf51Y61PzUTMrrNORyulzcLyk10peO77nl6PPyVh/qj99pFv+HEvrHztXt+yOZemD8pD+zU/a8xLr8TuOo9HPk/8n9jSJjm+Oy+hX8Qv/tb/wCXVM60+F9pxPpL8zD/AK/dmP8ATUnU/Dl/ObKX5mkSt5/aZPozLZjXf/X/ANHTceoVolajSoqooHgABoCZiWEctOTlJyfPefnzn682cUzGJ3q4oPggCgfumrrPNSR9F0mKjZ0kujz3m7+hHIJTNq/oq2PYB72Dg/cWZFm/iRovSeC2qUue9eGP1N15h8a/g/8ApOe9J/io/wCX2NNY8Jdxg0yEZ2qB/nECMy+fS29H4dx+U5h05KKnjc/sbFwaipPgzXuZuB9pfj5tQ9dLqBeB/STrGn+I8/d8Js7G82aU6MuDTx244d5sLO72ac6MnuaeO3HA+nnn8n5H/R/zUnjpfzUO/wAmeWm/Mw7/ACZ58h1BcCsjxdrXb3nqK/YoltWk3dSXRhF9Tlm5l1YMF6TbT146eQSxte8kD/SbDRI+7N9aM3Rl7s32GH5HtK59IHg3aI3vBRv9QPlM3VIp2s+rHmjM1JJ20u7zOncRpFlFtbeD1WKfrUzlaM3CpGS5NHM0ZONSMlyaNJ9GmZp78cn8JVuUeW1Om+8vym91ulmMKnd+hutZp5UKncbBzZwr6WuOAN9OTV1fqm7m/wBJrtPufUyn1xfiuBgWNx6lzfSn48jOFwpVSQCx6VHtIBOh9QPymAk3lmCk3vMHzfwr6XXQoHeuRUD7ezc9Lf6H6pn6dcepnN/8X4rgZtjceplJ9KfiuB7c25f0fBvYdxKdkmva56fsJ+Upp9P1lxBPt8DzsqfrK8U+3wOPmdkdSyDJKsoZJRlYKEiCUWEgujN8mfj+N+mfutMHUvlanZ9zGvfl5nWs1iKrCu+oV2FdePVo61OQp4c454ZOchjaWTmA4rxb87L/AGTf+M6r2aw6I+P7nReos+iPj+5iMjDv9ayyq4bJZ3atwNk95JI9pmZCrSeIxkvFGZCrT3RjJeJ0zkP8n1fpXffacvqvzUu7yOd1L5mXd5Go4/G2weJ5LHZpfJvW5favaN6w948fmPObidorizprmorHgbadqq9rBc1FY8DplViuodCGRgGVh4FT4GcvKLi2mt5zjTTw+Jp/pM/4FH65vuzc6J+JPsNto/4kuwzHJv4hj/ot95phal81P+cjDv8A5if85GnekQE5qgAk9hXoDvPi03ejvFs89L+xuNKeKD7X9jO+j/g9mOll9ylGt6VrRhpgg2SSPLZI+U1+r3UKslCDzjj2mDqlzGpJQg8pG24+aK8vEp3691tgA8+hanYn5hR9ctoFJyu1Pks/VYNRWpOVCpPkkvq0jYOZc18XDycirXaVU2WJ1Da9QGxsTuqktmLaNVZ0o1a8KcuDaRyFvSlxIjX+7j3ik7HzaYPtNQ7Fej1n/wAvH9jXONcw5eeR9Lve0A7VO5a1PtCKAN++eU5yl8TNlbWVC2z6qGPPx4nbPRvnjI4Xja11VKcdwPIodD5r0n65sLeWaaOH1mi6d5U69/j+5onpowWXLoydHs7KBVvXcLEZiQT8GHyMxruOJJm+9G6ydGdLmnnuf/wp6GcF3zLcnR7Kqhqy3l2jsul+QY/L2yLVZnkt6R1oq3jTzvbz3I6F6Q85cfhmUW8bK+wQeZaz1fsJP1TKryxTZzukUnUvKaXJ58N5Po8/JWH+qP32ih+HEav87V7fsc09L6MeJDQJ/wB2p8AT5vMS5/E7jpvR6SVpvf8Ac/saT2Lfmt/hM8De7cek7H6FfxC/+2P/AJVUzrT4X2nGekvzMP8Ar92Y303MVbh7DxByyPiOxlLz+3vMn0ZWVWX/AF/9HSOFZq5OPTkIdrbWlg/vAHXxmXGW0k0czXpOlUlTfFNo4V6ScJqOJ5HUCFtYX1nyZWA2R/eDD6pra8dmo8ne6LWjUs4YfDc+79jePQrw9kx8nJYELfZWle/Nag2yPdtyPqmTaRaTZovSWupVYU0/hT+v/wANu5h8a/g/+k5z0n+Kj/l9jV2PCXccn5r4m+HxNL6+/VNYdfJ0JO1M8NPt417Nwl0vufSdZZUI1rRwl0s3nAzEyK0uqPUjjYPmPaD7xNDWpSpTcJrejS1KcqcnCS3oxPPH5Pv/AOj/AJqTL0v5qHf5MytN+Zh3+TPm9H2UHwhWPwqbHQj3MeoH/uPynrrFNxuNrpS/Q9NUg419rpS/QxnpNxWIovA2o662PsJ0V3/3fKZWiVF78Oe5mTo9RLbhz4mG5AxWszUcD1aVd3PkNqVUfM/uMztWqKNs4vi8L7mZqlRRoOPN7vudF45lCjGvtPd01P0783I0o+ZE5q1pOpWhFdJz1vTdSrGPWcv5RzOwzaG3pWbsm+D+r9pHynV6hS9ZbzXf4HTX1P1lCS7/AAOuzjDlDUubOL9hm4KA9yP2tn6Lns/u9fzm50+19Zb1n0rC7t/ng2dlb7dCq+nd4bzbZpjVmj+k7L0lGOP6TNc3wUdK/eb5TfaHS96dTuNxpNP3pT7jnxnRm6ZUwUbIMkqysFAIJRYQWRleWMpKMyi21umtGJZtE6HSR5TEvqcqlCcYrezyuoOdGUYredK/2vwP6wP8Fn8Jy/8ATLr8v6o0fsNf/Z5E/wC1+B/WB/gs/hH9Luvy/qh7BX/2eRjeZOZsO/EuqquDWOoCr0uNnY9omVZafcU68JyhhLsMi1s60K0ZSjuXYeHKHMWLj4ddV1oSxTYSvS51tyR4D2GemoWNercSnCOVu6OgvfWlapWcoxyt3kaTxm9bMnIsQ9SPfc6H2qzkg/vm9touFGEXxSS+huaCcaUIvikvI2bkrmlMdTjZTEVDbUuQT0nzTu8vMfXNXqWnyqtVKS3819zW6hYuo/WU1v5/qX5743j5dVS49gsZbCzDpYaHTrfeJXSrStRnJ1I4yhp1vVpTk5xxuMlyxzJiUYdNVtwSxFYMvS50eonyHvmLfWFxUrynGGU+zoMa7s6060pRjuMmebcDx7cfs7N/ZMX+mXX+z6oxvYLj/Z9UfFn8+YqD+ZD3v5eqa037ye/9096WjV5P32orxPenpdWT97CXiYHlfmA2cXx8vNsWutTaCSemqtTU4AHsGyPnOmsaFO22Yx4GXf2mzYzpUY5bx2vejo3N3NOBdw/Lqqy6HsfHtVEVwWZiO4ATZ1asHBpSObsLC5hc05SpNJNcjhU153eRuBk2fkbm9+E2nam3FtI7asHTAjwdN93V9vyM9aVV031Gr1PTY3kFvxJcH9n1eR1/H5p4Xn1gNkYzK3jVklEbfvSyZyq05richOwvbeWVCWVzjl/VC7mfheBWVXIxkVdnssco7b9yJ5w6lOC4oiNhe3EsuEm+l582cj575xfitgVFNeLUSakP4TN4do/v15eUwa1V1H1HXaXpsbOLbeZPi/sjovI/M+DRw3FquyqK7UrIdGcBlPU3cRMqjVgoJNnO6nYXNS6qSjTbTfQZw838NP8A6zG/aCenrqf+5GD/AE28/Kl4Hjmc2cNNbgZmMSUcAB12SQZDq08fEi9PTrtTWaUuPQah6JuPYmJhXV5ORVS7ZTuFscKSprrG/hsH5TwtZxjFps3GvWletXjKnBtbPLtZj/S/xnGzPof0W6u/s/pXX2bBunq7LW/jo/KVuZxljDMj0ftqtD1vrINZ2ePefN6PefP5PX6JlgtidTNW6jb0knZGvNSe/wBo2fGRQr7HuvgemraR7S/W0vj59f7nTG41wrOUF78K4D1lW5qupf7r94mXt05c0cz7Le0G8QkuzPmj5uKc8cNwa9LdXaVGkpxSth2PBfV9VfrIkSr04rj4HpQ0q7ry3wa65bvPezTOC84rl25ORm210dTVrRUzaVKgG0o9vjsnzJ+qcnrdOtcThKEW+PDkb2tpvqIQp0ot8cvpf84Gqc9Zld+X10utidlWvUh2NjexMjSqU6dDZnHDyza6dCVOjiSw8s9eSeYfolnY3NrGtPifCuz874HwP1eyV1Oy9fDbgveX1KahaetjtxXvL6o2PnDjWLdg3V1X1PY3ZdKqwLHViE/uBmr060rU7mEpQaW/yZgWNvVhXjKUGlv8maXy5xx8C3tFHUjALam9dS+0HyI8pvby0jcw2XxXBm3u7aNxDD48mdHxeY8HKTRtqAbuau/pQ/Ahu4/VOZqWFzRllRfav2OfnaV6T+F9qPQ8WwMVT0249a+JWooWP91O8yvs11We+Mn2582QqFxVe+Lfb+5ofN3NBziKqgUxlPV39zWN5MR5D2D/APDf6fp6t1tS3yf0N1Y2XqPel8Xka2rEEEdxBBB9hmzazxNi9513E5mxHrrd8ipHZEZ1ZgGViBtT8DOOqafXjNpU20mcrOzrKTSg8HOOa88ZOZdYjdVewlZHh0qANj3E7P1zprCi6NCMWt/F95v7Kk6VGMWt50LhfM2K9FTW5FSWmtO0Vm0Q+tHf1zm6+n11Vko021ncaKtZ1VOSjB4yaFzrxJcrMdq2D1IqV1sp2pAGyR9ZM6HTaDo0EpLDe9m4saTp0UpLe95gDNgZbIMkq2VMFGRBBAMkhFpBdMkGCck7kFsk7gtkncE5J3AyNwTkbgZG5AyNwMjckZG4IyNwMjcDI3IJyNyRkbgZI3BGSdyMDI3JGRuQTkbgjI3JGRuBkbgZG4JyJGBkbkkZG4GRuQTkbgjI3JJyJAyNyRkSCMjcknI3IGRuSRkjcDI3BGSNwRkgmSVbKmCrZBklWyu4KiCEyYL5LbkE5J3BbI3BOSdyCcjcDI3AyNwTkbgjI3BORuCMjcDI3AyTuBkjcDI3AyNwMjcDI3AyTuBkjcDI3AyNwMjcDI3AyNwMjcDJO4GSNwMk7gZI3AyTuBkjcDI3BORuCMk7gZI3AyNwMjcDJG5JGRBGSNwRkgySuSIK5K7gqIBMFiYJJEEomQSIJJgEQSTAEAQBBAgkiCBBIkEEmSSIAgEQQTBIgESCCZIEEiAIAgCAIAgCAIAkASQRBBMAQBAIgCARBBBgqyJJAMFWRBB//9k=">
            <a:hlinkClick r:id="rId3"/>
          </p:cNvPr>
          <p:cNvSpPr>
            <a:spLocks noChangeAspect="1" noChangeArrowheads="1"/>
          </p:cNvSpPr>
          <p:nvPr/>
        </p:nvSpPr>
        <p:spPr bwMode="auto">
          <a:xfrm>
            <a:off x="33338" y="-1135063"/>
            <a:ext cx="6172200" cy="23717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8196" name="AutoShape 4" descr="data:image/jpeg;base64,/9j/4AAQSkZJRgABAQAAAQABAAD/2wCEAAkGBxANDxANDRAPDg0PDw0NDQ8ODw8PDQ8OFBUWFhQRFRQYHCogGRolGxQUITEiJSkrLi4xFyAzODMsNygtLisBCgoKDg0OFxAQFCwkHyQvLC00LiwsLCwsLi4sMCwsLC0sLCwuLSwsLSwsLCwsLCwsLCwsLCwsLCwsLCwsLCwsLP/AABEIAIsBagMBEQACEQEDEQH/xAAcAAEAAgMBAQEAAAAAAAAAAAAAAQIFBgcDBAj/xABJEAACAgIAAwQGBAkJBwUBAAABAgADBBEFBhITITFBByJRYXGRFIGxsjI0NVJyc5Oh0RUjQlR0gpKzwRYkM2KDotJEhMLD8EP/xAAbAQEAAgMBAQAAAAAAAAAAAAAAAQIEBQYDB//EADsRAAIBAwEEBggFAwUBAQAAAAABAgMEEQUSITFBUWFxgZGxBhMUIjI0ocEzU9Hh8BVCgiNSYnLC8UP/2gAMAwEAAhEDEQA/AOfCao+jJE6gtgnUE4J1ILYJ1BKQ1AwNQTgnUgYGpIwNQMDUDA1AwNQMDUDA1AwRqBgnUgYGpIwNQMDUDA1AwRqBgagYJ1AwNQMDUDA1AwNQMDUDA1AwRqBgnUDA1AwNQMDUDBGoGCdSBgakjA1AwRqBgagjBGoIwQRBGCCJJVojUFWiIILCC6RIEgskWgtgnUgnBOoJwNQWwTqBgagYGoGBqBgagnA1BGBqBgagnA1BGBqBgQMDUDA1AwNQMDUDA1AwIGBqBgagYGoGBqBgagYGoGBqCcDUEYGoGBqBgQMDUDA1AwNQTgagYGoIwRqBgagjBGoIwQRJKtEEQQ0VIklGRBUsJBdFgILokCQWSLagtgmCcCQTgnUE4GoGCNQME6gYGoGBAwNQMCBgagYGoGBqBgQMDUDA1AweuLivc61Uo1ljnSIgLMx9wElZe5Fak404uU3hLmZ/lTk+3ib5FQcUWYyglbEOzYSQEI2OnvU7Pl7JenSc21nga++1KFrGEmsqXQ+XT1n2cL5Ha/h2VnOz13UNaqU9IIbstdYPnv8ACHd7JaNFuDkeFfVVTu6dFJNSxv7eB8fE+T7cbh1PErHUC5kHY9JDqjglG6t+YAOteciVJxgps9qOpQq3UreK4c+ziYPMwLsfpF9VlRdRYnaIy9SHwYb8p5tNcUZ9OrTqZ2JJ43bj59SD1wNQRgQMDUDA1AwIJwNQRgagYGoGBqBgagYEDA1BOBBGCIGBJIwRqCuCpEFcEGSQypgo0RJKlhILosJBZEiC6LSCyJgtgQSTAEEiBgagYEDAgYEDAgYGoGBAwIGBqBgQBIbGDq3LfKdFCYfGcLIdlqQ3ZSunaFlCsLlRU7ww9Zdd/wDHMp0klGpFnJXmo1KkqtnWp8Xhb8c92c8ueT7l48cphl8OStHyletwtZbKJr7k7Vl2Qo7t9K93UveR3yyqbXvQ5+JjuzVFOlcNtR38fd38cZxv6Mvk92T0pxuIswe36X2Vf0pSVyqld9sBU7/zoA6ULEju9YDu8ZKVTnnx/ciU7RLEdnL2f7X0b0vdfF46d3M+TN4rbj10LxFe2WmuvItObXtDkq1QHZOoPU3rW6I2NAbAGzKubilt/U9aVtCrKbt3jLaWy+TT4p4wty6OrfhHtlcFr5keniNlz04KUlBUV6LhYGJsJc+r0+HrDfh5akuCrYnnCKQup6VGVvGCdRvjxWOW7jnqORZaItli1MXqV3FbkdJZAT0sR5bGphbs7jsabk4JzWHjeus8YLiAIGBAwIGBAEAQMCBgagYGoGBAGoIwIBEEYIgqQRJKsqYKsqZJRkQVLCC6LCQWRIgui0gsiYLEyCwgkQBAEAQBAJgEQBAGoAgCAIBvfoyxsiq8XnBbJxMgfR2tKKRWOrRYFu4rset8PdMi3UlLOzlM5/W50p09j1+zOO/GeO7h29B9Bzr87i9eLwkjFxsa2zshUoWlUB/nrmQdzdR2NeYIHduTtOdTENyX8Z5+ppW1g6t2tqUks54/8Unyx+rPHn3NzMWyyinHbh2E7s3VQoUZLEn13tT2/m77h5SK0pRbWMLzLaTRt60IznU9ZNLn/b1JPzNr5Ixurl6xT39rXnn497r/APGe9Ff6L7zU6nPGqJ9Dh9jnfKWdnFvo2NW2bQ2hdiWDtMdk9++6s/8AN3d4ExKUp8IrPUdJqFC1UfWVJKElwktzz9+w2Pni3L4Zm4+Tr/cmpFVWLoDHSrQFuIyr6p37fPu/N7vWs5U5J8uj7Gs0uFvd286f9+cuXNvlJc+79T25+qOVjUV8N4efoiomZ9IqpUDoZD6g6fYD62+/YEtW96K2I7uJTSZKjWnK5uPfy47LfXx3/Q5lqYh1Q1AwIAgCANQBAEAQBAEAQBAwIIIkkEQVZBgqypklGVMkoysFSwgsiwkHoi0gsiRBdFhILAQSTBIgEwCIAgCAIBMAiAIAgCAIB1nlKniOFw2262yo4P0O7Ix6+9r0LIWQggaA796JP1TMpKpGm2+GDjtQlZ3F5GEIvb2km+T34ZqXLeZZg8OzMzHYpkNfiYyOACVX1rG8R56AM8KcnGDkuO5G5vaUbi7pUaizHEpY+hvHK/pBpz0bGzqwt/Q7dIXrpvVVLMAD+CdA9x7vfMmncKXuyW/zNBfaHVtpKpQl7uV1NZf1RjuI81V8Oyl4cqMmPXtMkUlVrqezTEVIRplHU2+rZO+7WpSVVQls8jKo6bO6ou5bzJ71nnjdvfJvG7GMdZnOKc0Y3BcZKkpQXntFrpoXs6mKMVNhPkDreu89/wBc9ZVY0o4xvNfQ06vqFZyc3s7stvL38vtyRo+Rxy/i2BxFssqzUPhZGOFXpSrbtWyr5600xnOVSEtrqN/CzpWV1QVJfEpJ9e5NZM/yyOI5XBaquHWU1lXyabTbvtSmwVWttED8Jh3j2aInpT9ZKklB9Jrr72OjqMp3EW8qLWOGeeefQcsurKMyMNMjFGHjog6MxDrYtSipLgykFhAEAQCYBEAQBAwIAgCAIAgggwQyJJUgwVZUySjKmSUZWCpIgsi4kF0TILotBZEyCxIgsTBIgCAIAgCAIAgCAIAgCAIB1L0e8KFmGzW8QPTk1X4yYZt/m6y20BKE97b7wAB4+e5l28Mx3y48jkdYuXC4Sjb/AAtS2sb3jfxXLtPk4PwPEvqyOC0ZjWZLWVXtY2O1dCNU3S6KCdlukt8dSsKcWnTUt/6Htc3lxTnTvalHEUmsbWW9rhnljODaqq+FcvUlHZe1ddWbAsyrh5jpHgvu7hPf/Torf+5qJSv9UqKUVuXDlFfv4s+XA4bi8SqTi/YIxUOVe/r7XVJKjtEVumxgE8SR5bkRjGa28fxHtVr17WbtNtrONyxj3uhtZS39fUX4Vx7hXGKBh36DsWPZ5WlsNjElnRx3dRJJ7tHv8IjUpVFsv6lbiyv7Gr66HDpjwwuTXR2+JhOK8u4XCKcjGyMm1a+IvStLJULLakpJclwD6w6io2O/wnnKlGmmnLiZ1vf3N9UhVp0lmmnnLwntbt3Q8Z4n2PwBKuFJTRxTsGVLcoMrdgmQlumXrr31D1VAHxPcZb1eKeFPrPFXsp3znUtcp4jwzstbnh8OPE5JMJHZiAIAgCAIAgCAIAgCAIAgEQQRBBEkqyIKsgySjKGCjKyShYQWRYSC6LCQXRMF0TILImCUTBIgCAIAkASQJAEkCAJAEkCQBJBsfIuZg4+V2/EQxWteugBS69sCNEgeJHl5funpRcIyzM1mrUrqrR9Xbvjx5bv5xN8yLg1J4niU2V05NwtRm7Og49wsHVkWHeuzIVjshj67LsAzJbWNuK3P+ZOdhBqp7NWmm4rHN7SxuiutZxjctyeG0YDjvL1XEj9MxLFpuu6rDXfuurJHndWW70BO/VfQ2Do6755TpqfvRfHp5mxtL6paL1NaO0o7sx3uPU8ce1d+827lLh2Tj8GuxrKiuR05grr6kPV1A9OmB13k+2ZFKMlSaa37zTajXo1dRjUjL3fdy9/L6mh8L5NWs9fEXX1AGOHjOtuS/f3KxXYQH3bY94A3MWNDHx+COhr6q5rZto8f7pLEV2Z448Fz3G51YjZTm3QtFQqZzjMz1pTWvXXj1o/c1nmrgKdW9Wwe45ONp5NHKqqMVHOM5+Lc228OTa3pdKy1lYxzNP5/43w7iFdN2Ij15YISwMnQOxCkANruJBCga8t+6Y1edOeGlvN1pFneWs5wrNOHLfnfnx7TSp4G+EkCAIAgCQBAEASQJAEkCAIAggiCCskqQYKsgySjKGCjIklAILIuJBdFpBdEwXRIkFi0EiCRAEgCAIAgCAIAgCAIAgCAIBvvLnOeTkX4OFdbTjYlZrrsKKqC2tF0EsLEjTaC6Gh3zJhWk3GLeEc7e6RQpUq1eEXKby1nfht8Vjo48zaaKMbOysqrhlvZ2U0JS1vQluNo9QC1+Y0ek72R/NqB3Dv90ozk1B/oaic69tQpyuY5TbeMtS5ceW/f172+LPK3hYupvvobESpFas31u6pS9JZi/SazvWqt+3pP50hwym1gvG4dOpCnNSbe/DS3qWN2drtx0ZXQeeXiVYVKZ+Ve2Ri35S21ihFIrS7Tqep9kqvTtekKwJ7jIaUFtyeVktTq1Lio7elDZnGOHl8XHdwXN88tp8z4eaea24Zk0fyVdj2YjYyD6MAr0IQSQ2lIIJBHnv2ytSrsSWw92OBkWGmK8oz9rhJT2vi4N+PR2YOa5V5tse1tdVjvY3SNL1MSToeQ75iN5eTqqcFCCguCWPA8pBYQBAEAQBAEAQBAEAQBAEkEQQDBDKySpBgqypklGVMkoyIKEiCyLCQXRYSC6JguiRILFoJEEiAJAEAQBAEAQBAEAQBAEAQBAPu4XxfIw+v6Na1Xap2dnTr1l+sd3xHfLRlKPBnhXtaNfZ9bHOHlH04PMWRj4l2BWyii87s2NuNgBgp33AgAGSpyUXFcGeVWwo1a8K8l70eB81vF8h8dMNrWONWxeuo66VY789b/AKR7vfI2njZzuPSNrSjVdZR957mz4ZUyBAEAQBAEAQBAEAQBAEAQBAEkCCCIIKySpBgqypklGVMkoyIKAQWRcSC6PWiprGCVqzu3cqoCzH4ASspKKzJ4RZyUVlvCPs/kXL/quT+wt/hPD2uh+bHxRRXVH8xeKLfyNl/1XJ/YW/wj2uh+ZHxRb2qh+YvFFL+GZFSl7KLq0Gts9Tqo33DvIkxuKU3iM031NF4V6U3iM032oUcNvtUPXRdYh3pkqdlOvHvAidxSg8Smk+toSr0oPEppPraPLIxbKT02o9ba2FsRkOvboy8KkJrMZJ9m8vCpCazFp9hFGO9rdFSPY/eelFLNoeJ0JM5xgsyeF1kznGCzJ4XWemTgXUgG6q2oE6BsrdAT7BsSsK1Op8Ek+xplIVqc90JJ9jyXp4ZkWKHrovdD4MlVjKfgQJWVxSi8Smk+1ESuKUXiU0n2ov8AyNlf1bI/YW/wlfaqH5kfFEe1UPzI+KPnyMSyrutresnw60ZftnrCpCfwyT7Hk9IVIT+GSfY8lKqmchUVnY+CqCzH4AS5MpKKzJ4R9P8AJeR/V7/2Nn8JOy+h+B5+00fzF4oj+TMgeNF/7Kz+EbL6H4D2mj+YvFHyspBII0R3EHuIkHqnneRBJ9eHwvIvG6KL7h7aqrLB81ElJvgjxqXNGk8TqJdrSJzOF5FA6r8e+ke22mysfNhDi1xQp3NGo8QqJ9jTPjkHsfTVw+9wGSm5lPgy1OVPwIEYfQeUq9KLw5pPtR5X0vWemxGRtb06lTr26MYLxnGazF57Dzgse9GHbaOquqywA6JRGYA+zYEJN8Eec61ODxKSXayMjFsq12tb17309aMm9eOtj3iMNcUTCrCfwyT7GeMFz78bguXcoerFybVPg1dFrqfrAllGT4J+Bjzu7eDxKrFPraR4ZeDdQdX1W0k+Atresn/EJVprij0p1qdRZhJPsafkUqx3ffQjPrx6VLa+UpKcY/E0i0pxjxeBbQ6fho6b8OpSu/nEZxl8LTEakZcHk81BJAAJJ7gB3kmWe7iWbS3s9bMSxR1NXYqjxLIwA+vUrGpBvCkvE81VhJ4Ul4njLnoe+Ph22/8ACrss149mjP8AYJ5zqwh8Uku14POdWEPikl2vBa/h19Q6rKbq19r1Oo+ZEiNelPdGafY0RGvSk8Rmn3o+aep6nuuHaQCKrCCNghGII9vhPN1aa3OS8TzdWCeHJeJ5WVlD0sCrDxDAg/Iy6kmspllJNZTL14tjjqSt2HtVGI+YlZVIReHJLvKyqwi8OSPO2tkPSwKsPEMCD8pZSTWUyVJNZTLV4tjjaVuw9qoxHzAkOpCLw5LxPOVSCeHJHlYhUlWBUjxBBBH1SyaayhlNZR5mWKsqZJRlYKEiCUXEg9EZrk38fxv0z91pg6l8tPs+5jX3y8/5zOu3WBFZ28FVmOu86A2Zx0Y7TUVzOZim2kjXf9uML8639kf4zZf0i56F4mf/AEu46F4mK5o5pxcrEsoqLmxjWR1IQO5wT3/ATLsdOr0a8ZzSws8+oy7KwrUq0ZySws8+ozXIn4hV+ld99pg6r81Lu8jD1P5mXd5Fub+CfTaNoP5+rbVf8w80+v7QI0679nqYfwvj+pFhdeoqb/hfH9TTeQRrPUHuIS4EefhN1q3yz7UbnVXm2fajPeks/wAxR+tb7s1+ifiT7DA0b8SXYZjk78Qx/wBFvvNMLUvmZ/zkYeofMz/nJFOM80UYVoptW0kqr9SBSuiT7/dLW2nVK9Pbi10E29hUrw24tH342TRnU9S9N1LbVlYb7/NWB8DMepTq21TD3NGPOFS3nh7mYXg/LwwuM4VtO+wse8AHv7N+xsPTv2a3r4GdRo187iSjP4l9UZl1euvp9WM/iWO/3kdQ4jmpjU2ZFpIrqRrHIGz0jx7p08pKKyzkqNKVWcaceL3GC4Pz1gZlq49VrC1+5FsrZAx9gJ7t+6eUK8JPCZn3Gj3dCDqTjuXQ8nrzdytRxKl1ZFXICk0XAAOr67gT5qfMf6yatJTXWV0/UatpUTT93muWP1Od+jXkxcxny8xSaKbDWlR7hbav4XV7VHd3eZ+BBxLejt+9LgdLrerSoJUqL95rOehPhjrf0Ol8d4/icKrQ3ns1ba1VVptm149KjwA2Pd3iZk6kaa3nLWllXvZtU1npb/UjgHMOJxWt+wPWF0ttVqaYA+G1PiD3yIVI1FuJu7GvZSXrFjPBr9Tm/pO5Orw9ZuIvRQ7dF1Q/Bqc+DL7FPhryPx7sS4oqPvR4HT6Fqsq/+hWeZLg+nt60dB9Hv5Kw/wBUfvNMq3/Dic5rHztXt+yOZ+mD8pD+zU/a8xLn8TuOp9HPk/8AJ/Y0iY5vzsvoW/EL/wC1v/l1TOtPhfacR6TfMw/6/dmM9OH/AKD/AN5/9Mrd/wBveZXov/8At/j/AOj6fRlyXUKU4hloLLbPXx0cApXX/RfXmx8R7Brzk29FY25HjrmrTdR29J4S4tc30diNp5i5xw+GutWQzGxlDdnUnUyr5E+AE9qlaFN4ZqbPS7i7i5U1u6WfXh5WLxbG61CZGNZtWV18GHipU+BEsnGpHpR41KdeyrYeYyXQathctDhd161EnHuKWU7O2TWw1ZPnru7/AGETjvSKj6udPoefsbmWoO8hByXvR3Pr6zz4/wAKXNoalu5vwqm/MceB+HkfjNNZ3Lt6imuHPsPS1uJUKimu/sOW8OoarNprsBV0yaVZT4ghxOsrTU7eUovKcX5HU1pxnbylF7nF+R0fnj8n5H/R/wA1JzOl/NQ7/JnN6Z8zDv8AJmmcmcvjNsay7fYVEbHh2jnvC79ntm81K9dCCjD4n9EbrUbx0IqMPif0OgZ2dRgUhn1VUCEREXxPsVROcpUatzUxHe+lnP06VS4niO9nlwfj+PndS0k9SjbI69LdPhv2ES9zZVrfDmt3Si1xZ1bfDmu9Gsc8ctoiHMx1C6I7etR6uiddajy7z3/P2za6Xfyk/U1Hnof2/Q2emX0pS9VUeeh/b9DO8j5nbYVY331FqT/d71/cRNfqlLYuZde8wdSp7FxLr3mrekfE6MlLh4W19/6Sdx/cVm20aptUXDofmbTR6maLj0PzN15axPo+HRX4HoDt+k/rH7Zo76r6yvOXX5bjS3lT1lecuvy3Gl+knF6Miu7ytr6T+kh7/wBzLN3otTapSh0PzNzpFTNKUOh+ZuPLON9GwqEPq6rFr78i3rnfz/dNLfVPW3E2unHhuNPeT9ZXk1048NxybieUb7rbj/8A0sd/qJ7h8tTr6NP1dOMOhHTUoerpxj0I+Qz2LMqYPNlZJUkQSiwkF0Zvk38fxv0z91pg6l8rU7PuY198vM65dWHRkPgysp146I1OOjLZkpLkc1F7LTNYHIOJ+ff/AIk/8Ztf61X6F/O82X9WrdCOdZlQrtsrHgljoN+OgSB9k6WnJyhGT5pHQ0puUE3zR1DkT8Qq/Su++05XVfmpd3kczqfzMu7yMvhZqX9fQe+q2ymweauhIPz1v65hVaMqeNrmk13mJUpShja5pNd5hxwTsuJJmVDVdqWi0Afg29P4XwP2/GZvte3aOlLisY7P28jM9r27V0pcU1js/Yx3pM/4FH61vuzJ0T8SfYZGj/iS7DMcnfiGP+i33mmFqXzU/wCcjE1D5mf85GmekX8dH6iv7Wm70b5d9r+xuNJ/Afa/sfb6M7z2l9Wz0lEfXkGB1v8A7v3Tx1uC2IS62jx1mK2YS7jo/Dqg19RPijl1+PQw+wmYWhyavqfXnyZzdxJqlLrX3RmuYMBsvEvxkIVrqnqVm30gsNbOp3847UWjW2lZUa8KjW5NM0Llz0YWYuVVk35CMtLrYEqVtsy942T4Dcxqds1JNs6C99IY1qMqdOm1lYyzoXFOIV4lFmRcwWutSzE+fsA9pJ7gJlSkorLOcoUZ1qkacFlsx3JSAcPxmA12iHIb9K1jY372MpR+BGTqbbuqifJ48N32OZemW8txCtN+qmNXoeW2dyT9nymJdP3+46n0bglayl0yf0SPP0O3FeIsoPc+NaGHl3MhH2fvkWr/ANTuLekcU7RPokvudQ54x1t4Zmqw2Bj2WDf51Y61PzUTMrrNORyulzcLyk10peO77nl6PPyVh/qj99pFv+HEvrHztXt+yOZemD8pD+zU/a8xLr8TuOo9HPk/8n9jSJjm+Oy+hX8Qv/tb/wCXVM60+F9pxPpL8zD/AK/dmP8ATUnU/Dl/ObKX5mkSt5/aZPozLZjXf/X/ANHTceoVolajSoqooHgABoCZiWEctOTlJyfPefnzn682cUzGJ3q4oPggCgfumrrPNSR9F0mKjZ0kujz3m7+hHIJTNq/oq2PYB72Dg/cWZFm/iRovSeC2qUue9eGP1N15h8a/g/8ApOe9J/io/wCX2NNY8Jdxg0yEZ2qB/nECMy+fS29H4dx+U5h05KKnjc/sbFwaipPgzXuZuB9pfj5tQ9dLqBeB/STrGn+I8/d8Js7G82aU6MuDTx244d5sLO72ac6MnuaeO3HA+nnn8n5H/R/zUnjpfzUO/wAmeWm/Mw7/ACZ58h1BcCsjxdrXb3nqK/YoltWk3dSXRhF9Tlm5l1YMF6TbT146eQSxte8kD/SbDRI+7N9aM3Rl7s32GH5HtK59IHg3aI3vBRv9QPlM3VIp2s+rHmjM1JJ20u7zOncRpFlFtbeD1WKfrUzlaM3CpGS5NHM0ZONSMlyaNJ9GmZp78cn8JVuUeW1Om+8vym91ulmMKnd+hutZp5UKncbBzZwr6WuOAN9OTV1fqm7m/wBJrtPufUyn1xfiuBgWNx6lzfSn48jOFwpVSQCx6VHtIBOh9QPymAk3lmCk3vMHzfwr6XXQoHeuRUD7ezc9Lf6H6pn6dcepnN/8X4rgZtjceplJ9KfiuB7c25f0fBvYdxKdkmva56fsJ+Upp9P1lxBPt8DzsqfrK8U+3wOPmdkdSyDJKsoZJRlYKEiCUWEgujN8mfj+N+mfutMHUvlanZ9zGvfl5nWs1iKrCu+oV2FdePVo61OQp4c454ZOchjaWTmA4rxb87L/AGTf+M6r2aw6I+P7nReos+iPj+5iMjDv9ayyq4bJZ3atwNk95JI9pmZCrSeIxkvFGZCrT3RjJeJ0zkP8n1fpXffacvqvzUu7yOd1L5mXd5Go4/G2weJ5LHZpfJvW5favaN6w948fmPObidorizprmorHgbadqq9rBc1FY8DplViuodCGRgGVh4FT4GcvKLi2mt5zjTTw+Jp/pM/4FH65vuzc6J+JPsNto/4kuwzHJv4hj/ot95phal81P+cjDv8A5if85GnekQE5qgAk9hXoDvPi03ejvFs89L+xuNKeKD7X9jO+j/g9mOll9ylGt6VrRhpgg2SSPLZI+U1+r3UKslCDzjj2mDqlzGpJQg8pG24+aK8vEp3691tgA8+hanYn5hR9ctoFJyu1Pks/VYNRWpOVCpPkkvq0jYOZc18XDycirXaVU2WJ1Da9QGxsTuqktmLaNVZ0o1a8KcuDaRyFvSlxIjX+7j3ik7HzaYPtNQ7Fej1n/wAvH9jXONcw5eeR9Lve0A7VO5a1PtCKAN++eU5yl8TNlbWVC2z6qGPPx4nbPRvnjI4Xja11VKcdwPIodD5r0n65sLeWaaOH1mi6d5U69/j+5onpowWXLoydHs7KBVvXcLEZiQT8GHyMxruOJJm+9G6ydGdLmnnuf/wp6GcF3zLcnR7Kqhqy3l2jsul+QY/L2yLVZnkt6R1oq3jTzvbz3I6F6Q85cfhmUW8bK+wQeZaz1fsJP1TKryxTZzukUnUvKaXJ58N5Po8/JWH+qP32ih+HEav87V7fsc09L6MeJDQJ/wB2p8AT5vMS5/E7jpvR6SVpvf8Ac/saT2Lfmt/hM8De7cek7H6FfxC/+2P/AJVUzrT4X2nGekvzMP8Ar92Y303MVbh7DxByyPiOxlLz+3vMn0ZWVWX/AF/9HSOFZq5OPTkIdrbWlg/vAHXxmXGW0k0czXpOlUlTfFNo4V6ScJqOJ5HUCFtYX1nyZWA2R/eDD6pra8dmo8ne6LWjUs4YfDc+79jePQrw9kx8nJYELfZWle/Nag2yPdtyPqmTaRaTZovSWupVYU0/hT+v/wANu5h8a/g/+k5z0n+Kj/l9jV2PCXccn5r4m+HxNL6+/VNYdfJ0JO1M8NPt417Nwl0vufSdZZUI1rRwl0s3nAzEyK0uqPUjjYPmPaD7xNDWpSpTcJrejS1KcqcnCS3oxPPH5Pv/AOj/AJqTL0v5qHf5MytN+Zh3+TPm9H2UHwhWPwqbHQj3MeoH/uPynrrFNxuNrpS/Q9NUg419rpS/QxnpNxWIovA2o662PsJ0V3/3fKZWiVF78Oe5mTo9RLbhz4mG5AxWszUcD1aVd3PkNqVUfM/uMztWqKNs4vi8L7mZqlRRoOPN7vudF45lCjGvtPd01P0783I0o+ZE5q1pOpWhFdJz1vTdSrGPWcv5RzOwzaG3pWbsm+D+r9pHynV6hS9ZbzXf4HTX1P1lCS7/AAOuzjDlDUubOL9hm4KA9yP2tn6Lns/u9fzm50+19Zb1n0rC7t/ng2dlb7dCq+nd4bzbZpjVmj+k7L0lGOP6TNc3wUdK/eb5TfaHS96dTuNxpNP3pT7jnxnRm6ZUwUbIMkqysFAIJRYQWRleWMpKMyi21umtGJZtE6HSR5TEvqcqlCcYrezyuoOdGUYredK/2vwP6wP8Fn8Jy/8ATLr8v6o0fsNf/Z5E/wC1+B/WB/gs/hH9Luvy/qh7BX/2eRjeZOZsO/EuqquDWOoCr0uNnY9omVZafcU68JyhhLsMi1s60K0ZSjuXYeHKHMWLj4ddV1oSxTYSvS51tyR4D2GemoWNercSnCOVu6OgvfWlapWcoxyt3kaTxm9bMnIsQ9SPfc6H2qzkg/vm9touFGEXxSS+huaCcaUIvikvI2bkrmlMdTjZTEVDbUuQT0nzTu8vMfXNXqWnyqtVKS3819zW6hYuo/WU1v5/qX5743j5dVS49gsZbCzDpYaHTrfeJXSrStRnJ1I4yhp1vVpTk5xxuMlyxzJiUYdNVtwSxFYMvS50eonyHvmLfWFxUrynGGU+zoMa7s6060pRjuMmebcDx7cfs7N/ZMX+mXX+z6oxvYLj/Z9UfFn8+YqD+ZD3v5eqa037ye/9096WjV5P32orxPenpdWT97CXiYHlfmA2cXx8vNsWutTaCSemqtTU4AHsGyPnOmsaFO22Yx4GXf2mzYzpUY5bx2vejo3N3NOBdw/Lqqy6HsfHtVEVwWZiO4ATZ1asHBpSObsLC5hc05SpNJNcjhU153eRuBk2fkbm9+E2nam3FtI7asHTAjwdN93V9vyM9aVV031Gr1PTY3kFvxJcH9n1eR1/H5p4Xn1gNkYzK3jVklEbfvSyZyq05richOwvbeWVCWVzjl/VC7mfheBWVXIxkVdnssco7b9yJ5w6lOC4oiNhe3EsuEm+l582cj575xfitgVFNeLUSakP4TN4do/v15eUwa1V1H1HXaXpsbOLbeZPi/sjovI/M+DRw3FquyqK7UrIdGcBlPU3cRMqjVgoJNnO6nYXNS6qSjTbTfQZw838NP8A6zG/aCenrqf+5GD/AE28/Kl4Hjmc2cNNbgZmMSUcAB12SQZDq08fEi9PTrtTWaUuPQah6JuPYmJhXV5ORVS7ZTuFscKSprrG/hsH5TwtZxjFps3GvWletXjKnBtbPLtZj/S/xnGzPof0W6u/s/pXX2bBunq7LW/jo/KVuZxljDMj0ftqtD1vrINZ2ePefN6PefP5PX6JlgtidTNW6jb0knZGvNSe/wBo2fGRQr7HuvgemraR7S/W0vj59f7nTG41wrOUF78K4D1lW5qupf7r94mXt05c0cz7Le0G8QkuzPmj5uKc8cNwa9LdXaVGkpxSth2PBfV9VfrIkSr04rj4HpQ0q7ry3wa65bvPezTOC84rl25ORm210dTVrRUzaVKgG0o9vjsnzJ+qcnrdOtcThKEW+PDkb2tpvqIQp0ot8cvpf84Gqc9Zld+X10utidlWvUh2NjexMjSqU6dDZnHDyza6dCVOjiSw8s9eSeYfolnY3NrGtPifCuz874HwP1eyV1Oy9fDbgveX1KahaetjtxXvL6o2PnDjWLdg3V1X1PY3ZdKqwLHViE/uBmr060rU7mEpQaW/yZgWNvVhXjKUGlv8maXy5xx8C3tFHUjALam9dS+0HyI8pvby0jcw2XxXBm3u7aNxDD48mdHxeY8HKTRtqAbuau/pQ/Ahu4/VOZqWFzRllRfav2OfnaV6T+F9qPQ8WwMVT0249a+JWooWP91O8yvs11We+Mn2582QqFxVe+Lfb+5ofN3NBziKqgUxlPV39zWN5MR5D2D/APDf6fp6t1tS3yf0N1Y2XqPel8Xka2rEEEdxBBB9hmzazxNi9513E5mxHrrd8ipHZEZ1ZgGViBtT8DOOqafXjNpU20mcrOzrKTSg8HOOa88ZOZdYjdVewlZHh0qANj3E7P1zprCi6NCMWt/F95v7Kk6VGMWt50LhfM2K9FTW5FSWmtO0Vm0Q+tHf1zm6+n11Vko021ncaKtZ1VOSjB4yaFzrxJcrMdq2D1IqV1sp2pAGyR9ZM6HTaDo0EpLDe9m4saTp0UpLe95gDNgZbIMkq2VMFGRBBAMkhFpBdMkGCck7kFsk7gtkncE5J3AyNwTkbgZG5AyNwMjckZG4IyNwMjcDI3IJyNyRkbgZI3BGSdyMDI3JGRuQTkbgjI3JGRuBkbgZG4JyJGBkbkkZG4GRuQTkbgjI3JJyJAyNyRkSCMjcknI3IGRuSRkjcDI3BGSNwRkgmSVbKmCrZBklWyu4KiCEyYL5LbkE5J3BbI3BOSdyCcjcDI3AyNwTkbgjI3BORuCMjcDI3AyTuBkjcDI3AyNwMjcDI3AyTuBkjcDI3AyNwMjcDI3AyNwMjcDJO4GSNwMk7gZI3AyTuBkjcDI3BORuCMk7gZI3AyNwMjcDJG5JGRBGSNwRkgySuSIK5K7gqIBMFiYJJEEomQSIJJgEQSTAEAQBBAgkiCBBIkEEmSSIAgEQQTBIgESCCZIEEiAIAgCAIAgCAIAkASQRBBMAQBAIgCARBBBgqyJJAMFWRBB//9k=">
            <a:hlinkClick r:id="rId3"/>
          </p:cNvPr>
          <p:cNvSpPr>
            <a:spLocks noChangeAspect="1" noChangeArrowheads="1"/>
          </p:cNvSpPr>
          <p:nvPr/>
        </p:nvSpPr>
        <p:spPr bwMode="auto">
          <a:xfrm>
            <a:off x="33338" y="-1135063"/>
            <a:ext cx="6172200" cy="23717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8198" name="Picture 6" descr="https://encrypted-tbn2.gstatic.com/images?q=tbn:ANd9GcQ3VUFA7r1xyv5SlFqgFFOIN30NH0gkjXKzyGHJMDmMWyOBWTMM">
            <a:hlinkClick r:id="rId4"/>
          </p:cNvPr>
          <p:cNvPicPr>
            <a:picLocks noChangeAspect="1" noChangeArrowheads="1"/>
          </p:cNvPicPr>
          <p:nvPr/>
        </p:nvPicPr>
        <p:blipFill>
          <a:blip r:embed="rId5" cstate="print"/>
          <a:srcRect/>
          <a:stretch>
            <a:fillRect/>
          </a:stretch>
        </p:blipFill>
        <p:spPr bwMode="auto">
          <a:xfrm>
            <a:off x="3962400" y="8503920"/>
            <a:ext cx="1333500" cy="533401"/>
          </a:xfrm>
          <a:prstGeom prst="rect">
            <a:avLst/>
          </a:prstGeom>
          <a:noFill/>
        </p:spPr>
      </p:pic>
    </p:spTree>
    <p:extLst>
      <p:ext uri="{BB962C8B-B14F-4D97-AF65-F5344CB8AC3E}">
        <p14:creationId xmlns:p14="http://schemas.microsoft.com/office/powerpoint/2010/main" xmlns="" val="2284587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0"/>
            <a:ext cx="4038600" cy="369332"/>
          </a:xfrm>
          <a:prstGeom prst="rect">
            <a:avLst/>
          </a:prstGeom>
          <a:solidFill>
            <a:srgbClr val="FFC000"/>
          </a:solidFill>
        </p:spPr>
        <p:txBody>
          <a:bodyPr wrap="square" rtlCol="0">
            <a:spAutoFit/>
          </a:bodyPr>
          <a:lstStyle/>
          <a:p>
            <a:pPr algn="ctr"/>
            <a:r>
              <a:rPr lang="en-US" b="1" dirty="0" smtClean="0"/>
              <a:t>SPEAKER OF THE WEEK</a:t>
            </a:r>
            <a:endParaRPr lang="en-US" b="1" dirty="0"/>
          </a:p>
        </p:txBody>
      </p:sp>
      <p:sp>
        <p:nvSpPr>
          <p:cNvPr id="4" name="TextBox 3"/>
          <p:cNvSpPr txBox="1"/>
          <p:nvPr/>
        </p:nvSpPr>
        <p:spPr>
          <a:xfrm>
            <a:off x="4343400" y="4267200"/>
            <a:ext cx="2362200" cy="646331"/>
          </a:xfrm>
          <a:prstGeom prst="rect">
            <a:avLst/>
          </a:prstGeom>
          <a:solidFill>
            <a:schemeClr val="accent1">
              <a:lumMod val="75000"/>
            </a:schemeClr>
          </a:solidFill>
        </p:spPr>
        <p:txBody>
          <a:bodyPr wrap="square" rtlCol="0">
            <a:spAutoFit/>
          </a:bodyPr>
          <a:lstStyle/>
          <a:p>
            <a:pPr algn="ctr"/>
            <a:r>
              <a:rPr lang="en-US" b="1" dirty="0" smtClean="0">
                <a:solidFill>
                  <a:schemeClr val="bg1"/>
                </a:solidFill>
              </a:rPr>
              <a:t>UPCOMING MEETINGS/EVENTS</a:t>
            </a:r>
            <a:endParaRPr lang="en-US" b="1" dirty="0">
              <a:solidFill>
                <a:schemeClr val="bg1"/>
              </a:solidFill>
            </a:endParaRPr>
          </a:p>
        </p:txBody>
      </p:sp>
      <p:sp>
        <p:nvSpPr>
          <p:cNvPr id="8" name="Rectangle 7"/>
          <p:cNvSpPr/>
          <p:nvPr/>
        </p:nvSpPr>
        <p:spPr>
          <a:xfrm>
            <a:off x="177800" y="1219200"/>
            <a:ext cx="4013200" cy="62484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90500" y="7511534"/>
            <a:ext cx="1533753" cy="276999"/>
          </a:xfrm>
          <a:prstGeom prst="rect">
            <a:avLst/>
          </a:prstGeom>
          <a:noFill/>
        </p:spPr>
        <p:txBody>
          <a:bodyPr wrap="none" rtlCol="0">
            <a:spAutoFit/>
          </a:bodyPr>
          <a:lstStyle/>
          <a:p>
            <a:r>
              <a:rPr lang="en-US" sz="1200" b="1" i="1" u="sng" dirty="0" smtClean="0"/>
              <a:t>Quote For The Day</a:t>
            </a:r>
            <a:endParaRPr lang="en-US" sz="1200" b="1" i="1" u="sng" dirty="0"/>
          </a:p>
        </p:txBody>
      </p:sp>
      <p:sp>
        <p:nvSpPr>
          <p:cNvPr id="5" name="TextBox 4"/>
          <p:cNvSpPr txBox="1"/>
          <p:nvPr/>
        </p:nvSpPr>
        <p:spPr>
          <a:xfrm>
            <a:off x="4343400" y="5029201"/>
            <a:ext cx="2362200" cy="2939266"/>
          </a:xfrm>
          <a:prstGeom prst="rect">
            <a:avLst/>
          </a:prstGeom>
          <a:noFill/>
        </p:spPr>
        <p:txBody>
          <a:bodyPr wrap="square" rtlCol="0">
            <a:spAutoFit/>
          </a:bodyPr>
          <a:lstStyle/>
          <a:p>
            <a:pPr marL="171450" indent="-171450">
              <a:buFont typeface="Arial" panose="020B0604020202020204" pitchFamily="34" charset="0"/>
              <a:buChar char="•"/>
            </a:pPr>
            <a:r>
              <a:rPr lang="en-US" sz="1000" dirty="0" smtClean="0"/>
              <a:t>August </a:t>
            </a:r>
            <a:r>
              <a:rPr lang="en-US" sz="1000" dirty="0" smtClean="0"/>
              <a:t>19, 2014  7:30AM Club Board Meeting -Waffle </a:t>
            </a:r>
            <a:r>
              <a:rPr lang="en-US" sz="1000" dirty="0" smtClean="0"/>
              <a:t>Square</a:t>
            </a:r>
            <a:endParaRPr lang="en-US" sz="1000" dirty="0" smtClean="0"/>
          </a:p>
          <a:p>
            <a:endParaRPr lang="en-US" sz="500" dirty="0" smtClean="0"/>
          </a:p>
          <a:p>
            <a:pPr marL="171450" indent="-171450">
              <a:buFont typeface="Arial" panose="020B0604020202020204" pitchFamily="34" charset="0"/>
              <a:buChar char="•"/>
            </a:pPr>
            <a:r>
              <a:rPr lang="en-US" sz="1000" dirty="0" smtClean="0"/>
              <a:t>August 20, 2014 Meeting- Ken Cross, Habitat for Humanity</a:t>
            </a:r>
          </a:p>
          <a:p>
            <a:endParaRPr lang="en-US" sz="500" dirty="0" smtClean="0"/>
          </a:p>
          <a:p>
            <a:pPr marL="171450" indent="-171450">
              <a:buFont typeface="Arial" panose="020B0604020202020204" pitchFamily="34" charset="0"/>
              <a:buChar char="•"/>
            </a:pPr>
            <a:r>
              <a:rPr lang="en-US" sz="1000" dirty="0" smtClean="0"/>
              <a:t>August 27, 2014 </a:t>
            </a:r>
            <a:r>
              <a:rPr lang="en-US" sz="1000" dirty="0" smtClean="0"/>
              <a:t>Meeting-Fellowship</a:t>
            </a:r>
            <a:endParaRPr lang="en-US" sz="1000" dirty="0" smtClean="0"/>
          </a:p>
          <a:p>
            <a:pPr marL="171450" indent="-171450">
              <a:buFont typeface="Arial" panose="020B0604020202020204" pitchFamily="34" charset="0"/>
              <a:buChar char="•"/>
            </a:pPr>
            <a:endParaRPr lang="en-US" sz="500" dirty="0" smtClean="0"/>
          </a:p>
          <a:p>
            <a:pPr marL="171450" indent="-171450">
              <a:buFont typeface="Arial" panose="020B0604020202020204" pitchFamily="34" charset="0"/>
              <a:buChar char="•"/>
            </a:pPr>
            <a:r>
              <a:rPr lang="en-US" sz="1000" dirty="0" smtClean="0"/>
              <a:t>September 3, 2014 </a:t>
            </a:r>
            <a:r>
              <a:rPr lang="en-US" sz="1000" dirty="0" smtClean="0"/>
              <a:t>Meeting-New Generations</a:t>
            </a:r>
          </a:p>
          <a:p>
            <a:pPr marL="171450" indent="-171450">
              <a:buFont typeface="Arial" panose="020B0604020202020204" pitchFamily="34" charset="0"/>
              <a:buChar char="•"/>
            </a:pPr>
            <a:endParaRPr lang="en-US" sz="500" dirty="0" smtClean="0"/>
          </a:p>
          <a:p>
            <a:pPr marL="171450" indent="-171450">
              <a:buFont typeface="Arial" panose="020B0604020202020204" pitchFamily="34" charset="0"/>
              <a:buChar char="•"/>
            </a:pPr>
            <a:r>
              <a:rPr lang="en-US" sz="1000" dirty="0" smtClean="0"/>
              <a:t>September 10, 2014 Meeting-Roteract and Interact Clubs</a:t>
            </a:r>
          </a:p>
          <a:p>
            <a:pPr marL="171450" indent="-171450">
              <a:buFont typeface="Arial" panose="020B0604020202020204" pitchFamily="34" charset="0"/>
              <a:buChar char="•"/>
            </a:pPr>
            <a:endParaRPr lang="en-US" sz="500" dirty="0" smtClean="0"/>
          </a:p>
          <a:p>
            <a:pPr marL="171450" indent="-171450">
              <a:buFont typeface="Arial" panose="020B0604020202020204" pitchFamily="34" charset="0"/>
              <a:buChar char="•"/>
            </a:pPr>
            <a:r>
              <a:rPr lang="en-US" sz="1000" dirty="0" smtClean="0"/>
              <a:t>September 17, 2014 Meeting-Los Rios Community College Chancellor</a:t>
            </a:r>
          </a:p>
          <a:p>
            <a:pPr marL="171450" indent="-171450">
              <a:buFont typeface="Arial" panose="020B0604020202020204" pitchFamily="34" charset="0"/>
              <a:buChar char="•"/>
            </a:pPr>
            <a:endParaRPr lang="en-US" sz="500" dirty="0" smtClean="0"/>
          </a:p>
          <a:p>
            <a:pPr marL="171450" indent="-171450">
              <a:buFont typeface="Arial" panose="020B0604020202020204" pitchFamily="34" charset="0"/>
              <a:buChar char="•"/>
            </a:pPr>
            <a:r>
              <a:rPr lang="en-US" sz="1000" dirty="0" smtClean="0"/>
              <a:t>September 19, 2014 Golf Tournament</a:t>
            </a:r>
          </a:p>
          <a:p>
            <a:pPr marL="171450" indent="-171450">
              <a:buFont typeface="Arial" panose="020B0604020202020204" pitchFamily="34" charset="0"/>
              <a:buChar char="•"/>
            </a:pPr>
            <a:endParaRPr lang="en-US" sz="500" dirty="0" smtClean="0"/>
          </a:p>
          <a:p>
            <a:pPr marL="171450" indent="-171450">
              <a:buFont typeface="Arial" panose="020B0604020202020204" pitchFamily="34" charset="0"/>
              <a:buChar char="•"/>
            </a:pPr>
            <a:r>
              <a:rPr lang="en-US" sz="1000" dirty="0" smtClean="0"/>
              <a:t>September 24, 2014 Meeting Fellowship</a:t>
            </a:r>
          </a:p>
        </p:txBody>
      </p:sp>
      <p:sp>
        <p:nvSpPr>
          <p:cNvPr id="10" name="Slide Number Placeholder 9"/>
          <p:cNvSpPr>
            <a:spLocks noGrp="1"/>
          </p:cNvSpPr>
          <p:nvPr>
            <p:ph type="sldNum" sz="quarter" idx="12"/>
          </p:nvPr>
        </p:nvSpPr>
        <p:spPr/>
        <p:txBody>
          <a:bodyPr/>
          <a:lstStyle/>
          <a:p>
            <a:fld id="{30A954B0-85AA-4927-9202-46BAF8195992}" type="slidenum">
              <a:rPr lang="en-US" smtClean="0"/>
              <a:pPr/>
              <a:t>2</a:t>
            </a:fld>
            <a:endParaRPr lang="en-US" dirty="0"/>
          </a:p>
        </p:txBody>
      </p:sp>
      <p:sp>
        <p:nvSpPr>
          <p:cNvPr id="11" name="TextBox 10"/>
          <p:cNvSpPr txBox="1"/>
          <p:nvPr/>
        </p:nvSpPr>
        <p:spPr>
          <a:xfrm>
            <a:off x="228600" y="1828800"/>
            <a:ext cx="3886199" cy="461665"/>
          </a:xfrm>
          <a:prstGeom prst="rect">
            <a:avLst/>
          </a:prstGeom>
          <a:noFill/>
        </p:spPr>
        <p:txBody>
          <a:bodyPr wrap="square" rtlCol="0">
            <a:spAutoFit/>
          </a:bodyPr>
          <a:lstStyle/>
          <a:p>
            <a:endParaRPr lang="en-US" sz="1200" dirty="0" smtClean="0"/>
          </a:p>
          <a:p>
            <a:endParaRPr lang="en-US" sz="1200" b="1" dirty="0"/>
          </a:p>
        </p:txBody>
      </p:sp>
      <p:sp>
        <p:nvSpPr>
          <p:cNvPr id="12" name="TextBox 11"/>
          <p:cNvSpPr txBox="1"/>
          <p:nvPr/>
        </p:nvSpPr>
        <p:spPr>
          <a:xfrm>
            <a:off x="228601" y="1219200"/>
            <a:ext cx="3886199" cy="5293757"/>
          </a:xfrm>
          <a:prstGeom prst="rect">
            <a:avLst/>
          </a:prstGeom>
          <a:noFill/>
        </p:spPr>
        <p:txBody>
          <a:bodyPr wrap="square" rtlCol="0">
            <a:spAutoFit/>
          </a:bodyPr>
          <a:lstStyle/>
          <a:p>
            <a:r>
              <a:rPr lang="en-US" sz="1400" b="1" dirty="0" smtClean="0">
                <a:latin typeface="+mj-lt"/>
              </a:rPr>
              <a:t>District Governor, Fred Teichert</a:t>
            </a:r>
          </a:p>
          <a:p>
            <a:endParaRPr lang="en-US" sz="1400" b="1" dirty="0" smtClean="0">
              <a:latin typeface="+mj-lt"/>
            </a:endParaRPr>
          </a:p>
          <a:p>
            <a:r>
              <a:rPr lang="en-US" sz="1000" dirty="0" smtClean="0">
                <a:latin typeface="+mj-lt"/>
              </a:rPr>
              <a:t>The </a:t>
            </a:r>
            <a:r>
              <a:rPr lang="en-US" sz="1000" dirty="0" smtClean="0">
                <a:latin typeface="+mj-lt"/>
              </a:rPr>
              <a:t>District Governor, Fred Teichert, </a:t>
            </a:r>
            <a:r>
              <a:rPr lang="en-US" sz="1000" dirty="0" smtClean="0">
                <a:latin typeface="+mj-lt"/>
              </a:rPr>
              <a:t>discussed</a:t>
            </a:r>
          </a:p>
          <a:p>
            <a:r>
              <a:rPr lang="en-US" sz="1000" dirty="0" smtClean="0">
                <a:latin typeface="+mj-lt"/>
              </a:rPr>
              <a:t>the </a:t>
            </a:r>
            <a:r>
              <a:rPr lang="en-US" sz="1000" dirty="0" smtClean="0">
                <a:latin typeface="+mj-lt"/>
              </a:rPr>
              <a:t>theme of “Build Rotary” as a way to </a:t>
            </a:r>
            <a:endParaRPr lang="en-US" sz="1000" dirty="0" smtClean="0">
              <a:latin typeface="+mj-lt"/>
            </a:endParaRPr>
          </a:p>
          <a:p>
            <a:r>
              <a:rPr lang="en-US" sz="1000" dirty="0" smtClean="0">
                <a:latin typeface="+mj-lt"/>
              </a:rPr>
              <a:t>remember </a:t>
            </a:r>
            <a:r>
              <a:rPr lang="en-US" sz="1000" dirty="0" smtClean="0">
                <a:latin typeface="+mj-lt"/>
              </a:rPr>
              <a:t>what we do for ourselves and </a:t>
            </a:r>
            <a:r>
              <a:rPr lang="en-US" sz="1000" dirty="0" smtClean="0">
                <a:latin typeface="+mj-lt"/>
              </a:rPr>
              <a:t>for</a:t>
            </a:r>
          </a:p>
          <a:p>
            <a:r>
              <a:rPr lang="en-US" sz="1000" dirty="0" smtClean="0">
                <a:latin typeface="+mj-lt"/>
              </a:rPr>
              <a:t>others</a:t>
            </a:r>
            <a:r>
              <a:rPr lang="en-US" sz="1000" dirty="0" smtClean="0">
                <a:latin typeface="+mj-lt"/>
              </a:rPr>
              <a:t>.  </a:t>
            </a:r>
            <a:endParaRPr lang="en-US" sz="1000" dirty="0" smtClean="0">
              <a:latin typeface="+mj-lt"/>
            </a:endParaRPr>
          </a:p>
          <a:p>
            <a:r>
              <a:rPr lang="en-US" sz="1200" b="1" dirty="0" smtClean="0">
                <a:latin typeface="+mj-lt"/>
              </a:rPr>
              <a:t>B</a:t>
            </a:r>
            <a:r>
              <a:rPr lang="en-US" sz="1000" dirty="0" smtClean="0">
                <a:latin typeface="+mj-lt"/>
              </a:rPr>
              <a:t> </a:t>
            </a:r>
            <a:r>
              <a:rPr lang="en-US" sz="1000" dirty="0" smtClean="0">
                <a:latin typeface="+mj-lt"/>
              </a:rPr>
              <a:t>is for belonging and building community. </a:t>
            </a:r>
            <a:endParaRPr lang="en-US" sz="1000" dirty="0" smtClean="0">
              <a:latin typeface="+mj-lt"/>
            </a:endParaRPr>
          </a:p>
          <a:p>
            <a:r>
              <a:rPr lang="en-US" sz="1200" b="1" dirty="0" smtClean="0">
                <a:latin typeface="+mj-lt"/>
              </a:rPr>
              <a:t>U</a:t>
            </a:r>
            <a:r>
              <a:rPr lang="en-US" sz="1000" dirty="0" smtClean="0">
                <a:latin typeface="+mj-lt"/>
              </a:rPr>
              <a:t> </a:t>
            </a:r>
            <a:r>
              <a:rPr lang="en-US" sz="1000" dirty="0" smtClean="0">
                <a:latin typeface="+mj-lt"/>
              </a:rPr>
              <a:t>is for usefulness and unity (4 way test).  </a:t>
            </a:r>
            <a:endParaRPr lang="en-US" sz="1000" dirty="0" smtClean="0">
              <a:latin typeface="+mj-lt"/>
            </a:endParaRPr>
          </a:p>
          <a:p>
            <a:r>
              <a:rPr lang="en-US" sz="1200" dirty="0" smtClean="0">
                <a:latin typeface="+mj-lt"/>
              </a:rPr>
              <a:t>I</a:t>
            </a:r>
            <a:r>
              <a:rPr lang="en-US" sz="1000" dirty="0" smtClean="0">
                <a:latin typeface="+mj-lt"/>
              </a:rPr>
              <a:t> </a:t>
            </a:r>
            <a:r>
              <a:rPr lang="en-US" sz="1000" dirty="0" smtClean="0">
                <a:latin typeface="+mj-lt"/>
              </a:rPr>
              <a:t>is for influence—people are proud to associate with a group that attracts leaders.  </a:t>
            </a:r>
            <a:endParaRPr lang="en-US" sz="1000" dirty="0" smtClean="0">
              <a:latin typeface="+mj-lt"/>
            </a:endParaRPr>
          </a:p>
          <a:p>
            <a:r>
              <a:rPr lang="en-US" sz="1200" dirty="0" smtClean="0">
                <a:latin typeface="+mj-lt"/>
              </a:rPr>
              <a:t>L</a:t>
            </a:r>
            <a:r>
              <a:rPr lang="en-US" sz="1000" dirty="0" smtClean="0">
                <a:latin typeface="+mj-lt"/>
              </a:rPr>
              <a:t> </a:t>
            </a:r>
            <a:r>
              <a:rPr lang="en-US" sz="1000" dirty="0" smtClean="0">
                <a:latin typeface="+mj-lt"/>
              </a:rPr>
              <a:t>is for laughter and the fun and fellowship of the club. </a:t>
            </a:r>
            <a:endParaRPr lang="en-US" sz="1000" dirty="0" smtClean="0">
              <a:latin typeface="+mj-lt"/>
            </a:endParaRPr>
          </a:p>
          <a:p>
            <a:r>
              <a:rPr lang="en-US" sz="1200" b="1" dirty="0" smtClean="0">
                <a:latin typeface="+mj-lt"/>
              </a:rPr>
              <a:t>D</a:t>
            </a:r>
            <a:r>
              <a:rPr lang="en-US" sz="1000" dirty="0" smtClean="0">
                <a:latin typeface="+mj-lt"/>
              </a:rPr>
              <a:t> </a:t>
            </a:r>
            <a:r>
              <a:rPr lang="en-US" sz="1000" dirty="0" smtClean="0">
                <a:latin typeface="+mj-lt"/>
              </a:rPr>
              <a:t>is for “do or die” (survival of the club) or “do it now”.  We need to make it attractive for people to join the club.  </a:t>
            </a:r>
            <a:endParaRPr lang="en-US" sz="1000" dirty="0" smtClean="0">
              <a:latin typeface="+mj-lt"/>
            </a:endParaRPr>
          </a:p>
          <a:p>
            <a:endParaRPr lang="en-US" sz="1000" dirty="0" smtClean="0">
              <a:latin typeface="+mj-lt"/>
            </a:endParaRPr>
          </a:p>
          <a:p>
            <a:pPr marL="2057400">
              <a:tabLst>
                <a:tab pos="2057400" algn="l"/>
              </a:tabLst>
            </a:pPr>
            <a:r>
              <a:rPr lang="en-US" sz="1000" dirty="0" smtClean="0">
                <a:latin typeface="+mj-lt"/>
              </a:rPr>
              <a:t>He </a:t>
            </a:r>
            <a:r>
              <a:rPr lang="en-US" sz="1000" dirty="0" smtClean="0">
                <a:latin typeface="+mj-lt"/>
              </a:rPr>
              <a:t>also mentioned </a:t>
            </a:r>
            <a:r>
              <a:rPr lang="en-US" sz="1000" dirty="0" smtClean="0">
                <a:latin typeface="+mj-lt"/>
              </a:rPr>
              <a:t>the </a:t>
            </a:r>
            <a:r>
              <a:rPr lang="en-US" sz="1000" dirty="0" smtClean="0">
                <a:latin typeface="+mj-lt"/>
              </a:rPr>
              <a:t>Rotary </a:t>
            </a:r>
            <a:endParaRPr lang="en-US" sz="1000" dirty="0" smtClean="0">
              <a:latin typeface="+mj-lt"/>
            </a:endParaRPr>
          </a:p>
          <a:p>
            <a:pPr marL="2057400">
              <a:tabLst>
                <a:tab pos="2057400" algn="l"/>
              </a:tabLst>
            </a:pPr>
            <a:r>
              <a:rPr lang="en-US" sz="1000" dirty="0" smtClean="0">
                <a:latin typeface="+mj-lt"/>
              </a:rPr>
              <a:t>Club Locator </a:t>
            </a:r>
            <a:r>
              <a:rPr lang="en-US" sz="1000" dirty="0" smtClean="0">
                <a:latin typeface="+mj-lt"/>
              </a:rPr>
              <a:t>so one can </a:t>
            </a:r>
            <a:r>
              <a:rPr lang="en-US" sz="1000" dirty="0" smtClean="0">
                <a:latin typeface="+mj-lt"/>
              </a:rPr>
              <a:t>find </a:t>
            </a:r>
          </a:p>
          <a:p>
            <a:pPr marL="2057400">
              <a:tabLst>
                <a:tab pos="2057400" algn="l"/>
              </a:tabLst>
            </a:pPr>
            <a:r>
              <a:rPr lang="en-US" sz="1000" dirty="0" smtClean="0">
                <a:latin typeface="+mj-lt"/>
              </a:rPr>
              <a:t>other meetings—either </a:t>
            </a:r>
            <a:r>
              <a:rPr lang="en-US" sz="1000" dirty="0" smtClean="0">
                <a:latin typeface="+mj-lt"/>
              </a:rPr>
              <a:t>for </a:t>
            </a:r>
            <a:endParaRPr lang="en-US" sz="1000" dirty="0" smtClean="0">
              <a:latin typeface="+mj-lt"/>
            </a:endParaRPr>
          </a:p>
          <a:p>
            <a:pPr marL="2057400">
              <a:tabLst>
                <a:tab pos="2057400" algn="l"/>
              </a:tabLst>
            </a:pPr>
            <a:r>
              <a:rPr lang="en-US" sz="1000" dirty="0" smtClean="0">
                <a:latin typeface="+mj-lt"/>
              </a:rPr>
              <a:t>make-ups or </a:t>
            </a:r>
            <a:r>
              <a:rPr lang="en-US" sz="1000" dirty="0" smtClean="0">
                <a:latin typeface="+mj-lt"/>
              </a:rPr>
              <a:t>to get new ideas. </a:t>
            </a:r>
            <a:endParaRPr lang="en-US" sz="1000" dirty="0" smtClean="0">
              <a:latin typeface="+mj-lt"/>
            </a:endParaRPr>
          </a:p>
          <a:p>
            <a:pPr marL="2057400">
              <a:tabLst>
                <a:tab pos="2057400" algn="l"/>
              </a:tabLst>
            </a:pPr>
            <a:r>
              <a:rPr lang="en-US" sz="1000" dirty="0" smtClean="0">
                <a:latin typeface="+mj-lt"/>
              </a:rPr>
              <a:t>He </a:t>
            </a:r>
            <a:r>
              <a:rPr lang="en-US" sz="1000" dirty="0" smtClean="0">
                <a:latin typeface="+mj-lt"/>
              </a:rPr>
              <a:t>also said the </a:t>
            </a:r>
            <a:r>
              <a:rPr lang="en-US" sz="1000" dirty="0" smtClean="0">
                <a:latin typeface="+mj-lt"/>
              </a:rPr>
              <a:t>Rotary</a:t>
            </a:r>
          </a:p>
          <a:p>
            <a:pPr marL="2057400">
              <a:tabLst>
                <a:tab pos="2057400" algn="l"/>
              </a:tabLst>
            </a:pPr>
            <a:r>
              <a:rPr lang="en-US" sz="1000" dirty="0" smtClean="0">
                <a:latin typeface="+mj-lt"/>
              </a:rPr>
              <a:t>International website </a:t>
            </a:r>
            <a:r>
              <a:rPr lang="en-US" sz="1000" dirty="0" smtClean="0">
                <a:latin typeface="+mj-lt"/>
              </a:rPr>
              <a:t>is much </a:t>
            </a:r>
            <a:endParaRPr lang="en-US" sz="1000" dirty="0" smtClean="0">
              <a:latin typeface="+mj-lt"/>
            </a:endParaRPr>
          </a:p>
          <a:p>
            <a:pPr marL="2057400">
              <a:tabLst>
                <a:tab pos="2057400" algn="l"/>
              </a:tabLst>
            </a:pPr>
            <a:r>
              <a:rPr lang="en-US" sz="1000" dirty="0" smtClean="0">
                <a:latin typeface="+mj-lt"/>
              </a:rPr>
              <a:t>improved </a:t>
            </a:r>
            <a:r>
              <a:rPr lang="en-US" sz="1000" dirty="0" smtClean="0">
                <a:latin typeface="+mj-lt"/>
              </a:rPr>
              <a:t>and </a:t>
            </a:r>
            <a:r>
              <a:rPr lang="en-US" sz="1000" dirty="0" smtClean="0">
                <a:latin typeface="+mj-lt"/>
              </a:rPr>
              <a:t>suggested that</a:t>
            </a:r>
          </a:p>
          <a:p>
            <a:pPr marL="2057400">
              <a:tabLst>
                <a:tab pos="2057400" algn="l"/>
              </a:tabLst>
            </a:pPr>
            <a:r>
              <a:rPr lang="en-US" sz="1000" dirty="0" smtClean="0">
                <a:latin typeface="+mj-lt"/>
              </a:rPr>
              <a:t>we spend </a:t>
            </a:r>
            <a:r>
              <a:rPr lang="en-US" sz="1000" dirty="0" smtClean="0">
                <a:latin typeface="+mj-lt"/>
              </a:rPr>
              <a:t>time </a:t>
            </a:r>
            <a:r>
              <a:rPr lang="en-US" sz="1000" dirty="0" smtClean="0">
                <a:latin typeface="+mj-lt"/>
              </a:rPr>
              <a:t>exploring</a:t>
            </a:r>
          </a:p>
          <a:p>
            <a:pPr marL="2057400">
              <a:tabLst>
                <a:tab pos="2057400" algn="l"/>
              </a:tabLst>
            </a:pPr>
            <a:r>
              <a:rPr lang="en-US" sz="1000" dirty="0" smtClean="0">
                <a:latin typeface="+mj-lt"/>
              </a:rPr>
              <a:t> </a:t>
            </a:r>
            <a:r>
              <a:rPr lang="en-US" sz="1000" dirty="0" smtClean="0">
                <a:latin typeface="+mj-lt"/>
              </a:rPr>
              <a:t>it</a:t>
            </a:r>
            <a:r>
              <a:rPr lang="en-US" sz="1000" dirty="0" smtClean="0">
                <a:latin typeface="+mj-lt"/>
              </a:rPr>
              <a:t>.</a:t>
            </a:r>
          </a:p>
          <a:p>
            <a:pPr marL="2057400">
              <a:tabLst>
                <a:tab pos="2057400" algn="l"/>
              </a:tabLst>
            </a:pPr>
            <a:endParaRPr lang="en-US" sz="1000" b="1" dirty="0" smtClean="0">
              <a:latin typeface="+mj-lt"/>
            </a:endParaRPr>
          </a:p>
          <a:p>
            <a:pPr indent="2057400"/>
            <a:r>
              <a:rPr lang="en-US" sz="1000" b="1" dirty="0" smtClean="0"/>
              <a:t>Fred Teichert </a:t>
            </a:r>
            <a:r>
              <a:rPr lang="en-US" sz="1000" dirty="0" smtClean="0"/>
              <a:t>showed the </a:t>
            </a:r>
            <a:r>
              <a:rPr lang="en-US" sz="1000" dirty="0" smtClean="0"/>
              <a:t> </a:t>
            </a:r>
          </a:p>
          <a:p>
            <a:pPr indent="2057400"/>
            <a:r>
              <a:rPr lang="en-US" sz="1000" dirty="0" smtClean="0"/>
              <a:t>2015 </a:t>
            </a:r>
            <a:r>
              <a:rPr lang="en-US" sz="1000" dirty="0" smtClean="0"/>
              <a:t>District Conference promotional video.  It will be in Rohnert Park April 24-26, 2015.  There will be a golf tournament, and the themes of Veterans and Literacy will be highlighted.  Friday night will feature time at the Charles M. Schulz Museum.  On Saturday, there will be wine tasting, Children’s Museum of Sonoma County, and more!</a:t>
            </a:r>
          </a:p>
          <a:p>
            <a:pPr marL="2057400">
              <a:tabLst>
                <a:tab pos="2057400" algn="l"/>
              </a:tabLst>
            </a:pPr>
            <a:endParaRPr lang="en-US" sz="1000" b="1" dirty="0">
              <a:latin typeface="+mj-lt"/>
            </a:endParaRPr>
          </a:p>
        </p:txBody>
      </p:sp>
      <p:sp>
        <p:nvSpPr>
          <p:cNvPr id="13" name="TextBox 12"/>
          <p:cNvSpPr txBox="1"/>
          <p:nvPr/>
        </p:nvSpPr>
        <p:spPr>
          <a:xfrm>
            <a:off x="152400" y="7772400"/>
            <a:ext cx="3810000" cy="830997"/>
          </a:xfrm>
          <a:prstGeom prst="rect">
            <a:avLst/>
          </a:prstGeom>
          <a:noFill/>
        </p:spPr>
        <p:txBody>
          <a:bodyPr wrap="square" rtlCol="0">
            <a:spAutoFit/>
          </a:bodyPr>
          <a:lstStyle/>
          <a:p>
            <a:r>
              <a:rPr lang="en-US" sz="1600" i="1" dirty="0" smtClean="0"/>
              <a:t>"In matters of style, swim with the current; In matters of principle, stand like a rock</a:t>
            </a:r>
            <a:r>
              <a:rPr lang="en-US" sz="1600" i="1" dirty="0" smtClean="0"/>
              <a:t>.“                               Thomas </a:t>
            </a:r>
            <a:r>
              <a:rPr lang="en-US" sz="1600" i="1" dirty="0" smtClean="0"/>
              <a:t>Jefferson</a:t>
            </a:r>
            <a:endParaRPr lang="en-US" sz="1600" i="1" dirty="0"/>
          </a:p>
        </p:txBody>
      </p:sp>
      <p:pic>
        <p:nvPicPr>
          <p:cNvPr id="6146" name="Picture 2" descr="C:\Users\Moxley Girls\Pictures\CH Rotary\8-13-14\1.jpg"/>
          <p:cNvPicPr>
            <a:picLocks noChangeAspect="1" noChangeArrowheads="1"/>
          </p:cNvPicPr>
          <p:nvPr/>
        </p:nvPicPr>
        <p:blipFill>
          <a:blip r:embed="rId2" cstate="print"/>
          <a:srcRect l="31871" t="30480" b="4514"/>
          <a:stretch>
            <a:fillRect/>
          </a:stretch>
        </p:blipFill>
        <p:spPr bwMode="auto">
          <a:xfrm>
            <a:off x="304800" y="3581400"/>
            <a:ext cx="1996510" cy="1905000"/>
          </a:xfrm>
          <a:prstGeom prst="rect">
            <a:avLst/>
          </a:prstGeom>
          <a:noFill/>
        </p:spPr>
      </p:pic>
      <p:pic>
        <p:nvPicPr>
          <p:cNvPr id="6147" name="Picture 3" descr="C:\Users\Moxley Girls\Pictures\CH Rotary\8-13-14\13.jpg"/>
          <p:cNvPicPr>
            <a:picLocks noChangeAspect="1" noChangeArrowheads="1"/>
          </p:cNvPicPr>
          <p:nvPr/>
        </p:nvPicPr>
        <p:blipFill>
          <a:blip r:embed="rId3" cstate="print"/>
          <a:srcRect t="28571"/>
          <a:stretch>
            <a:fillRect/>
          </a:stretch>
        </p:blipFill>
        <p:spPr bwMode="auto">
          <a:xfrm>
            <a:off x="2819400" y="1295400"/>
            <a:ext cx="1280160" cy="1219200"/>
          </a:xfrm>
          <a:prstGeom prst="rect">
            <a:avLst/>
          </a:prstGeom>
          <a:noFill/>
        </p:spPr>
      </p:pic>
      <p:pic>
        <p:nvPicPr>
          <p:cNvPr id="6149" name="Picture 5" descr="Photo"/>
          <p:cNvPicPr>
            <a:picLocks noChangeAspect="1" noChangeArrowheads="1"/>
          </p:cNvPicPr>
          <p:nvPr/>
        </p:nvPicPr>
        <p:blipFill>
          <a:blip r:embed="rId4" cstate="print"/>
          <a:srcRect/>
          <a:stretch>
            <a:fillRect/>
          </a:stretch>
        </p:blipFill>
        <p:spPr bwMode="auto">
          <a:xfrm>
            <a:off x="2286000" y="6248400"/>
            <a:ext cx="1828800" cy="1118937"/>
          </a:xfrm>
          <a:prstGeom prst="rect">
            <a:avLst/>
          </a:prstGeom>
          <a:noFill/>
        </p:spPr>
      </p:pic>
      <p:pic>
        <p:nvPicPr>
          <p:cNvPr id="6150" name="Picture 6" descr="C:\Users\Moxley Girls\Pictures\CH Rotary\8-13-14\14.jpg"/>
          <p:cNvPicPr>
            <a:picLocks noChangeAspect="1" noChangeArrowheads="1"/>
          </p:cNvPicPr>
          <p:nvPr/>
        </p:nvPicPr>
        <p:blipFill>
          <a:blip r:embed="rId5" cstate="print"/>
          <a:srcRect l="9756" t="31098"/>
          <a:stretch>
            <a:fillRect/>
          </a:stretch>
        </p:blipFill>
        <p:spPr bwMode="auto">
          <a:xfrm>
            <a:off x="304800" y="6324600"/>
            <a:ext cx="1097819" cy="1117600"/>
          </a:xfrm>
          <a:prstGeom prst="rect">
            <a:avLst/>
          </a:prstGeom>
          <a:noFill/>
        </p:spPr>
      </p:pic>
      <p:sp>
        <p:nvSpPr>
          <p:cNvPr id="19" name="TextBox 18"/>
          <p:cNvSpPr txBox="1"/>
          <p:nvPr/>
        </p:nvSpPr>
        <p:spPr>
          <a:xfrm>
            <a:off x="1447800" y="6553200"/>
            <a:ext cx="838200" cy="707886"/>
          </a:xfrm>
          <a:prstGeom prst="rect">
            <a:avLst/>
          </a:prstGeom>
          <a:noFill/>
        </p:spPr>
        <p:txBody>
          <a:bodyPr wrap="square" rtlCol="0">
            <a:spAutoFit/>
          </a:bodyPr>
          <a:lstStyle/>
          <a:p>
            <a:r>
              <a:rPr lang="en-US" sz="1000" b="1" dirty="0" smtClean="0">
                <a:latin typeface="+mj-lt"/>
              </a:rPr>
              <a:t>Fred Rowe </a:t>
            </a:r>
            <a:r>
              <a:rPr lang="en-US" sz="1000" dirty="0" smtClean="0">
                <a:latin typeface="+mj-lt"/>
              </a:rPr>
              <a:t>introducing </a:t>
            </a:r>
            <a:r>
              <a:rPr lang="en-US" sz="1000" b="1" dirty="0" smtClean="0">
                <a:latin typeface="+mj-lt"/>
              </a:rPr>
              <a:t>Fred Teichert.</a:t>
            </a:r>
            <a:endParaRPr lang="en-US" sz="1000" b="1" dirty="0">
              <a:latin typeface="+mj-lt"/>
            </a:endParaRPr>
          </a:p>
        </p:txBody>
      </p:sp>
    </p:spTree>
    <p:extLst>
      <p:ext uri="{BB962C8B-B14F-4D97-AF65-F5344CB8AC3E}">
        <p14:creationId xmlns:p14="http://schemas.microsoft.com/office/powerpoint/2010/main" xmlns="" val="2030826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0"/>
            <a:ext cx="6172200" cy="369332"/>
          </a:xfrm>
          <a:prstGeom prst="rect">
            <a:avLst/>
          </a:prstGeom>
          <a:solidFill>
            <a:srgbClr val="FFC000"/>
          </a:solidFill>
        </p:spPr>
        <p:txBody>
          <a:bodyPr wrap="square" rtlCol="0">
            <a:spAutoFit/>
          </a:bodyPr>
          <a:lstStyle/>
          <a:p>
            <a:pPr algn="ctr"/>
            <a:r>
              <a:rPr lang="en-US" b="1" dirty="0" smtClean="0"/>
              <a:t>WEEKLY REPORT</a:t>
            </a:r>
            <a:endParaRPr lang="en-US" b="1" dirty="0"/>
          </a:p>
        </p:txBody>
      </p:sp>
      <p:sp>
        <p:nvSpPr>
          <p:cNvPr id="7" name="TextBox 6"/>
          <p:cNvSpPr txBox="1"/>
          <p:nvPr/>
        </p:nvSpPr>
        <p:spPr>
          <a:xfrm>
            <a:off x="3124200" y="5257800"/>
            <a:ext cx="3568700" cy="338554"/>
          </a:xfrm>
          <a:prstGeom prst="rect">
            <a:avLst/>
          </a:prstGeom>
          <a:solidFill>
            <a:schemeClr val="accent1">
              <a:lumMod val="75000"/>
            </a:schemeClr>
          </a:solidFill>
        </p:spPr>
        <p:txBody>
          <a:bodyPr wrap="square" rtlCol="0">
            <a:spAutoFit/>
          </a:bodyPr>
          <a:lstStyle/>
          <a:p>
            <a:pPr algn="ctr"/>
            <a:r>
              <a:rPr lang="en-US" sz="1600" b="1" dirty="0" smtClean="0">
                <a:solidFill>
                  <a:schemeClr val="bg1"/>
                </a:solidFill>
              </a:rPr>
              <a:t>BIRTHDAYS &amp; ANNIVERSARIES</a:t>
            </a:r>
            <a:endParaRPr lang="en-US" sz="1600" b="1" dirty="0">
              <a:solidFill>
                <a:schemeClr val="bg1"/>
              </a:solidFill>
            </a:endParaRPr>
          </a:p>
        </p:txBody>
      </p:sp>
      <p:sp>
        <p:nvSpPr>
          <p:cNvPr id="2" name="TextBox 1"/>
          <p:cNvSpPr txBox="1"/>
          <p:nvPr/>
        </p:nvSpPr>
        <p:spPr>
          <a:xfrm>
            <a:off x="3124200" y="5638800"/>
            <a:ext cx="3522134" cy="2554545"/>
          </a:xfrm>
          <a:prstGeom prst="rect">
            <a:avLst/>
          </a:prstGeom>
          <a:noFill/>
        </p:spPr>
        <p:txBody>
          <a:bodyPr wrap="square" rtlCol="0">
            <a:spAutoFit/>
          </a:bodyPr>
          <a:lstStyle/>
          <a:p>
            <a:r>
              <a:rPr lang="en-US" sz="1000" b="1" u="sng" dirty="0" smtClean="0"/>
              <a:t>Birthdays</a:t>
            </a:r>
          </a:p>
          <a:p>
            <a:r>
              <a:rPr lang="en-US" sz="1000" dirty="0" smtClean="0"/>
              <a:t>Jack Mintz              8/21</a:t>
            </a:r>
          </a:p>
          <a:p>
            <a:r>
              <a:rPr lang="en-US" sz="1000" dirty="0" smtClean="0"/>
              <a:t>Vincent Jenkins     8/29</a:t>
            </a:r>
          </a:p>
          <a:p>
            <a:r>
              <a:rPr lang="en-US" sz="1000" dirty="0" smtClean="0"/>
              <a:t>Jack Frost               8/29</a:t>
            </a:r>
          </a:p>
          <a:p>
            <a:endParaRPr lang="en-US" sz="1000" dirty="0"/>
          </a:p>
          <a:p>
            <a:r>
              <a:rPr lang="en-US" sz="1000" b="1" u="sng" dirty="0" smtClean="0"/>
              <a:t>Anniversaries</a:t>
            </a:r>
          </a:p>
          <a:p>
            <a:r>
              <a:rPr lang="en-US" sz="1000" dirty="0" smtClean="0"/>
              <a:t>Jessica &amp; Ed Mang        8/6</a:t>
            </a:r>
          </a:p>
          <a:p>
            <a:r>
              <a:rPr lang="en-US" sz="1000" dirty="0" smtClean="0"/>
              <a:t>Jennifer &amp; Chad Riffe   8/6</a:t>
            </a:r>
          </a:p>
          <a:p>
            <a:r>
              <a:rPr lang="en-US" sz="1000" dirty="0" smtClean="0"/>
              <a:t>Doyle &amp; Loy Phelan      8/17</a:t>
            </a:r>
          </a:p>
          <a:p>
            <a:r>
              <a:rPr lang="en-US" sz="1000" dirty="0" smtClean="0"/>
              <a:t>Alex &amp; Jeni Turcotte     8/25</a:t>
            </a:r>
          </a:p>
          <a:p>
            <a:r>
              <a:rPr lang="en-US" sz="1000" dirty="0" smtClean="0"/>
              <a:t>Steve &amp; Julie Bruce       8/28</a:t>
            </a:r>
          </a:p>
          <a:p>
            <a:endParaRPr lang="en-US" sz="1000" dirty="0"/>
          </a:p>
          <a:p>
            <a:r>
              <a:rPr lang="en-US" sz="1000" b="1" u="sng" dirty="0" smtClean="0"/>
              <a:t>Rotary Anniversaries</a:t>
            </a:r>
          </a:p>
          <a:p>
            <a:r>
              <a:rPr lang="en-US" sz="1000" dirty="0" smtClean="0"/>
              <a:t>Dean Henricks      32 yrs.        Mel Turner        4 yrs.</a:t>
            </a:r>
          </a:p>
          <a:p>
            <a:r>
              <a:rPr lang="en-US" sz="1000" dirty="0" smtClean="0"/>
              <a:t>Anne Osborne      3 yrs.           John Blonskij    1 yr.</a:t>
            </a:r>
          </a:p>
          <a:p>
            <a:r>
              <a:rPr lang="en-US" sz="1000" dirty="0" smtClean="0"/>
              <a:t>Elizabeth Morabito  2yrs.</a:t>
            </a:r>
          </a:p>
        </p:txBody>
      </p:sp>
      <p:sp>
        <p:nvSpPr>
          <p:cNvPr id="6" name="Slide Number Placeholder 5"/>
          <p:cNvSpPr>
            <a:spLocks noGrp="1"/>
          </p:cNvSpPr>
          <p:nvPr>
            <p:ph type="sldNum" sz="quarter" idx="12"/>
          </p:nvPr>
        </p:nvSpPr>
        <p:spPr/>
        <p:txBody>
          <a:bodyPr/>
          <a:lstStyle/>
          <a:p>
            <a:fld id="{30A954B0-85AA-4927-9202-46BAF8195992}" type="slidenum">
              <a:rPr lang="en-US" smtClean="0"/>
              <a:pPr/>
              <a:t>3</a:t>
            </a:fld>
            <a:endParaRPr lang="en-US" dirty="0"/>
          </a:p>
        </p:txBody>
      </p:sp>
      <p:sp>
        <p:nvSpPr>
          <p:cNvPr id="8" name="Rectangle 7"/>
          <p:cNvSpPr/>
          <p:nvPr/>
        </p:nvSpPr>
        <p:spPr>
          <a:xfrm>
            <a:off x="3124200" y="5638800"/>
            <a:ext cx="3505200" cy="2514600"/>
          </a:xfrm>
          <a:prstGeom prst="rect">
            <a:avLst/>
          </a:prstGeom>
          <a:noFill/>
          <a:ln w="34925"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04800" y="1143000"/>
            <a:ext cx="6400800" cy="7432804"/>
          </a:xfrm>
          <a:prstGeom prst="rect">
            <a:avLst/>
          </a:prstGeom>
          <a:noFill/>
        </p:spPr>
        <p:txBody>
          <a:bodyPr wrap="square" rtlCol="0">
            <a:spAutoFit/>
          </a:bodyPr>
          <a:lstStyle/>
          <a:p>
            <a:r>
              <a:rPr lang="en-US" sz="1000" b="1" dirty="0" smtClean="0"/>
              <a:t>Doug Loehrer</a:t>
            </a:r>
            <a:r>
              <a:rPr lang="en-US" sz="1000" dirty="0" smtClean="0"/>
              <a:t>, our Fine Master, opened with a joke about basketball fans.  </a:t>
            </a:r>
          </a:p>
          <a:p>
            <a:endParaRPr lang="en-US" sz="1000" dirty="0" smtClean="0"/>
          </a:p>
          <a:p>
            <a:r>
              <a:rPr lang="en-US" sz="1000" b="1" dirty="0" smtClean="0"/>
              <a:t>Visiting </a:t>
            </a:r>
            <a:r>
              <a:rPr lang="en-US" sz="1000" b="1" dirty="0" smtClean="0"/>
              <a:t>Rotarians</a:t>
            </a:r>
            <a:r>
              <a:rPr lang="en-US" sz="1000" dirty="0" smtClean="0"/>
              <a:t>:  Rose Ruiz from Lincoln Rotary and Alan Osterstock </a:t>
            </a:r>
            <a:endParaRPr lang="en-US" sz="1000" dirty="0" smtClean="0"/>
          </a:p>
          <a:p>
            <a:r>
              <a:rPr lang="en-US" sz="1000" dirty="0" smtClean="0"/>
              <a:t>of Roseville </a:t>
            </a:r>
            <a:r>
              <a:rPr lang="en-US" sz="1000" dirty="0" smtClean="0"/>
              <a:t>Rotary are here to support their co-worker, Darlene Spurgeon</a:t>
            </a:r>
            <a:r>
              <a:rPr lang="en-US" sz="1000" dirty="0" smtClean="0"/>
              <a:t>,</a:t>
            </a:r>
          </a:p>
          <a:p>
            <a:r>
              <a:rPr lang="en-US" sz="1000" dirty="0" smtClean="0"/>
              <a:t>who </a:t>
            </a:r>
            <a:r>
              <a:rPr lang="en-US" sz="1000" dirty="0" smtClean="0"/>
              <a:t>will be inducted as a member today.  Sac State Rotoract President </a:t>
            </a:r>
            <a:endParaRPr lang="en-US" sz="1000" dirty="0" smtClean="0"/>
          </a:p>
          <a:p>
            <a:r>
              <a:rPr lang="en-US" sz="1000" dirty="0" smtClean="0"/>
              <a:t>Brian </a:t>
            </a:r>
            <a:r>
              <a:rPr lang="en-US" sz="1000" dirty="0" smtClean="0"/>
              <a:t>Tolentino, Taylor Landess from Mesa Verde Interact Club, Colin </a:t>
            </a:r>
            <a:endParaRPr lang="en-US" sz="1000" dirty="0" smtClean="0"/>
          </a:p>
          <a:p>
            <a:r>
              <a:rPr lang="en-US" sz="1000" dirty="0" smtClean="0"/>
              <a:t>Bross</a:t>
            </a:r>
            <a:r>
              <a:rPr lang="en-US" sz="1000" dirty="0" smtClean="0"/>
              <a:t>, the principal at Mesa Verde HS, Fred Teichert, our District Governor</a:t>
            </a:r>
            <a:r>
              <a:rPr lang="en-US" sz="1000" dirty="0" smtClean="0"/>
              <a:t>,</a:t>
            </a:r>
          </a:p>
          <a:p>
            <a:r>
              <a:rPr lang="en-US" sz="1000" dirty="0" smtClean="0"/>
              <a:t>and </a:t>
            </a:r>
            <a:r>
              <a:rPr lang="en-US" sz="1000" dirty="0" smtClean="0"/>
              <a:t>Fred Rowe, </a:t>
            </a:r>
            <a:r>
              <a:rPr lang="en-US" sz="1000" dirty="0" smtClean="0"/>
              <a:t>Assistant District Governor.</a:t>
            </a:r>
          </a:p>
          <a:p>
            <a:endParaRPr lang="en-US" sz="1000" dirty="0" smtClean="0"/>
          </a:p>
          <a:p>
            <a:r>
              <a:rPr lang="en-US" sz="1000" b="1" dirty="0" smtClean="0"/>
              <a:t>Introduction of Guests</a:t>
            </a:r>
            <a:r>
              <a:rPr lang="en-US" sz="1000" dirty="0" smtClean="0"/>
              <a:t>:  Here also to support Darlene Spurgeon are her husband, Michael Spurgeon, mother, Susan Snider, and friends, Teresa and Michael Kaiser.  Our RYE student from Belgium, Camille Simonis.  Nancy Teichert, wife of Fred.  Joyce Blonskij, wife of John.  </a:t>
            </a:r>
            <a:r>
              <a:rPr lang="en-US" sz="1000" dirty="0" smtClean="0"/>
              <a:t>Karla, Irina, and Olga, </a:t>
            </a:r>
            <a:r>
              <a:rPr lang="en-US" sz="1000" dirty="0" smtClean="0"/>
              <a:t>scholarship winners.  Carlos Verrett, who is visiting for the 3</a:t>
            </a:r>
            <a:r>
              <a:rPr lang="en-US" sz="1000" baseline="30000" dirty="0" smtClean="0"/>
              <a:t>rd</a:t>
            </a:r>
            <a:r>
              <a:rPr lang="en-US" sz="1000" dirty="0" smtClean="0"/>
              <a:t> time and is applying for membership.  </a:t>
            </a:r>
          </a:p>
          <a:p>
            <a:endParaRPr lang="en-US" sz="1000" dirty="0" smtClean="0"/>
          </a:p>
          <a:p>
            <a:r>
              <a:rPr lang="en-US" sz="1000" b="1" dirty="0" smtClean="0"/>
              <a:t>Foundation </a:t>
            </a:r>
            <a:r>
              <a:rPr lang="en-US" sz="1000" b="1" dirty="0" smtClean="0"/>
              <a:t>Minute (Justin Whitsell</a:t>
            </a:r>
            <a:r>
              <a:rPr lang="en-US" sz="1000" b="1" dirty="0" smtClean="0"/>
              <a:t>):  </a:t>
            </a:r>
            <a:r>
              <a:rPr lang="en-US" sz="1000" dirty="0" smtClean="0"/>
              <a:t>Please keep an eye out for opportunities to apply for a mini-grant.  Also any members of the Foundation Board for last year and any who want to be a member this year, please stay after the meeting for a few minutes</a:t>
            </a:r>
            <a:r>
              <a:rPr lang="en-US" sz="1000" dirty="0" smtClean="0"/>
              <a:t>.</a:t>
            </a:r>
          </a:p>
          <a:p>
            <a:endParaRPr lang="en-US" sz="1000" dirty="0" smtClean="0"/>
          </a:p>
          <a:p>
            <a:r>
              <a:rPr lang="en-US" sz="1000" b="1" dirty="0" smtClean="0"/>
              <a:t>Membership Minute (Ray Riehle</a:t>
            </a:r>
            <a:r>
              <a:rPr lang="en-US" sz="1000" dirty="0" smtClean="0"/>
              <a:t>): </a:t>
            </a:r>
            <a:r>
              <a:rPr lang="en-US" sz="1000" dirty="0" smtClean="0"/>
              <a:t>Find a partner and visit 3 businesses a month</a:t>
            </a:r>
            <a:r>
              <a:rPr lang="en-US" sz="1000" dirty="0" smtClean="0"/>
              <a:t>.</a:t>
            </a:r>
          </a:p>
          <a:p>
            <a:r>
              <a:rPr lang="en-US" sz="1000" dirty="0" smtClean="0"/>
              <a:t>Bring </a:t>
            </a:r>
            <a:r>
              <a:rPr lang="en-US" sz="1000" dirty="0" smtClean="0"/>
              <a:t>a flyer into a business and talk about Rotary to the businesspeople.   We </a:t>
            </a:r>
            <a:r>
              <a:rPr lang="en-US" sz="1000" dirty="0" smtClean="0"/>
              <a:t>have</a:t>
            </a:r>
          </a:p>
          <a:p>
            <a:r>
              <a:rPr lang="en-US" sz="1000" dirty="0" smtClean="0"/>
              <a:t>to </a:t>
            </a:r>
            <a:r>
              <a:rPr lang="en-US" sz="1000" dirty="0" smtClean="0"/>
              <a:t>get the word out to increase our membership base!</a:t>
            </a:r>
          </a:p>
          <a:p>
            <a:endParaRPr lang="en-US" sz="1000" dirty="0" smtClean="0"/>
          </a:p>
          <a:p>
            <a:r>
              <a:rPr lang="en-US" sz="1000" b="1" dirty="0" smtClean="0"/>
              <a:t>Rotary </a:t>
            </a:r>
            <a:r>
              <a:rPr lang="en-US" sz="1000" b="1" dirty="0" smtClean="0"/>
              <a:t>International (Bob Churchill</a:t>
            </a:r>
            <a:r>
              <a:rPr lang="en-US" sz="1000" b="1" dirty="0" smtClean="0"/>
              <a:t>): </a:t>
            </a:r>
            <a:r>
              <a:rPr lang="en-US" sz="1000" dirty="0" smtClean="0"/>
              <a:t>$</a:t>
            </a:r>
            <a:r>
              <a:rPr lang="en-US" sz="1000" dirty="0" smtClean="0"/>
              <a:t>10 a month (the cost of a lunch—you </a:t>
            </a:r>
            <a:endParaRPr lang="en-US" sz="1000" dirty="0" smtClean="0"/>
          </a:p>
          <a:p>
            <a:r>
              <a:rPr lang="en-US" sz="1000" dirty="0" smtClean="0"/>
              <a:t>won’t </a:t>
            </a:r>
            <a:r>
              <a:rPr lang="en-US" sz="1000" dirty="0" smtClean="0"/>
              <a:t>miss it!) will get you a Paul Harris in 8.3 short years.  Some of that money </a:t>
            </a:r>
            <a:endParaRPr lang="en-US" sz="1000" dirty="0" smtClean="0"/>
          </a:p>
          <a:p>
            <a:r>
              <a:rPr lang="en-US" sz="1000" dirty="0" smtClean="0"/>
              <a:t>comes </a:t>
            </a:r>
            <a:r>
              <a:rPr lang="en-US" sz="1000" dirty="0" smtClean="0"/>
              <a:t>back to the club as well as aids in the polio eradication and clean water </a:t>
            </a:r>
            <a:endParaRPr lang="en-US" sz="1000" dirty="0" smtClean="0"/>
          </a:p>
          <a:p>
            <a:r>
              <a:rPr lang="en-US" sz="1000" dirty="0" smtClean="0"/>
              <a:t>efforts </a:t>
            </a:r>
            <a:r>
              <a:rPr lang="en-US" sz="1000" dirty="0" smtClean="0"/>
              <a:t>abroad.  </a:t>
            </a:r>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500" dirty="0" smtClean="0"/>
          </a:p>
          <a:p>
            <a:r>
              <a:rPr lang="en-US" sz="1000" dirty="0" smtClean="0"/>
              <a:t>Doyle </a:t>
            </a:r>
            <a:r>
              <a:rPr lang="en-US" sz="1000" dirty="0" smtClean="0"/>
              <a:t>Phelan announced there are still 2 </a:t>
            </a:r>
            <a:r>
              <a:rPr lang="en-US" sz="1000" dirty="0" smtClean="0"/>
              <a:t>squares</a:t>
            </a:r>
          </a:p>
          <a:p>
            <a:r>
              <a:rPr lang="en-US" sz="1000" dirty="0" smtClean="0"/>
              <a:t>left </a:t>
            </a:r>
            <a:r>
              <a:rPr lang="en-US" sz="1000" dirty="0" smtClean="0"/>
              <a:t>on the football pool poster, and they are $33 </a:t>
            </a:r>
            <a:endParaRPr lang="en-US" sz="1000" dirty="0" smtClean="0"/>
          </a:p>
          <a:p>
            <a:r>
              <a:rPr lang="en-US" sz="1000" dirty="0" smtClean="0"/>
              <a:t>each</a:t>
            </a:r>
            <a:r>
              <a:rPr lang="en-US" sz="1000" dirty="0" smtClean="0"/>
              <a:t>.</a:t>
            </a:r>
          </a:p>
          <a:p>
            <a:endParaRPr lang="en-US" sz="1000" dirty="0" smtClean="0"/>
          </a:p>
          <a:p>
            <a:r>
              <a:rPr lang="en-US" sz="1000" dirty="0" smtClean="0"/>
              <a:t>Jessica Mang read a </a:t>
            </a:r>
            <a:endParaRPr lang="en-US" sz="1000" dirty="0" smtClean="0"/>
          </a:p>
          <a:p>
            <a:r>
              <a:rPr lang="en-US" sz="1000" dirty="0" smtClean="0"/>
              <a:t>letter </a:t>
            </a:r>
            <a:r>
              <a:rPr lang="en-US" sz="1000" dirty="0" smtClean="0"/>
              <a:t>from one of the </a:t>
            </a:r>
            <a:endParaRPr lang="en-US" sz="1000" dirty="0" smtClean="0"/>
          </a:p>
          <a:p>
            <a:r>
              <a:rPr lang="en-US" sz="1000" dirty="0" smtClean="0"/>
              <a:t>scholarship </a:t>
            </a:r>
            <a:r>
              <a:rPr lang="en-US" sz="1000" dirty="0" smtClean="0"/>
              <a:t>recipients </a:t>
            </a:r>
            <a:endParaRPr lang="en-US" sz="1000" dirty="0" smtClean="0"/>
          </a:p>
          <a:p>
            <a:r>
              <a:rPr lang="en-US" sz="1000" dirty="0" smtClean="0"/>
              <a:t>thanking </a:t>
            </a:r>
            <a:r>
              <a:rPr lang="en-US" sz="1000" dirty="0" smtClean="0"/>
              <a:t>the club for </a:t>
            </a:r>
            <a:endParaRPr lang="en-US" sz="1000" dirty="0" smtClean="0"/>
          </a:p>
          <a:p>
            <a:r>
              <a:rPr lang="en-US" sz="1000" dirty="0" smtClean="0"/>
              <a:t>making </a:t>
            </a:r>
            <a:r>
              <a:rPr lang="en-US" sz="1000" dirty="0" smtClean="0"/>
              <a:t>a difference in her life</a:t>
            </a:r>
            <a:r>
              <a:rPr lang="en-US" sz="1000" dirty="0" smtClean="0"/>
              <a:t>.</a:t>
            </a:r>
          </a:p>
          <a:p>
            <a:endParaRPr lang="en-US" sz="1000" dirty="0" smtClean="0"/>
          </a:p>
          <a:p>
            <a:r>
              <a:rPr lang="en-US" sz="1000" dirty="0" smtClean="0"/>
              <a:t>                            The </a:t>
            </a:r>
            <a:r>
              <a:rPr lang="en-US" sz="1000" dirty="0" smtClean="0"/>
              <a:t>Citrus Heights Chamber of </a:t>
            </a:r>
            <a:endParaRPr lang="en-US" sz="1000" dirty="0" smtClean="0"/>
          </a:p>
          <a:p>
            <a:r>
              <a:rPr lang="en-US" sz="1000" dirty="0" smtClean="0"/>
              <a:t> </a:t>
            </a:r>
            <a:r>
              <a:rPr lang="en-US" sz="1000" dirty="0" smtClean="0"/>
              <a:t>                           Commerce </a:t>
            </a:r>
            <a:r>
              <a:rPr lang="en-US" sz="1000" dirty="0" smtClean="0"/>
              <a:t>still </a:t>
            </a:r>
            <a:r>
              <a:rPr lang="en-US" sz="1000" dirty="0" smtClean="0"/>
              <a:t>has </a:t>
            </a:r>
            <a:r>
              <a:rPr lang="en-US" sz="1000" dirty="0" smtClean="0"/>
              <a:t>room in </a:t>
            </a:r>
            <a:r>
              <a:rPr lang="en-US" sz="1000" dirty="0" smtClean="0"/>
              <a:t>their</a:t>
            </a:r>
          </a:p>
          <a:p>
            <a:r>
              <a:rPr lang="en-US" sz="1000" dirty="0" smtClean="0"/>
              <a:t>                            golf </a:t>
            </a:r>
            <a:r>
              <a:rPr lang="en-US" sz="1000" dirty="0" smtClean="0"/>
              <a:t>tournament for more </a:t>
            </a:r>
            <a:endParaRPr lang="en-US" sz="1000" dirty="0" smtClean="0"/>
          </a:p>
          <a:p>
            <a:r>
              <a:rPr lang="en-US" sz="1000" dirty="0" smtClean="0"/>
              <a:t>                            players</a:t>
            </a:r>
          </a:p>
          <a:p>
            <a:r>
              <a:rPr lang="en-US" sz="1000" b="1" i="1" dirty="0" smtClean="0"/>
              <a:t> </a:t>
            </a:r>
            <a:r>
              <a:rPr lang="en-US" sz="1000" b="1" i="1" dirty="0" smtClean="0"/>
              <a:t>                             </a:t>
            </a:r>
          </a:p>
          <a:p>
            <a:r>
              <a:rPr lang="en-US" sz="1000" b="1" i="1" dirty="0" smtClean="0"/>
              <a:t> </a:t>
            </a:r>
            <a:r>
              <a:rPr lang="en-US" sz="1000" b="1" i="1" dirty="0" smtClean="0"/>
              <a:t>                                   …</a:t>
            </a:r>
            <a:r>
              <a:rPr lang="en-US" sz="1200" b="1" i="1" dirty="0" smtClean="0"/>
              <a:t>Continued </a:t>
            </a:r>
            <a:r>
              <a:rPr lang="en-US" sz="1200" b="1" i="1" dirty="0" smtClean="0"/>
              <a:t>on page 6.</a:t>
            </a:r>
            <a:endParaRPr lang="en-US" sz="1200" dirty="0"/>
          </a:p>
        </p:txBody>
      </p:sp>
      <p:pic>
        <p:nvPicPr>
          <p:cNvPr id="5129" name="Picture 9" descr="Birthdays &amp; Anniversaries"/>
          <p:cNvPicPr>
            <a:picLocks noChangeAspect="1" noChangeArrowheads="1"/>
          </p:cNvPicPr>
          <p:nvPr/>
        </p:nvPicPr>
        <p:blipFill>
          <a:blip r:embed="rId2" cstate="print"/>
          <a:srcRect/>
          <a:stretch>
            <a:fillRect/>
          </a:stretch>
        </p:blipFill>
        <p:spPr bwMode="auto">
          <a:xfrm>
            <a:off x="4724400" y="5715001"/>
            <a:ext cx="1809750" cy="1016908"/>
          </a:xfrm>
          <a:prstGeom prst="rect">
            <a:avLst/>
          </a:prstGeom>
          <a:noFill/>
        </p:spPr>
      </p:pic>
      <p:pic>
        <p:nvPicPr>
          <p:cNvPr id="5124" name="Picture 4" descr="joke master aprroved">
            <a:hlinkClick r:id="rId3"/>
          </p:cNvPr>
          <p:cNvPicPr>
            <a:picLocks noChangeAspect="1" noChangeArrowheads="1"/>
          </p:cNvPicPr>
          <p:nvPr/>
        </p:nvPicPr>
        <p:blipFill>
          <a:blip r:embed="rId4" cstate="print"/>
          <a:srcRect/>
          <a:stretch>
            <a:fillRect/>
          </a:stretch>
        </p:blipFill>
        <p:spPr bwMode="auto">
          <a:xfrm>
            <a:off x="4648200" y="1219200"/>
            <a:ext cx="1866900" cy="1235888"/>
          </a:xfrm>
          <a:prstGeom prst="rect">
            <a:avLst/>
          </a:prstGeom>
          <a:noFill/>
        </p:spPr>
      </p:pic>
      <p:pic>
        <p:nvPicPr>
          <p:cNvPr id="5125" name="Picture 5" descr="C:\Users\Moxley Girls\Pictures\CH Rotary\8-13-14\8.jpg"/>
          <p:cNvPicPr>
            <a:picLocks noChangeAspect="1" noChangeArrowheads="1"/>
          </p:cNvPicPr>
          <p:nvPr/>
        </p:nvPicPr>
        <p:blipFill>
          <a:blip r:embed="rId5" cstate="print"/>
          <a:srcRect/>
          <a:stretch>
            <a:fillRect/>
          </a:stretch>
        </p:blipFill>
        <p:spPr bwMode="auto">
          <a:xfrm>
            <a:off x="5029200" y="3657600"/>
            <a:ext cx="1514475" cy="1514475"/>
          </a:xfrm>
          <a:prstGeom prst="rect">
            <a:avLst/>
          </a:prstGeom>
          <a:noFill/>
        </p:spPr>
      </p:pic>
      <p:pic>
        <p:nvPicPr>
          <p:cNvPr id="5127" name="Picture 7" descr="https://encrypted-tbn1.gstatic.com/images?q=tbn:ANd9GcTqwKaKyfdqIX27rRmgDRm5bVdShgi3zTnHxPP2YbHXXrbDc1lqXg">
            <a:hlinkClick r:id="rId6"/>
          </p:cNvPr>
          <p:cNvPicPr>
            <a:picLocks noChangeAspect="1" noChangeArrowheads="1"/>
          </p:cNvPicPr>
          <p:nvPr/>
        </p:nvPicPr>
        <p:blipFill>
          <a:blip r:embed="rId7" cstate="print"/>
          <a:srcRect/>
          <a:stretch>
            <a:fillRect/>
          </a:stretch>
        </p:blipFill>
        <p:spPr bwMode="auto">
          <a:xfrm>
            <a:off x="381000" y="5200772"/>
            <a:ext cx="2657475" cy="668655"/>
          </a:xfrm>
          <a:prstGeom prst="rect">
            <a:avLst/>
          </a:prstGeom>
          <a:noFill/>
        </p:spPr>
      </p:pic>
      <p:pic>
        <p:nvPicPr>
          <p:cNvPr id="3" name="Picture 9" descr="https://encrypted-tbn2.gstatic.com/images?q=tbn:ANd9GcRzu63IfmUAR99ZgNxbT87u8eKO556FyT1Ye30dPppT2hyrWhLN">
            <a:hlinkClick r:id="rId8"/>
          </p:cNvPr>
          <p:cNvPicPr>
            <a:picLocks noChangeAspect="1" noChangeArrowheads="1"/>
          </p:cNvPicPr>
          <p:nvPr/>
        </p:nvPicPr>
        <p:blipFill>
          <a:blip r:embed="rId9" cstate="print"/>
          <a:srcRect/>
          <a:stretch>
            <a:fillRect/>
          </a:stretch>
        </p:blipFill>
        <p:spPr bwMode="auto">
          <a:xfrm>
            <a:off x="1676400" y="6324600"/>
            <a:ext cx="1295400" cy="867041"/>
          </a:xfrm>
          <a:prstGeom prst="rect">
            <a:avLst/>
          </a:prstGeom>
          <a:noFill/>
        </p:spPr>
      </p:pic>
      <p:pic>
        <p:nvPicPr>
          <p:cNvPr id="5" name="Picture 11" descr="http://www.hannibalscatering.com/wp-content/uploads/2010/04/chamberlogo.jpg">
            <a:hlinkClick r:id="rId10"/>
          </p:cNvPr>
          <p:cNvPicPr>
            <a:picLocks noChangeAspect="1" noChangeArrowheads="1"/>
          </p:cNvPicPr>
          <p:nvPr/>
        </p:nvPicPr>
        <p:blipFill>
          <a:blip r:embed="rId11" cstate="print"/>
          <a:srcRect/>
          <a:stretch>
            <a:fillRect/>
          </a:stretch>
        </p:blipFill>
        <p:spPr bwMode="auto">
          <a:xfrm>
            <a:off x="381000" y="7391400"/>
            <a:ext cx="838200" cy="1280584"/>
          </a:xfrm>
          <a:prstGeom prst="rect">
            <a:avLst/>
          </a:prstGeom>
          <a:noFill/>
        </p:spPr>
      </p:pic>
    </p:spTree>
    <p:extLst>
      <p:ext uri="{BB962C8B-B14F-4D97-AF65-F5344CB8AC3E}">
        <p14:creationId xmlns:p14="http://schemas.microsoft.com/office/powerpoint/2010/main" xmlns="" val="1657571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800600" y="1371600"/>
            <a:ext cx="1143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utoShape 8" descr="data:image/jpeg;base64,/9j/4AAQSkZJRgABAQAAAQABAAD/2wCEAAkGBxQSEhUUExQWFhUWGR0YGBcYFxgaIBweGhsbGh4fGiAcHSggHRslHB0dIjEhJSksLi8uFx8zODMsNygtLi0BCgoKDg0OGxAQGywkICQvLzAwLCwsLCwsLC8vLCwsLywsLCwsLCwsLCwsLCwsLCwvLCwtLCwsLCwsLCwsLCwsLP/AABEIAP4AxgMBEQACEQEDEQH/xAAcAAABBQEBAQAAAAAAAAAAAAAAAQQFBgcDAgj/xABMEAACAQIDBQQGBQcLAwMFAAABAgMAEQQSIQUGMUFREyIyYQcUUnGBkUKSobHRIzNTYnKCwRU0VGOTlKKywtLwQ7PhFhfxJGRztNP/xAAbAQACAwEBAQAAAAAAAAAAAAAABQMEBgIBB//EAD0RAAEDAgMFBQcDAwQCAwEAAAEAAgMEERIhMQUTQVFhcZGhsdEGFCIygcHwQlLhM5LxI1NicjSCFbLCFv/aAAwDAQACEQMRAD8A3AUIS0IRQhFCEUIRQhFCEUIRQhMsfteCAXmmjjH67qv3mvC4DVdsje/5QT2KuYz0m7NjNvWM5/UR2+0Lb7a4MrVZbQTu/SovFb+RY1HXCdoAts7MMt817Aa35G9cPl+H4VzJSviIx8VD4csjBlJDDW40PzFVw9wN7rwgKwH0oYSFzDiO0WRLBiEupNgbixvz6Va3rRqu2UMsjQ5tiCpPA+kPZ0vhxSKf6wNH/nAFeiVp4rl1FO3VvdmrFhsWkgzRurr1Vgw+Yru6rOaW5EWXevV4ihCKEIoQihCKEIoQihC80ISkUIQDQhLQhFCEUIRQhcMXi0iUvI6oi6lmIAHvJoJsvWtLjYC5Wd7wel3DxkphY2xDe0bon295vkB51A6YDRModlyPzfl5qgbW332jir5pzEh+hF3PtHePzqB0zinEOy42fp71AjZ+Y5mJYniSb1EXpkykyXdcAByFc41MKUKz7jxAPMvVFb6r2/11Kw3B+iR7ciDBGR1+ytggoskCz3b8QfEztp+dYfVOX+FcyO+IrY7OpwaVl+X3KjH2cDyFc41ZNIF4ghkhbNFI8bdUYr9xroPVaSjByIurVsf0l7Qw5AkK4hOjizfBhr8wambMQlc+yYzoLdi0Xdv0nYLFEI7GCQ/RlsAT+q/h+dj5VO2VpSibZ8seYzHT0V2BvUqopaEIoQihCKEJDQhLQhFCEhFCEA0IS0ISXoQqLvr6SYMGTFDafEDTKD3UP65HP9Ua+6onyhuiv0tA+bM5BZBtna2Kx758TIWHJBoq+5eHx4+dVHyE6rR01C2MWaPVSu6exkdzmANrWFcjNVtqyugDY2ZXzKsu8O7yKvdAzcjw1ryQBoultFXSQSAk3bxCZYLceVrdrKqA20UFj3iRx0F7i1IJdtxt/ptJ11y07+C0Eu1mj5Gk9uSl8JuVhhlzmR/De7W4kqR3QODD7apSbZqDfDYa8OWfHoqUm1JzfDYa/mafYLYcMTKYkCsyWJuSTcFuZ6pemOyKyaWdzJHXFjbK2hH2KW19RJK0YzexKkxh7ML8L/YK0YGaWXUJDu3hZEV3j1azMQzAkshkPA9SKxU206kTPwuyubZD91k8grJ44w0O0H3smmI3HhPgkkQ872YDuZj0PTnUjNtzD5mg9442HPqrjNqyjUA+HGyhcduhNFrnR0BAY6gi4BOh6A9edM6bakU7wyxBPdyVk7YZuybZ2y5Kew27sZhvlXh0FOQ3JZh9VM9+MuN1nu29lKsjKOA+y9cXstNRXqYA866FP92t9MZs8hVbtoRxicnT9k8V+0eVTMlIVOr2ayTPQ8wtp3S3ww20EvE1pAO9E2jL+I8xVprw7RZ6emkhPxac1Ya7VdFCEhNCEAUIS0IRQhFCEhFCF5kkABJIAAuSdAB50I1yWNb++kp5y2HwLFY+DzjQt1CdF8+J8udaSXgE9otm6Ok15cu1UPC4IDU/OqhctJDTjUqY2XsuSdssKX6ngBpfj18hrVWoqooG4pD9OP510UstRFA27irhgd02hAaOa8pte4shB1W1tRfUZtdeVKGbdIfmz4fHr0y5cuKzO0JzVEG1rd/W6eYXZs8rr2xVVFiFQliTrluSosA4AIt8qlqtriVpigaSTcad9gL5kaFL2w4Td2gTzae28PDcSzoja9wHOwzANqq3Nw4PG3GoqT2brprHDhGWZ6ZadQuZK6GPU37O7yUFi/SFhwT2cU0mpNyVjGrB/wBY8b8udPIfYwW/1Ze4dLcbqk7a37W/lrLrsDfYTTRrJAETtFFy7MQXYqoHC5JcjhoL9KaRbBp6MY4ySRz7LFRCufK6zgArFt/aASGeQfQika3mEYgfO1cxjFIApnGwuqPh/SEQoV8KLWt3JSv0QvBlbkKjk9kaJ2bXOH16381A3aso1AUvht/MJJ4xLCTe+ZQ47xW+qG/hFvDSuf2Oe3+jJftHK9s+030VmPazf1NspyKeLFIwjlSRWBDGNgSMxLMbcRZQoBI40im2RXULg8sOWYIzGWnjcnorsdTDKLNP5wUSuBxS9wNGV0GYswI7uY3UKdQLXsba8qYjbkWDNpvyFrHO2vU9FyYHXy/OCj9p7mMwzxSFpDYsri1yeAW3hNtbG9hzqtFtsF53rcuY4Ac+eeV+PJPKCtbTsEbhlz87/XRU/FYYqxWRSrDkf+ajzFO45GvGJpuE9BZK24TAI8LrLCxSRTdWU2Iqdr1SqKUEEEZLYPR56RlxZGHxNkxHBTwWX3dH8ufLpVyOXFkVlq2gMXxM08lod6mS1AFCEtCEUIRQhFCF5drC9CFiHpE33OOdsLhWIgBszj/qnp+x06nXpVSWW+QT+hod2N5Jr5fymGz9z2yXJ16WqCxKlG1wx3wsuOpT7Ye6jSteXSMGwAOrkWOW/wBG45mk20Noim+BvzeQ59Uxl2swxgxanw9bK84WBI1CRjKvLKOhsGt7SnRuvOs09z5X3dmT+W7D+nwSZ73OOJ2Z/Muw8FEbf3ogwt1b8pLqOyQ+G/EO3BQGAYWuwvwFajZnstNPaSoOFvLifTLIpXU7RZGbMzP5/gqmzb0YnFOVdhHE9xkj7oGbmT4mN+p58K21Ls2mo2WhYAeepP1KUuqJJT8ZyUINn5SQRwNqvlygDF3TB1ziXYYpBNlzqokSGVhGRILI1roQ3TyqKRzS0glSNYbhWveAu8c8cYLMxVAACSQ0i30H9WGpLSgb7Pgr8vyZKoYnY8ieON1/aRh94p6Hg6FLjGmL4Ou8S4LF62fgrSB7kZO9cGxFvMa8aCckNZndTWzN+Z4zadRPH56OASCQH5jTg179RSiv2FSVYuW4Xcxl/lWIa6aI63CvOyNrw4pS0MhawJdTpIt9WJXqdFBW4HWsFtPYNTQnFbEzmPC/QanmndNWRzaZHkfz6letq7KjxK5ZFF+CsNCpA4KeSIOPIn5UrpqmSndijOXmOo5nh0TCCd8Juw/z/J4KjYjdeVJezJBQi6v7QvbhxBrWUdU2pbibkRqOR+6aTbYjbFe13cuX1Ubt7dZ4hnUm41vwI87+VX8wqMO0G1DsDm2J7uxaJ6Mt/PWLYXEt+XUWRzp2oA/zj7RrxvVuKS+RSyuojEcbRlxHJaRUyWIoQihCKEIoQsl9L++JucBh21P59hyB+gPfxPkQOZqvNJ+kJxs2jxHeO+nqs6wEOSxHI3+VUy7Nac02KFzeJBWjYDeeIRWLBSRezaG3uOv48qlBuMlinsLHFrsiOCktiIRG7uMoYliHutkAH5y/g0GZWPC+tjpWUrg6trBHB8R0y58SOYF7HorLHCOPE42Gv59wqlvNvo0hMWEYhODTWsz6WOT2ARxIsT5Vt9j+z8NEA+T4n+A6BJKqudKcLMmqq4fCVoC5UmsVg2Vu1PMjPEgyqCc7nKlx1J4/Cq00oa0i+asRx3Ois+1sfgGTDYjshK0qWWCOREPW76juqcyk+7jSOgknD3R5nqUwkia+xTRd5cSukEWFwo/Uj7RvizWF/wB0003D3fM5AiATWfamLkuHxs5B4hSiDX9hRXQpmLvAFD4rbt0gSKWRZ0s0zLdSpijMQs3PNmLG1KqgmEm2pTPZVCyqlLZPlATrDb27Qj4Yt28pFjcfat/tquKpw4J1J7OU7vlc4eP2Tsb4Z9MXgoJxzeK8T/DiD9YVZjryOYSuo9mpRnGQ7wPp4qUnXDSYOKLC9kZMXL3M7qWS3fYMRwKouW3tN51wyaV9ZjJIA7rfykTo2tjw8VU9r7ElgbLKhQ8rjQ+48CPdWiZIHC4S10dtVEqHicSRsyOpurKbEe412bOFiorEG4Wgbrb3LiLQzhUnNlU+FJei9EJOpHBrW52rF7a9mhnPSDqW/dvXlyTej2joyXv/ADjyT3bE5hmErA5CoDMQdDc2L+wGvYA+zbjSjYkzWtMJyN9PpmBzItn2q9O05HgofereBJIyqEMW7pK6ge8jQacudP3O4FS7OgdNUNw6A3J5AKhYqEqwdCQykMrDQgjUEed64a5aipgut19G+9w2hh7PYYiKyyjr0ceR+w38qvxvxBY6tpdw/LQ6eiuFSKmihCKEKt7/AG8owGEaTTtG7kS9WPP3AXJ91udcSOwi6s0sG+kw8OK+fsJGzMXc3ZiWYniSTck0vc5bSlhAVo3W2N6zJdgeyj1a2pJ6AcxzNtbe+le0az3eOzfmOnr06dexdV9VuGWbqdPX0WkKo7trCwOUi1lHMoToUA4obWA91ZiGKSaTAwEuJ8evI/8ALTxWZe4AFzvr/PXqs93l3mXEMYY/5sO6WF7sb3zD+rB8Kn/xX1LZOyGUMd9XnU/ZZ2pq9+636fzMqITYzqMwUslwA4BIJPAX6npTMzsxYL58uKgERAvwVoj2bBgVV8WplncXiwiEXP60p4Kg8/tOlV3zOecMfep2sDRdyZ7Ux02Lt6wwyDw4ePSJemn0z5t8AKlipGtzfmVFJUE5NyCgsdhkgkSdFCjNlksOT6X+BomjbGQ9o7VLSynFZxU3XSZIoQq20YGJnsPZ+1bmkW0v6i0ns6B/qHs+67UtWmXPEzZFZjyFdMbicAoKqcQQulPAKW2NsGJYgZI1aRxdyRfic1vK38Kp1FZI6Q4HEAaLPU1GwMvI0Fzsz9c1PYbacsKdnIpxeG5xObyJ5xOeNvZY+4irtJtQg2ky6+qX1myLjFF3eiZbX2CjRes4R+1w546WeI81kU6gj/561p4KkSdqzUsJaq/Nsgp3plZFABAIILX1Fr8vOp2TNf8AIQVA6LDm5XHdDejtyIJtJtTE3EuPZN9DNbQMeV+fHKe0Oww9pqacfFxHP/HTXuTGhrc93Jpw9D0VgxuBSaIxMBlOgtrY/qe09+LcB86wkU74ZBI3Uc+PbyHTXwT6KV0T8bdfzXkOiy7aeAaGRon4rz6jkf8AnO4rY087ZoxIzQrUwytnjDhxTPYu1nwGKTER8jZ19pDxH/OYFXY32N0qrqUSNLSvpLZ+MSaJJYzmR1DKfIi9Xwbi6x7mlji06hOa9XKKEL589Je3fXceyqbw4e8a9C302+JFvcoqlM+5Wn2ZTYGAnU5qNwmGZmWNBdnIAHvqnJI1jS92gWhxNijLjwWq7LwK4eFY1sQvFrkAtzJPijb36Vi553Tyl7tT5eTh4rLTSulkLzx8vIjxVX9IW3igOEjJzPYznQEA6hDY2zEasRa4KjrW/wDZjZAgj95kHxO06D6558lndo1WI7pug1VPwMNq1Lil7Gq8YPa8myQsOKUyxTKZUSMXlhNwcrj2WOoa9wfsz1ZSumlxxapnHI2NgD8gq7s7GicvIc3asxMmc3YG5sCTyA0HKnlIGhluI17UvnJLr8OCe1aUK44vDiRGQ8GBFcvaHNLTxXrXFpuE32HiC8QDeOMmNveul/iLGqcRJbY6jJO2OxNun9SLtV2X+cz/ALn+WkW0v6g/OS0vs7pL9PuulLVpV4hg7aeOL6K/lH9y+EfFvur1793E5/E5D6pJtN+9ljpxp8zuwad5z+iuFJl0ihCZ4XbceFxYOSVwVPrCRXPd+iXXgxB5cbE+6mdIZN0QXWB0vlc9Ej2m2NzxhF3cbcuq6bbefHR+vMAIVZokhHiiseM36zaG3Aadb1oNlxsjFgb37lnqq51Gip+JjIOYEhgbgjQgjUEedOgUtcOK0/dbboxcOdrCVLLML2v7LXvcI1vCo8QPWvnPtJsn3aXfRj4HHuPZ15nRP9n1O9bgOo/NOfauW+WyO2iDqPykYuotYleYCjwrzudbilGy6vcy4Sfhd4Hnfn2J/s+p3UmE6Hz7fRZpiowy1rBkn07A4LRfQjt82kwMh1S8kV/ZJ7y/Am/7xq7A7gshtWnwuEg7CtZqwk6r+/u2vU8DNMDZ8uVP237q/K9/hXD3YW3Vili3soasQ3I2cruS+ttdep51R1Ke7QmdFG1rcr/ZaBjcCkBSRQpK6/j7tOdQ1VO2WJzDxSZkr26EqQ2rtIYeF8Q2oRe7rfMx0VQw8S34hhewPSs5sPZ3vlWGO+VuZ/wdL8wpKucRRE/nd6LIIy0js7nMzEsxPMk3Jr6ubAWCzTQSblXPdvDph4Xx0y5kiIWKP9JKfCo9xt9/I1SqJDkxupVuNoAxO0CjO1d3eWZs8spzSN58gvRVGgHQUxp4BEyw14pFU1Jmfc6cExx+CYMJYjaUfJx0b8a5mhLjjZk4ePQqWmqd38D82nw6hPNnY5ZVuNGGjKeKnz/GuI5A8deI5K89uHsOhTupFyov81ir/RnFv314fNfuqnIMEt+DvNMaOS4wqVrtXlXZf5zP+5/lpDtL+oPzktL7O6S/T7roTS1aQkAXKkN08P3HmPGU6eSLovz1PxFVq9/xCMfp8+KzdM4yufUH9Zy/6jIev1U7VBXFGbQxzl+ww9jMwuSfDGPab+AqzFE0N3suTfEnkFRqakg7qLNx7h1Kmdi7KTDplW7MdXc+J26n8Kp1FQ6d2J2QGg4DouIYhELDMnU8SujYk4aQz2zQsMmKi4h4+GcD20vfTiuYcbWY7KrjG8ROOR06H+VS2hSB7cbdRr1/woHezYvq8tlOaNwHif2kPD5VuIZMbbrLSMsVEbvbVODxKya5D3JAOaNx+I0YeYryspWVcDoXjIhRRSGKQOC1PaU3ZxsRYg6LrYHNwOvek0N7nSvk8VEffNxJqDn9M+xt+9acyXZjb+fYeajBsWMw3sOHCwraYBZVt6/Fiub87rOlxfqGPSZL2ikFx1U+IfVJFesdhN09INVTAu1I8RxX0lDIGUMpuGFweoOoq+ssRbJZJ6ddpXbDYUHTWVh/hX/VVec6BOdkRXLn/RUbAztFZ0NiPLQjoaph2a0VTQMqYrE2I0K0XDbKmkCtiGUJoSqZmDc7Fx4R10pDVbbBBZEDfmbZdg496ywp7OsTf85FQvpC2mhePDsCwAErspW+ZrhNQLNZNdfbrU+y9EYKPecX+XDsSnaMwdLgOg80z3b3a9aLiGVe4oNmBB1JsDb3HWmtZXtpiA4XvyUMNPjGRUlviCJocOFKw4aMZAbd93BzSG3xA8y9S7Nc2cmYKntR5jaIhxUPThJV6B5fKvF6OSj8dg2zdrF3ZV+Tj2W/Gq00Bd8bPm8+hVymqt3/AKb/AJfLsTzZ2PWZbjRhoynip8/xriOQPHXiOSvvZh7OBXjbOGLxHL4176e9df8Ax8a5nZiYbajNdQvwPBTjA4kSxq44MAfxHzqJjsTQU6BUJL/OZ/3P8tI9pf1B+clpvZ3SX6fdcsYpfLEvilbL7hxY/AVRjIbd50aL+nimG15SIRC3WQ2+mpPcrpDGFUKNAoAHuGlJXOLiSVC1oaABoFHbQxzl+ww4DTMLknhGvtN/AVPFE0N3suTR3k8gqdTUkHdRZuPh1KmNi7JTDplW7Mxu7nix6n8OVU6iofO+5yA0HILiKJsTeZOp5lSBNVyVKElq8Xq8YDYzYjCthbW9XkHYSG1hG4uYzz7vLThkrX0G1WtiDn5nTu4rM1tJaQtboqZtvZUcEjxyPnKG1k9wOvTQjStDS1G/jD2i10omiDHWKt+6mLTFYLI3d7M9iRmAOUDNGb2LEgaAf1dYz2op3U9THVR8frmPDMaprs6QSRmM8E129DisNCWDIyAgZiCp1Nr5L6/MVDR7WjqH7six7bjvTCmod9JgxW8f4Wf7SjzAkm5OpPU0yablaeSnbFGGM0C3D0UbU7fZsNz3orxH9zw/4SKYRG7Vja+PBOeuayv0kYvttqz9I8sY/dUX/wARNVpj8RT3ZUdom965bEwwkxEKHgXBOttF7x1OnAUtq5DHA945eeSeVT93A49P4WtCO7DQ6m2bLr9aI6D3isdEzePbGOJA7+jlki6wP54FY3tjGesYueXiHkNv2R3V/wAIFfaYYxFE1g4ABZNzsby5TGxtjRvHiMTI0ieqws6vE5R8x8IBHG5B0qpWNa4AEZq5ASOOSYzYCSUiWaeVpyADJe3AeG3AgfxNWoNnsiZZhIPRZ+fbD5H5tBbyPndczJPF4lEq+0mjfFTx+FTY5o/mGIcxr3Lxr6Wb5TgPI6d/qu2F2jHJord7mp0YfA61LHURyZA58uPciWmkjF3DLmMx3p7x99S6KHVR2NwjZhLEbSj5OPZb8arTwFxxs+bz6FXKWq3fwP8Al8uxPdnbQWVSR3WXR1PFT5+XnXEcoeL8RqOSYOZh6g6FNdmkRSywnRb9ol+jcR8G++qwGB5Z9QmdNJiYmUrDt5WuLPlym41sLG3WxpLtH4pMuC1fs89o3gJGdvunm7kOeaSY+GMdmnvOrH7h8aU1j8MYj55n7Kd79/Vuk4M+Edv6j9lJ7QxzlxBh7NMwuTyjX2m8+g51UiiaG72X5R3noFDU1JB3UXzHw6lTGxtkph0yrdmY3dzxdup/DlVKoqHTuudBoOQXEMLYh14nmpAmoegUvVQ2J3jiDdnFmnk9iEZ7e8jur8TVtlDIW432Y3m7Lw1KrPq42mzfiPIJUwGNxH5x1wqezHZ5Pix7q/CuTPSQ/IMZ5nJvdqVETPJqcI6ZnvXnEbAGHydniMRHBJLGuJVZDdwzZM+fxAi4vbSwq7s7aJnlEcrR0NrW6WVOqpgxmNpKg94NirhJpYFFlRja9ySDqCSeJII1rdQWwCyz01y43T30bYspipIrm0sZtYsO9Gcw8Ovhz8KVe0lMJqBx4tz4cO1d7PfhnA5q97WwnaQSpa2dCL5VTW2l8xLHWvmNNLgma+97EcSfLJamGTBI13I9vlkshk1WtwMitVKLtV+9BGLs2LgPVZB9qn/TV6A6hZDa7LFru0LP8dL2mMxL8c00h+bk1WkOZTugbZjR0Cs+40d8WDwyIx4gamy8xbmaS7YdamtzI9eHYp9qm0Nuo9VfNoTdnFNKB4I3a9o73CG2qt1typZsKPeV8bet+PLkQspVvwQOPTr91jWz14V9bcsywK7MMmyrc8TikT3rGM5/yn51ScMdQ1qlqH7ule7p/CjyacrGpKEJvi8DHL41B6HgR7iNaikhZJ8wViCqmh/put04d2iZ+pzR/mpM49iTj8GGvzqHdTR/I645H1V5tbBL/WbhPNvp6L2u1BwlVom55vCfMMNKG1QBwyAtPXTvU5psYxQuDx017kS7PaWSMwW7VzlA4q6889voga35VW2lLFBH7wTb/wDXRWtm7179zbLXs6pxs/Fw4PFFMXAJcgyhiM1suhMYY2FyL2PIjUcKy8zpKljRjIHL1WtjpAIzKwA21+nH7rtsfaKRYiRsQgaMg51ygi0l7WB0/OKB5BqjMTZY8LTaxyPYPRSSROa1hAuT5kpnDG2KeVcFEI1T8osYJygqQSVHAtcrpoLkaDn4cEbcUpJ4X45/bxXUscsAa29jrbgPU3+mSn9lph8JBnMgs/eaVzYuT1vrf9XlSicz1MuHDpkANB+c1di3UMeIu1zJPFL/ACvLNphIGf8ArZLxxj3X7zfAV6aaKEXnfY/tGbvQd6jNU5+UTb9TkPUrrHuw8uuMnaX+qjvHH8h3m+JqF20Wx5U7A3qc3egXJhfJ/VdfoMgp7B4OOJQkSKijkoAH2UuklfI7E8knqpmsa0WaLLvUa6TPbOG7SCVObIwHvtp9tqnp5N3K1/IhRytxMLVA78N2vq2IH/Xw0bn321/hX1KkPwWWTnGarW7k/Z47DN/Wqp9znIfsap6hm8hew8QVVY7DID1WuIuU8Mp6gRL95Y18UcDmNbf9j9gtZr+ErIMfDkklT2XYfJiK3ML8cbXcwD4LXRuxwg9B5J76ONperY2RibBoSP8AHGf4VeiNikG0o8TbdVB7uYftpbHmST99ROzVh9R7tEXjXQdq0zA7JOFHax6Eix4G4uDbX3VWqqKOojwP+nQpFLXTy/1HX6cPBOt45g+BxDLqWi0/Nk95kH0e9wJpZ7NQmPaeB36Qef3yVevN6c249qzXZ2CkJUZGuSALi2pNhx86+jySNY0uccgkUbCTayvG8Oy5IcDhBIoUQSSPKSy2UvdU56+K2lLaaugkqhY/ll1tGnlNIWtFzlp2qsfyhF+kT6w/Gnu/j/cO9ZX3So/Y7uKP5Qi/SJ9YfjRv4/3DvR7pUfsd3FH8oRfpE+sPxo38f7h3o90qP2O7ij+UIv0ifWH40b+P9w70e6VH7HdxSNj4SLGSMjzZa8dLC4WLh4LtlNUsILWOv2Fc9jQvAJZ8GCwQ5GdWGlwGtbKQvLUC3W1ZPaIi3whJuPmA4ei3Gy3GSLHKC06H8Oa8zSPiJRNJBJK1wSyyqSLW4p2a3IsNNL286pmoib8JyT+Olc1pDX5HxXTaHZGZizqiNAqHNcW71ybeK+lgOOvK1VoHOijNviN8racM1YezeWvlZcNkbSkiYjBM9mIBcjQ68BcEk+QHSrIaZG2kaLKrVNbfHI8k/T0Uts/ZkMWKaTGOiTABwkjJr2lzmynRdQdF56njaqVXNIYRHTtJGlxfhbLr9VUibHjxPPfZWj+XMN/SIf7RPxpF7nUfsd3FX99H+4d6P5dw39Ih/tE/GvPc6j/bd3FG/j/cO9H8u4b+kQ/2ifjR7nUf7bu4o38f7h3o/l3Df0iH+0T8aPc6j/bd3FG/j/cO9Idu4X+kQ/2i/jXvudR+x3cUb+P9w70127sSb1DC3TXDxuJO8ui5gVtrr3RyrfUNdC0Bjjmbd6zdRE45hUP1eRZUbI2jqfCeTA09uCLJaWm+i13a2K7MtkPeLELbsup1IAJ+dfJIaL3isex2gJv83PRagvwsB9VWdsbthlaQ+NyWLDmTrWrbC2Nga3QZBS0+1KiIgXu3l0WY4qVo5Dbja32/+KkbknUln2I0Oac7DmaJ7jxKxBB58iK8JsuH0/vMRYNdQtBwO3ZMV+RjWzAXJcqqgcLk3148BUFTVx07MT7nsGf8JHLQVEXztt118lL7eiybPnRWvkh0IYE91kJOijoedKfZuQv2pjcPmB4fyVWr22pzbh+c1mWGnci3aODcEEMbggggi/MEV9Hlja9paeKRxPIN1ZNpwYhsLhpJsbNNHPI6vEwQLeO7LwFyDlvak/ukUUnwhSV1Q8Uxc1MxgI/0afVH4VPYLM+8TfvPeUeox/o0+qPwosEe8TfvPeUnqMX6NPqj8KLBHvM37z3lHqMX6NPqj8KLBHvM37z3lJJhIlBJSMAcSVWvLBdNmncbNc4/UrhsnHzSJLDgRYSHMyhSDYAIdQLEEW7o+N72pVViMSiV2XD7rZ7KZu493O4k6kDM58ymqrPhwY30mZwig37i5QzMRpcC4sDcC/Co3hhbjcLp7C5r5CIrhvLqnONxIiKPYvER2bvxIOlnv5kt5HUdKrsjkczGDZ1/wKzjZiLFyhw+KlkD4a7dkBbKDZeIuMg0uQTpbjVjefAC4qq7cNLmSAk8OxT2yttQSYjLjlQzSAIrPHoOzuCCWUC5YnUaX0sLaqNoU04j3lM44RmQDnnxy6W68VTY+PHZ2fK4VuGxMN/R4f7NPwrO++VP73d5Vvds5BL/ACHhv6PD/Zp+Fee+1H+47vK93TOQR/IeG/o8P9mn4Ue+VH+47vKN0zkEfyHhv6PD/Zp+FHvlR/uO7yjdM5BeJ938MysvYRC4IuqKCLjiDbQ12yuqWuBD3G3Url0TCLWCp+1kxa4TDM2PndcTGxaMhAMoIAFwt9Qda+k0lHE+zy2xFikM0pbkFXu3dpUXO2rqOJ5sBTywAS1xN1rO8GHaW+RlzI5ZQzgA6kEHuAjTzOoFfJaesFPWPeQbEm9h1vzWoMZcwWHh/Kp+1d6ns0WRs6kqb2sCNDqCb/CtW2Vr2hwORUsGy6iWxtYczb/Kz+eBpJLDU2ufn/5rsZp0/DHYDQZKRx0XZ4zEpwyzSD5ORXkgzK6oHXa09ArRuNPlxYF7ZkYcVHRuJ91JdsMxU17aEc+zh2qfarcUN+RCvu0ITNDNHcnPE66M7alDbgAo1pXsKTc7QidpnbQDUdt1lKtmKFw6ch/lYxgH4V9ccsywq5yzKdljMbNBilcC1zlcZCfddj8qW1OUgKnlZvKd7fzmo8uCjlTwFuYIqO6zbIy1yRcShC3bXKouQbXsL60XQ+Mk3XjGYuOKwdwGIJC6km1+FvdQXALqKjll+UJoMTLKVEaiPNezSA306KP41C6cDRWBTQR5yOxHk37n0XFYo2Lds5k1XLmHdFgb2UacTzqu6Rzl0+qeG4YQGDpr36rqNsFJQsDZXQqyGxyooBzZgORBtbnf3VDJG17CH6H8y6hW9mskY4TXsP8A7dP5TgRRT4rNjJ1izAsF9rMSzZM3dIuedxYDRqhf8DAACbfmdlq46oBpYw2PE/Zcd39lh8TIHmCxENmcsCpABuGD6EZrCx5HSvXyYBiAvfQdv8KZ8jTEy1g7ifzW5TjYmeJpVwMqkSBkVzmEZI1ORzz0AF72zHjUFQ6Jzf8AUvlYkcQOo5cT0ChknL7c9Lq4bJ2hgsXAIWjWyWjaF0vkbhbUX/e51mKinqqabetfm7MOBtf85Ltj2PbayZz7IOFky4PEPEig3ikvLHmN7Wv3gOHA1ZZWtlbaqYHE/qb8LvDI/Vc4S0/AfpwXVt52w4HrsJjUjSWO8kZ87DvL8RUX/wAWyb/xZAf+Jyd6FSipw/OFObP2hFOgkhdXQ8CpvwNvvFLZ6aSB2GQWKsMka8XCJcfGpsTqONhe1eincRdGMJlvDi8kIkU87ix46aD51coISZQw8SFHM8Bt1B77xiNsNhr6w4dEt521J6DhX1Clyas5NmVV93cP2mPw6cfyqn4Ic5+xasVEgjge88AVVYMUgHVa6JerW97sPskFfE3fESbeA/8AyVrLdPAfZY/tCbPJK/tOx+bE1uoWYI2t5ADwWujbghA5AJ76ONm+s42RbXCwk/44x/Gr0TblZ/aUmFt+qT0kYTsdrT9JMsg/eAv/AIgaJh8RXWypLxN7lz2HiuyxEMnCzgE6cG7p46cDS2si3sD2cx5Z/ZPKlm8gcOn8rWVfUEd6xvxZ+HncIKxsLzFIHjKxB4DTvJWSIysfT+Vje2MJ2GLmi5K5y/st3l/wkV9qhlEsTZBoQCsm9uB5byKs26kLTdtEBcTQNGdG0OpUgjhqePWqNaWsbicbK5Bc5KM2niJIleKaJhOqAsi2Yd4aENwtcGqrZ2ObcJPJs90cnxOAbnmSmcizyRkOwROzHdXU+EcSeHwqN0/AKLfU8b7MBceZ0+gXWHBIjQlRr2Zux1J7p5moHOJ1UNRUyStIccuXDuThj34/c/3GuRoqrP6SbPNIZJYoNZSUueSCzd5vw91DiGtxO080xp6XeND5Mmjx6BTWyMAsJmUd4krnY8WNjqfKqM0rnfEmEjyQLZcuiN2w0mJxWIVQwLCJCWt3V4keRb7q4rHBjGx3txParrG4WAJ3sbC2m2hmRFt2ZUAA5cy3a3S5qrWSHdRC+t/rmrUeYTzYidnipcG35vExriIb8A62EgHxyv8AOl9cS+BlQNWfA7sI+E+YU8euFONvbKmRkxEQVZowFup7si+zIp0Pk3LrUNHWRuaYZTdh72nmPuF25pBuNU42PtdcTKpAKuqlZI20ZGBYEG/LoeYqKppH0zCCbg5hw0I6enBTMeHm6lnwxMoc2sFy289fxqiJhu7XzUls1B7R3aw7YiNkVoJTr2kLFDpc95R3WF+o5mmNLtCcR4ZDjbycL93EKN0bb3GR6KN2bJjsPGCYlxceY5jHZJeXFT3X+BqxJ7pM4BrjG7rm0/XUdyGve3UX804nmGLTDiGN1RMSnaqyFCuT8plsfFdgo0vo1X9mUj4Z8cxFuBBBB4cNFHPKHMs1VXeDFtJNO7XEhc5weNuC/u2t9nlW7p8OEWSSYm5Tr0bYTPiZJbXEUZA0B70ndGhIv3Q+lLPaSp3NA7m7Jd7PZinvyV72rjOxgle5BVCQLspvbSyvfn0NfMKaLfTNZbUjkfELUQx7yRreZ/Mwshl0Wt0MytVKbNV/9BGDucXOeqxj7WP+mrsA1Kx+133LW9pSenXZtjhsUBzMTf5l/wBVE44o2RLYuZ9VS9kYMznKNOp/5zqlbNaOprm00OIi5Og/OC0yPGOuRZluNBmOvkO6Tl48+VIKrYuBpfEfpp4jNZZs93aW7Py6rXpC2cmePEsTYjsny2a7LcrcgBQSumnsVq/Zet31Hujqzy4dUo2lCGS4+BUHgttyxMThW7MMqoQxLDu3IYD2tTTWrod8QSVFDUBosApLa2AaIRSvM86YyP8AOtYESLcmOw0AAuQPJqXSw7rIDRUdqhzmNmHDX6pqbWI1tly/Zaq91nBJZ+JI4By8Rl8JB1GgH8K9uuxNmmU8rNII4iXmIOreGNToWa32Cgua1uJ2nmmNJT70Y5BZnn0H3Kn9mbKSGxBbPpne+rke191qXyTl5uUwdLfsXPb02Rc65u1crGgU2zMxsL/D7q6gN3fFoMz2BdwDE6yncFspYkRUZlKqFJU+Kw1J8zS19SXvLnDVXibrhu5CDiMdHra8Wt7m5S5NcV0tooT/ANvNWItE53wgKQLPGCXwpDjKbMUFhIAbc1+6q+z5WuldE/SQW7DwPepTlnyVgwmGWVUk7R5EYB1BOhBFxSSacxuLS2xGSsht1Gb07umVhicOcmKjHI2Eq+w/8Dyq1s/aTWN3FRnGe9p5j7hcvYdW6rrsHbCYuI2zJIn5OWNtHja1jf7wedc1lO6lmxHNpzaRoRzH3U0bw9qe4fBBGzXZm4AseHuqs+pJFgLLsMXN8ANSHZFOpAOn/iu21N+Ga8LFUsfLJHEuMhmKLJL+QgYBlkjjAHaNfUZiL3HIrX0LZuziadrJBnqel+CVzzhrrhVjG7U7aRpcSPyrEktHwAsAFseKgD36mn9LS7mMNBVCaYONyFeN0sEmGwmYm/bHtjcC+S1kGVvELa6G/frG+1FQ6oqmUrP09up6jTLmLJns2IRxmTmk22JcRAUAyISDoSb21GhOgvyFQ0myGQPEhNz9P8phTV25lD8N/NZrta6ZlPEaUzaM1p5KhskYezQrbvRTsvsNmw38Ut5T+/4f8NqYRCzVja6THOemSkd+9i+uYGaEC7lcyftp3l+drfGvXtxNso6WXdShywrdDawhfv8ADgT0I6+VUk92hC+VjXMzt91ecVt5MSUhiYM76C2tupNuguaiqphDE6R2gSZkT3aDTwU5tbZwxEMkDmwZbAnUow1VjYhEAPEC5IJrNbD2h7nVNefldkfzMntyAUlXBvYi3jw/NSshRWjdkcZXQlWB5EGx+2vq2RFws0Lg2Kue7eIjxET4GdsqSkNFJ+ilHhYfG3/DVKphxC4VqMhwLHaFRLxyRu8Uy5ZozldeXky9UYag0le3CVmK2kNPJh4cCmmInZnEMIvI3E8kHtN/AVySGtxO081NRUW8/wBSTJo8eg6cyp/ZOzFw6ZV1Y6u54sep/Cl0srpDcpo9+LoBoOSfVEuFHYOLt8dr4MKt/fJINPqr99dTu3dPbi/yHqVfp24WX5+StdKlMovdr+e473w/9uvdof8Ajw/+3mrUPyqzOgIIIuCLEdQaVAkG4UqhtwpTGJsE572FfuecT3aM/DVfgKk21FjcyqaMnjP/ALDI9+qlhdlbkrXSNTqt7ybAdnGKwhCYpBYg6LMo+hJ/BuVN6GuYGe7VOcZ72nmPuOKic03xN1Xbd/baYpCQCkiHLLE3ijYcQfLoedR1tE6mfY5g5tcNHDmPTgp45A8LjtRvWXOFDZYlGfFy3tkj49mD7cnDyW542u69ntlmZ4neMhoOZ9B5qvVTYRhCpW9e2vWJSyjLGoyRJ7KDhp9tfS4Y8DbJHI+5UTu9sv1zErGfAO9IeFkHEXOl2NlHm1c1lUykgdM/gFFFEZpAwLUtrRM8ThBqLEINPDawKnhoLAqbV8ngrSawVEnE5/XkRy5Facx2jwt/Pr6qvje6HsbZx7ufy43ra52VbcyYsOE35WVGw+FbaGOjhUEdq4v+qg8R94UE++hrbmwTy5pqUB2oHieC+lIYwqhVFgBYDoBoKvrLk3zXoihC+f8A0mbC9Sx5dRaLEXkXoGv31+Zv7mFU5mWK02y6nEwA6jJRWExBUq6GzKQQfd/y1UpGB7S12hWis2WMtK1fZWPXERJIvP6IA7rDiFXhce038axdRA6CRzHf5HAk/YLLTxGF5afwdT9gqt6QdhZx63GLsoyzAa3A0Dg/SZRo1tOHQ1vvZja2+j91kPxN06js/OfFZ7aVLhdvW6cVTsJiK1ZCXNctGwpgxWFXF44qOwDR9qrEMw4We3FgeA1JNjz1zW0JSJt1EM/zwV/3eOeL/VFwq9u/BHGrKqusl7yCUWk11BceY4W0pfViTH8X05JfUNLXW4DTlZStVVAuONxSwxvI3BAT8q7jYXuDRxXTGlzgF23SwLRYcF/zkpMsn7T62+AsPhVSulEkptoMh9E0NtApqqi8UXu1/Pcd74f+3Xu0P/Hh/wDbzVqH5VZ6UqZVzbjerYzDYwaIx9Wn/ZkN42P7L6fvUwgHvFLJT8R8be0aj6heA4XAq6VmnDiFbRXK9VP23PhIsfFMxdHXuYiSPwBWFoxiDawBa1joR7q1Wx6eeemc2Rt49Rfnxw/TXgq73BrgQc0x3zk9VjTCx2Eb5pmbNd5CTxkJ1PK3I6cLWG52Q5jmWAsW5dPol1VcHtVAxEhYhVBJJsANSSdAB508AS5xWpbq7D9UhyHWWTvSkWPDgi8nVbm443JPSvm/tLtb3qXcRn4GeJ8xbgdCU/oKXdMxO1Ph6dqbb5bW7GHs1IzyXAtrlXgWX6SHllP8KVbLpN7Ljdo3xPAHged/VaDZ9OZZMR0H5nz7Vm2JcKK1bRdPJ34QtG9COwNJMbINXvHF+yD3mHvIt8D1q7AzishtWoxOEY7StYqwlCKEKt7+7tDH4RotBIvfibo45e4jQ+/yrh7cQsrNLOYZA7hxXz9hHZGKOCrISrKeII0INL3NW0pZxZWfdfbXq0hDfmpLBxwseRNtbDmOY91K9oUfvDLt+YaenbyXtdS75mJuo09PRaSHGhBBuLi9hdf9MXlxb78vFJJC8PZkWnuP3d4LNOaCC1356nyWe7y7rrh3M6X9W8RSxuhJ0HUIx8JOttDrX1PY+2GV8XJ41H3HNZ2qpNw6/wCn8yVbDq8me1tQ2UEhcw0DZeGYdaZGnZixWzUInda3BXeDa0ONCLi2Mc6C0WLS2YD2ZRwdDzvpz0OtU6ijDxkPopg9rhhevWNjlwtvWQOzPhxEesT34a8YyejadCaz81E5hu3MeKryUpGbcwozaIGIngw4IKse2ktwyIdB7i1h8KgDt1G6Q66DtP8AC6pmWu8q30mVlLQhRe7X89x3vh/7de7Q/wDHh/8AbzVqH5VZ6UqZMts7OXEQSQtwdSL9DyPwNjU9NMYJWyDgV4RcJvuzvGhwSyYmRY3ivFNmIHfjOU8eN9CPfUdds97asshaS12bbDgc/DRTMeMNyu2LxssyF8xweF5zyLaVxbhDGwut/aYX6Lzp7sz2Z+IPqM/+I0+p+wUMtSAMlUNubdj7I4XDJ2eG1zA6tKTxaVjcsSdTcnzrdwUrYwBb0HYlkkxKqmGkjjurAkMAMxJZlA8IUnXKOlTxwNj+QKF8xdk5Xzc/df1c9vNrKdI1OnZg825rIwPdvoPeRbKe0O3cDTTQH4jqRnbs59eNkwoaLPeP+nqrDj8ckMTSOe6PhmboQPDJ+sNDx6VhYYHyyCNuvkOfVvQp9FE6V4Y389Qsu2nj2mkaWQ95vsA0A+ArZU8DYYxGzQfl1qIYmwRhoTTYmyXx+KTDx8Cbu3sqOJ/DzIq5Gy5slVdVCNpcfwr6R2fg0hjSKMZURQqjoALCr4Fslj3OLiXHinNerxFCEUIWTel7c8knHYde8Pz6gcQPpjzA0PlY8jVeaPiE42bV4Tu3fT0WdbPnDkA8CQPnVMtzWn96wwudyBWn7P2VGYr9BYfCpAwWWKe9z3FzjclPNkzZ0cN3grFGuMwYMBoQfG7A5QDyHzylbioqwPgOE2uPHublc81ZYBIzC7P88AFT95ty2S8uEBZdc0AOZltx7Pm6jgeY862+x/aCGtAjk+F/n1+vJJaugdEcTM2+Sq2FxN+daAhUmuVh2RvVLhgcjfk7d6NhmUjndfwqvNE0tJIViOQ3sFYdobdwkr4fD4fFLHDGhdpYUVwGNlRCuUgA95mFriy8KzlPQuqMZlar0z2gAFPYMJiW/MyYTFj9STsn+KNmF/iKgm2Lb5SR2qGwOhQ3rK+PA4kfsiOQf4HJ+yqbtkzDQg/nYjAVw2dh2hZ8TkeQYzIY440LOuSMnvDloD7uFQVFDLOxkTNWXv8AUqywYG5qUWbFN4MDN+1I8MY+PfLf4ajj9n5z8zgO8/ay9MgTXFSSL/OMXhsMOaw3nk+ZAAP7hppT+zker7u8Ao3TgKKi3vw6YVM0kTYvDyMkQkUFnuSBIFtoWjIYtwzA1ehpnQ1WAD4fIIc8OjuFWdqbaknYtM5Y8iTw9w4AeQrRtjDRklzpL6qIUPK4jjVndjYKouT/AM61Jk0XOQUNyTYLQN1t0lw1pZirzjUAWZYraXHJ3U8enLXWsTtr2lBBhpD2u+w7RodE3o9nW+OXu9fspTaDZ5RESQMtyOuYnQH6SaXHS9KdiU7XB0zszfX7/wDbPMq/O7gFEb27NjSInp3h7/8AmlPnsCl2dUOhnaRoTY9iznFTMzBEBZ2IVVGpJOgA87141q09TPZbt6ON0Rs/D9+xxEljK3TogPQfab1fjZhCxtZUmZ+Wg0VvqRVEUIRQhFCF5dbi1CFh/pI3EbBs2Jwq3w7G7oP+keo/U+73VVkjtmE/oa7eDdya+YUHgN55smUFT5m9/jY6n5VASFKNkNe74X2HUXPmpjd3edoDllu0bEksB3kLaFlHPTS3Ll0pNtHZ4qfjbk7lwNtAfzPimMuyWNjAi1HPj2q+4WdZFV4iGBtlsdOqp8PE3urMvY+J+F1wR39XfZqTPYWEtfkevn9gorb27UGKBY3SQ69qgF25AuvBizcOBsONajZvtPNT2jqBibz4jj9QBqdUsqNnMkzZkfD8HFU2bdbEYZy7KJYku2eO7A5bjVfEuvUW04mttS7Spqxt4XgnloR9EofTSwn4xkoCPGC5Ogubm3Wr2ADRQ7wnVOUxleWXWNSGH29MnhmkX3Ow/jXBjadQuxIeacSb04ow4eMqI1ivllSQ5nspTUcr3udaW0+z93O6Q8VZkqAWABMsTteR/HI7ftMT95pmGAaBVd4mb4yusK4L0mz8QDKBlzFxk0FzY9La0OYNUNkN7Kd2buNPIbzt2EYv+s5AtchQe7ob94g+RpRXbepKQWLsTuQ8OxWYaCaU8hzV72VsmLDKUhjtfusSbu9gbqzeanMoFhWD2lt2orvhvhbyH37DkRonNPSRwi415/fvyK87W2tHhlzSNqdVAtmY27rKPMd1uVLKalkqDhYMuPIcwfMJjBTvmdZo9B09Fn+P3hmkl7UWQAWVOIAve3InXnyrW0dMymZhGd9TzKaTbHifHrZ3Pn2hRW2dvyzWQ21IAVQSWPL7eVXr8lRioG078bnXI04DtWn+jHcH1YDFYkXxDDuIf+kD/rI+Q061aijtmUsr64ynAzTz/haQKmSxFCEUIRQhFCEUIXiSMMCCAQdCDzHnQhY3v76NXhLYjAqWTxPANSvUx9V/V4jlfgK0kPEJ5RbS0bJrz59qoWFxl9D8qqFq0sNRwUzs7aUmHN4msT4l4gjmCOvmNarT00cwtIPrxXcsEdQPiHqrrsregzjSLLIDrr3b2sLc7KOXU3pO3YZMli/4fHn48/BZvaEHupAve/5n2lSMOLkjZQ4GtgpW41AIUHXhmN/fUlXsgRMMkLiCM/WxHGyoNmxGzvz80XvaWxsPPftYEc62e2VjayC7KQSS9zc3qKk9o66CwxYh17/ALmShhkzIt2d/koHF+j7DsT2ck0epAvlkHjyD2Tqb8+VPIfbMW/1ou49L8bKi7ZI/S7v7LqPf0dP9DFIemaN14kgcC3SmDfa6hI+IOH0ULtlzDQhepNw5mSNRiIdL8pdc12H0OgNd/wD9Ts4XzPcexB2bNYDLJIno70u+KFh7ERP0c30nHKopPa6jHytce4cbL1uypTqQpXDbiYSM9/tZrXvmcKvdKk6IL6qb+LlSuf2ykdlDGB1Jvrf7hWI9lM/U4n89VP4fDR4ZW7KNIlF7hFAJyHW54nMjA6nlSGfa9dXODHPOfAZDP0I7ldjpoYhdo/P8hMo8VMRnVVyixsbkmwy6nqV0NMhsKIs+JxvnmNM89O3MZrkzknIKE23vcyfk4UswABZtbW1XKOZHC549Krw7Fs68zrjkOPbyvrbgntBRNnYJXHI8B43VPxeILku7Fn5k/wDPsp4yNrW4WiwTpuCEYRoo5WkmkWKFGkkY2VVFzUzWKnUVQAJJyWw+j30dLhCJ8TaTEngOKx+7q363Ll1NyOLDmVlqyvM3wt08/wCFodTJcihCKEIoQihCKEIoQihCS1CFR98vRzBjGMsVoMRxzgd1j+uvX9Ya9b1E+IOzCvU1e+L4TmPFY9trZGKwD5MTGVBOjjVW9zfwNj5VUfGRqtHS1zZBdp9U+3b28sL3bwnmNbEdfKuWiyrbVidPhkZnbIhT+3N7FlUCI3bkQNB5n8K9ksRZyXUVBLPIAQQOJOSMDvvKlu0jRwLaqSpst7dRxN6z82xInf03Ea6569y0EuyWu+RxHipfB77Yc5c4kS2W91zDu3P0TfxGqMuxqgXw2OvHn29FSk2ZML2sdfzPonSbxwuoELhpLJZSGHAG51HIt9lFPsiV82GUWbnncdMvrZUqqGSBt3jUldGWaNRJnzWtobW0BHLhoTT2XZNM9haG26jVLxM6+q5vvThUsDJwtmAVjY5ChHDlpWd/+KqiTZvPiOd02jo55G4mtyOmfW6j59+YRbJHI50JvZR4cp6nhblyqwzYkp+ZwHeeNxy81aZsqU6kDx43UJtHe6eUZQqIuhI1JNhbieo8qZ0uy4YHh9ySPzT+VZdshhjIvmQbclJYffKJYspNjbwkG/8A5p0L2WZfSzNdhLTfsVI2ptcO7PwvwHlyqMtuVpKK9NAGHXU/VSm7G5eMx5DKOxh/SuDqP1V4t9g86mZESqlXtFjMjmeQ/MltG6m6OG2eloUu58Ujas3x5DyGlWmMDdFnp6mSY3d3KwWrtV0UIRQhFCEUIRQhFCEUIRQhIaEIAoQuWKwqSqUkRXRtCrAEH3g0EXXrXFpuDYrO94PRFh5bthXbDvxy6unyJzL8DbyqF0IOiZQ7Ukbk/PzVB2tuNtHC3JhMqD6UXf8AsHeHyqB0Lgm8O1I3/qt2qv8Ar5U5WBVhxBFj8qhLEyZVrsuPB5ivMCnFUE5wu0uzcOtrjl1HSvWixVWvY2qhwDI6hWHF77Zo8qq1/wBa1h8jrUn1WeZs2dzrOFhzuqycWOfzqItJK1bJWRsDBoBZcn2iBzowLx1WF5w8skzZYY3kboilvuFdBirSVgAuTZWrY/oy2hiLGXLh0Ptm7fVH8SKmbASlU21oxpmtG3b9GeCwpDMhnkH05dQD5J4R7zc+dTtiaEomr5pMtB0V0C1KqSCKEIBoQloQihCKEIoQihCKEIoQkJoQgChCWhCKEIoQkIoQmmP2XDOLTRRyDo6K33ivCAdV22R7PlJCruN9GuzZNThwp/Ud0+wG32VwYmngrLa+dv6u9RU/oewB8LTr7nB+9TXO5apRtSYclxHoZwX6bE/Wj/8A50bhvNdf/Ky8h4+qdQeiLZ6+Ltn98lv8oFeiFq4O05zy7lMYH0f7Oi8OEjP7d5P85NdCNo4KF1bO7Vx+mXkrFh8MkYyoqoo5KAB8hXYFlWcS7VdaF4ihCKEIoQkIoQgGhCWhCKEIoQihCKEINCEgFCEtCEUIRQhNtoY6OCMySuqIvFmNgK8JsvWtLjYKBh36w7i8ceKkXkyYWcg+YOThXO8apzSyDWw+o9V6O+kP6DGf3Sf/AG15vGrz3Z/T+4eqQ77QfocZ/dJ/9tG9avfdn9P7h6pDvzB+ixf91m/20b1qPdn9P7h6rz/67w/6LF/3Wb/bRvWc0e7P6f3D1Sf+vcN+jxX91m/20b5nNHuz+n9w9Un/AK+w36PFf3ab/bRvmc0e6v6f3D1R/wC4GF9jE/3aX/bXm+ZzR7q/p/cPVef/AHCwvsYn+7S/7aN8zmj3WTp3j1UhsLe7CYtjHDJ+UGpjdWR7dQrAXHuvXbXh2i4kgkjF3DJTtdKJFCEUISUIS0IRQhFCEUIRQheRQheqEIoQihCKELNt+Z+0xwjkGaLCwCcIdQ0kknZqWHMKNf8A5qnWSFjCR+Z2TXZ0QdnzNvpYk99rKDlxhY3ZiT5ms64vcbuN1omNawWaLLx2w615YrpHbDrRYoR2w60WKLo7YdaLFCO2HWixQjth1osUXR2w60YSi6O2HWjCUKP2z4e2jbLND+UjccQV1t5g9Ku0cr2vtwVSeBrsra5H68e0LbtmYntYY5P0iK/1gD/GtEsinVCEUIRQheaEL1QhFCEUIXmhC9UIRQhFCEUIRQhZXv8AvlxeLb/7TD//ALFUa0XaR0HmnezPkB/5H/6FUf1+lm7Tm6PX/Ojdouj1/wA6N2i6PX/Ojdouj1/zo3aLo9f86N2i6PX/ADo3aLo9f86N2i6PX/OjdoulOKzK46o33Gu42WddGr2j/kPNbxux/M8N/wDhj/yLT5YtSdCEUIRQhFCEgoQloQkNCEtCEUIRQhFCEUIRQhZX6SsKTi2RiEXF4dY43OiiSGXtArHkDoP3r8qrTtzz45J1st143MGbmnFbiRYg26i91leNwmIhYpJDIrDkVP2HgR5iqpiITNs0bhcELhmk9h/qn8K83ZXW8bzSZ5PYf6p/CjAjG3mjtJPYb6powIxt5pO1f2W+qaN2jG3mjtX9lvqmjAjG3mjtn9lvqmjAjG3mk7Z/Zb5GjAvcbeaO3f2W+RrzAjG3mpXZ+HkVS7KQXGSJCLF2fuiw+NvMkV6GXIAXLZmg7y/wszJ7NB2kr6S2RhjFBFGeKRqh/dUD+FNFkU7oQihCKEIoQkIoQgGhCAKEJaEIoQihCKELlicSkYzO6ouurMFGgLHU9ACfcDQhcm2jCL3ljFr3u66ZbA310tcX/aHWhCY7cwuExUJjxBjeMsBcuBZrkDKwN1e9wLG/GvCL6rpri0hzTYhVXB7pQ5SIdq4xEF+4s8QC2sCLGO4sSOPtDrXG6bw8yrTq+Zxu6xPMtaT32zSRbuxMMw21jcoVXJM8IADEhSSY+ZBHvo3bfwlc++Scm/2N9Es27ES3zbZxgy3v/wDUQaZeNx2d9OdG6b+Fe++ycm/2N9F6fdKIZr7YxYy2DXng0zcAfyel+XWjdNR75Jyb/Y30Xld0IinaHa2NCaatLCtrgEA3i0JBGh11o3TUe+ycm/2N9F5fdKAcdsYoaldZ8PxFgR+b4i408xRumo99l5N/tb6JzFuArqGXaWNZSLhhJCQR1BEWoo3TOSPfZeTf7W+ia4jcuNHyNtDaJa2ayhGuAQNCsBHFhp7+hrzcs5I99l/4/wBrfRcYt04Gvl2lj2squbBD3WAYHSDowNG5ZyR77L/x/tb6KT2Hu5gcK6Tl5sRKVV0klzSMA5yqVVVAVjcgd29g3IGu2sa3QKOaqlmAD3XA0Gg7hkrPJtmFVDF+6VDg5WOjEKtwBcEk6A66N0NulAn0MgZQwvYgEXBB16g6j3GhC90IRQhFCEUISEUIS0IRQhFCEUIRQhNNqbOTEJ2cgupIJHWx4e4i4PUE0IUeN14Mysc5Kp2ercRkKHNpqSCCT1VTyoQukO7sSx9mpcLnD8RfMLa3IuOHLqeFCEr7AjJBu4sANCNQGDWOnAkDh0oQkk3ejZMhZ7ZVUaroELZfo8gxXXiPPWhCV9gREAAuLBwLED84xY8uRNwOGg0NqEL0dhpmLZnDXzAgroTmzW7v0s7XvfjpbShC8wbBjRAiM6hWzrYroxBViLr9IFr+bE6GhCI9gRA3u55C5GgDI4A04AoPPU0IT/D4VUVVHBeF/j+NCE2x2yUlzZiwzBFNstiELMAQwIIJY3BGulCF5fY6ls2dwwXKCCot4bkWW2uUXHh46a0IXEbtwgqVzqyKqKQ54JkymzXW4yDl160ISNu1DdSM4ZVVQcxPgKMpIN1JBQcuvWhCk8HhliRUXwqAo9w0oQu1CEUIRQhFCEUIX//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Slide Number Placeholder 16"/>
          <p:cNvSpPr>
            <a:spLocks noGrp="1"/>
          </p:cNvSpPr>
          <p:nvPr>
            <p:ph type="sldNum" sz="quarter" idx="12"/>
          </p:nvPr>
        </p:nvSpPr>
        <p:spPr/>
        <p:txBody>
          <a:bodyPr/>
          <a:lstStyle/>
          <a:p>
            <a:fld id="{30A954B0-85AA-4927-9202-46BAF8195992}" type="slidenum">
              <a:rPr lang="en-US" smtClean="0"/>
              <a:pPr/>
              <a:t>4</a:t>
            </a:fld>
            <a:endParaRPr lang="en-US" dirty="0"/>
          </a:p>
        </p:txBody>
      </p:sp>
      <p:sp>
        <p:nvSpPr>
          <p:cNvPr id="2054" name="AutoShape 6" descr="data:image/jpeg;base64,/9j/4AAQSkZJRgABAQAAAQABAAD/2wCEAAkGBxQSEhIUEhQUFBUWGBQZFRQYFxYXFxgXGBYWFxUUGhgYHiggGBolHRgVIjEhJSkrLi4uFx81ODMsOCgtLisBCgoKDg0OGxAQGzQkICYsLy8sLCwsLCwsLC0sLC8sLCwsLywvLCwsLCwsLCwsLCwsLCwsLCwsLCwsLCwsLCwsLP/AABEIAIMBgQMBEQACEQEDEQH/xAAcAAEAAgIDAQAAAAAAAAAAAAAABgcEBQEDCAL/xABNEAABAwIDAwgFBwgIBQUAAAABAAIDBBEFEiEGMVEHEyJBYXGBkTJSk6GxFBdCcrLB0SM1YnOCktLwJCUzNEOis+EVU8Li8URUY3Sj/8QAGwEBAAMBAQEBAAAAAAAAAAAAAAMEBQIBBgf/xAA2EQACAgECAgYIBgIDAQAAAAAAAQIDEQQSITEFEzJBUXEUFSJhgZGh8CMzNLHB0QbhFkKSUv/aAAwDAQACEQMRAD8A7PnJr/Wi9mPxUO9n2fqTSeD+Y+cmv9aL2Y/FN7HqTSeD+Y+cmv8AWi9mPxTex6k0ng/mPnJr/Wi9mPxTex6k0ng/mPnJr/Wi9mPxTex6k0ng/mPnJr/Wi9mPxTex6k0ng/mPnJr/AFovZj8U3sepNJ4P5j5ya/1ovZj8U3sepNJ4P5j5ya/1ovZj8U3sepNJ4P5j5ya/1ovZj8U3sepNJ4P5j5ya/wBaL2Y/FN7HqTSeD+Y+cmv9aL2Y/FN7HqTSeD+Y+cmv9aL2Y/FN7HqTSeD+Y+cmv9aL2Y/FN7HqTSeD+Y+cmv8AWi9mPxTex6k0ng/mSHYTbOqqqtsUzmFha86MANwNNbrqMm2UOkujNPp9O7IJ5yu8sxSHzYQBAEAQBAEAQBAEAQBAEAQBAEAQBAEAQBAEAQBAEAQBAEAQBAEAQBAeY1XP0oIAgCAIDkBDw4Q9CAIAgCAIAgCA+44i7cvG8HMpJE35NKTJWxn9GQf5V7XLMjE6Ys3aZr3ouJWD5IIAgCAIAgCAIAgCAIAgCAIAgCAIAgCAIAgCAIAgCAIAgCAIAgCAIAgPMarn6UEAQBAEBy11l4zxrJsIoGyDTeuG2ivKbgz5OGOJsPepaoyseIkGo6Qq08VKzveDDfGRvC5yXlJPkfC9OggCA5Q8Mqmoi7euHIinakb2iw+3Uo28lGy7JI9iv79EB6sn2VLT2jP6R/TN+9fuWirR8yEAQBAEAQBAEAQBAEAQBAEAQBAEAQBAEAQBAEAQBAEAQBAEAQBAEAQHmNVz9KCAIAgCAIDIpJspXMlkjshlGXiuLc2YrdZu76u78fJanR9PsOT7z4Hp/U/jqpco8/N/6wbY0YeMw1uqGrr2WP38Tc6K1rsoSb4rh/X0MCfC1XUjYjeYEtC4LpSLEbkzpbASbWXuUd71jJs6LDuK4cirZcb6jw/sXJRstM2pYGNshFB7mNhZL4jH9SX7Klp7R50ksaR+aLZVo+WCAIAgCAIAgCAIAgCAIAgCAIAgCA4LhxQHKAIAgCAIAgCAIAgCAIAgCAIAgPMarn6UEAQBAEAQH0xtyAN5XsYuTSRHbZGqDnLkll/A1+IzZ5CRuHRb3DT8T4r6KuChFRR+Ram6V1srJc28kx2NrLsDHdXR8Pon7lQ19W6GV3cf7NXojUbLNvjw/olElACLhYuD6hW4MCfDexeE8bjD/wCHa7kJeu4G0o6DsTBWstNu2mDG3XWCq57ng0GKy71yXqYnxydyXxNn6uX4BT1Lie9KrGifmi41YPkQgCAICqNsNpnOxGSBjiGMjDND/iaPeR4G37K0Kakq9zKU7vxdpY+A13PwRydZFnfWGjveFSsjtk0W4vKybBcHQQBAEAQBAEAQBAEBW+2e3PNlzI3ljASMzfTeRvtwb2+9XadPniyrbeokfpsOxKoYJo6QlrtWmSVrXuB6wHEHzUrnVF4bI11suKj9TLw3ayopnmGbPE8D+xm4esxx6u42XkqYTWV9DqNzTw+HmSTYbH5KiokY55exsd9bHpZmgnTyUF9ajFNEtU3KROVVJwgCAIAgCAIAgCAIAgCAIDzGq5+lBAEAQBAEBmYdTF5frbKxxvw0Ov8APFWtIlu3vkjA/wAgul1C09fam8fBf7wYNDSZurctpvB+dwhk3+F0xYbj+eCim01hlmtOLyiaYXVXAXz1kOrm4n1lc1dUrF3m3+SB4uF5jJx1ji+Jivw7XcvNpIruBsKWhsLnculEgnbl4MHFJFzInpRDsWl3rg1qIn1yYuviTPqS/AKxXzPOmFjRvzRdanPjQgCAw8Xr208Eszt0bHOPbYaDxNh4rqEXKSSOZSUYts80vq3mUyu1eXl7u1zjmPxK21FYwYu57t3eXRyb4kDnivo4CRnkA4eWXyKzdTDvNWmWSdKoTmh2s2lbQtjc5oIe4tuXZQLC++xUtVXWNkdlihzI43lQiO5jPa/9qn9Efj9CL0mJ3UXKOySaKJsYJke1mkl7ZiBc9HqXktK0m8nq1EW8InaqFgim1u2LaKVkZDOkzNdzsv0iLDyViqjrFkhstUHhmmHKY0/Ri9p/spPRDj0mJsNnNuxV1LIGsb0mvJc1xNsovbdquLNPsjuPYXqctqJoqxYNdtFUGOmmcNDlIB4F3RB967rWZJHM3hM8/umY6saZRmja9oLOLWOGZuvGzvNa+Hs4GU2nZxPQmHYrDO0OhkY8cARcdhbvB7CseUJRfFGrGSfI0/KBgDayjlBaOcja58TusOaL5b8HWsf9lJRY4TRHfWpwaITyMO/KSH/4T/qBWtZyXmQaQ3MfKhGRcxtb2OlAPvao/RH4/QkWpicjlPi9SP2w/hT0R/aHpMftnPznxdbGe2H8KeiPx+g9Jj9s+vnNjO6JrjwEwJ9zV56I/H6HvpMe79yfKoWCHYhtqI64U9m82HMY52t8zt5GtrAloPirMaM17iF24ntJiqxMY2J1fMxSSWzZGk2va9uq66jHc8HjeFkhMvKdG0lroQCN450fwqytI33ld6mKeDpPKpH/AMlvth/AvfQ34/Q89Kj9syqLlNhebOjI+q9r/dYLyWkkuTOo6iLJlh9fHOwPicHNPWOo8CN4PYVWlFxeGTpprKMlcnp5jVc/SggCAIAgCA2YPN0x9aU2/ZGp+4K3L8OlLvZ83Q/S+lJWf9a1hefL98v4HTgZHPNB3P08Tu9/xV+ie+lPw/g+Y6V03o2vnFcpcV5P/eUTqHDgN65civtMaI828t6r6dyo62GUpryZr9FW8ZUvzX8kkwuq3aqjFl26BI6eDMQRZw6+Nu4qZLJnznjg+B919PlbwaAdd5ud+nkvZRwjyqeX7yF4q/eqzNilEOxYnVFzNajBmcln5xZ9SX4BWIcyLpr9I/NF2qY+MCAICvOWTFMsEVMDrM7M/wCpGQfe7L5FXNHDMnLwKmrl7Kj4lNS+m4dx9wWiuRnS5kz2Dxbm3Ru/5TtfqO3+4u9yr3wyseJb00+HkXo11wCNx3LKNEw8TwmGoDRPEyUNN2h7Q4A7ri66jOUeTOZRUuaPMtrPcBuD3faW2uRivtFy8meDQSQmZ8UbpGzHK8tGZuVrCLHvWdqZyUsJ8MGnRCLWWuJYSplkjW3mFwyUdXLJFG+RlPPke5oLm2jcRlJ3a6qaiUlNJPvRFbCLi213FAUHpM/nqWvLkZMO0i99gMGgbTU87YYxMWuvIGgON3OB17llXzk5OOeBq0wioppcSWquTGvx+lMtNMxurix2UcXDVo8wF3XLbJM5msxZ5vxEgyOc29nEmx0IP0mkdRButmPIx59rIhrnt67/AB8wvXFMKxo3uGbZ1EWglflIILXHnG2OlrO3eChlRF9xNHUNE55KIKVvOGJ8glyWdG9zXNy3BzsIaDa9t+73qrqnPv5FnTRiuTILsls6K+sbC8lsbWufIRvLQQA0HqJJHhdWrrerhlcyrVWrJ4Z88ouExUteYoGZIxHGQ27jqQbm7iSSmmm5wzI81MFGeEbbkwwOCsklZURiRoY4gXc2xzMFwWkFcamyUEnFkmmrjPtIxdqtm20FcI2EmKRmeO+pHSsWE9diN/Ahe1W9ZDL5nk6urs4ci8MTrGwxSSu3MaXHtsNB4nRZkY7mkaUnhZPOeI15fOXuOpc4vP6Tzdx962YxxHBkzn7Z6A2VxP5TSwyH0i2z/rt6LvMi/isi2G2bRqVy3RTNlUQte0teA5rhYg7iOC4Ta4o7ayURykUMcFZKyFjY2BsZytFhctBJWpppOUE2ZeoioyaR08mlDHPiEbJmNkYWSktcLi4bobFdamTjXlHOmipTw0dW3+DMpK2WOIWjsx7Be+UOGrbngQbdll7RNzgmzy+tQm0iX8jVc90krCSW5TfvaW5T39IhV9ZFYTLWkk3nJa6zy6eY1XP0oIAgCAID7iZmcAOshSVQ3zUSnr9T6Np52+C4eb4L6mZiz7yNjbrkAaANSTvdYD+dFJqp7p48Ch0Fp+p0m+XOXF+Xd/fxNxg2w9bMQ4RGJuhD5Tk8cvpe5S6S3q01LkZH+R9Te4SqknJZT8ufPlwf7llMwOKMA1M7QbC4BDRfrtfUjwXfWN9lGFtS5s6pcQw+HUR844deUuPm/TyTZZNYZ6pxg8rmY76oTymRrcrSGgDTQAdizZcZG7COypLOe/PmSCgky26gBd38+Ski8FK2OT7mrQ8DRp4g/EL1yycxqcWRvFaYa2FveoZI0aZvvIniVLvUZqUzPrk6gy4kz6kvwCnqfE86VnnRvzRcasHyIQBAURtpXirxGU5rRsLYQ7gxp6bu3pF5WrTHZWvmZlr32P5GPyjOpnzQy0bg5vNtjeLEW5sBrDqNbtsP2F7p96TUzzUqLacTS4FU5Jm8HdE+O73281LNZRFVLEi/NjK7naZgPpR9A9w9H3W8lk3RxI1q3lG9UR2eWXem767vtLdXIxH2i8+Sr+6P/Wu+yxZeq7fwNSjskzVYnNLtqf6vrv8A61R/pOUlP5kfNHFnZfkedaD02fz1LZfIx4dpHojYcf0Cm+p95WPd+YzXq7CN4oiQwccxIU0EsxaXCMXyg2J1AtfxXUI7pKJzOW2LZWj9mKfGRLVUt6WXPle09KOR2VrsxAsWk5t47dFd62VGIy4op9VC/Mo8CJYrsDiEF7wGVo+lEc9/2R0v8qsR1Ncu8ry01ke4jj2lri17XMcN7XAgjwKnTT5EDTXM3OyuJOgnZI06sId3jc9viCQo7YqUcE1E3Fl5bP7KUtI90tOxzXSNsSXvdcXDtzibLKsunNYkacKow4xKh5WXXxSXsZEB+4D960NJ+WjP1f5hvuRX+2l/Vn7bFHrOyiXR95YmObLU1Y9j52FzmCzSHObYXv8ARI61ShbKCxEtzqjN5ZHeVrFhHTthvrIczvqM1Hm7L5FTaSGZbiPUSxHBTVbRyRFolblc9jJAP0ZBnafI+Gq0oyUlwMyUWnxLQ5G8XvzlO47+m3vFmuHiMp8CqOshykX9JPKwWiqJcKJ5U/zhUd0X+kxaul/LRmarts0eyuLyUlQJoY+deGPAblc7eNXWaQdApLYKccNkVM3GWUjFxzGpKud0stg5xGbQgNtZoGXUgADdqV1CChHCObJucssuzk0waCCmD4ZROX+nKAW6jewNOrbduu5ZmpnKUsNYNPTwjGPsvJMFXJzzGq5+lBAEAQHfR0kkzwyJjpHnc1oue/sHahHZZCuO6bwveTrCNh20wE+ITshaNebBBd4nj2NB71ZpbrzLB8r0rrFrnGijL4/N92Pccu21o6S4w+kDnG95pNCbm5Nzd5F+o2UTms5LseitRcktRZhLlFd38fuR7E9ta2c9KdzGn6Mf5MeY6R8SvYWYkmyzb0Np+onCEfaaeG3xz3HZgtUbOa4km97nU67/AOe1bEl3o/PoNrgzOklXODvJItmJgWkHe34Hd96zNXXtnu8TX0d2+rZ3r9ja1WIWBAKqORdhTk18WI671zkndJlisDhYrrJF1bjyNXiNNdcMs1TOrYyHLXx/Vk+ypKe0ddISzpX5otBWj5oIDT7XYt8kpJ5vpNaQzte7os95CkqhvmkR2z2Qciq+TbZCKtMrqlhfHGAAMz2kyO1JzMIOgHH6QV/U3OGFHmUtNUpcZEo2o5NKJtJO6mhLJmsc5h52V2rells55BuARu61Xr1U963PgT2aeG14XEpmN24haZmFvcmmLdNoO6Ztj9dt/wDuHks/Uw4eRp0Tz8SzCqJaPKkHV3/et5mEu4vrksb/AEN3bK/4NWVqu2a9HZMnlExh9LS54n5Hl7QDpqLEka9y508FOeGLp7I5RoqDE5anAayWd+d5jqhewGgBAGillBRvSXuI4Tc6W37yoKD02fz1LRfIzodpHojYj+4031PvKx7vzGa9XYRHuVLaCakEPMSZHOz3FgbjogE38VNpa4zzuRFqbHBcDIxOqfLgXOSHM99PG5ztNScpJ0XMUlfheJ7Jt0ZfgRDkhx0RTvp3mzZvR/WN3DxFx3tHFWdXXmO5dxX0lmHtZcizTQIPyt4PFLQyTOAEsOUsfbXVwBZfrBvu42VnSzanjuZW1UE4N+BTuCU5kkDWi5cWtA4ucQAFpTeFkz6llnpeFmVrW8AB5CyxGbJQXKo++K1HY2Ef/kw/etbSr8JffeZOqebX99xI+RUflpv1Z+21Q63kifR95bqzy+UntgZMSxEwQZXEksZmJDQyIFziSAbDNmPiFp1Yqry/vJn25sntX3gwtrNl6+JjZqxzHgZYw4PL3DeWt1As3f5rqq6tvbA4tpmlukarY/FDTVUUnU1wJ7tzx+6SpLob4tEdE9sj0axwIBGoOoPYsY1yiuVP84VHdF/pMWrpfy0Zmq7bOeSEf1i3sil/6QvNX+X8TzSfmfA13KTTCPFKoNFg7I/hq6NjnHzJXemeakc6lYsZNORGrNqmI7hzbx3nM13uDVW1q5MsaOXBotJUS8eY1XP0oIAgJVs9scZY/lFU/wCTUo1zusHvH6AO4cCRr1ArpR72Zeq6SVc+qpW+fh3Lz+/Mzq3bWOnYYcLiETOudwvI8+sAevtdfuC93eBBX0ZO6XW6yWX4Lkvv3fMjVfVvcwGR7nvkN3OcSTYbtT4adqt6j8OuNfzM3oaEdRrbNTFYiuEfjwX0/c1ion1oQGwoajKWnwPwWzp576l7uB+cdM6f0fWzS5P2l8ef1ybN8ylwZuTYYLXZXe49x3e9VtVXvrfzLeht2WrPJ8PmZlZX9qwz6+uo1YxLXehZ6ngZ0GJdqEMqTPixC+hXuSB1YNlsw0fLIiOEn2CpKu0V9Y36PJP3fuWErRgHzI6wJ4AoDz9tXtjV17WMliysY7NlYx4DnagOJcT1E271rVVQr4pmVbZZZwaNrydbUVMM0VKyIc1NMC8vY/M24DSWkEAaNG+6j1FcJJyzxSJaJzT244FjcoO0clBBHJExshdIGFrg49Ese4mzSOto81UorVksMtX2OCykef5PScWscASSG5TZtz6I7AtZP3mU4tvgjb4BjjqaxyPJa4OYQNxGuvkPeo5xUu8mqm4dxPXcpdV8kE4p47md8WXLIei2Jj81s2+7rKp6NDftz3Fn0ie3cl3lVsicPoSb/VKv7l4lDZJdxNdn9v56SLmo6fM3MXXcx97m3AjgqtlEJvLZbhfKKwomn2p2oqa1wMzXAD0WhpDRxsDfs1udwUtVcK+RFbZOfNGyi2imgw2OlbEHMqGVGZ2V5c3NI9mliBuF9Qo3XGVu5vlg7jOUa1FLnkidOHNc083Jp+iVYbXiV4xknnBOsM5SqmCFkLKYEMblBLHk95s4KrLTQk8tluOomlhRIrj+Mz1chkmD7n9EgAdQAtoFYrjCCwivbKc3lotutGXZ9vV/RICf3WErPX6j4l5/kfAqGgwSsliNTBC98bXEZmWLgRY+iDn6xqAtCVkE9rZQjVNrckTTBeVySJuSqh5xzdM4OR37QsQT26KtPRpvMWWIatrhJGp225QnVzWxMj5uO9y2+YuduFzYaDqFlJTp1W8vmR3ah2LCRKOSvY2RhbV1TSy1+YiIsRcWMrh1GxIAOut+Cg1V6fsR+JPpqWvakTvavFHUtJNPG0OdG0FrXXsTmAtpr1qpVFSmky1ZJxi2jz5tDij6uofUPjLXvy3a1pyjK1rBa5J3NC164qEdqZk2NzluwbTZDap9A5zmRF5cLHM11rXB6j2Li6pWc2S02OvuLA2v28npmU+SJp+UU7ZC4B12PcNbdRtfS/vVSrTxk3l8mWrb5Rxhc0QDZDaN9LV842HNzgbFdwd0Gue3M4W61aurU4YyVarHGecFg8r+MyRRxwNiEjJw/ObOLmljoy0tsbDUnfwVTSQTbk3yLWpk0sJZyU90w64jfvv6JWjleJn7ZZzgszZbbyp5iZhhbamgBYXNfmdlcxgB110PVwVK2iG5PPNl2u6eHw5Ig202NPq5nzPiLXPy3Aa4N6LQ0Wvr1K1XFQjhMrWyc3nB87MY7JRTiaOPM7K5tnNcRZ1rnQg9SWwjZHa2c1SlXLKRJuUXCJp20+JMjLhLDHz4YCcjraOtvDSDa/Vl13qHTzjFutvk+BPqISklNLu4ke2R2gqKeQijbnlks0Ny579IG1urdv4E7t6murhJe3yIaZzi8R5su/5bX/8AtovarLxX4mnmfgUGqR+nBATPZrBoaeD5fXC7P/TwaXld1OIO8cBusLnSy6SS4sxtZqbbrfRdPz/7S8Pv/Ro9o9opq2TNKbNHoRD0GDsHWf0v/C8bbL2k0demjtguPe+9/fgauFl3AcSp9LXvsXu4lLpzVej6SWOcvZXx5/TJ210l3ngNB4LzUz32M66F03UaOKfN+0/jy+mDHUBrBAdtVERGHDqNj4/7/FXujrPbcH3nx3+U07oRuXc8Pyf+/wBzJpqnMwHr6+8LTa4nyUZZRkUlVleOB0PivGuB0pYZl1WrnB0scYFjd5dcg+q1rSSsG6nZY13H6B0bf12njPa2+TxjmvHPjzMPmqYHpVMrvqQaeb3j4LjCNHNzXCCXnL+kZdMaUkAVMsZPXJCC3xLH6d9l44oimr1x2J+T4/VH3XufTSmKS1xYgg3Dmnc4HgVw4HNajdDfAkewFZnrIxf6Mh/yld1L2jP6Tr26dvy/ctZWj5cIAgCA4IQDKOAQHw9zW7y0d9gveJ5wEcrT6Jae4j7kwwdi8PT5c8DeQO9AcNcHbiD70B9AIASgOUBwe1AcFoIsQCOHUgOI2gaNAHYLIDBxDAaac3mp4ZD6z42ud+8RddxslHkzlwi+aOuh2bpIXB0VNAxw3ObGwOHc61wjtnLg2eKuK5I2hK4OzkhAfNh2IDnKOAQHBt12QDKOxAcgoDlAfBmaDYuF+FxfyXuAfRC8AyjgEBzZAdccLW6ta0dwATIwdiA8xqufpRm4LRiaogid6MkkbXdxcAfddeog1FjqpnNc0mzb7f4qZ6uRo0jgJiiaNwDdHG3EuB8AOC9k+JV6L06q06b7UuLfny+hG1yaJ3UT+k7iAbLUoqlXU5d7PhelNdVrNdCnPsReG+5tvi/hy+Z0rLPueQQ9MqOhfcZhzYPW/o6cbHpHwBXjIpWxw8cfLj/o30lJFzD2Aue5zbB1srQeqwOp142XlVnV2KXgzF1tU9TXKtrCafvfu+pD6Ga12n+T1r6Z8eJ+dRbi2md75UweuRtKl3PQMkHpM0d3bj9x8Vm62vhu8D6z/GdZttdT5S/df2v4NYs0+2Nrs9gjqp5v0YmayyHQNbvIv6xH4oVtVqlRHxk+S8WNpsTFRUPewWYA1kY/QaLA+Op8UGjodNSjLnzfmzdclZ/rBn6uX4BdQ5lLpv8ASPzRdqmPjAgCAIAgCApzlzl/pFI0E6RvPm9o+5aOiXBlDWvijU1OGPwzEKVsUr3Z2RyC51BN8zTbqu0+BXamra3lHG11WJJl8rLNIpHlac5+KRxtc4XjhboSNXOf+IWlpOFTZnarLsSRhzU8mGYoIY5nuaMrmknUgtzZXAadRB4rtNW1ZaPMOu3CZfSyjSKu5aqtzXULGuLczpL2O8XjH3q9o1ncynqpNOKRYOz7LUtMOEUX2BdVLO2/MtQ7KIdy11TmUUOUlpM7dRwEcl/iFY0azN58Cvq5NQWPE6OSzaDnKGeN5u6EOdr6paSffr+0vdTXiaa7xp7N0OPcYnIi9z/lLnEu9AC/DXRd63Cxg40bbTbLNrYS+ORgNi5rmg8CQQCqKeHkuNZWCk9stkp8OgbKawy3cGBoYW9RN7lx4e9adN0bJY2mfdXKuOdxl7JbEVNVDBUmqAY835stcTZry0i4PXl964t1EYNxwdVUyklLJc6zi+UvtrUudjkcbXG3OUrXNG4i0brf5lpUpKjPmZ9sn12F7i6FmmgVBy1VTmzQhhIOQDTTeX6LQ0a9llHVyaxg3T9oPlWBGUnpgRxyfXY9l/MWP7SjVey/BIrN1OTYckBccOY5xJLpJTc9jsv/AErjVfmHemz1eWccp21DqOEMiNpH63G8N3C3Ak314Appqt7yzy+3ZHgRCn5N6+eITPqGxyuGYRHNpfUBzxuPge9WHqq4vCXAhWnskst8SytiqKaGihjqSTM3PnJcHb5Hluo3jKQqd0oym3HkWqlJQSlzN2oiQIAgCA8xqufpR9xSFrmuaSHNILSN4INwR4ocyipJp8mZ+J1bKh7pT+Skdq9oF43P63Ntqy+8tIIv19Q9fEgprnTFVrily8UvB+OPHh5Gme1/EfBaFVuljxw8+/ifNa7Q9NXZj1icX3Re3+P5OGscNRoe/wB25WvTafH6GH/xvpBf9V/6RktkJ9IDquRoe3sVHUWUSTcVxPpOidJ0pRNRukti7s5fLhj4+82kuNuGkDGU44sF5D3yHpeVlSNyOlT42Ny8+Xy5GFTdJ93Ek7yTqT3krmXIlnwjhHNbWyZiGkZercrdMdK4LrM5+J85qqullc3p8OPdnH8mr5l2bNbXvWjHV0RSin9GYFv+P9JWTc5QWW8v2onJjdw9699Np8fozj/jfSH/AML/ANL+zJoqmSLMAA5rhYtJ0PV5rieqomsN/Rk1HQXSdE1OEVlce0u74kqwbZguYZqxraWAa3Ln53cLAno37Rc9QVG30dL2OLNWjXdKO3ZJp+5KLz8UY20G0AkYKembzVM36I0dJ+k7s67de89lU+g0ujcJdba8zf08vvyI+hfJdyV/nFn6uX4BdQ5mT03+kfmi7lMfFhAEAQBAEBR/LS8uxCJoFyIGWHaXyaadwWno+FbfvM3WcZpe42WzeyVdWVkdbXjI0Frsrui6zfRjbH9AdhtvO8lcWXVwhsgd11WTnvmW8s8vlB8o9S8YzK6NuZ8ZgyCxdciONw0Gp1O5aunS6lZ95l6hvruHuO3YPCpMSrvlE8rXEO5yS56TspFmgWtb0R2NK8vmqq9qR1TB2T3Nl7rLNIqHlnfesoWcGud+88fwLQ0a9mTKOq4zii16FmWKMcGNHk0KhLmXVyK25dpPyFK3jI8+Tbferui7TKet7KIkYXYXNHa+Sqox3Z3w5XDwk1/aCnyrU/c/5IcOpr3r+CY8h0f9HqHcXt92ZV9a/aRY0fZLMVItlacuctqanbxlJ8m/7q7ou0ynrX7K8yVcn0WXDaMcYmu/e6X3qve82PzLFKxBEhURIUnX/lNpGfr2f5I2/wAK0lw03w/kzn+o+JdizTRKf5SIhNi1LCdQ58DCOwlpPuctDTvbU35lHULdYokbfM+i+X0D9znZm9XSZfUD9JpB8Ap8Ke2xEKezdBls8lsOXC6UcRI796R7vvWfqXm1l7TrFaIJysTD/iNO1+jAYC6+7LmNz9pWtKvwnj3lbUv8RJlhbd7ROoaYTRta8l4bZ17WyuJ3HsVSipWSwyzdY4RyjK2OxZ9XRw1EjWtdJnJa29gA9zW7+wArm6ChNxR1VNzgpM3SjJAgCAIDzGq5+lBAEAQBAEAQH0H2FgvMHLWWfK9PRdD03uCbKVFTYtbkjP8AiPuARxaN7vh2oUdR0hTRwby/Bfz4G9MtDhvoD5VUjrNiGnv3M8LuQo7dVre17EP3/v8AYi2M41NVOzSuuB6LBoxvcOPadUNTT6WuiOIL497NchYCAl3JX+cWfq5fgF1DmZPTf6R+aLuUx8WEAQBAEAQFTbbbOVU+LMlZA90I5gc4LWsCC7eeq5V+m2Eamm+PEpXVylamlw4FsqgXQgKll2fqXY6ZzBJzPPMPOW6OVrW634dFX1ZBUbc8cFJ1y6/djgdGBYDV0GJSGOnldTiQ5XNF2827q8Gu82hezshZXxfE8hCVdjwuBcKzy8VXykYHUz4lTyRQyPjZExpe0XAOeQke9qvaeyMa2m+JTvrlKxNLgWm0WAColwrTlkwepqfkop4XyhvOl2UXsTkDfvV3STjDO5lTVQlLG1Gw5Rtl31NBCImF01PkyNG8tIa17B7j+wuNPaoWPPJnWoqc4cOaO7kmwqWmpHNnjdG8yE5XCxtYWPxXmqmpT4M900HGGGTZViwVtyyYRUVIpW08L5cvPF+UXtfm8t/JyuaScY53Mp6qEp42onGzlMYqSmjcLFkUbSDvBDACFWseZNlqCxFI2K4OipsK2fqTjvyh8EjYRLOecI6JGSRrT43Cvzsh1G1PjwKUa59fuxwLZVAulZYvglRLjcEwhfzLJGuMluiMsbbG/e0K7GyKoazxKkoSdqeOB0creyU08sc9NE6Rzm5ZAwa3buce8G37IXulujFOMmc6mlyacSdbGUjoaGlje0te2Jgc07w61yD2qra05totVpqCTNBylbFOr2tkhyiZgtlJsHtuSBfqcCTbvKm09/V8HyIdRR1nFcyAy4FjU8bKWSKR0bPRzmMNbplvnv0gB2lWlZRF7kyq675Lay4dlMNdTUdPC+2aONodY3Gbe6x77rOtlum2jQrjtikbZcHYQBAEB5jVc/SggCAIAgCAID7ijLiGtBc47mtBJ8hqh5KSist4RJMM2IqJOlLlgZ1ufv8A3QdPEhDOu6Uphwh7T939mybUYbQ+gDVzD6WhaD2G2VvhcoVnDW6rtexH7+P8GkxvayoqbtLubjP0GXAI4Odvd8OxC7p+j6aeKWX4v+DQoXggCAICXclf5xZ+rl+AXUOZk9N/pH5ou5THxYQBAEAQBAEAQBAEAQBAEAQBAEAQBAEAQBAEAQBAEAQBAEAQBAEAQBAeYs44hVso/SsMZxxCZQwxnHEJlDDGccQmUMMZxxCZQwwHDiB2plDD8DOhnpmalr5jwc4RM8mXcfMJlEEoXy5NR+GX9cL6GcNrJWDLAIadvCJjb+LnXJTciH1fXJ5szJ+9v9kaurxKSX+1le/6zyR5XsEyizCiFfYil5Ix844hMokwxnHEJlDDGccQmUMMZxxCZQwxnHEJlDDGccQmUMMl3JU4f8RZr/hy/ALuDWTJ6b/SPzRd6mPiwgCAIAgCAIAgCAIAgCAIAgCAIAgCAIAgCAIAgCAIAgCAIAgCAIAgCAIAgCAIAgCAIAgCAIAgCAIAgCAIAgCAIAgCAIAgCAIAgCAIAgCAIAgCAIAgCAIAgCAIAgCAIAgCAIAgCAID/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56" name="AutoShape 8" descr="data:image/jpeg;base64,/9j/4AAQSkZJRgABAQAAAQABAAD/2wCEAAkGBxQSEhIUEhQUFBUWGBQZFRQYFxYXFxgXGBYWFxUUGhgYHiggGBolHRgVIjEhJSkrLi4uFx81ODMsOCgtLisBCgoKDg0OGxAQGzQkICYsLy8sLCwsLCwsLC0sLC8sLCwsLywvLCwsLCwsLCwsLCwsLCwsLCwsLCwsLCwsLCwsLP/AABEIAIMBgQMBEQACEQEDEQH/xAAcAAEAAgIDAQAAAAAAAAAAAAAABgcEBQEDCAL/xABNEAABAwIDAwgFBwgIBQUAAAABAAIDBBEFEiEGMVEHEyJBYXGBkTJSk6GxFBdCcrLB0SM1YnOCktLwJCUzNEOis+EVU8Li8URUY3Sj/8QAGwEBAAMBAQEBAAAAAAAAAAAAAAMEBQIBBgf/xAA2EQACAgECAgYIBgIDAQAAAAAAAQIDEQQSITEFEzJBUXEUFSJhgZGh8CMzNLHB0QbhFkKSUv/aAAwDAQACEQMRAD8A7PnJr/Wi9mPxUO9n2fqTSeD+Y+cmv9aL2Y/FN7HqTSeD+Y+cmv8AWi9mPxTex6k0ng/mPnJr/Wi9mPxTex6k0ng/mPnJr/Wi9mPxTex6k0ng/mPnJr/Wi9mPxTex6k0ng/mPnJr/AFovZj8U3sepNJ4P5j5ya/1ovZj8U3sepNJ4P5j5ya/1ovZj8U3sepNJ4P5j5ya/1ovZj8U3sepNJ4P5j5ya/wBaL2Y/FN7HqTSeD+Y+cmv9aL2Y/FN7HqTSeD+Y+cmv9aL2Y/FN7HqTSeD+Y+cmv9aL2Y/FN7HqTSeD+Y+cmv8AWi9mPxTex6k0ng/mSHYTbOqqqtsUzmFha86MANwNNbrqMm2UOkujNPp9O7IJ5yu8sxSHzYQBAEAQBAEAQBAEAQBAEAQBAEAQBAEAQBAEAQBAEAQBAEAQBAEAQBAeY1XP0oIAgCAIDkBDw4Q9CAIAgCAIAgCA+44i7cvG8HMpJE35NKTJWxn9GQf5V7XLMjE6Ys3aZr3ouJWD5IIAgCAIAgCAIAgCAIAgCAIAgCAIAgCAIAgCAIAgCAIAgCAIAgCAIAgPMarn6UEAQBAEBy11l4zxrJsIoGyDTeuG2ivKbgz5OGOJsPepaoyseIkGo6Qq08VKzveDDfGRvC5yXlJPkfC9OggCA5Q8Mqmoi7euHIinakb2iw+3Uo28lGy7JI9iv79EB6sn2VLT2jP6R/TN+9fuWirR8yEAQBAEAQBAEAQBAEAQBAEAQBAEAQBAEAQBAEAQBAEAQBAEAQBAEAQHmNVz9KCAIAgCAIDIpJspXMlkjshlGXiuLc2YrdZu76u78fJanR9PsOT7z4Hp/U/jqpco8/N/6wbY0YeMw1uqGrr2WP38Tc6K1rsoSb4rh/X0MCfC1XUjYjeYEtC4LpSLEbkzpbASbWXuUd71jJs6LDuK4cirZcb6jw/sXJRstM2pYGNshFB7mNhZL4jH9SX7Klp7R50ksaR+aLZVo+WCAIAgCAIAgCAIAgCAIAgCAIAgCA4LhxQHKAIAgCAIAgCAIAgCAIAgCAIAgPMarn6UEAQBAEAQH0xtyAN5XsYuTSRHbZGqDnLkll/A1+IzZ5CRuHRb3DT8T4r6KuChFRR+Ram6V1srJc28kx2NrLsDHdXR8Pon7lQ19W6GV3cf7NXojUbLNvjw/olElACLhYuD6hW4MCfDexeE8bjD/wCHa7kJeu4G0o6DsTBWstNu2mDG3XWCq57ng0GKy71yXqYnxydyXxNn6uX4BT1Lie9KrGifmi41YPkQgCAICqNsNpnOxGSBjiGMjDND/iaPeR4G37K0Kakq9zKU7vxdpY+A13PwRydZFnfWGjveFSsjtk0W4vKybBcHQQBAEAQBAEAQBAEBW+2e3PNlzI3ljASMzfTeRvtwb2+9XadPniyrbeokfpsOxKoYJo6QlrtWmSVrXuB6wHEHzUrnVF4bI11suKj9TLw3ayopnmGbPE8D+xm4esxx6u42XkqYTWV9DqNzTw+HmSTYbH5KiokY55exsd9bHpZmgnTyUF9ajFNEtU3KROVVJwgCAIAgCAIAgCAIAgCAIDzGq5+lBAEAQBAEBmYdTF5frbKxxvw0Ov8APFWtIlu3vkjA/wAgul1C09fam8fBf7wYNDSZurctpvB+dwhk3+F0xYbj+eCim01hlmtOLyiaYXVXAXz1kOrm4n1lc1dUrF3m3+SB4uF5jJx1ji+Jivw7XcvNpIruBsKWhsLnculEgnbl4MHFJFzInpRDsWl3rg1qIn1yYuviTPqS/AKxXzPOmFjRvzRdanPjQgCAw8Xr208Eszt0bHOPbYaDxNh4rqEXKSSOZSUYts80vq3mUyu1eXl7u1zjmPxK21FYwYu57t3eXRyb4kDnivo4CRnkA4eWXyKzdTDvNWmWSdKoTmh2s2lbQtjc5oIe4tuXZQLC++xUtVXWNkdlihzI43lQiO5jPa/9qn9Efj9CL0mJ3UXKOySaKJsYJke1mkl7ZiBc9HqXktK0m8nq1EW8InaqFgim1u2LaKVkZDOkzNdzsv0iLDyViqjrFkhstUHhmmHKY0/Ri9p/spPRDj0mJsNnNuxV1LIGsb0mvJc1xNsovbdquLNPsjuPYXqctqJoqxYNdtFUGOmmcNDlIB4F3RB967rWZJHM3hM8/umY6saZRmja9oLOLWOGZuvGzvNa+Hs4GU2nZxPQmHYrDO0OhkY8cARcdhbvB7CseUJRfFGrGSfI0/KBgDayjlBaOcja58TusOaL5b8HWsf9lJRY4TRHfWpwaITyMO/KSH/4T/qBWtZyXmQaQ3MfKhGRcxtb2OlAPvao/RH4/QkWpicjlPi9SP2w/hT0R/aHpMftnPznxdbGe2H8KeiPx+g9Jj9s+vnNjO6JrjwEwJ9zV56I/H6HvpMe79yfKoWCHYhtqI64U9m82HMY52t8zt5GtrAloPirMaM17iF24ntJiqxMY2J1fMxSSWzZGk2va9uq66jHc8HjeFkhMvKdG0lroQCN450fwqytI33ld6mKeDpPKpH/AMlvth/AvfQ34/Q89Kj9syqLlNhebOjI+q9r/dYLyWkkuTOo6iLJlh9fHOwPicHNPWOo8CN4PYVWlFxeGTpprKMlcnp5jVc/SggCAIAgCA2YPN0x9aU2/ZGp+4K3L8OlLvZ83Q/S+lJWf9a1hefL98v4HTgZHPNB3P08Tu9/xV+ie+lPw/g+Y6V03o2vnFcpcV5P/eUTqHDgN65civtMaI828t6r6dyo62GUpryZr9FW8ZUvzX8kkwuq3aqjFl26BI6eDMQRZw6+Nu4qZLJnznjg+B919PlbwaAdd5ud+nkvZRwjyqeX7yF4q/eqzNilEOxYnVFzNajBmcln5xZ9SX4BWIcyLpr9I/NF2qY+MCAICvOWTFMsEVMDrM7M/wCpGQfe7L5FXNHDMnLwKmrl7Kj4lNS+m4dx9wWiuRnS5kz2Dxbm3Ru/5TtfqO3+4u9yr3wyseJb00+HkXo11wCNx3LKNEw8TwmGoDRPEyUNN2h7Q4A7ri66jOUeTOZRUuaPMtrPcBuD3faW2uRivtFy8meDQSQmZ8UbpGzHK8tGZuVrCLHvWdqZyUsJ8MGnRCLWWuJYSplkjW3mFwyUdXLJFG+RlPPke5oLm2jcRlJ3a6qaiUlNJPvRFbCLi213FAUHpM/nqWvLkZMO0i99gMGgbTU87YYxMWuvIGgON3OB17llXzk5OOeBq0wioppcSWquTGvx+lMtNMxurix2UcXDVo8wF3XLbJM5msxZ5vxEgyOc29nEmx0IP0mkdRButmPIx59rIhrnt67/AB8wvXFMKxo3uGbZ1EWglflIILXHnG2OlrO3eChlRF9xNHUNE55KIKVvOGJ8glyWdG9zXNy3BzsIaDa9t+73qrqnPv5FnTRiuTILsls6K+sbC8lsbWufIRvLQQA0HqJJHhdWrrerhlcyrVWrJ4Z88ouExUteYoGZIxHGQ27jqQbm7iSSmmm5wzI81MFGeEbbkwwOCsklZURiRoY4gXc2xzMFwWkFcamyUEnFkmmrjPtIxdqtm20FcI2EmKRmeO+pHSsWE9diN/Ahe1W9ZDL5nk6urs4ci8MTrGwxSSu3MaXHtsNB4nRZkY7mkaUnhZPOeI15fOXuOpc4vP6Tzdx962YxxHBkzn7Z6A2VxP5TSwyH0i2z/rt6LvMi/isi2G2bRqVy3RTNlUQte0teA5rhYg7iOC4Ta4o7ayURykUMcFZKyFjY2BsZytFhctBJWpppOUE2ZeoioyaR08mlDHPiEbJmNkYWSktcLi4bobFdamTjXlHOmipTw0dW3+DMpK2WOIWjsx7Be+UOGrbngQbdll7RNzgmzy+tQm0iX8jVc90krCSW5TfvaW5T39IhV9ZFYTLWkk3nJa6zy6eY1XP0oIAgCAID7iZmcAOshSVQ3zUSnr9T6Np52+C4eb4L6mZiz7yNjbrkAaANSTvdYD+dFJqp7p48Ch0Fp+p0m+XOXF+Xd/fxNxg2w9bMQ4RGJuhD5Tk8cvpe5S6S3q01LkZH+R9Te4SqknJZT8ufPlwf7llMwOKMA1M7QbC4BDRfrtfUjwXfWN9lGFtS5s6pcQw+HUR844deUuPm/TyTZZNYZ6pxg8rmY76oTymRrcrSGgDTQAdizZcZG7COypLOe/PmSCgky26gBd38+Ski8FK2OT7mrQ8DRp4g/EL1yycxqcWRvFaYa2FveoZI0aZvvIniVLvUZqUzPrk6gy4kz6kvwCnqfE86VnnRvzRcasHyIQBAURtpXirxGU5rRsLYQ7gxp6bu3pF5WrTHZWvmZlr32P5GPyjOpnzQy0bg5vNtjeLEW5sBrDqNbtsP2F7p96TUzzUqLacTS4FU5Jm8HdE+O73281LNZRFVLEi/NjK7naZgPpR9A9w9H3W8lk3RxI1q3lG9UR2eWXem767vtLdXIxH2i8+Sr+6P/Wu+yxZeq7fwNSjskzVYnNLtqf6vrv8A61R/pOUlP5kfNHFnZfkedaD02fz1LZfIx4dpHojYcf0Cm+p95WPd+YzXq7CN4oiQwccxIU0EsxaXCMXyg2J1AtfxXUI7pKJzOW2LZWj9mKfGRLVUt6WXPle09KOR2VrsxAsWk5t47dFd62VGIy4op9VC/Mo8CJYrsDiEF7wGVo+lEc9/2R0v8qsR1Ncu8ry01ke4jj2lri17XMcN7XAgjwKnTT5EDTXM3OyuJOgnZI06sId3jc9viCQo7YqUcE1E3Fl5bP7KUtI90tOxzXSNsSXvdcXDtzibLKsunNYkacKow4xKh5WXXxSXsZEB+4D960NJ+WjP1f5hvuRX+2l/Vn7bFHrOyiXR95YmObLU1Y9j52FzmCzSHObYXv8ARI61ShbKCxEtzqjN5ZHeVrFhHTthvrIczvqM1Hm7L5FTaSGZbiPUSxHBTVbRyRFolblc9jJAP0ZBnafI+Gq0oyUlwMyUWnxLQ5G8XvzlO47+m3vFmuHiMp8CqOshykX9JPKwWiqJcKJ5U/zhUd0X+kxaul/LRmarts0eyuLyUlQJoY+deGPAblc7eNXWaQdApLYKccNkVM3GWUjFxzGpKud0stg5xGbQgNtZoGXUgADdqV1CChHCObJucssuzk0waCCmD4ZROX+nKAW6jewNOrbduu5ZmpnKUsNYNPTwjGPsvJMFXJzzGq5+lBAEAQHfR0kkzwyJjpHnc1oue/sHahHZZCuO6bwveTrCNh20wE+ITshaNebBBd4nj2NB71ZpbrzLB8r0rrFrnGijL4/N92Pccu21o6S4w+kDnG95pNCbm5Nzd5F+o2UTms5LseitRcktRZhLlFd38fuR7E9ta2c9KdzGn6Mf5MeY6R8SvYWYkmyzb0Np+onCEfaaeG3xz3HZgtUbOa4km97nU67/AOe1bEl3o/PoNrgzOklXODvJItmJgWkHe34Hd96zNXXtnu8TX0d2+rZ3r9ja1WIWBAKqORdhTk18WI671zkndJlisDhYrrJF1bjyNXiNNdcMs1TOrYyHLXx/Vk+ypKe0ddISzpX5otBWj5oIDT7XYt8kpJ5vpNaQzte7os95CkqhvmkR2z2Qciq+TbZCKtMrqlhfHGAAMz2kyO1JzMIOgHH6QV/U3OGFHmUtNUpcZEo2o5NKJtJO6mhLJmsc5h52V2rells55BuARu61Xr1U963PgT2aeG14XEpmN24haZmFvcmmLdNoO6Ztj9dt/wDuHks/Uw4eRp0Tz8SzCqJaPKkHV3/et5mEu4vrksb/AEN3bK/4NWVqu2a9HZMnlExh9LS54n5Hl7QDpqLEka9y508FOeGLp7I5RoqDE5anAayWd+d5jqhewGgBAGillBRvSXuI4Tc6W37yoKD02fz1LRfIzodpHojYj+4031PvKx7vzGa9XYRHuVLaCakEPMSZHOz3FgbjogE38VNpa4zzuRFqbHBcDIxOqfLgXOSHM99PG5ztNScpJ0XMUlfheJ7Jt0ZfgRDkhx0RTvp3mzZvR/WN3DxFx3tHFWdXXmO5dxX0lmHtZcizTQIPyt4PFLQyTOAEsOUsfbXVwBZfrBvu42VnSzanjuZW1UE4N+BTuCU5kkDWi5cWtA4ucQAFpTeFkz6llnpeFmVrW8AB5CyxGbJQXKo++K1HY2Ef/kw/etbSr8JffeZOqebX99xI+RUflpv1Z+21Q63kifR95bqzy+UntgZMSxEwQZXEksZmJDQyIFziSAbDNmPiFp1Yqry/vJn25sntX3gwtrNl6+JjZqxzHgZYw4PL3DeWt1As3f5rqq6tvbA4tpmlukarY/FDTVUUnU1wJ7tzx+6SpLob4tEdE9sj0axwIBGoOoPYsY1yiuVP84VHdF/pMWrpfy0Zmq7bOeSEf1i3sil/6QvNX+X8TzSfmfA13KTTCPFKoNFg7I/hq6NjnHzJXemeakc6lYsZNORGrNqmI7hzbx3nM13uDVW1q5MsaOXBotJUS8eY1XP0oIAgJVs9scZY/lFU/wCTUo1zusHvH6AO4cCRr1ArpR72Zeq6SVc+qpW+fh3Lz+/Mzq3bWOnYYcLiETOudwvI8+sAevtdfuC93eBBX0ZO6XW6yWX4Lkvv3fMjVfVvcwGR7nvkN3OcSTYbtT4adqt6j8OuNfzM3oaEdRrbNTFYiuEfjwX0/c1ion1oQGwoajKWnwPwWzp576l7uB+cdM6f0fWzS5P2l8ef1ybN8ylwZuTYYLXZXe49x3e9VtVXvrfzLeht2WrPJ8PmZlZX9qwz6+uo1YxLXehZ6ngZ0GJdqEMqTPixC+hXuSB1YNlsw0fLIiOEn2CpKu0V9Y36PJP3fuWErRgHzI6wJ4AoDz9tXtjV17WMliysY7NlYx4DnagOJcT1E271rVVQr4pmVbZZZwaNrydbUVMM0VKyIc1NMC8vY/M24DSWkEAaNG+6j1FcJJyzxSJaJzT244FjcoO0clBBHJExshdIGFrg49Ese4mzSOto81UorVksMtX2OCykef5PScWscASSG5TZtz6I7AtZP3mU4tvgjb4BjjqaxyPJa4OYQNxGuvkPeo5xUu8mqm4dxPXcpdV8kE4p47md8WXLIei2Jj81s2+7rKp6NDftz3Fn0ie3cl3lVsicPoSb/VKv7l4lDZJdxNdn9v56SLmo6fM3MXXcx97m3AjgqtlEJvLZbhfKKwomn2p2oqa1wMzXAD0WhpDRxsDfs1udwUtVcK+RFbZOfNGyi2imgw2OlbEHMqGVGZ2V5c3NI9mliBuF9Qo3XGVu5vlg7jOUa1FLnkidOHNc083Jp+iVYbXiV4xknnBOsM5SqmCFkLKYEMblBLHk95s4KrLTQk8tluOomlhRIrj+Mz1chkmD7n9EgAdQAtoFYrjCCwivbKc3lotutGXZ9vV/RICf3WErPX6j4l5/kfAqGgwSsliNTBC98bXEZmWLgRY+iDn6xqAtCVkE9rZQjVNrckTTBeVySJuSqh5xzdM4OR37QsQT26KtPRpvMWWIatrhJGp225QnVzWxMj5uO9y2+YuduFzYaDqFlJTp1W8vmR3ah2LCRKOSvY2RhbV1TSy1+YiIsRcWMrh1GxIAOut+Cg1V6fsR+JPpqWvakTvavFHUtJNPG0OdG0FrXXsTmAtpr1qpVFSmky1ZJxi2jz5tDij6uofUPjLXvy3a1pyjK1rBa5J3NC164qEdqZk2NzluwbTZDap9A5zmRF5cLHM11rXB6j2Li6pWc2S02OvuLA2v28npmU+SJp+UU7ZC4B12PcNbdRtfS/vVSrTxk3l8mWrb5Rxhc0QDZDaN9LV842HNzgbFdwd0Gue3M4W61aurU4YyVarHGecFg8r+MyRRxwNiEjJw/ObOLmljoy0tsbDUnfwVTSQTbk3yLWpk0sJZyU90w64jfvv6JWjleJn7ZZzgszZbbyp5iZhhbamgBYXNfmdlcxgB110PVwVK2iG5PPNl2u6eHw5Ig202NPq5nzPiLXPy3Aa4N6LQ0Wvr1K1XFQjhMrWyc3nB87MY7JRTiaOPM7K5tnNcRZ1rnQg9SWwjZHa2c1SlXLKRJuUXCJp20+JMjLhLDHz4YCcjraOtvDSDa/Vl13qHTzjFutvk+BPqISklNLu4ke2R2gqKeQijbnlks0Ny579IG1urdv4E7t6murhJe3yIaZzi8R5su/5bX/8AtovarLxX4mnmfgUGqR+nBATPZrBoaeD5fXC7P/TwaXld1OIO8cBusLnSy6SS4sxtZqbbrfRdPz/7S8Pv/Ro9o9opq2TNKbNHoRD0GDsHWf0v/C8bbL2k0demjtguPe+9/fgauFl3AcSp9LXvsXu4lLpzVej6SWOcvZXx5/TJ210l3ngNB4LzUz32M66F03UaOKfN+0/jy+mDHUBrBAdtVERGHDqNj4/7/FXujrPbcH3nx3+U07oRuXc8Pyf+/wBzJpqnMwHr6+8LTa4nyUZZRkUlVleOB0PivGuB0pYZl1WrnB0scYFjd5dcg+q1rSSsG6nZY13H6B0bf12njPa2+TxjmvHPjzMPmqYHpVMrvqQaeb3j4LjCNHNzXCCXnL+kZdMaUkAVMsZPXJCC3xLH6d9l44oimr1x2J+T4/VH3XufTSmKS1xYgg3Dmnc4HgVw4HNajdDfAkewFZnrIxf6Mh/yld1L2jP6Tr26dvy/ctZWj5cIAgCA4IQDKOAQHw9zW7y0d9gveJ5wEcrT6Jae4j7kwwdi8PT5c8DeQO9AcNcHbiD70B9AIASgOUBwe1AcFoIsQCOHUgOI2gaNAHYLIDBxDAaac3mp4ZD6z42ud+8RddxslHkzlwi+aOuh2bpIXB0VNAxw3ObGwOHc61wjtnLg2eKuK5I2hK4OzkhAfNh2IDnKOAQHBt12QDKOxAcgoDlAfBmaDYuF+FxfyXuAfRC8AyjgEBzZAdccLW6ta0dwATIwdiA8xqufpRm4LRiaogid6MkkbXdxcAfddeog1FjqpnNc0mzb7f4qZ6uRo0jgJiiaNwDdHG3EuB8AOC9k+JV6L06q06b7UuLfny+hG1yaJ3UT+k7iAbLUoqlXU5d7PhelNdVrNdCnPsReG+5tvi/hy+Z0rLPueQQ9MqOhfcZhzYPW/o6cbHpHwBXjIpWxw8cfLj/o30lJFzD2Aue5zbB1srQeqwOp142XlVnV2KXgzF1tU9TXKtrCafvfu+pD6Ga12n+T1r6Z8eJ+dRbi2md75UweuRtKl3PQMkHpM0d3bj9x8Vm62vhu8D6z/GdZttdT5S/df2v4NYs0+2Nrs9gjqp5v0YmayyHQNbvIv6xH4oVtVqlRHxk+S8WNpsTFRUPewWYA1kY/QaLA+Op8UGjodNSjLnzfmzdclZ/rBn6uX4BdQ5lLpv8ASPzRdqmPjAgCAIAgCApzlzl/pFI0E6RvPm9o+5aOiXBlDWvijU1OGPwzEKVsUr3Z2RyC51BN8zTbqu0+BXamra3lHG11WJJl8rLNIpHlac5+KRxtc4XjhboSNXOf+IWlpOFTZnarLsSRhzU8mGYoIY5nuaMrmknUgtzZXAadRB4rtNW1ZaPMOu3CZfSyjSKu5aqtzXULGuLczpL2O8XjH3q9o1ncynqpNOKRYOz7LUtMOEUX2BdVLO2/MtQ7KIdy11TmUUOUlpM7dRwEcl/iFY0azN58Cvq5NQWPE6OSzaDnKGeN5u6EOdr6paSffr+0vdTXiaa7xp7N0OPcYnIi9z/lLnEu9AC/DXRd63Cxg40bbTbLNrYS+ORgNi5rmg8CQQCqKeHkuNZWCk9stkp8OgbKawy3cGBoYW9RN7lx4e9adN0bJY2mfdXKuOdxl7JbEVNVDBUmqAY835stcTZry0i4PXl964t1EYNxwdVUyklLJc6zi+UvtrUudjkcbXG3OUrXNG4i0brf5lpUpKjPmZ9sn12F7i6FmmgVBy1VTmzQhhIOQDTTeX6LQ0a9llHVyaxg3T9oPlWBGUnpgRxyfXY9l/MWP7SjVey/BIrN1OTYckBccOY5xJLpJTc9jsv/AErjVfmHemz1eWccp21DqOEMiNpH63G8N3C3Ak314Appqt7yzy+3ZHgRCn5N6+eITPqGxyuGYRHNpfUBzxuPge9WHqq4vCXAhWnskst8SytiqKaGihjqSTM3PnJcHb5Hluo3jKQqd0oym3HkWqlJQSlzN2oiQIAgCA8xqufpR9xSFrmuaSHNILSN4INwR4ocyipJp8mZ+J1bKh7pT+Skdq9oF43P63Ntqy+8tIIv19Q9fEgprnTFVrily8UvB+OPHh5Gme1/EfBaFVuljxw8+/ifNa7Q9NXZj1icX3Re3+P5OGscNRoe/wB25WvTafH6GH/xvpBf9V/6RktkJ9IDquRoe3sVHUWUSTcVxPpOidJ0pRNRukti7s5fLhj4+82kuNuGkDGU44sF5D3yHpeVlSNyOlT42Ny8+Xy5GFTdJ93Ek7yTqT3krmXIlnwjhHNbWyZiGkZercrdMdK4LrM5+J85qqullc3p8OPdnH8mr5l2bNbXvWjHV0RSin9GYFv+P9JWTc5QWW8v2onJjdw9699Np8fozj/jfSH/AML/ANL+zJoqmSLMAA5rhYtJ0PV5rieqomsN/Rk1HQXSdE1OEVlce0u74kqwbZguYZqxraWAa3Ln53cLAno37Rc9QVG30dL2OLNWjXdKO3ZJp+5KLz8UY20G0AkYKembzVM36I0dJ+k7s67de89lU+g0ujcJdba8zf08vvyI+hfJdyV/nFn6uX4BdQ5mT03+kfmi7lMfFhAEAQBAEBR/LS8uxCJoFyIGWHaXyaadwWno+FbfvM3WcZpe42WzeyVdWVkdbXjI0Frsrui6zfRjbH9AdhtvO8lcWXVwhsgd11WTnvmW8s8vlB8o9S8YzK6NuZ8ZgyCxdciONw0Gp1O5aunS6lZ95l6hvruHuO3YPCpMSrvlE8rXEO5yS56TspFmgWtb0R2NK8vmqq9qR1TB2T3Nl7rLNIqHlnfesoWcGud+88fwLQ0a9mTKOq4zii16FmWKMcGNHk0KhLmXVyK25dpPyFK3jI8+Tbferui7TKet7KIkYXYXNHa+Sqox3Z3w5XDwk1/aCnyrU/c/5IcOpr3r+CY8h0f9HqHcXt92ZV9a/aRY0fZLMVItlacuctqanbxlJ8m/7q7ou0ynrX7K8yVcn0WXDaMcYmu/e6X3qve82PzLFKxBEhURIUnX/lNpGfr2f5I2/wAK0lw03w/kzn+o+JdizTRKf5SIhNi1LCdQ58DCOwlpPuctDTvbU35lHULdYokbfM+i+X0D9znZm9XSZfUD9JpB8Ap8Ke2xEKezdBls8lsOXC6UcRI796R7vvWfqXm1l7TrFaIJysTD/iNO1+jAYC6+7LmNz9pWtKvwnj3lbUv8RJlhbd7ROoaYTRta8l4bZ17WyuJ3HsVSipWSwyzdY4RyjK2OxZ9XRw1EjWtdJnJa29gA9zW7+wArm6ChNxR1VNzgpM3SjJAgCAIDzGq5+lBAEAQBAEAQH0H2FgvMHLWWfK9PRdD03uCbKVFTYtbkjP8AiPuARxaN7vh2oUdR0hTRwby/Bfz4G9MtDhvoD5VUjrNiGnv3M8LuQo7dVre17EP3/v8AYi2M41NVOzSuuB6LBoxvcOPadUNTT6WuiOIL497NchYCAl3JX+cWfq5fgF1DmZPTf6R+aLuUx8WEAQBAEAQFTbbbOVU+LMlZA90I5gc4LWsCC7eeq5V+m2Eamm+PEpXVylamlw4FsqgXQgKll2fqXY6ZzBJzPPMPOW6OVrW634dFX1ZBUbc8cFJ1y6/djgdGBYDV0GJSGOnldTiQ5XNF2827q8Gu82hezshZXxfE8hCVdjwuBcKzy8VXykYHUz4lTyRQyPjZExpe0XAOeQke9qvaeyMa2m+JTvrlKxNLgWm0WAColwrTlkwepqfkop4XyhvOl2UXsTkDfvV3STjDO5lTVQlLG1Gw5Rtl31NBCImF01PkyNG8tIa17B7j+wuNPaoWPPJnWoqc4cOaO7kmwqWmpHNnjdG8yE5XCxtYWPxXmqmpT4M900HGGGTZViwVtyyYRUVIpW08L5cvPF+UXtfm8t/JyuaScY53Mp6qEp42onGzlMYqSmjcLFkUbSDvBDACFWseZNlqCxFI2K4OipsK2fqTjvyh8EjYRLOecI6JGSRrT43Cvzsh1G1PjwKUa59fuxwLZVAulZYvglRLjcEwhfzLJGuMluiMsbbG/e0K7GyKoazxKkoSdqeOB0creyU08sc9NE6Rzm5ZAwa3buce8G37IXulujFOMmc6mlyacSdbGUjoaGlje0te2Jgc07w61yD2qra05totVpqCTNBylbFOr2tkhyiZgtlJsHtuSBfqcCTbvKm09/V8HyIdRR1nFcyAy4FjU8bKWSKR0bPRzmMNbplvnv0gB2lWlZRF7kyq675Lay4dlMNdTUdPC+2aONodY3Gbe6x77rOtlum2jQrjtikbZcHYQBAEB5jVc/SggCAIAgCAID7ijLiGtBc47mtBJ8hqh5KSist4RJMM2IqJOlLlgZ1ufv8A3QdPEhDOu6Uphwh7T939mybUYbQ+gDVzD6WhaD2G2VvhcoVnDW6rtexH7+P8GkxvayoqbtLubjP0GXAI4Odvd8OxC7p+j6aeKWX4v+DQoXggCAICXclf5xZ+rl+AXUOZk9N/pH5ou5THxYQBAEAQBAEAQBAEAQBAEAQBAEAQBAEAQBAEAQBAEAQBAEAQBAEAQBAeYs44hVso/SsMZxxCZQwxnHEJlDDGccQmUMMZxxCZQwwHDiB2plDD8DOhnpmalr5jwc4RM8mXcfMJlEEoXy5NR+GX9cL6GcNrJWDLAIadvCJjb+LnXJTciH1fXJ5szJ+9v9kaurxKSX+1le/6zyR5XsEyizCiFfYil5Ix844hMokwxnHEJlDDGccQmUMMZxxCZQwxnHEJlDDGccQmUMMl3JU4f8RZr/hy/ALuDWTJ6b/SPzRd6mPiwgCAIAgCAIAgCAIAgCAIAgCAIAgCAIAgCAIAgCAIAgCAIAgCAIAgCAIAgCAIAgCAIAgCAIAgCAIAgCAIAgCAIAgCAIAgCAIAgCAIAgCAIAgCAIAgCAIAgCAIAgCAIAgCAIAgCAID/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p:nvPr/>
        </p:nvSpPr>
        <p:spPr>
          <a:xfrm>
            <a:off x="2667000" y="3200400"/>
            <a:ext cx="4191000" cy="5555367"/>
          </a:xfrm>
          <a:prstGeom prst="rect">
            <a:avLst/>
          </a:prstGeom>
          <a:noFill/>
        </p:spPr>
        <p:txBody>
          <a:bodyPr wrap="square" rtlCol="0">
            <a:spAutoFit/>
          </a:bodyPr>
          <a:lstStyle/>
          <a:p>
            <a:pPr>
              <a:tabLst>
                <a:tab pos="1201738" algn="l"/>
                <a:tab pos="2403475" algn="l"/>
              </a:tabLst>
            </a:pPr>
            <a:r>
              <a:rPr lang="en-US" sz="1000" b="1" dirty="0" smtClean="0">
                <a:latin typeface="+mj-lt"/>
              </a:rPr>
              <a:t>Rotarian</a:t>
            </a:r>
            <a:r>
              <a:rPr lang="en-US" sz="1000" dirty="0" smtClean="0">
                <a:latin typeface="+mj-lt"/>
              </a:rPr>
              <a:t>: </a:t>
            </a:r>
            <a:r>
              <a:rPr lang="en-US" sz="1000" dirty="0" smtClean="0">
                <a:latin typeface="+mj-lt"/>
              </a:rPr>
              <a:t>Ronda </a:t>
            </a:r>
            <a:r>
              <a:rPr lang="en-US" sz="1000" dirty="0" smtClean="0">
                <a:latin typeface="+mj-lt"/>
              </a:rPr>
              <a:t>Rivera</a:t>
            </a:r>
          </a:p>
          <a:p>
            <a:pPr>
              <a:tabLst>
                <a:tab pos="1201738" algn="l"/>
                <a:tab pos="2403475" algn="l"/>
              </a:tabLst>
            </a:pPr>
            <a:endParaRPr lang="en-US" sz="1000" b="1" dirty="0" smtClean="0">
              <a:latin typeface="+mj-lt"/>
            </a:endParaRPr>
          </a:p>
          <a:p>
            <a:pPr>
              <a:tabLst>
                <a:tab pos="1201738" algn="l"/>
                <a:tab pos="2403475" algn="l"/>
              </a:tabLst>
            </a:pPr>
            <a:r>
              <a:rPr lang="en-US" sz="1000" b="1" dirty="0" smtClean="0">
                <a:latin typeface="+mj-lt"/>
              </a:rPr>
              <a:t>Spouse</a:t>
            </a:r>
            <a:r>
              <a:rPr lang="en-US" sz="1000" dirty="0" smtClean="0">
                <a:latin typeface="+mj-lt"/>
              </a:rPr>
              <a:t>: </a:t>
            </a:r>
            <a:r>
              <a:rPr lang="en-US" sz="1000" dirty="0" smtClean="0">
                <a:latin typeface="+mj-lt"/>
              </a:rPr>
              <a:t>Thomas Rivera</a:t>
            </a:r>
            <a:br>
              <a:rPr lang="en-US" sz="1000" dirty="0" smtClean="0">
                <a:latin typeface="+mj-lt"/>
              </a:rPr>
            </a:br>
            <a:endParaRPr lang="en-US" sz="1000" dirty="0" smtClean="0">
              <a:latin typeface="+mj-lt"/>
            </a:endParaRPr>
          </a:p>
          <a:p>
            <a:pPr>
              <a:tabLst>
                <a:tab pos="1201738" algn="l"/>
                <a:tab pos="2403475" algn="l"/>
              </a:tabLst>
            </a:pPr>
            <a:r>
              <a:rPr lang="en-US" sz="1000" b="1" dirty="0" smtClean="0">
                <a:latin typeface="+mj-lt"/>
              </a:rPr>
              <a:t>Children</a:t>
            </a:r>
            <a:r>
              <a:rPr lang="en-US" sz="1000" dirty="0" smtClean="0">
                <a:latin typeface="+mj-lt"/>
              </a:rPr>
              <a:t>: Heather, twins Erica and Erin, </a:t>
            </a:r>
            <a:endParaRPr lang="en-US" sz="1000" dirty="0" smtClean="0">
              <a:latin typeface="+mj-lt"/>
            </a:endParaRPr>
          </a:p>
          <a:p>
            <a:pPr>
              <a:tabLst>
                <a:tab pos="1201738" algn="l"/>
                <a:tab pos="2403475" algn="l"/>
              </a:tabLst>
            </a:pPr>
            <a:r>
              <a:rPr lang="en-US" sz="1000" dirty="0" smtClean="0">
                <a:latin typeface="+mj-lt"/>
              </a:rPr>
              <a:t>and Sean, Son </a:t>
            </a:r>
            <a:r>
              <a:rPr lang="en-US" sz="1000" dirty="0" smtClean="0">
                <a:latin typeface="+mj-lt"/>
              </a:rPr>
              <a:t>in laws Scott, Wayne and </a:t>
            </a:r>
            <a:endParaRPr lang="en-US" sz="1000" dirty="0" smtClean="0">
              <a:latin typeface="+mj-lt"/>
            </a:endParaRPr>
          </a:p>
          <a:p>
            <a:pPr>
              <a:tabLst>
                <a:tab pos="1201738" algn="l"/>
                <a:tab pos="2403475" algn="l"/>
              </a:tabLst>
            </a:pPr>
            <a:r>
              <a:rPr lang="en-US" sz="1000" dirty="0" smtClean="0">
                <a:latin typeface="+mj-lt"/>
              </a:rPr>
              <a:t>Rusty, and soon </a:t>
            </a:r>
            <a:r>
              <a:rPr lang="en-US" sz="1000" dirty="0" smtClean="0">
                <a:latin typeface="+mj-lt"/>
              </a:rPr>
              <a:t>to be daughter in law </a:t>
            </a:r>
            <a:r>
              <a:rPr lang="en-US" sz="1000" dirty="0" smtClean="0">
                <a:latin typeface="+mj-lt"/>
              </a:rPr>
              <a:t>Annie.</a:t>
            </a:r>
          </a:p>
          <a:p>
            <a:pPr>
              <a:tabLst>
                <a:tab pos="1201738" algn="l"/>
                <a:tab pos="2403475" algn="l"/>
              </a:tabLst>
            </a:pPr>
            <a:endParaRPr lang="en-US" sz="1000" b="1" dirty="0" smtClean="0">
              <a:latin typeface="+mj-lt"/>
            </a:endParaRPr>
          </a:p>
          <a:p>
            <a:pPr>
              <a:tabLst>
                <a:tab pos="1201738" algn="l"/>
                <a:tab pos="2403475" algn="l"/>
              </a:tabLst>
            </a:pPr>
            <a:r>
              <a:rPr lang="en-US" sz="1000" b="1" dirty="0" smtClean="0">
                <a:latin typeface="+mj-lt"/>
              </a:rPr>
              <a:t>Grandchildren: </a:t>
            </a:r>
            <a:r>
              <a:rPr lang="en-US" sz="1000" dirty="0" smtClean="0">
                <a:latin typeface="+mj-lt"/>
              </a:rPr>
              <a:t>Four </a:t>
            </a:r>
            <a:r>
              <a:rPr lang="en-US" sz="1000" dirty="0" smtClean="0">
                <a:latin typeface="+mj-lt"/>
              </a:rPr>
              <a:t>grandsons Wayne  </a:t>
            </a:r>
            <a:endParaRPr lang="en-US" sz="1000" dirty="0" smtClean="0">
              <a:latin typeface="+mj-lt"/>
            </a:endParaRPr>
          </a:p>
          <a:p>
            <a:pPr>
              <a:tabLst>
                <a:tab pos="1201738" algn="l"/>
                <a:tab pos="2403475" algn="l"/>
              </a:tabLst>
            </a:pPr>
            <a:r>
              <a:rPr lang="en-US" sz="1000" dirty="0" smtClean="0">
                <a:latin typeface="+mj-lt"/>
              </a:rPr>
              <a:t>AKA </a:t>
            </a:r>
            <a:r>
              <a:rPr lang="en-US" sz="1000" dirty="0" smtClean="0">
                <a:latin typeface="+mj-lt"/>
              </a:rPr>
              <a:t>"Trey", Cody, </a:t>
            </a:r>
            <a:r>
              <a:rPr lang="en-US" sz="1000" dirty="0" smtClean="0">
                <a:latin typeface="+mj-lt"/>
              </a:rPr>
              <a:t>Zach </a:t>
            </a:r>
            <a:r>
              <a:rPr lang="en-US" sz="1000" dirty="0" smtClean="0">
                <a:latin typeface="+mj-lt"/>
              </a:rPr>
              <a:t>and </a:t>
            </a:r>
            <a:r>
              <a:rPr lang="en-US" sz="1000" dirty="0" smtClean="0">
                <a:latin typeface="+mj-lt"/>
              </a:rPr>
              <a:t>Clayton. One </a:t>
            </a:r>
          </a:p>
          <a:p>
            <a:pPr>
              <a:tabLst>
                <a:tab pos="1201738" algn="l"/>
                <a:tab pos="2403475" algn="l"/>
              </a:tabLst>
            </a:pPr>
            <a:r>
              <a:rPr lang="en-US" sz="1000" dirty="0" smtClean="0">
                <a:latin typeface="+mj-lt"/>
              </a:rPr>
              <a:t>granddaughter Lucy, and one </a:t>
            </a:r>
            <a:r>
              <a:rPr lang="en-US" sz="1000" dirty="0" smtClean="0">
                <a:latin typeface="+mj-lt"/>
              </a:rPr>
              <a:t>grandchild on the way early next </a:t>
            </a:r>
            <a:r>
              <a:rPr lang="en-US" sz="1000" dirty="0" smtClean="0">
                <a:latin typeface="+mj-lt"/>
              </a:rPr>
              <a:t>year.</a:t>
            </a:r>
            <a:endParaRPr lang="en-US" sz="500" dirty="0" smtClean="0">
              <a:latin typeface="+mj-lt"/>
            </a:endParaRPr>
          </a:p>
          <a:p>
            <a:pPr>
              <a:tabLst>
                <a:tab pos="1201738" algn="l"/>
                <a:tab pos="2403475" algn="l"/>
              </a:tabLst>
            </a:pPr>
            <a:r>
              <a:rPr lang="en-US" sz="500" dirty="0" smtClean="0">
                <a:latin typeface="+mj-lt"/>
              </a:rPr>
              <a:t/>
            </a:r>
            <a:br>
              <a:rPr lang="en-US" sz="500" dirty="0" smtClean="0">
                <a:latin typeface="+mj-lt"/>
              </a:rPr>
            </a:br>
            <a:r>
              <a:rPr lang="en-US" sz="1000" b="1" dirty="0" smtClean="0">
                <a:latin typeface="+mj-lt"/>
              </a:rPr>
              <a:t>Business</a:t>
            </a:r>
            <a:r>
              <a:rPr lang="en-US" sz="1000" dirty="0" smtClean="0">
                <a:latin typeface="+mj-lt"/>
              </a:rPr>
              <a:t>: Government-Human </a:t>
            </a:r>
            <a:r>
              <a:rPr lang="en-US" sz="1000" dirty="0" smtClean="0">
                <a:latin typeface="+mj-lt"/>
              </a:rPr>
              <a:t>Resources &amp; City Information Director and Risk </a:t>
            </a:r>
            <a:r>
              <a:rPr lang="en-US" sz="1000" dirty="0" smtClean="0">
                <a:latin typeface="+mj-lt"/>
              </a:rPr>
              <a:t>Manager for City of Citrus Heights</a:t>
            </a:r>
            <a:r>
              <a:rPr lang="en-US" sz="1000" dirty="0" smtClean="0">
                <a:latin typeface="+mj-lt"/>
              </a:rPr>
              <a:t/>
            </a:r>
            <a:br>
              <a:rPr lang="en-US" sz="1000" dirty="0" smtClean="0">
                <a:latin typeface="+mj-lt"/>
              </a:rPr>
            </a:br>
            <a:r>
              <a:rPr lang="en-US" sz="500" dirty="0" smtClean="0">
                <a:latin typeface="+mj-lt"/>
              </a:rPr>
              <a:t/>
            </a:r>
            <a:br>
              <a:rPr lang="en-US" sz="500" dirty="0" smtClean="0">
                <a:latin typeface="+mj-lt"/>
              </a:rPr>
            </a:br>
            <a:r>
              <a:rPr lang="en-US" sz="1000" b="1" dirty="0" smtClean="0">
                <a:latin typeface="+mj-lt"/>
              </a:rPr>
              <a:t>Pets:</a:t>
            </a:r>
            <a:r>
              <a:rPr lang="en-US" sz="1000" dirty="0" smtClean="0">
                <a:latin typeface="+mj-lt"/>
              </a:rPr>
              <a:t> </a:t>
            </a:r>
            <a:r>
              <a:rPr lang="en-US" sz="1000" dirty="0" smtClean="0">
                <a:latin typeface="+mj-lt"/>
              </a:rPr>
              <a:t>Two dogs John and Wayne I love it when my husband </a:t>
            </a:r>
            <a:r>
              <a:rPr lang="en-US" sz="1000" dirty="0" smtClean="0">
                <a:latin typeface="+mj-lt"/>
              </a:rPr>
              <a:t>is</a:t>
            </a:r>
          </a:p>
          <a:p>
            <a:pPr>
              <a:tabLst>
                <a:tab pos="1201738" algn="l"/>
                <a:tab pos="2403475" algn="l"/>
              </a:tabLst>
            </a:pPr>
            <a:r>
              <a:rPr lang="en-US" sz="1000" dirty="0" smtClean="0">
                <a:latin typeface="+mj-lt"/>
              </a:rPr>
              <a:t>outside </a:t>
            </a:r>
            <a:r>
              <a:rPr lang="en-US" sz="1000" dirty="0" smtClean="0">
                <a:latin typeface="+mj-lt"/>
              </a:rPr>
              <a:t>yelling </a:t>
            </a:r>
            <a:r>
              <a:rPr lang="en-US" sz="1000" dirty="0" smtClean="0">
                <a:latin typeface="+mj-lt"/>
              </a:rPr>
              <a:t>for </a:t>
            </a:r>
            <a:r>
              <a:rPr lang="en-US" sz="1000" dirty="0" smtClean="0">
                <a:latin typeface="+mj-lt"/>
              </a:rPr>
              <a:t>John Wayne. Thirty plus chickens, four </a:t>
            </a:r>
            <a:r>
              <a:rPr lang="en-US" sz="1000" dirty="0" smtClean="0">
                <a:latin typeface="+mj-lt"/>
              </a:rPr>
              <a:t>pigs</a:t>
            </a:r>
          </a:p>
          <a:p>
            <a:pPr>
              <a:tabLst>
                <a:tab pos="1201738" algn="l"/>
                <a:tab pos="2403475" algn="l"/>
              </a:tabLst>
            </a:pPr>
            <a:r>
              <a:rPr lang="en-US" sz="1000" dirty="0" smtClean="0">
                <a:latin typeface="+mj-lt"/>
              </a:rPr>
              <a:t>and </a:t>
            </a:r>
            <a:r>
              <a:rPr lang="en-US" sz="1000" dirty="0" smtClean="0">
                <a:latin typeface="+mj-lt"/>
              </a:rPr>
              <a:t>one horse Shawnee.</a:t>
            </a:r>
            <a:br>
              <a:rPr lang="en-US" sz="1000" dirty="0" smtClean="0">
                <a:latin typeface="+mj-lt"/>
              </a:rPr>
            </a:br>
            <a:r>
              <a:rPr lang="en-US" sz="500" dirty="0" smtClean="0">
                <a:latin typeface="+mj-lt"/>
              </a:rPr>
              <a:t/>
            </a:r>
            <a:br>
              <a:rPr lang="en-US" sz="500" dirty="0" smtClean="0">
                <a:latin typeface="+mj-lt"/>
              </a:rPr>
            </a:br>
            <a:r>
              <a:rPr lang="en-US" sz="1000" b="1" dirty="0" smtClean="0">
                <a:latin typeface="+mj-lt"/>
              </a:rPr>
              <a:t>What do you like best about being a </a:t>
            </a:r>
          </a:p>
          <a:p>
            <a:pPr>
              <a:tabLst>
                <a:tab pos="1201738" algn="l"/>
                <a:tab pos="2403475" algn="l"/>
              </a:tabLst>
            </a:pPr>
            <a:r>
              <a:rPr lang="en-US" sz="1000" b="1" dirty="0" smtClean="0">
                <a:latin typeface="+mj-lt"/>
              </a:rPr>
              <a:t>Rotarian? </a:t>
            </a:r>
            <a:r>
              <a:rPr lang="en-US" sz="1000" dirty="0" smtClean="0">
                <a:latin typeface="+mj-lt"/>
              </a:rPr>
              <a:t>Friendships and</a:t>
            </a:r>
          </a:p>
          <a:p>
            <a:pPr>
              <a:tabLst>
                <a:tab pos="1201738" algn="l"/>
                <a:tab pos="2403475" algn="l"/>
              </a:tabLst>
            </a:pPr>
            <a:r>
              <a:rPr lang="en-US" sz="1000" dirty="0" smtClean="0">
                <a:latin typeface="+mj-lt"/>
              </a:rPr>
              <a:t> </a:t>
            </a:r>
            <a:r>
              <a:rPr lang="en-US" sz="1000" dirty="0" smtClean="0">
                <a:latin typeface="+mj-lt"/>
              </a:rPr>
              <a:t>contributing to our </a:t>
            </a:r>
            <a:r>
              <a:rPr lang="en-US" sz="1000" dirty="0" smtClean="0">
                <a:latin typeface="+mj-lt"/>
              </a:rPr>
              <a:t>community</a:t>
            </a:r>
            <a:r>
              <a:rPr lang="en-US" sz="1000" dirty="0" smtClean="0">
                <a:latin typeface="+mj-lt"/>
              </a:rPr>
              <a:t/>
            </a:r>
            <a:br>
              <a:rPr lang="en-US" sz="1000" dirty="0" smtClean="0">
                <a:latin typeface="+mj-lt"/>
              </a:rPr>
            </a:br>
            <a:r>
              <a:rPr lang="en-US" sz="500" dirty="0" smtClean="0">
                <a:latin typeface="+mj-lt"/>
              </a:rPr>
              <a:t/>
            </a:r>
            <a:br>
              <a:rPr lang="en-US" sz="500" dirty="0" smtClean="0">
                <a:latin typeface="+mj-lt"/>
              </a:rPr>
            </a:br>
            <a:r>
              <a:rPr lang="en-US" sz="1000" b="1" dirty="0" smtClean="0">
                <a:latin typeface="+mj-lt"/>
              </a:rPr>
              <a:t>Who invited you to join rotary?</a:t>
            </a:r>
            <a:r>
              <a:rPr lang="en-US" sz="1000" dirty="0" smtClean="0">
                <a:latin typeface="+mj-lt"/>
              </a:rPr>
              <a:t>  Charlie was the first to </a:t>
            </a:r>
            <a:endParaRPr lang="en-US" sz="1000" dirty="0" smtClean="0">
              <a:latin typeface="+mj-lt"/>
            </a:endParaRPr>
          </a:p>
          <a:p>
            <a:pPr>
              <a:tabLst>
                <a:tab pos="1201738" algn="l"/>
                <a:tab pos="2403475" algn="l"/>
              </a:tabLst>
            </a:pPr>
            <a:r>
              <a:rPr lang="en-US" sz="1000" dirty="0" smtClean="0">
                <a:latin typeface="+mj-lt"/>
              </a:rPr>
              <a:t>invite </a:t>
            </a:r>
            <a:r>
              <a:rPr lang="en-US" sz="1000" dirty="0" smtClean="0">
                <a:latin typeface="+mj-lt"/>
              </a:rPr>
              <a:t>me but I joined as a corporate member with Henry Tingle and David Wheaton who were invited by </a:t>
            </a:r>
            <a:r>
              <a:rPr lang="en-US" sz="1000" dirty="0" smtClean="0">
                <a:latin typeface="+mj-lt"/>
              </a:rPr>
              <a:t>Bill </a:t>
            </a:r>
            <a:r>
              <a:rPr lang="en-US" sz="1000" dirty="0" smtClean="0">
                <a:latin typeface="+mj-lt"/>
              </a:rPr>
              <a:t>Van </a:t>
            </a:r>
            <a:r>
              <a:rPr lang="en-US" sz="1000" dirty="0" smtClean="0">
                <a:latin typeface="+mj-lt"/>
              </a:rPr>
              <a:t>Duker.</a:t>
            </a:r>
            <a:r>
              <a:rPr lang="en-US" sz="1000" dirty="0" smtClean="0">
                <a:latin typeface="+mj-lt"/>
              </a:rPr>
              <a:t/>
            </a:r>
            <a:br>
              <a:rPr lang="en-US" sz="1000" dirty="0" smtClean="0">
                <a:latin typeface="+mj-lt"/>
              </a:rPr>
            </a:br>
            <a:r>
              <a:rPr lang="en-US" sz="500" dirty="0" smtClean="0">
                <a:latin typeface="+mj-lt"/>
              </a:rPr>
              <a:t/>
            </a:r>
            <a:br>
              <a:rPr lang="en-US" sz="500" dirty="0" smtClean="0">
                <a:latin typeface="+mj-lt"/>
              </a:rPr>
            </a:br>
            <a:r>
              <a:rPr lang="en-US" sz="1000" b="1" dirty="0" smtClean="0">
                <a:latin typeface="+mj-lt"/>
              </a:rPr>
              <a:t>If you could do only do one thing to change the </a:t>
            </a:r>
            <a:endParaRPr lang="en-US" sz="1000" b="1" dirty="0" smtClean="0">
              <a:latin typeface="+mj-lt"/>
            </a:endParaRPr>
          </a:p>
          <a:p>
            <a:pPr marL="857250" indent="-857250">
              <a:tabLst>
                <a:tab pos="1201738" algn="l"/>
                <a:tab pos="2403475" algn="l"/>
              </a:tabLst>
            </a:pPr>
            <a:r>
              <a:rPr lang="en-US" sz="1000" b="1" dirty="0" smtClean="0">
                <a:latin typeface="+mj-lt"/>
              </a:rPr>
              <a:t>world</a:t>
            </a:r>
            <a:r>
              <a:rPr lang="en-US" sz="1000" b="1" dirty="0" smtClean="0">
                <a:latin typeface="+mj-lt"/>
              </a:rPr>
              <a:t>, what would it be?</a:t>
            </a:r>
            <a:r>
              <a:rPr lang="en-US" sz="1000" dirty="0" smtClean="0">
                <a:latin typeface="+mj-lt"/>
              </a:rPr>
              <a:t>  Ending child abuse</a:t>
            </a:r>
            <a:br>
              <a:rPr lang="en-US" sz="1000" dirty="0" smtClean="0">
                <a:latin typeface="+mj-lt"/>
              </a:rPr>
            </a:br>
            <a:r>
              <a:rPr lang="en-US" sz="500" dirty="0" smtClean="0">
                <a:latin typeface="+mj-lt"/>
              </a:rPr>
              <a:t/>
            </a:r>
            <a:br>
              <a:rPr lang="en-US" sz="500" dirty="0" smtClean="0">
                <a:latin typeface="+mj-lt"/>
              </a:rPr>
            </a:br>
            <a:r>
              <a:rPr lang="en-US" sz="1000" b="1" dirty="0" smtClean="0">
                <a:latin typeface="+mj-lt"/>
              </a:rPr>
              <a:t>Favorite Movie? </a:t>
            </a:r>
            <a:r>
              <a:rPr lang="en-US" sz="1000" dirty="0" smtClean="0">
                <a:latin typeface="+mj-lt"/>
              </a:rPr>
              <a:t>Seven </a:t>
            </a:r>
            <a:r>
              <a:rPr lang="en-US" sz="1000" dirty="0" smtClean="0">
                <a:latin typeface="+mj-lt"/>
              </a:rPr>
              <a:t>Brides for </a:t>
            </a:r>
            <a:endParaRPr lang="en-US" sz="1000" dirty="0" smtClean="0">
              <a:latin typeface="+mj-lt"/>
            </a:endParaRPr>
          </a:p>
          <a:p>
            <a:pPr marL="857250" indent="-857250">
              <a:tabLst>
                <a:tab pos="1201738" algn="l"/>
                <a:tab pos="2403475" algn="l"/>
              </a:tabLst>
            </a:pPr>
            <a:r>
              <a:rPr lang="en-US" sz="1000" dirty="0" smtClean="0">
                <a:latin typeface="+mj-lt"/>
              </a:rPr>
              <a:t> </a:t>
            </a:r>
            <a:r>
              <a:rPr lang="en-US" sz="1000" dirty="0" smtClean="0">
                <a:latin typeface="+mj-lt"/>
              </a:rPr>
              <a:t>                              Seven </a:t>
            </a:r>
            <a:r>
              <a:rPr lang="en-US" sz="1000" dirty="0" smtClean="0">
                <a:latin typeface="+mj-lt"/>
              </a:rPr>
              <a:t>Brothers, </a:t>
            </a:r>
            <a:r>
              <a:rPr lang="en-US" sz="1000" dirty="0" smtClean="0">
                <a:latin typeface="+mj-lt"/>
              </a:rPr>
              <a:t>While </a:t>
            </a:r>
            <a:r>
              <a:rPr lang="en-US" sz="1000" dirty="0" smtClean="0">
                <a:latin typeface="+mj-lt"/>
              </a:rPr>
              <a:t>You Were </a:t>
            </a:r>
            <a:endParaRPr lang="en-US" sz="1000" dirty="0" smtClean="0">
              <a:latin typeface="+mj-lt"/>
            </a:endParaRPr>
          </a:p>
          <a:p>
            <a:pPr marL="857250" indent="-857250">
              <a:tabLst>
                <a:tab pos="1201738" algn="l"/>
                <a:tab pos="2403475" algn="l"/>
              </a:tabLst>
            </a:pPr>
            <a:r>
              <a:rPr lang="en-US" sz="1000" dirty="0" smtClean="0">
                <a:latin typeface="+mj-lt"/>
              </a:rPr>
              <a:t> </a:t>
            </a:r>
            <a:r>
              <a:rPr lang="en-US" sz="1000" dirty="0" smtClean="0">
                <a:latin typeface="+mj-lt"/>
              </a:rPr>
              <a:t>                              Sleeping</a:t>
            </a:r>
            <a:r>
              <a:rPr lang="en-US" sz="1000" dirty="0" smtClean="0">
                <a:latin typeface="+mj-lt"/>
              </a:rPr>
              <a:t>, </a:t>
            </a:r>
            <a:r>
              <a:rPr lang="en-US" sz="1000" dirty="0" smtClean="0">
                <a:latin typeface="+mj-lt"/>
              </a:rPr>
              <a:t>Avatar,</a:t>
            </a:r>
            <a:r>
              <a:rPr lang="en-US" sz="1000" dirty="0" smtClean="0">
                <a:latin typeface="+mj-lt"/>
              </a:rPr>
              <a:t>  How To Train </a:t>
            </a:r>
            <a:r>
              <a:rPr lang="en-US" sz="1000" dirty="0" smtClean="0">
                <a:latin typeface="+mj-lt"/>
              </a:rPr>
              <a:t>Your </a:t>
            </a:r>
            <a:r>
              <a:rPr lang="en-US" sz="1000" dirty="0" smtClean="0">
                <a:latin typeface="+mj-lt"/>
              </a:rPr>
              <a:t>Dragon, Flight of the Navigator, The Abyss, </a:t>
            </a:r>
            <a:r>
              <a:rPr lang="en-US" sz="1000" dirty="0" smtClean="0">
                <a:latin typeface="+mj-lt"/>
              </a:rPr>
              <a:t>and a </a:t>
            </a:r>
            <a:r>
              <a:rPr lang="en-US" sz="1000" dirty="0" smtClean="0">
                <a:latin typeface="+mj-lt"/>
              </a:rPr>
              <a:t>whole lot </a:t>
            </a:r>
            <a:r>
              <a:rPr lang="en-US" sz="1000" dirty="0" smtClean="0">
                <a:latin typeface="+mj-lt"/>
              </a:rPr>
              <a:t>more. </a:t>
            </a:r>
          </a:p>
          <a:p>
            <a:pPr marL="857250" indent="-857250">
              <a:tabLst>
                <a:tab pos="1201738" algn="l"/>
                <a:tab pos="2403475" algn="l"/>
              </a:tabLst>
            </a:pPr>
            <a:r>
              <a:rPr lang="en-US" sz="500" b="1" dirty="0" smtClean="0">
                <a:latin typeface="+mj-lt"/>
              </a:rPr>
              <a:t> </a:t>
            </a:r>
            <a:r>
              <a:rPr lang="en-US" sz="500" b="1" dirty="0" smtClean="0">
                <a:latin typeface="+mj-lt"/>
              </a:rPr>
              <a:t>                             </a:t>
            </a:r>
          </a:p>
          <a:p>
            <a:pPr marL="857250" indent="-857250">
              <a:tabLst>
                <a:tab pos="1201738" algn="l"/>
                <a:tab pos="2403475" algn="l"/>
              </a:tabLst>
            </a:pPr>
            <a:r>
              <a:rPr lang="en-US" sz="500" b="1" dirty="0" smtClean="0">
                <a:latin typeface="+mj-lt"/>
              </a:rPr>
              <a:t> </a:t>
            </a:r>
            <a:r>
              <a:rPr lang="en-US" sz="500" b="1" dirty="0" smtClean="0">
                <a:latin typeface="+mj-lt"/>
              </a:rPr>
              <a:t>                             </a:t>
            </a:r>
            <a:r>
              <a:rPr lang="en-US" sz="1000" b="1" dirty="0" smtClean="0">
                <a:latin typeface="+mj-lt"/>
              </a:rPr>
              <a:t>               Favorite </a:t>
            </a:r>
            <a:r>
              <a:rPr lang="en-US" sz="1000" b="1" dirty="0" smtClean="0">
                <a:latin typeface="+mj-lt"/>
              </a:rPr>
              <a:t>TV Show? </a:t>
            </a:r>
            <a:r>
              <a:rPr lang="en-US" sz="1000" dirty="0" smtClean="0">
                <a:latin typeface="+mj-lt"/>
              </a:rPr>
              <a:t>Grey's Anatomy, Jeopardy</a:t>
            </a:r>
            <a:br>
              <a:rPr lang="en-US" sz="1000" dirty="0" smtClean="0">
                <a:latin typeface="+mj-lt"/>
              </a:rPr>
            </a:br>
            <a:r>
              <a:rPr lang="en-US" sz="500" dirty="0" smtClean="0">
                <a:latin typeface="+mj-lt"/>
              </a:rPr>
              <a:t/>
            </a:r>
            <a:br>
              <a:rPr lang="en-US" sz="500" dirty="0" smtClean="0">
                <a:latin typeface="+mj-lt"/>
              </a:rPr>
            </a:br>
            <a:r>
              <a:rPr lang="en-US" sz="1000" b="1" dirty="0" smtClean="0">
                <a:latin typeface="+mj-lt"/>
              </a:rPr>
              <a:t>First Job? </a:t>
            </a:r>
            <a:r>
              <a:rPr lang="en-US" sz="1000" dirty="0" smtClean="0">
                <a:latin typeface="+mj-lt"/>
              </a:rPr>
              <a:t>Assembling Easter baskets for TG&amp;Y stores</a:t>
            </a:r>
            <a:br>
              <a:rPr lang="en-US" sz="1000" dirty="0" smtClean="0">
                <a:latin typeface="+mj-lt"/>
              </a:rPr>
            </a:br>
            <a:endParaRPr lang="en-US" sz="1000" dirty="0" smtClean="0">
              <a:latin typeface="+mj-lt"/>
            </a:endParaRPr>
          </a:p>
        </p:txBody>
      </p:sp>
      <p:pic>
        <p:nvPicPr>
          <p:cNvPr id="5" name="Picture 8" descr="Ken Cross, chief executive officer, Sacramento Habitat for Humanity"/>
          <p:cNvPicPr>
            <a:picLocks noChangeAspect="1" noChangeArrowheads="1"/>
          </p:cNvPicPr>
          <p:nvPr/>
        </p:nvPicPr>
        <p:blipFill>
          <a:blip r:embed="rId3" cstate="print"/>
          <a:srcRect/>
          <a:stretch>
            <a:fillRect/>
          </a:stretch>
        </p:blipFill>
        <p:spPr bwMode="auto">
          <a:xfrm>
            <a:off x="2743200" y="1295401"/>
            <a:ext cx="926592" cy="1295400"/>
          </a:xfrm>
          <a:prstGeom prst="rect">
            <a:avLst/>
          </a:prstGeom>
          <a:noFill/>
        </p:spPr>
      </p:pic>
      <p:sp>
        <p:nvSpPr>
          <p:cNvPr id="24" name="TextBox 23"/>
          <p:cNvSpPr txBox="1"/>
          <p:nvPr/>
        </p:nvSpPr>
        <p:spPr>
          <a:xfrm>
            <a:off x="3733800" y="1219200"/>
            <a:ext cx="2971800" cy="1508105"/>
          </a:xfrm>
          <a:prstGeom prst="rect">
            <a:avLst/>
          </a:prstGeom>
          <a:noFill/>
        </p:spPr>
        <p:txBody>
          <a:bodyPr wrap="square" rtlCol="0">
            <a:spAutoFit/>
          </a:bodyPr>
          <a:lstStyle/>
          <a:p>
            <a:pPr algn="ctr"/>
            <a:r>
              <a:rPr lang="en-US" sz="1200" b="1" u="sng" dirty="0" smtClean="0">
                <a:latin typeface="+mj-lt"/>
              </a:rPr>
              <a:t>Ken Cross, CEO - Habitat for Humanity</a:t>
            </a:r>
          </a:p>
          <a:p>
            <a:endParaRPr lang="en-US" sz="500" dirty="0" smtClean="0">
              <a:latin typeface="+mj-lt"/>
            </a:endParaRPr>
          </a:p>
          <a:p>
            <a:r>
              <a:rPr lang="en-US" sz="1000" b="1" dirty="0" smtClean="0">
                <a:latin typeface="+mj-lt"/>
              </a:rPr>
              <a:t>Vision</a:t>
            </a:r>
          </a:p>
          <a:p>
            <a:r>
              <a:rPr lang="en-US" sz="1000" dirty="0" smtClean="0">
                <a:latin typeface="+mj-lt"/>
              </a:rPr>
              <a:t>A world where everyone has a decent place to live.</a:t>
            </a:r>
          </a:p>
          <a:p>
            <a:endParaRPr lang="en-US" sz="500" dirty="0" smtClean="0">
              <a:latin typeface="+mj-lt"/>
            </a:endParaRPr>
          </a:p>
          <a:p>
            <a:r>
              <a:rPr lang="en-US" sz="1000" b="1" dirty="0" smtClean="0">
                <a:latin typeface="+mj-lt"/>
              </a:rPr>
              <a:t>Mission Statement</a:t>
            </a:r>
          </a:p>
          <a:p>
            <a:r>
              <a:rPr lang="en-US" sz="1000" dirty="0" smtClean="0">
                <a:latin typeface="+mj-lt"/>
              </a:rPr>
              <a:t>Building affordable homes in partnership with families in need, supported by a host of volunteers, faith based organizations, donors and corporations for the betterment of our community.</a:t>
            </a:r>
            <a:endParaRPr lang="en-US" sz="1000" dirty="0">
              <a:latin typeface="+mj-lt"/>
            </a:endParaRPr>
          </a:p>
        </p:txBody>
      </p:sp>
      <p:pic>
        <p:nvPicPr>
          <p:cNvPr id="6" name="Picture 10" descr="https://fbcdn-sphotos-b-a.akamaihd.net/hphotos-ak-frc3/t1.0-9/995289_680967278591497_1099361862_n.jpg"/>
          <p:cNvPicPr>
            <a:picLocks noChangeAspect="1" noChangeArrowheads="1"/>
          </p:cNvPicPr>
          <p:nvPr/>
        </p:nvPicPr>
        <p:blipFill>
          <a:blip r:embed="rId4" cstate="print"/>
          <a:srcRect b="14576"/>
          <a:stretch>
            <a:fillRect/>
          </a:stretch>
        </p:blipFill>
        <p:spPr bwMode="auto">
          <a:xfrm>
            <a:off x="5105400" y="3276600"/>
            <a:ext cx="1605643" cy="1371600"/>
          </a:xfrm>
          <a:prstGeom prst="rect">
            <a:avLst/>
          </a:prstGeom>
          <a:noFill/>
        </p:spPr>
      </p:pic>
      <p:pic>
        <p:nvPicPr>
          <p:cNvPr id="4110" name="Picture 14" descr="Free Range Chickens"/>
          <p:cNvPicPr>
            <a:picLocks noChangeAspect="1" noChangeArrowheads="1"/>
          </p:cNvPicPr>
          <p:nvPr/>
        </p:nvPicPr>
        <p:blipFill>
          <a:blip r:embed="rId5" cstate="print"/>
          <a:srcRect/>
          <a:stretch>
            <a:fillRect/>
          </a:stretch>
        </p:blipFill>
        <p:spPr bwMode="auto">
          <a:xfrm>
            <a:off x="4724400" y="5715000"/>
            <a:ext cx="977900" cy="650304"/>
          </a:xfrm>
          <a:prstGeom prst="rect">
            <a:avLst/>
          </a:prstGeom>
          <a:noFill/>
        </p:spPr>
      </p:pic>
      <p:pic>
        <p:nvPicPr>
          <p:cNvPr id="4112" name="Picture 16" descr="https://encrypted-tbn3.gstatic.com/images?q=tbn:ANd9GcRuh0SGEkZt8fvYj52-9Y8-ePr_uoKjTqFy51Ub6w4hMqlOG0c4pw">
            <a:hlinkClick r:id="rId6"/>
          </p:cNvPr>
          <p:cNvPicPr>
            <a:picLocks noChangeAspect="1" noChangeArrowheads="1"/>
          </p:cNvPicPr>
          <p:nvPr/>
        </p:nvPicPr>
        <p:blipFill>
          <a:blip r:embed="rId7" cstate="print"/>
          <a:srcRect/>
          <a:stretch>
            <a:fillRect/>
          </a:stretch>
        </p:blipFill>
        <p:spPr bwMode="auto">
          <a:xfrm>
            <a:off x="5791200" y="5943600"/>
            <a:ext cx="916442" cy="670860"/>
          </a:xfrm>
          <a:prstGeom prst="rect">
            <a:avLst/>
          </a:prstGeom>
          <a:noFill/>
        </p:spPr>
      </p:pic>
      <p:pic>
        <p:nvPicPr>
          <p:cNvPr id="4116" name="Picture 20" descr="http://upload.wikimedia.org/wikipedia/commons/thumb/9/9a/Avenger_-_Westphalian_horse.jpg/220px-Avenger_-_Westphalian_horse.jpg">
            <a:hlinkClick r:id="rId8"/>
          </p:cNvPr>
          <p:cNvPicPr>
            <a:picLocks noChangeAspect="1" noChangeArrowheads="1"/>
          </p:cNvPicPr>
          <p:nvPr/>
        </p:nvPicPr>
        <p:blipFill>
          <a:blip r:embed="rId9" cstate="print"/>
          <a:srcRect/>
          <a:stretch>
            <a:fillRect/>
          </a:stretch>
        </p:blipFill>
        <p:spPr bwMode="auto">
          <a:xfrm>
            <a:off x="5943600" y="5181600"/>
            <a:ext cx="800100" cy="698269"/>
          </a:xfrm>
          <a:prstGeom prst="rect">
            <a:avLst/>
          </a:prstGeom>
          <a:noFill/>
        </p:spPr>
      </p:pic>
      <p:pic>
        <p:nvPicPr>
          <p:cNvPr id="4120" name="Picture 24" descr="http://kidscorner.org/imgs/stop_child_abuse.gif"/>
          <p:cNvPicPr>
            <a:picLocks noChangeAspect="1" noChangeArrowheads="1"/>
          </p:cNvPicPr>
          <p:nvPr/>
        </p:nvPicPr>
        <p:blipFill>
          <a:blip r:embed="rId10" cstate="print"/>
          <a:srcRect/>
          <a:stretch>
            <a:fillRect/>
          </a:stretch>
        </p:blipFill>
        <p:spPr bwMode="auto">
          <a:xfrm>
            <a:off x="5486400" y="6781800"/>
            <a:ext cx="1199707" cy="859790"/>
          </a:xfrm>
          <a:prstGeom prst="rect">
            <a:avLst/>
          </a:prstGeom>
          <a:noFill/>
        </p:spPr>
      </p:pic>
      <p:sp>
        <p:nvSpPr>
          <p:cNvPr id="33" name="TextBox 32"/>
          <p:cNvSpPr txBox="1"/>
          <p:nvPr/>
        </p:nvSpPr>
        <p:spPr>
          <a:xfrm>
            <a:off x="228600" y="2590800"/>
            <a:ext cx="2286000" cy="4278094"/>
          </a:xfrm>
          <a:prstGeom prst="rect">
            <a:avLst/>
          </a:prstGeom>
          <a:noFill/>
        </p:spPr>
        <p:txBody>
          <a:bodyPr wrap="square" rtlCol="0">
            <a:spAutoFit/>
          </a:bodyPr>
          <a:lstStyle/>
          <a:p>
            <a:pPr algn="ctr"/>
            <a:r>
              <a:rPr lang="en-US" sz="1200" b="1" dirty="0" smtClean="0">
                <a:latin typeface="+mj-lt"/>
              </a:rPr>
              <a:t>Paul Harris Award</a:t>
            </a:r>
          </a:p>
          <a:p>
            <a:r>
              <a:rPr lang="en-US" sz="1000" dirty="0" smtClean="0">
                <a:latin typeface="+mj-lt"/>
              </a:rPr>
              <a:t>Fred Teichert and Bob Churchill presented Doyle Phelan with a Paul Harris Award.  This is Doyle’s 7</a:t>
            </a:r>
            <a:r>
              <a:rPr lang="en-US" sz="1000" baseline="30000" dirty="0" smtClean="0">
                <a:latin typeface="+mj-lt"/>
              </a:rPr>
              <a:t>th</a:t>
            </a:r>
            <a:r>
              <a:rPr lang="en-US" sz="1000" dirty="0" smtClean="0">
                <a:latin typeface="+mj-lt"/>
              </a:rPr>
              <a:t> Paul Harris—Congratulations, Doyle!  </a:t>
            </a:r>
            <a:endParaRPr lang="en-US" sz="1000" dirty="0" smtClean="0">
              <a:latin typeface="+mj-lt"/>
            </a:endParaRPr>
          </a:p>
          <a:p>
            <a:endParaRPr lang="en-US" sz="1000" dirty="0" smtClean="0">
              <a:latin typeface="+mj-lt"/>
            </a:endParaRPr>
          </a:p>
          <a:p>
            <a:endParaRPr lang="en-US" sz="1000" dirty="0" smtClean="0">
              <a:latin typeface="+mj-lt"/>
            </a:endParaRPr>
          </a:p>
          <a:p>
            <a:endParaRPr lang="en-US" sz="1000" dirty="0" smtClean="0">
              <a:latin typeface="+mj-lt"/>
            </a:endParaRPr>
          </a:p>
          <a:p>
            <a:endParaRPr lang="en-US" sz="1000" dirty="0" smtClean="0">
              <a:latin typeface="+mj-lt"/>
            </a:endParaRPr>
          </a:p>
          <a:p>
            <a:endParaRPr lang="en-US" sz="1000" dirty="0" smtClean="0">
              <a:latin typeface="+mj-lt"/>
            </a:endParaRPr>
          </a:p>
          <a:p>
            <a:endParaRPr lang="en-US" sz="1000" dirty="0" smtClean="0">
              <a:latin typeface="+mj-lt"/>
            </a:endParaRPr>
          </a:p>
          <a:p>
            <a:endParaRPr lang="en-US" sz="1000" dirty="0" smtClean="0">
              <a:latin typeface="+mj-lt"/>
            </a:endParaRPr>
          </a:p>
          <a:p>
            <a:endParaRPr lang="en-US" sz="500" dirty="0" smtClean="0">
              <a:latin typeface="+mj-lt"/>
            </a:endParaRPr>
          </a:p>
          <a:p>
            <a:r>
              <a:rPr lang="en-US" sz="1000" dirty="0" smtClean="0">
                <a:latin typeface="+mj-lt"/>
              </a:rPr>
              <a:t>To </a:t>
            </a:r>
            <a:r>
              <a:rPr lang="en-US" sz="1000" dirty="0" smtClean="0">
                <a:latin typeface="+mj-lt"/>
              </a:rPr>
              <a:t>become a Paul Harris Fellow, you give $1,000 or more to the Annual Fund, </a:t>
            </a:r>
            <a:r>
              <a:rPr lang="en-US" sz="1000" dirty="0" smtClean="0">
                <a:latin typeface="+mj-lt"/>
              </a:rPr>
              <a:t>Polio Plus, </a:t>
            </a:r>
          </a:p>
          <a:p>
            <a:r>
              <a:rPr lang="en-US" sz="1000" dirty="0" smtClean="0">
                <a:latin typeface="+mj-lt"/>
              </a:rPr>
              <a:t>or </a:t>
            </a:r>
            <a:r>
              <a:rPr lang="en-US" sz="1000" dirty="0" smtClean="0">
                <a:latin typeface="+mj-lt"/>
              </a:rPr>
              <a:t>an </a:t>
            </a:r>
            <a:endParaRPr lang="en-US" sz="1000" dirty="0" smtClean="0">
              <a:latin typeface="+mj-lt"/>
            </a:endParaRPr>
          </a:p>
          <a:p>
            <a:r>
              <a:rPr lang="en-US" sz="1000" dirty="0" smtClean="0">
                <a:latin typeface="+mj-lt"/>
              </a:rPr>
              <a:t>approved </a:t>
            </a:r>
          </a:p>
          <a:p>
            <a:r>
              <a:rPr lang="en-US" sz="1000" dirty="0" smtClean="0">
                <a:latin typeface="+mj-lt"/>
              </a:rPr>
              <a:t>Foundation</a:t>
            </a:r>
          </a:p>
          <a:p>
            <a:r>
              <a:rPr lang="en-US" sz="1000" dirty="0" smtClean="0">
                <a:latin typeface="+mj-lt"/>
              </a:rPr>
              <a:t>grant</a:t>
            </a:r>
            <a:r>
              <a:rPr lang="en-US" sz="1000" dirty="0" smtClean="0">
                <a:latin typeface="+mj-lt"/>
              </a:rPr>
              <a:t>. You </a:t>
            </a:r>
            <a:endParaRPr lang="en-US" sz="1000" dirty="0" smtClean="0">
              <a:latin typeface="+mj-lt"/>
            </a:endParaRPr>
          </a:p>
          <a:p>
            <a:r>
              <a:rPr lang="en-US" sz="1000" dirty="0" smtClean="0">
                <a:latin typeface="+mj-lt"/>
              </a:rPr>
              <a:t>are </a:t>
            </a:r>
          </a:p>
          <a:p>
            <a:r>
              <a:rPr lang="en-US" sz="1000" dirty="0" smtClean="0">
                <a:latin typeface="+mj-lt"/>
              </a:rPr>
              <a:t>recognized </a:t>
            </a:r>
            <a:r>
              <a:rPr lang="en-US" sz="1000" dirty="0" smtClean="0">
                <a:latin typeface="+mj-lt"/>
              </a:rPr>
              <a:t>as a Multiple Paul Harris Fellow </a:t>
            </a:r>
            <a:r>
              <a:rPr lang="en-US" sz="1000" dirty="0" smtClean="0">
                <a:latin typeface="+mj-lt"/>
              </a:rPr>
              <a:t>with</a:t>
            </a:r>
          </a:p>
          <a:p>
            <a:r>
              <a:rPr lang="en-US" sz="1000" dirty="0" smtClean="0">
                <a:latin typeface="+mj-lt"/>
              </a:rPr>
              <a:t>each </a:t>
            </a:r>
          </a:p>
          <a:p>
            <a:r>
              <a:rPr lang="en-US" sz="1000" dirty="0" smtClean="0">
                <a:latin typeface="+mj-lt"/>
              </a:rPr>
              <a:t>Additional</a:t>
            </a:r>
          </a:p>
          <a:p>
            <a:r>
              <a:rPr lang="en-US" sz="1000" dirty="0" smtClean="0">
                <a:latin typeface="+mj-lt"/>
              </a:rPr>
              <a:t>gift </a:t>
            </a:r>
            <a:r>
              <a:rPr lang="en-US" sz="1000" dirty="0" smtClean="0">
                <a:latin typeface="+mj-lt"/>
              </a:rPr>
              <a:t>of </a:t>
            </a:r>
            <a:endParaRPr lang="en-US" sz="1000" dirty="0" smtClean="0">
              <a:latin typeface="+mj-lt"/>
            </a:endParaRPr>
          </a:p>
          <a:p>
            <a:r>
              <a:rPr lang="en-US" sz="1000" dirty="0" smtClean="0">
                <a:latin typeface="+mj-lt"/>
              </a:rPr>
              <a:t>$</a:t>
            </a:r>
            <a:r>
              <a:rPr lang="en-US" sz="1000" dirty="0" smtClean="0">
                <a:latin typeface="+mj-lt"/>
              </a:rPr>
              <a:t>1,000.</a:t>
            </a:r>
            <a:endParaRPr lang="en-US" sz="1000" dirty="0">
              <a:latin typeface="+mj-lt"/>
            </a:endParaRPr>
          </a:p>
        </p:txBody>
      </p:sp>
      <p:pic>
        <p:nvPicPr>
          <p:cNvPr id="4121" name="Picture 25" descr="C:\Users\Moxley Girls\Pictures\CH Rotary\8-13-14\5.jpg"/>
          <p:cNvPicPr>
            <a:picLocks noChangeAspect="1" noChangeArrowheads="1"/>
          </p:cNvPicPr>
          <p:nvPr/>
        </p:nvPicPr>
        <p:blipFill>
          <a:blip r:embed="rId11" cstate="print"/>
          <a:srcRect l="10456" t="12034" r="10456"/>
          <a:stretch>
            <a:fillRect/>
          </a:stretch>
        </p:blipFill>
        <p:spPr bwMode="auto">
          <a:xfrm>
            <a:off x="381000" y="3429000"/>
            <a:ext cx="1832324" cy="1143000"/>
          </a:xfrm>
          <a:prstGeom prst="rect">
            <a:avLst/>
          </a:prstGeom>
          <a:noFill/>
        </p:spPr>
      </p:pic>
      <p:pic>
        <p:nvPicPr>
          <p:cNvPr id="4122" name="Picture 26" descr="C:\Users\Moxley Girls\Pictures\CH Rotary\8-13-14\16.jpg"/>
          <p:cNvPicPr>
            <a:picLocks noChangeAspect="1" noChangeArrowheads="1"/>
          </p:cNvPicPr>
          <p:nvPr/>
        </p:nvPicPr>
        <p:blipFill>
          <a:blip r:embed="rId12" cstate="print"/>
          <a:srcRect t="21711"/>
          <a:stretch>
            <a:fillRect/>
          </a:stretch>
        </p:blipFill>
        <p:spPr bwMode="auto">
          <a:xfrm>
            <a:off x="914400" y="4952999"/>
            <a:ext cx="1618769" cy="1689769"/>
          </a:xfrm>
          <a:prstGeom prst="rect">
            <a:avLst/>
          </a:prstGeom>
          <a:noFill/>
        </p:spPr>
      </p:pic>
      <p:pic>
        <p:nvPicPr>
          <p:cNvPr id="4124" name="Picture 28" descr="https://encrypted-tbn2.gstatic.com/images?q=tbn:ANd9GcRH4SDM_3VCUiwZvA3PZ1bwTzVMEKvDCmh3Oc4z222hBC5VKmpc">
            <a:hlinkClick r:id="rId13"/>
          </p:cNvPr>
          <p:cNvPicPr>
            <a:picLocks noChangeAspect="1" noChangeArrowheads="1"/>
          </p:cNvPicPr>
          <p:nvPr/>
        </p:nvPicPr>
        <p:blipFill>
          <a:blip r:embed="rId14" cstate="print"/>
          <a:srcRect l="13742" r="25399"/>
          <a:stretch>
            <a:fillRect/>
          </a:stretch>
        </p:blipFill>
        <p:spPr bwMode="auto">
          <a:xfrm>
            <a:off x="2743200" y="7315200"/>
            <a:ext cx="866011" cy="1066800"/>
          </a:xfrm>
          <a:prstGeom prst="rect">
            <a:avLst/>
          </a:prstGeom>
          <a:noFill/>
        </p:spPr>
      </p:pic>
    </p:spTree>
    <p:extLst>
      <p:ext uri="{BB962C8B-B14F-4D97-AF65-F5344CB8AC3E}">
        <p14:creationId xmlns:p14="http://schemas.microsoft.com/office/powerpoint/2010/main" xmlns="" val="3470325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0A954B0-85AA-4927-9202-46BAF8195992}" type="slidenum">
              <a:rPr lang="en-US" smtClean="0"/>
              <a:pPr/>
              <a:t>5</a:t>
            </a:fld>
            <a:endParaRPr lang="en-US" dirty="0"/>
          </a:p>
        </p:txBody>
      </p:sp>
      <p:sp>
        <p:nvSpPr>
          <p:cNvPr id="2" name="TextBox 1"/>
          <p:cNvSpPr txBox="1"/>
          <p:nvPr/>
        </p:nvSpPr>
        <p:spPr>
          <a:xfrm>
            <a:off x="4495800" y="5029200"/>
            <a:ext cx="2133600" cy="707886"/>
          </a:xfrm>
          <a:prstGeom prst="rect">
            <a:avLst/>
          </a:prstGeom>
          <a:noFill/>
        </p:spPr>
        <p:txBody>
          <a:bodyPr wrap="square" rtlCol="0">
            <a:spAutoFit/>
          </a:bodyPr>
          <a:lstStyle/>
          <a:p>
            <a:pPr algn="ctr"/>
            <a:r>
              <a:rPr lang="en-US" sz="1600" b="1" dirty="0" smtClean="0"/>
              <a:t>Jackpot is </a:t>
            </a:r>
            <a:r>
              <a:rPr lang="en-US" sz="1600" b="1" dirty="0" smtClean="0"/>
              <a:t>$</a:t>
            </a:r>
            <a:r>
              <a:rPr lang="en-US" sz="1600" b="1" dirty="0" smtClean="0"/>
              <a:t>100</a:t>
            </a:r>
            <a:endParaRPr lang="en-US" sz="1600" b="1" dirty="0" smtClean="0"/>
          </a:p>
          <a:p>
            <a:pPr algn="ctr"/>
            <a:r>
              <a:rPr lang="en-US" sz="1200" dirty="0" smtClean="0"/>
              <a:t>Camille Simonis</a:t>
            </a:r>
            <a:r>
              <a:rPr lang="en-US" sz="1200" dirty="0" smtClean="0"/>
              <a:t> </a:t>
            </a:r>
            <a:r>
              <a:rPr lang="en-US" sz="1200" dirty="0" smtClean="0"/>
              <a:t>- </a:t>
            </a:r>
            <a:r>
              <a:rPr lang="en-US" sz="1200" dirty="0" smtClean="0"/>
              <a:t>$9</a:t>
            </a:r>
            <a:endParaRPr lang="en-US" sz="1200" dirty="0" smtClean="0"/>
          </a:p>
          <a:p>
            <a:pPr algn="ctr"/>
            <a:r>
              <a:rPr lang="en-US" sz="1200" dirty="0" smtClean="0"/>
              <a:t>Mel Turner</a:t>
            </a:r>
            <a:r>
              <a:rPr lang="en-US" sz="1200" dirty="0" smtClean="0"/>
              <a:t> </a:t>
            </a:r>
            <a:r>
              <a:rPr lang="en-US" sz="1200" dirty="0" smtClean="0"/>
              <a:t>- </a:t>
            </a:r>
            <a:r>
              <a:rPr lang="en-US" sz="1200" dirty="0" smtClean="0"/>
              <a:t>$3</a:t>
            </a:r>
            <a:endParaRPr lang="en-US" sz="1200" dirty="0"/>
          </a:p>
        </p:txBody>
      </p:sp>
      <p:sp>
        <p:nvSpPr>
          <p:cNvPr id="6" name="TextBox 5"/>
          <p:cNvSpPr txBox="1"/>
          <p:nvPr/>
        </p:nvSpPr>
        <p:spPr>
          <a:xfrm>
            <a:off x="5109830" y="1981200"/>
            <a:ext cx="337131" cy="152400"/>
          </a:xfrm>
          <a:prstGeom prst="rect">
            <a:avLst/>
          </a:prstGeom>
          <a:noFill/>
        </p:spPr>
        <p:txBody>
          <a:bodyPr wrap="square" rtlCol="0">
            <a:spAutoFit/>
          </a:bodyPr>
          <a:lstStyle/>
          <a:p>
            <a:endParaRPr lang="en-US" sz="1200" dirty="0"/>
          </a:p>
        </p:txBody>
      </p:sp>
      <p:sp>
        <p:nvSpPr>
          <p:cNvPr id="2050" name="AutoShape 2" descr="http://www.pinterest.com/offsite/?token=521-692&amp;url=http%3A%2F%2Fmedia-cache-ec0.pinimg.com%2Foriginals%2Fac%2F9a%2F67%2Fac9a67caba0ed936691c849755310779.jpg&amp;pin=53550683042469012"/>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52" name="AutoShape 4" descr="http://www.pinterest.com/offsite/?token=521-692&amp;url=http%3A%2F%2Fmedia-cache-ec0.pinimg.com%2Foriginals%2Fac%2F9a%2F67%2Fac9a67caba0ed936691c849755310779.jpg&amp;pin=53550683042469012"/>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381000" y="1295400"/>
            <a:ext cx="2971800" cy="276999"/>
          </a:xfrm>
          <a:prstGeom prst="rect">
            <a:avLst/>
          </a:prstGeom>
          <a:noFill/>
        </p:spPr>
        <p:txBody>
          <a:bodyPr wrap="square" rtlCol="0">
            <a:spAutoFit/>
          </a:bodyPr>
          <a:lstStyle/>
          <a:p>
            <a:r>
              <a:rPr lang="en-US" sz="1200" dirty="0" smtClean="0"/>
              <a:t>                            </a:t>
            </a:r>
            <a:endParaRPr lang="en-US" sz="1200" dirty="0"/>
          </a:p>
        </p:txBody>
      </p:sp>
      <p:sp>
        <p:nvSpPr>
          <p:cNvPr id="9" name="TextBox 8"/>
          <p:cNvSpPr txBox="1"/>
          <p:nvPr/>
        </p:nvSpPr>
        <p:spPr>
          <a:xfrm>
            <a:off x="3581400" y="1295400"/>
            <a:ext cx="2971800" cy="3308598"/>
          </a:xfrm>
          <a:prstGeom prst="rect">
            <a:avLst/>
          </a:prstGeom>
          <a:noFill/>
        </p:spPr>
        <p:txBody>
          <a:bodyPr wrap="square" rtlCol="0">
            <a:spAutoFit/>
          </a:bodyPr>
          <a:lstStyle/>
          <a:p>
            <a:endParaRPr lang="en-US" sz="1100" b="1" dirty="0" smtClean="0"/>
          </a:p>
          <a:p>
            <a:endParaRPr lang="en-US" sz="1100" b="1" dirty="0" smtClean="0"/>
          </a:p>
          <a:p>
            <a:endParaRPr lang="en-US" sz="1100" b="1" dirty="0" smtClean="0"/>
          </a:p>
          <a:p>
            <a:endParaRPr lang="en-US" sz="1100" b="1" dirty="0" smtClean="0"/>
          </a:p>
          <a:p>
            <a:endParaRPr lang="en-US" sz="1100" b="1" dirty="0" smtClean="0"/>
          </a:p>
          <a:p>
            <a:endParaRPr lang="en-US" sz="1100" b="1" dirty="0" smtClean="0"/>
          </a:p>
          <a:p>
            <a:pPr algn="ctr"/>
            <a:r>
              <a:rPr lang="en-US" sz="1100" b="1" dirty="0" smtClean="0"/>
              <a:t>Fine Master (Doug Loehrer)  </a:t>
            </a:r>
            <a:endParaRPr lang="en-US" sz="1100" b="1" dirty="0" smtClean="0"/>
          </a:p>
          <a:p>
            <a:endParaRPr lang="en-US" sz="1000" dirty="0" smtClean="0"/>
          </a:p>
          <a:p>
            <a:r>
              <a:rPr lang="en-US" sz="1100" dirty="0" smtClean="0"/>
              <a:t>Doug </a:t>
            </a:r>
            <a:r>
              <a:rPr lang="en-US" sz="1100" dirty="0" smtClean="0"/>
              <a:t>asked all the past presidents to stand up, and he asked whose pin he found outside</a:t>
            </a:r>
            <a:r>
              <a:rPr lang="en-US" sz="1100" b="1" dirty="0" smtClean="0"/>
              <a:t>.  Jack Duncan</a:t>
            </a:r>
            <a:r>
              <a:rPr lang="en-US" sz="1100" dirty="0" smtClean="0"/>
              <a:t> admitted it was his.  </a:t>
            </a:r>
            <a:r>
              <a:rPr lang="en-US" sz="1100" b="1" dirty="0" smtClean="0"/>
              <a:t>Doug</a:t>
            </a:r>
            <a:r>
              <a:rPr lang="en-US" sz="1100" dirty="0" smtClean="0"/>
              <a:t> asked for someone to give $3 for Jack to get his pin back and also $3 to whoever was not wearing his pin.  </a:t>
            </a:r>
            <a:endParaRPr lang="en-US" sz="1100" dirty="0" smtClean="0"/>
          </a:p>
          <a:p>
            <a:endParaRPr lang="en-US" sz="1100" dirty="0" smtClean="0"/>
          </a:p>
          <a:p>
            <a:r>
              <a:rPr lang="en-US" sz="1100" b="1" dirty="0" smtClean="0"/>
              <a:t>Doug</a:t>
            </a:r>
            <a:r>
              <a:rPr lang="en-US" sz="1100" dirty="0" smtClean="0"/>
              <a:t> </a:t>
            </a:r>
            <a:r>
              <a:rPr lang="en-US" sz="1100" dirty="0" smtClean="0"/>
              <a:t>said it was nice that Darlene brought friends to her induction, and anyone who did not do the same was fined $1.</a:t>
            </a:r>
            <a:endParaRPr lang="en-US" sz="1100" dirty="0" smtClean="0"/>
          </a:p>
          <a:p>
            <a:endParaRPr lang="en-US" sz="1200" dirty="0"/>
          </a:p>
        </p:txBody>
      </p:sp>
      <p:pic>
        <p:nvPicPr>
          <p:cNvPr id="3" name="Picture 2" descr="https://encrypted-tbn1.gstatic.com/images?q=tbn:ANd9GcTHRTfUXEiaCEdRCEFyYe122Cvxr3bFg7uD0neyFlL-s1deBpEN">
            <a:hlinkClick r:id="rId2"/>
          </p:cNvPr>
          <p:cNvPicPr>
            <a:picLocks noChangeAspect="1" noChangeArrowheads="1"/>
          </p:cNvPicPr>
          <p:nvPr/>
        </p:nvPicPr>
        <p:blipFill>
          <a:blip r:embed="rId3" cstate="print"/>
          <a:srcRect/>
          <a:stretch>
            <a:fillRect/>
          </a:stretch>
        </p:blipFill>
        <p:spPr bwMode="auto">
          <a:xfrm>
            <a:off x="4114800" y="1295400"/>
            <a:ext cx="1945106" cy="990600"/>
          </a:xfrm>
          <a:prstGeom prst="rect">
            <a:avLst/>
          </a:prstGeom>
          <a:noFill/>
        </p:spPr>
      </p:pic>
      <p:pic>
        <p:nvPicPr>
          <p:cNvPr id="3088" name="Picture 16" descr="https://encrypted-tbn0.gstatic.com/images?q=tbn:ANd9GcQQ15zXaum8lBPs3UMejaC6O7ZQS5zX9FZXhDRjVnUj7XIKlkafY6ys45V3">
            <a:hlinkClick r:id="rId4"/>
          </p:cNvPr>
          <p:cNvPicPr>
            <a:picLocks noChangeAspect="1" noChangeArrowheads="1"/>
          </p:cNvPicPr>
          <p:nvPr/>
        </p:nvPicPr>
        <p:blipFill>
          <a:blip r:embed="rId5" cstate="print"/>
          <a:srcRect/>
          <a:stretch>
            <a:fillRect/>
          </a:stretch>
        </p:blipFill>
        <p:spPr bwMode="auto">
          <a:xfrm>
            <a:off x="4572000" y="5715000"/>
            <a:ext cx="600075" cy="495609"/>
          </a:xfrm>
          <a:prstGeom prst="rect">
            <a:avLst/>
          </a:prstGeom>
          <a:noFill/>
        </p:spPr>
      </p:pic>
      <p:pic>
        <p:nvPicPr>
          <p:cNvPr id="3090" name="Picture 18" descr="http://clubrunner.blob.core.windows.net/00000050145/Images/Gary-Huang-2014(1).jpg"/>
          <p:cNvPicPr>
            <a:picLocks noChangeAspect="1" noChangeArrowheads="1"/>
          </p:cNvPicPr>
          <p:nvPr/>
        </p:nvPicPr>
        <p:blipFill>
          <a:blip r:embed="rId6" cstate="print"/>
          <a:srcRect/>
          <a:stretch>
            <a:fillRect/>
          </a:stretch>
        </p:blipFill>
        <p:spPr bwMode="auto">
          <a:xfrm>
            <a:off x="3505200" y="6324600"/>
            <a:ext cx="3190875" cy="1227578"/>
          </a:xfrm>
          <a:prstGeom prst="rect">
            <a:avLst/>
          </a:prstGeom>
          <a:noFill/>
        </p:spPr>
      </p:pic>
      <p:sp>
        <p:nvSpPr>
          <p:cNvPr id="24" name="TextBox 23"/>
          <p:cNvSpPr txBox="1"/>
          <p:nvPr/>
        </p:nvSpPr>
        <p:spPr>
          <a:xfrm>
            <a:off x="3505200" y="7620000"/>
            <a:ext cx="3114186" cy="307777"/>
          </a:xfrm>
          <a:prstGeom prst="rect">
            <a:avLst/>
          </a:prstGeom>
          <a:noFill/>
        </p:spPr>
        <p:txBody>
          <a:bodyPr wrap="none" rtlCol="0">
            <a:spAutoFit/>
          </a:bodyPr>
          <a:lstStyle/>
          <a:p>
            <a:r>
              <a:rPr lang="en-US" sz="1400" dirty="0" smtClean="0">
                <a:hlinkClick r:id="rId7"/>
              </a:rPr>
              <a:t>Watch Huang's membership message </a:t>
            </a:r>
            <a:endParaRPr lang="en-US" sz="1400" dirty="0" smtClean="0"/>
          </a:p>
        </p:txBody>
      </p:sp>
      <p:sp>
        <p:nvSpPr>
          <p:cNvPr id="27" name="Rectangle 26"/>
          <p:cNvSpPr/>
          <p:nvPr/>
        </p:nvSpPr>
        <p:spPr>
          <a:xfrm>
            <a:off x="3581400" y="7924800"/>
            <a:ext cx="3048000" cy="523220"/>
          </a:xfrm>
          <a:prstGeom prst="rect">
            <a:avLst/>
          </a:prstGeom>
          <a:solidFill>
            <a:schemeClr val="accent1"/>
          </a:solidFill>
        </p:spPr>
        <p:txBody>
          <a:bodyPr wrap="square">
            <a:spAutoFit/>
          </a:bodyPr>
          <a:lstStyle/>
          <a:p>
            <a:pPr algn="ctr"/>
            <a:r>
              <a:rPr lang="en-US" sz="1400" b="1" dirty="0" smtClean="0">
                <a:hlinkClick r:id="rId8"/>
              </a:rPr>
              <a:t>Turning bicycle parts into wheelchairs for polio survivors</a:t>
            </a:r>
            <a:endParaRPr lang="en-US" sz="1400" b="1" dirty="0"/>
          </a:p>
        </p:txBody>
      </p:sp>
      <p:pic>
        <p:nvPicPr>
          <p:cNvPr id="25" name="Picture 16" descr="https://encrypted-tbn0.gstatic.com/images?q=tbn:ANd9GcQQ15zXaum8lBPs3UMejaC6O7ZQS5zX9FZXhDRjVnUj7XIKlkafY6ys45V3">
            <a:hlinkClick r:id="rId4"/>
          </p:cNvPr>
          <p:cNvPicPr>
            <a:picLocks noChangeAspect="1" noChangeArrowheads="1"/>
          </p:cNvPicPr>
          <p:nvPr/>
        </p:nvPicPr>
        <p:blipFill>
          <a:blip r:embed="rId5" cstate="print"/>
          <a:srcRect/>
          <a:stretch>
            <a:fillRect/>
          </a:stretch>
        </p:blipFill>
        <p:spPr bwMode="auto">
          <a:xfrm>
            <a:off x="5181600" y="5715000"/>
            <a:ext cx="600075" cy="495609"/>
          </a:xfrm>
          <a:prstGeom prst="rect">
            <a:avLst/>
          </a:prstGeom>
          <a:noFill/>
        </p:spPr>
      </p:pic>
      <p:pic>
        <p:nvPicPr>
          <p:cNvPr id="26" name="Picture 16" descr="https://encrypted-tbn0.gstatic.com/images?q=tbn:ANd9GcQQ15zXaum8lBPs3UMejaC6O7ZQS5zX9FZXhDRjVnUj7XIKlkafY6ys45V3">
            <a:hlinkClick r:id="rId4"/>
          </p:cNvPr>
          <p:cNvPicPr>
            <a:picLocks noChangeAspect="1" noChangeArrowheads="1"/>
          </p:cNvPicPr>
          <p:nvPr/>
        </p:nvPicPr>
        <p:blipFill>
          <a:blip r:embed="rId5" cstate="print"/>
          <a:srcRect/>
          <a:stretch>
            <a:fillRect/>
          </a:stretch>
        </p:blipFill>
        <p:spPr bwMode="auto">
          <a:xfrm>
            <a:off x="5791200" y="5715000"/>
            <a:ext cx="600075" cy="495609"/>
          </a:xfrm>
          <a:prstGeom prst="rect">
            <a:avLst/>
          </a:prstGeom>
          <a:noFill/>
        </p:spPr>
      </p:pic>
      <p:sp>
        <p:nvSpPr>
          <p:cNvPr id="28" name="TextBox 27"/>
          <p:cNvSpPr txBox="1"/>
          <p:nvPr/>
        </p:nvSpPr>
        <p:spPr>
          <a:xfrm>
            <a:off x="1524000" y="1295401"/>
            <a:ext cx="1828800" cy="1015663"/>
          </a:xfrm>
          <a:prstGeom prst="rect">
            <a:avLst/>
          </a:prstGeom>
          <a:noFill/>
        </p:spPr>
        <p:txBody>
          <a:bodyPr wrap="square" rtlCol="0">
            <a:spAutoFit/>
          </a:bodyPr>
          <a:lstStyle/>
          <a:p>
            <a:r>
              <a:rPr lang="en-US" sz="1200" b="1" dirty="0" smtClean="0">
                <a:latin typeface="+mj-lt"/>
              </a:rPr>
              <a:t>John Blonskij </a:t>
            </a:r>
            <a:r>
              <a:rPr lang="en-US" sz="1200" dirty="0" smtClean="0">
                <a:latin typeface="+mj-lt"/>
              </a:rPr>
              <a:t>spun $20 for the honor of having lunch with his wife, which does not happen often enough.</a:t>
            </a:r>
            <a:endParaRPr lang="en-US" sz="1200" dirty="0">
              <a:latin typeface="+mj-lt"/>
            </a:endParaRPr>
          </a:p>
        </p:txBody>
      </p:sp>
      <p:pic>
        <p:nvPicPr>
          <p:cNvPr id="11" name="Picture 2" descr="https://fbcdn-sphotos-c-a.akamaihd.net/hphotos-ak-xfp1/t1.0-9/10423723_10203027563665064_3136007945951528059_n.jpg"/>
          <p:cNvPicPr>
            <a:picLocks noChangeAspect="1" noChangeArrowheads="1"/>
          </p:cNvPicPr>
          <p:nvPr/>
        </p:nvPicPr>
        <p:blipFill>
          <a:blip r:embed="rId9" cstate="print"/>
          <a:srcRect l="31805" t="45031" r="45694" b="29784"/>
          <a:stretch>
            <a:fillRect/>
          </a:stretch>
        </p:blipFill>
        <p:spPr bwMode="auto">
          <a:xfrm>
            <a:off x="2133600" y="2057400"/>
            <a:ext cx="1210235" cy="762000"/>
          </a:xfrm>
          <a:prstGeom prst="rect">
            <a:avLst/>
          </a:prstGeom>
          <a:noFill/>
        </p:spPr>
      </p:pic>
      <p:sp>
        <p:nvSpPr>
          <p:cNvPr id="29" name="TextBox 28"/>
          <p:cNvSpPr txBox="1"/>
          <p:nvPr/>
        </p:nvSpPr>
        <p:spPr>
          <a:xfrm>
            <a:off x="2286000" y="3429000"/>
            <a:ext cx="1066800" cy="1938992"/>
          </a:xfrm>
          <a:prstGeom prst="rect">
            <a:avLst/>
          </a:prstGeom>
          <a:noFill/>
        </p:spPr>
        <p:txBody>
          <a:bodyPr wrap="square" rtlCol="0">
            <a:spAutoFit/>
          </a:bodyPr>
          <a:lstStyle/>
          <a:p>
            <a:r>
              <a:rPr lang="en-US" sz="1000" b="1" dirty="0" smtClean="0">
                <a:latin typeface="+mj-lt"/>
              </a:rPr>
              <a:t>John Blonskij </a:t>
            </a:r>
            <a:r>
              <a:rPr lang="en-US" sz="1000" dirty="0" smtClean="0">
                <a:latin typeface="+mj-lt"/>
              </a:rPr>
              <a:t>introduced three of the six scholarship </a:t>
            </a:r>
            <a:r>
              <a:rPr lang="en-US" sz="1000" dirty="0" smtClean="0">
                <a:latin typeface="+mj-lt"/>
              </a:rPr>
              <a:t>winners, </a:t>
            </a:r>
            <a:r>
              <a:rPr lang="en-US" sz="1000" dirty="0" smtClean="0">
                <a:latin typeface="+mj-lt"/>
              </a:rPr>
              <a:t>Karla, Irina, and Olga</a:t>
            </a:r>
            <a:r>
              <a:rPr lang="en-US" sz="1000" dirty="0" smtClean="0">
                <a:latin typeface="+mj-lt"/>
              </a:rPr>
              <a:t> </a:t>
            </a:r>
            <a:r>
              <a:rPr lang="en-US" sz="1000" dirty="0" smtClean="0">
                <a:latin typeface="+mj-lt"/>
              </a:rPr>
              <a:t>and handed them their first $500 check</a:t>
            </a:r>
            <a:r>
              <a:rPr lang="en-US" sz="1000" dirty="0" smtClean="0">
                <a:latin typeface="+mj-lt"/>
              </a:rPr>
              <a:t>.</a:t>
            </a:r>
          </a:p>
          <a:p>
            <a:endParaRPr lang="en-US" sz="1000" dirty="0" smtClean="0">
              <a:latin typeface="+mj-lt"/>
            </a:endParaRPr>
          </a:p>
          <a:p>
            <a:r>
              <a:rPr lang="en-US" sz="1000" dirty="0" smtClean="0">
                <a:latin typeface="+mj-lt"/>
              </a:rPr>
              <a:t>These ladies will be attending a   </a:t>
            </a:r>
            <a:endParaRPr lang="en-US" sz="1000" dirty="0" smtClean="0">
              <a:latin typeface="+mj-lt"/>
            </a:endParaRPr>
          </a:p>
        </p:txBody>
      </p:sp>
      <p:pic>
        <p:nvPicPr>
          <p:cNvPr id="3075" name="Picture 3" descr="C:\Users\Moxley Girls\Pictures\CH Rotary\8-13-14\9.jpg"/>
          <p:cNvPicPr>
            <a:picLocks noChangeAspect="1" noChangeArrowheads="1"/>
          </p:cNvPicPr>
          <p:nvPr/>
        </p:nvPicPr>
        <p:blipFill>
          <a:blip r:embed="rId10" cstate="print"/>
          <a:srcRect/>
          <a:stretch>
            <a:fillRect/>
          </a:stretch>
        </p:blipFill>
        <p:spPr bwMode="auto">
          <a:xfrm>
            <a:off x="381000" y="3505200"/>
            <a:ext cx="1828800" cy="1828800"/>
          </a:xfrm>
          <a:prstGeom prst="rect">
            <a:avLst/>
          </a:prstGeom>
          <a:noFill/>
        </p:spPr>
      </p:pic>
      <p:sp>
        <p:nvSpPr>
          <p:cNvPr id="32" name="TextBox 31"/>
          <p:cNvSpPr txBox="1"/>
          <p:nvPr/>
        </p:nvSpPr>
        <p:spPr>
          <a:xfrm>
            <a:off x="381000" y="5257800"/>
            <a:ext cx="2971800" cy="553998"/>
          </a:xfrm>
          <a:prstGeom prst="rect">
            <a:avLst/>
          </a:prstGeom>
          <a:noFill/>
        </p:spPr>
        <p:txBody>
          <a:bodyPr wrap="square" rtlCol="0">
            <a:spAutoFit/>
          </a:bodyPr>
          <a:lstStyle/>
          <a:p>
            <a:r>
              <a:rPr lang="en-US" sz="1000" dirty="0" smtClean="0">
                <a:latin typeface="+mj-lt"/>
              </a:rPr>
              <a:t>local community </a:t>
            </a:r>
            <a:r>
              <a:rPr lang="en-US" sz="1000" dirty="0" smtClean="0">
                <a:latin typeface="+mj-lt"/>
              </a:rPr>
              <a:t>college</a:t>
            </a:r>
            <a:r>
              <a:rPr lang="en-US" sz="1000" dirty="0" smtClean="0">
                <a:latin typeface="+mj-lt"/>
              </a:rPr>
              <a:t>.  The Rotary Club of Citrus Heights is excited to see these ladies move forward in reaching their goals</a:t>
            </a:r>
            <a:r>
              <a:rPr lang="en-US" sz="1000" dirty="0" smtClean="0">
                <a:latin typeface="+mj-lt"/>
              </a:rPr>
              <a:t>.</a:t>
            </a:r>
            <a:endParaRPr lang="en-US" sz="1000" dirty="0">
              <a:latin typeface="+mj-lt"/>
            </a:endParaRPr>
          </a:p>
        </p:txBody>
      </p:sp>
      <p:sp>
        <p:nvSpPr>
          <p:cNvPr id="34" name="TextBox 33"/>
          <p:cNvSpPr txBox="1"/>
          <p:nvPr/>
        </p:nvSpPr>
        <p:spPr>
          <a:xfrm>
            <a:off x="381001" y="6400801"/>
            <a:ext cx="2971800" cy="2200602"/>
          </a:xfrm>
          <a:prstGeom prst="rect">
            <a:avLst/>
          </a:prstGeom>
          <a:noFill/>
        </p:spPr>
        <p:txBody>
          <a:bodyPr wrap="square" rtlCol="0">
            <a:spAutoFit/>
          </a:bodyPr>
          <a:lstStyle/>
          <a:p>
            <a:r>
              <a:rPr lang="en-US" sz="1200" b="1" dirty="0" smtClean="0">
                <a:latin typeface="+mj-lt"/>
              </a:rPr>
              <a:t>Tina Shaw </a:t>
            </a:r>
            <a:endParaRPr lang="en-US" sz="1200" b="1" dirty="0" smtClean="0">
              <a:latin typeface="+mj-lt"/>
            </a:endParaRPr>
          </a:p>
          <a:p>
            <a:r>
              <a:rPr lang="en-US" sz="1200" dirty="0" smtClean="0">
                <a:latin typeface="+mj-lt"/>
              </a:rPr>
              <a:t>announced </a:t>
            </a:r>
            <a:r>
              <a:rPr lang="en-US" sz="1200" dirty="0" smtClean="0">
                <a:latin typeface="+mj-lt"/>
              </a:rPr>
              <a:t>that on </a:t>
            </a:r>
            <a:endParaRPr lang="en-US" sz="1200" dirty="0" smtClean="0">
              <a:latin typeface="+mj-lt"/>
            </a:endParaRPr>
          </a:p>
          <a:p>
            <a:r>
              <a:rPr lang="en-US" sz="1200" b="1" dirty="0" smtClean="0">
                <a:latin typeface="+mj-lt"/>
              </a:rPr>
              <a:t>Wednesday</a:t>
            </a:r>
            <a:r>
              <a:rPr lang="en-US" sz="1200" b="1" dirty="0" smtClean="0">
                <a:latin typeface="+mj-lt"/>
              </a:rPr>
              <a:t>, </a:t>
            </a:r>
            <a:endParaRPr lang="en-US" sz="1200" b="1" dirty="0" smtClean="0">
              <a:latin typeface="+mj-lt"/>
            </a:endParaRPr>
          </a:p>
          <a:p>
            <a:r>
              <a:rPr lang="en-US" sz="1200" b="1" dirty="0" smtClean="0">
                <a:latin typeface="+mj-lt"/>
              </a:rPr>
              <a:t>October </a:t>
            </a:r>
            <a:r>
              <a:rPr lang="en-US" sz="1200" b="1" dirty="0" smtClean="0">
                <a:latin typeface="+mj-lt"/>
              </a:rPr>
              <a:t>22</a:t>
            </a:r>
            <a:r>
              <a:rPr lang="en-US" sz="1200" b="1" baseline="30000" dirty="0" smtClean="0">
                <a:latin typeface="+mj-lt"/>
              </a:rPr>
              <a:t>nd</a:t>
            </a:r>
            <a:r>
              <a:rPr lang="en-US" sz="1200" dirty="0" smtClean="0">
                <a:latin typeface="+mj-lt"/>
              </a:rPr>
              <a:t>, the </a:t>
            </a:r>
            <a:endParaRPr lang="en-US" sz="1200" dirty="0" smtClean="0">
              <a:latin typeface="+mj-lt"/>
            </a:endParaRPr>
          </a:p>
          <a:p>
            <a:r>
              <a:rPr lang="en-US" sz="1200" dirty="0" smtClean="0">
                <a:latin typeface="+mj-lt"/>
              </a:rPr>
              <a:t>club </a:t>
            </a:r>
            <a:r>
              <a:rPr lang="en-US" sz="1200" dirty="0" smtClean="0">
                <a:latin typeface="+mj-lt"/>
              </a:rPr>
              <a:t>will be dark for </a:t>
            </a:r>
            <a:endParaRPr lang="en-US" sz="1200" dirty="0" smtClean="0">
              <a:latin typeface="+mj-lt"/>
            </a:endParaRPr>
          </a:p>
          <a:p>
            <a:r>
              <a:rPr lang="en-US" sz="1200" dirty="0" smtClean="0">
                <a:latin typeface="+mj-lt"/>
              </a:rPr>
              <a:t>lunch </a:t>
            </a:r>
            <a:r>
              <a:rPr lang="en-US" sz="1200" dirty="0" smtClean="0">
                <a:latin typeface="+mj-lt"/>
              </a:rPr>
              <a:t>because we </a:t>
            </a:r>
            <a:endParaRPr lang="en-US" sz="1200" dirty="0" smtClean="0">
              <a:latin typeface="+mj-lt"/>
            </a:endParaRPr>
          </a:p>
          <a:p>
            <a:r>
              <a:rPr lang="en-US" sz="1200" dirty="0" smtClean="0">
                <a:latin typeface="+mj-lt"/>
              </a:rPr>
              <a:t>are </a:t>
            </a:r>
            <a:r>
              <a:rPr lang="en-US" sz="1200" dirty="0" smtClean="0">
                <a:latin typeface="+mj-lt"/>
              </a:rPr>
              <a:t>having a </a:t>
            </a:r>
            <a:r>
              <a:rPr lang="en-US" sz="1200" dirty="0" smtClean="0">
                <a:latin typeface="+mj-lt"/>
              </a:rPr>
              <a:t>mystery</a:t>
            </a:r>
          </a:p>
          <a:p>
            <a:r>
              <a:rPr lang="en-US" sz="1200" dirty="0" smtClean="0">
                <a:latin typeface="+mj-lt"/>
              </a:rPr>
              <a:t> </a:t>
            </a:r>
            <a:r>
              <a:rPr lang="en-US" sz="1200" dirty="0" smtClean="0">
                <a:latin typeface="+mj-lt"/>
              </a:rPr>
              <a:t>dinner instead!  </a:t>
            </a:r>
            <a:endParaRPr lang="en-US" sz="1200" dirty="0" smtClean="0">
              <a:latin typeface="+mj-lt"/>
            </a:endParaRPr>
          </a:p>
          <a:p>
            <a:endParaRPr lang="en-US" sz="500" dirty="0" smtClean="0">
              <a:latin typeface="+mj-lt"/>
            </a:endParaRPr>
          </a:p>
          <a:p>
            <a:r>
              <a:rPr lang="en-US" sz="1200" b="1" dirty="0" smtClean="0">
                <a:latin typeface="+mj-lt"/>
              </a:rPr>
              <a:t>Meet </a:t>
            </a:r>
            <a:r>
              <a:rPr lang="en-US" sz="1200" b="1" dirty="0" smtClean="0">
                <a:latin typeface="+mj-lt"/>
              </a:rPr>
              <a:t>at the community center at 5 pm</a:t>
            </a:r>
            <a:r>
              <a:rPr lang="en-US" sz="1200" dirty="0" smtClean="0">
                <a:latin typeface="+mj-lt"/>
              </a:rPr>
              <a:t>, and transportation to and from the mystery location will be provided.  </a:t>
            </a:r>
            <a:endParaRPr lang="en-US" dirty="0"/>
          </a:p>
        </p:txBody>
      </p:sp>
      <p:pic>
        <p:nvPicPr>
          <p:cNvPr id="3078" name="Picture 6" descr="md">
            <a:hlinkClick r:id="rId11"/>
          </p:cNvPr>
          <p:cNvPicPr>
            <a:picLocks noChangeAspect="1" noChangeArrowheads="1"/>
          </p:cNvPicPr>
          <p:nvPr/>
        </p:nvPicPr>
        <p:blipFill>
          <a:blip r:embed="rId12" cstate="print"/>
          <a:srcRect/>
          <a:stretch>
            <a:fillRect/>
          </a:stretch>
        </p:blipFill>
        <p:spPr bwMode="auto">
          <a:xfrm>
            <a:off x="1752600" y="6400800"/>
            <a:ext cx="1524000" cy="1219200"/>
          </a:xfrm>
          <a:prstGeom prst="rect">
            <a:avLst/>
          </a:prstGeom>
          <a:noFill/>
        </p:spPr>
      </p:pic>
    </p:spTree>
    <p:extLst>
      <p:ext uri="{BB962C8B-B14F-4D97-AF65-F5344CB8AC3E}">
        <p14:creationId xmlns:p14="http://schemas.microsoft.com/office/powerpoint/2010/main" xmlns="" val="3438061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0A954B0-85AA-4927-9202-46BAF8195992}" type="slidenum">
              <a:rPr lang="en-US" smtClean="0"/>
              <a:pPr/>
              <a:t>6</a:t>
            </a:fld>
            <a:endParaRPr lang="en-US" dirty="0"/>
          </a:p>
        </p:txBody>
      </p:sp>
      <p:sp>
        <p:nvSpPr>
          <p:cNvPr id="3" name="TextBox 2"/>
          <p:cNvSpPr txBox="1"/>
          <p:nvPr/>
        </p:nvSpPr>
        <p:spPr>
          <a:xfrm>
            <a:off x="228601" y="762000"/>
            <a:ext cx="6477000" cy="8094524"/>
          </a:xfrm>
          <a:prstGeom prst="rect">
            <a:avLst/>
          </a:prstGeom>
          <a:noFill/>
        </p:spPr>
        <p:txBody>
          <a:bodyPr wrap="square" rtlCol="0">
            <a:spAutoFit/>
          </a:bodyPr>
          <a:lstStyle/>
          <a:p>
            <a:pPr marL="1428750"/>
            <a:r>
              <a:rPr lang="en-US" sz="1000" b="1" dirty="0" smtClean="0">
                <a:latin typeface="+mj-lt"/>
              </a:rPr>
              <a:t>Citrus </a:t>
            </a:r>
            <a:r>
              <a:rPr lang="en-US" sz="1000" b="1" dirty="0" smtClean="0">
                <a:latin typeface="+mj-lt"/>
              </a:rPr>
              <a:t>Heights Rotary Club 37</a:t>
            </a:r>
            <a:r>
              <a:rPr lang="en-US" sz="1000" b="1" baseline="30000" dirty="0" smtClean="0">
                <a:latin typeface="+mj-lt"/>
              </a:rPr>
              <a:t>th</a:t>
            </a:r>
            <a:r>
              <a:rPr lang="en-US" sz="1000" b="1" dirty="0" smtClean="0">
                <a:latin typeface="+mj-lt"/>
              </a:rPr>
              <a:t> Annual Golf Tournament </a:t>
            </a:r>
            <a:r>
              <a:rPr lang="en-US" sz="1000" dirty="0" smtClean="0">
                <a:latin typeface="+mj-lt"/>
              </a:rPr>
              <a:t>Christi Woodards needs everyone’s help in making our golf tournament a success!  Find a foursome, become a sponsor, or bring in a raffle </a:t>
            </a:r>
            <a:r>
              <a:rPr lang="en-US" sz="1000" dirty="0" smtClean="0">
                <a:latin typeface="+mj-lt"/>
              </a:rPr>
              <a:t>item! </a:t>
            </a:r>
            <a:r>
              <a:rPr lang="en-US" sz="1000" dirty="0" smtClean="0">
                <a:latin typeface="+mj-lt"/>
              </a:rPr>
              <a:t>September </a:t>
            </a:r>
            <a:r>
              <a:rPr lang="en-US" sz="1000" dirty="0" smtClean="0">
                <a:latin typeface="+mj-lt"/>
              </a:rPr>
              <a:t>19, 2014 </a:t>
            </a:r>
            <a:r>
              <a:rPr lang="en-US" sz="1000" dirty="0" smtClean="0">
                <a:latin typeface="+mj-lt"/>
              </a:rPr>
              <a:t>– </a:t>
            </a:r>
            <a:r>
              <a:rPr lang="en-US" sz="1000" dirty="0" smtClean="0">
                <a:latin typeface="+mj-lt"/>
              </a:rPr>
              <a:t>8 AM Shotgun</a:t>
            </a:r>
            <a:r>
              <a:rPr lang="en-US" sz="1000" b="1" dirty="0" smtClean="0">
                <a:latin typeface="+mj-lt"/>
              </a:rPr>
              <a:t> </a:t>
            </a:r>
            <a:r>
              <a:rPr lang="en-US" sz="1000" dirty="0" smtClean="0">
                <a:latin typeface="+mj-lt"/>
              </a:rPr>
              <a:t>Morgan Creek Golf Club, Roseville, CA  </a:t>
            </a:r>
            <a:r>
              <a:rPr lang="en-US" sz="1000" u="sng" dirty="0" smtClean="0">
                <a:latin typeface="+mj-lt"/>
              </a:rPr>
              <a:t>Details</a:t>
            </a:r>
            <a:r>
              <a:rPr lang="en-US" sz="1000" dirty="0" smtClean="0">
                <a:latin typeface="+mj-lt"/>
              </a:rPr>
              <a:t>  4-Player Scramble </a:t>
            </a:r>
            <a:r>
              <a:rPr lang="en-US" sz="1000" dirty="0" smtClean="0">
                <a:latin typeface="+mj-lt"/>
              </a:rPr>
              <a:t>Shotgun </a:t>
            </a:r>
            <a:r>
              <a:rPr lang="en-US" sz="1000" dirty="0" smtClean="0">
                <a:latin typeface="+mj-lt"/>
              </a:rPr>
              <a:t>Start at 8a.m. Lunch/Raffle/Awards at 1:30p.m.  Foursome: $600; </a:t>
            </a:r>
            <a:r>
              <a:rPr lang="en-US" sz="1000" dirty="0" smtClean="0">
                <a:latin typeface="+mj-lt"/>
              </a:rPr>
              <a:t>Single</a:t>
            </a:r>
            <a:r>
              <a:rPr lang="en-US" sz="1000" dirty="0" smtClean="0">
                <a:latin typeface="+mj-lt"/>
              </a:rPr>
              <a:t>: $125  </a:t>
            </a:r>
            <a:r>
              <a:rPr lang="en-US" sz="1000" u="sng" dirty="0" smtClean="0">
                <a:latin typeface="+mj-lt"/>
              </a:rPr>
              <a:t>Sponsorship Opportunities</a:t>
            </a:r>
            <a:r>
              <a:rPr lang="en-US" sz="1000" dirty="0" smtClean="0">
                <a:latin typeface="+mj-lt"/>
              </a:rPr>
              <a:t> Eagle Sponsor: $900   Birdie Sponsor: $750  </a:t>
            </a:r>
            <a:r>
              <a:rPr lang="en-US" sz="1000" dirty="0" smtClean="0">
                <a:latin typeface="+mj-lt"/>
              </a:rPr>
              <a:t>Bogie </a:t>
            </a:r>
            <a:r>
              <a:rPr lang="en-US" sz="1000" dirty="0" smtClean="0">
                <a:latin typeface="+mj-lt"/>
              </a:rPr>
              <a:t>Sponsor: $350   Tee Box Sponsor: $200  Contact Christi Woodards, Golf </a:t>
            </a:r>
            <a:r>
              <a:rPr lang="en-US" sz="1000" dirty="0" smtClean="0">
                <a:latin typeface="+mj-lt"/>
              </a:rPr>
              <a:t>Chair: 916-728-1916 </a:t>
            </a:r>
            <a:r>
              <a:rPr lang="en-US" sz="1000" dirty="0" smtClean="0">
                <a:latin typeface="+mj-lt"/>
              </a:rPr>
              <a:t>or </a:t>
            </a:r>
            <a:r>
              <a:rPr lang="en-US" sz="1000" u="sng" dirty="0" smtClean="0">
                <a:latin typeface="+mj-lt"/>
                <a:hlinkClick r:id="rId2"/>
              </a:rPr>
              <a:t>Christi.woodards@steadfastmgmt.com</a:t>
            </a:r>
            <a:r>
              <a:rPr lang="en-US" sz="1000" u="sng" dirty="0" smtClean="0">
                <a:latin typeface="+mj-lt"/>
              </a:rPr>
              <a:t>. </a:t>
            </a:r>
            <a:r>
              <a:rPr lang="en-US" sz="1000" dirty="0" smtClean="0">
                <a:latin typeface="+mj-lt"/>
              </a:rPr>
              <a:t> Click </a:t>
            </a:r>
            <a:r>
              <a:rPr lang="en-US" sz="1000" dirty="0" smtClean="0">
                <a:latin typeface="+mj-lt"/>
                <a:hlinkClick r:id="rId3"/>
              </a:rPr>
              <a:t>HERE</a:t>
            </a:r>
            <a:r>
              <a:rPr lang="en-US" sz="1000" dirty="0" smtClean="0">
                <a:latin typeface="+mj-lt"/>
              </a:rPr>
              <a:t> for more info</a:t>
            </a:r>
            <a:r>
              <a:rPr lang="en-US" sz="1000" dirty="0" smtClean="0">
                <a:latin typeface="+mj-lt"/>
              </a:rPr>
              <a:t>.</a:t>
            </a:r>
          </a:p>
          <a:p>
            <a:endParaRPr lang="en-US" sz="1000" dirty="0" smtClean="0">
              <a:latin typeface="+mj-lt"/>
            </a:endParaRPr>
          </a:p>
          <a:p>
            <a:pPr marL="1428750"/>
            <a:r>
              <a:rPr lang="en-US" sz="1000" b="1" dirty="0" smtClean="0">
                <a:latin typeface="+mj-lt"/>
              </a:rPr>
              <a:t>Vocational Minute</a:t>
            </a:r>
            <a:r>
              <a:rPr lang="en-US" sz="1000" dirty="0" smtClean="0">
                <a:latin typeface="+mj-lt"/>
              </a:rPr>
              <a:t>: </a:t>
            </a:r>
            <a:r>
              <a:rPr lang="en-US" sz="1000" b="1" dirty="0" smtClean="0">
                <a:latin typeface="+mj-lt"/>
              </a:rPr>
              <a:t>John Blonskij  </a:t>
            </a:r>
            <a:r>
              <a:rPr lang="en-US" sz="1000" dirty="0" smtClean="0">
                <a:latin typeface="+mj-lt"/>
              </a:rPr>
              <a:t>He and his wife Joyce brought along a pitcher of pineapple and mint water to show how drinking water does not have to be boring.  Water is better than Coke!  He talks to his clients to find out their goals and then works to help them achieve those goals.  He teaches about portion control and getting fit.  There are 8 different meal plans he works with, and the most popular is the 5-in-1 plan.  Please see John if you want to improve your health today</a:t>
            </a:r>
            <a:r>
              <a:rPr lang="en-US" sz="1000" dirty="0" smtClean="0">
                <a:latin typeface="+mj-lt"/>
              </a:rPr>
              <a:t>!</a:t>
            </a:r>
          </a:p>
          <a:p>
            <a:endParaRPr lang="en-US" sz="1000" dirty="0" smtClean="0">
              <a:latin typeface="+mj-lt"/>
            </a:endParaRPr>
          </a:p>
          <a:p>
            <a:r>
              <a:rPr lang="en-US" sz="1000" b="1" dirty="0" smtClean="0">
                <a:latin typeface="+mj-lt"/>
              </a:rPr>
              <a:t>Taylor Landess from the MVHS </a:t>
            </a:r>
            <a:endParaRPr lang="en-US" sz="1000" b="1" dirty="0" smtClean="0">
              <a:latin typeface="+mj-lt"/>
            </a:endParaRPr>
          </a:p>
          <a:p>
            <a:r>
              <a:rPr lang="en-US" sz="1000" b="1" dirty="0" smtClean="0">
                <a:latin typeface="+mj-lt"/>
              </a:rPr>
              <a:t>Interact </a:t>
            </a:r>
            <a:r>
              <a:rPr lang="en-US" sz="1000" b="1" dirty="0" smtClean="0">
                <a:latin typeface="+mj-lt"/>
              </a:rPr>
              <a:t>Club </a:t>
            </a:r>
            <a:r>
              <a:rPr lang="en-US" sz="1000" dirty="0" smtClean="0">
                <a:latin typeface="+mj-lt"/>
              </a:rPr>
              <a:t>wants to strengthen </a:t>
            </a:r>
            <a:r>
              <a:rPr lang="en-US" sz="1000" dirty="0" smtClean="0">
                <a:latin typeface="+mj-lt"/>
              </a:rPr>
              <a:t>the</a:t>
            </a:r>
          </a:p>
          <a:p>
            <a:r>
              <a:rPr lang="en-US" sz="1000" dirty="0" smtClean="0">
                <a:latin typeface="+mj-lt"/>
              </a:rPr>
              <a:t>club </a:t>
            </a:r>
            <a:r>
              <a:rPr lang="en-US" sz="1000" dirty="0" smtClean="0">
                <a:latin typeface="+mj-lt"/>
              </a:rPr>
              <a:t>presence on campus.  She </a:t>
            </a:r>
            <a:r>
              <a:rPr lang="en-US" sz="1000" dirty="0" smtClean="0">
                <a:latin typeface="+mj-lt"/>
              </a:rPr>
              <a:t>wants</a:t>
            </a:r>
          </a:p>
          <a:p>
            <a:r>
              <a:rPr lang="en-US" sz="1000" dirty="0" smtClean="0">
                <a:latin typeface="+mj-lt"/>
              </a:rPr>
              <a:t>kids </a:t>
            </a:r>
            <a:r>
              <a:rPr lang="en-US" sz="1000" dirty="0" smtClean="0">
                <a:latin typeface="+mj-lt"/>
              </a:rPr>
              <a:t>to become interested in joining </a:t>
            </a:r>
            <a:endParaRPr lang="en-US" sz="1000" dirty="0" smtClean="0">
              <a:latin typeface="+mj-lt"/>
            </a:endParaRPr>
          </a:p>
          <a:p>
            <a:r>
              <a:rPr lang="en-US" sz="1000" dirty="0" smtClean="0">
                <a:latin typeface="+mj-lt"/>
              </a:rPr>
              <a:t>when </a:t>
            </a:r>
            <a:r>
              <a:rPr lang="en-US" sz="1000" dirty="0" smtClean="0">
                <a:latin typeface="+mj-lt"/>
              </a:rPr>
              <a:t>they are freshman and </a:t>
            </a:r>
            <a:endParaRPr lang="en-US" sz="1000" dirty="0" smtClean="0">
              <a:latin typeface="+mj-lt"/>
            </a:endParaRPr>
          </a:p>
          <a:p>
            <a:r>
              <a:rPr lang="en-US" sz="1000" dirty="0" smtClean="0">
                <a:latin typeface="+mj-lt"/>
              </a:rPr>
              <a:t>sophomores </a:t>
            </a:r>
            <a:r>
              <a:rPr lang="en-US" sz="1000" dirty="0" smtClean="0">
                <a:latin typeface="+mj-lt"/>
              </a:rPr>
              <a:t>instead of mostly senior. </a:t>
            </a:r>
            <a:endParaRPr lang="en-US" sz="1000" dirty="0" smtClean="0">
              <a:latin typeface="+mj-lt"/>
            </a:endParaRPr>
          </a:p>
          <a:p>
            <a:r>
              <a:rPr lang="en-US" sz="1000" dirty="0" smtClean="0">
                <a:latin typeface="+mj-lt"/>
              </a:rPr>
              <a:t>She </a:t>
            </a:r>
            <a:r>
              <a:rPr lang="en-US" sz="1000" dirty="0" smtClean="0">
                <a:latin typeface="+mj-lt"/>
              </a:rPr>
              <a:t>also wants to implement getting </a:t>
            </a:r>
            <a:endParaRPr lang="en-US" sz="1000" dirty="0" smtClean="0">
              <a:latin typeface="+mj-lt"/>
            </a:endParaRPr>
          </a:p>
          <a:p>
            <a:r>
              <a:rPr lang="en-US" sz="1000" dirty="0" smtClean="0">
                <a:latin typeface="+mj-lt"/>
              </a:rPr>
              <a:t>pins </a:t>
            </a:r>
            <a:r>
              <a:rPr lang="en-US" sz="1000" dirty="0" smtClean="0">
                <a:latin typeface="+mj-lt"/>
              </a:rPr>
              <a:t>or other rewards based on the </a:t>
            </a:r>
            <a:endParaRPr lang="en-US" sz="1000" dirty="0" smtClean="0">
              <a:latin typeface="+mj-lt"/>
            </a:endParaRPr>
          </a:p>
          <a:p>
            <a:r>
              <a:rPr lang="en-US" sz="1000" dirty="0" smtClean="0">
                <a:latin typeface="+mj-lt"/>
              </a:rPr>
              <a:t>level </a:t>
            </a:r>
            <a:r>
              <a:rPr lang="en-US" sz="1000" dirty="0" smtClean="0">
                <a:latin typeface="+mj-lt"/>
              </a:rPr>
              <a:t>of involvement of the student.  </a:t>
            </a:r>
            <a:endParaRPr lang="en-US" sz="1000" dirty="0" smtClean="0">
              <a:latin typeface="+mj-lt"/>
            </a:endParaRPr>
          </a:p>
          <a:p>
            <a:r>
              <a:rPr lang="en-US" sz="1000" dirty="0" smtClean="0">
                <a:latin typeface="+mj-lt"/>
              </a:rPr>
              <a:t>She </a:t>
            </a:r>
            <a:r>
              <a:rPr lang="en-US" sz="1000" dirty="0" smtClean="0">
                <a:latin typeface="+mj-lt"/>
              </a:rPr>
              <a:t>would also like new shirts to </a:t>
            </a:r>
            <a:endParaRPr lang="en-US" sz="1000" dirty="0" smtClean="0">
              <a:latin typeface="+mj-lt"/>
            </a:endParaRPr>
          </a:p>
          <a:p>
            <a:r>
              <a:rPr lang="en-US" sz="1000" dirty="0" smtClean="0">
                <a:latin typeface="+mj-lt"/>
              </a:rPr>
              <a:t>reflect </a:t>
            </a:r>
            <a:r>
              <a:rPr lang="en-US" sz="1000" dirty="0" smtClean="0">
                <a:latin typeface="+mj-lt"/>
              </a:rPr>
              <a:t>the theme “Involve to Resolve</a:t>
            </a:r>
            <a:r>
              <a:rPr lang="en-US" sz="1000" dirty="0" smtClean="0">
                <a:latin typeface="+mj-lt"/>
              </a:rPr>
              <a:t>”.</a:t>
            </a:r>
          </a:p>
          <a:p>
            <a:endParaRPr lang="en-US" sz="1000" dirty="0" smtClean="0">
              <a:latin typeface="+mj-lt"/>
            </a:endParaRPr>
          </a:p>
          <a:p>
            <a:pPr marL="1428750"/>
            <a:r>
              <a:rPr lang="en-US" sz="1000" b="1" dirty="0" smtClean="0">
                <a:latin typeface="+mj-lt"/>
              </a:rPr>
              <a:t>Fred Teichert inducted Darlene Spurgeon </a:t>
            </a:r>
            <a:r>
              <a:rPr lang="en-US" sz="1000" dirty="0" smtClean="0">
                <a:latin typeface="+mj-lt"/>
              </a:rPr>
              <a:t>into the club—welcome Darlene!  Fred also disclosed there is a new member sponsor pin.  Darlene was here for our veteran’s lunch on July 2</a:t>
            </a:r>
            <a:r>
              <a:rPr lang="en-US" sz="1000" baseline="30000" dirty="0" smtClean="0">
                <a:latin typeface="+mj-lt"/>
              </a:rPr>
              <a:t>nd</a:t>
            </a:r>
            <a:r>
              <a:rPr lang="en-US" sz="1000" dirty="0" smtClean="0">
                <a:latin typeface="+mj-lt"/>
              </a:rPr>
              <a:t>.  She works at the Placer Food Bank.  She is married to Michael, and she has a 19 year old son, currently in Texas, and a 23 year old daughter, who is local.  She thanks Michael, her mom, her friends, and her co-workers for coming to support her today.  </a:t>
            </a:r>
          </a:p>
          <a:p>
            <a:pPr marL="1428750"/>
            <a:endParaRPr lang="en-US" sz="1000" dirty="0" smtClean="0">
              <a:latin typeface="+mj-lt"/>
            </a:endParaRPr>
          </a:p>
          <a:p>
            <a:pPr marL="1428750"/>
            <a:endParaRPr lang="en-US" sz="1000" dirty="0" smtClean="0">
              <a:latin typeface="+mj-lt"/>
            </a:endParaRPr>
          </a:p>
          <a:p>
            <a:pPr marL="1428750"/>
            <a:endParaRPr lang="en-US" sz="1000" dirty="0" smtClean="0">
              <a:latin typeface="+mj-lt"/>
            </a:endParaRPr>
          </a:p>
          <a:p>
            <a:pPr marL="1428750"/>
            <a:endParaRPr lang="en-US" sz="1000" dirty="0" smtClean="0">
              <a:latin typeface="+mj-lt"/>
            </a:endParaRPr>
          </a:p>
          <a:p>
            <a:pPr marL="1428750"/>
            <a:endParaRPr lang="en-US" sz="1000" dirty="0" smtClean="0">
              <a:latin typeface="+mj-lt"/>
            </a:endParaRPr>
          </a:p>
          <a:p>
            <a:pPr marL="1428750"/>
            <a:endParaRPr lang="en-US" sz="1000" dirty="0" smtClean="0">
              <a:latin typeface="+mj-lt"/>
            </a:endParaRPr>
          </a:p>
          <a:p>
            <a:pPr marL="1428750"/>
            <a:endParaRPr lang="en-US" sz="1000" dirty="0" smtClean="0">
              <a:latin typeface="+mj-lt"/>
            </a:endParaRPr>
          </a:p>
          <a:p>
            <a:pPr marL="1428750"/>
            <a:endParaRPr lang="en-US" sz="1000" dirty="0" smtClean="0">
              <a:latin typeface="+mj-lt"/>
            </a:endParaRPr>
          </a:p>
          <a:p>
            <a:pPr marL="1428750"/>
            <a:endParaRPr lang="en-US" sz="1000" dirty="0" smtClean="0">
              <a:latin typeface="+mj-lt"/>
            </a:endParaRPr>
          </a:p>
          <a:p>
            <a:r>
              <a:rPr lang="en-US" sz="1000" b="1" dirty="0" smtClean="0"/>
              <a:t>President Jessica </a:t>
            </a:r>
            <a:r>
              <a:rPr lang="en-US" sz="1000" b="1" dirty="0" smtClean="0"/>
              <a:t>Mang</a:t>
            </a:r>
          </a:p>
          <a:p>
            <a:r>
              <a:rPr lang="en-US" sz="1000" dirty="0" smtClean="0">
                <a:latin typeface="+mj-lt"/>
              </a:rPr>
              <a:t>Called up the people who</a:t>
            </a:r>
          </a:p>
          <a:p>
            <a:r>
              <a:rPr lang="en-US" sz="1000" dirty="0" smtClean="0">
                <a:latin typeface="+mj-lt"/>
              </a:rPr>
              <a:t>Participated in the </a:t>
            </a:r>
            <a:r>
              <a:rPr lang="en-US" sz="1000" b="1" dirty="0" smtClean="0">
                <a:latin typeface="+mj-lt"/>
              </a:rPr>
              <a:t>Lunar</a:t>
            </a:r>
          </a:p>
          <a:p>
            <a:r>
              <a:rPr lang="en-US" sz="1000" b="1" dirty="0" smtClean="0"/>
              <a:t>Lunacy</a:t>
            </a:r>
            <a:r>
              <a:rPr lang="en-US" sz="1000" dirty="0" smtClean="0"/>
              <a:t> </a:t>
            </a:r>
            <a:r>
              <a:rPr lang="en-US" sz="1000" dirty="0" smtClean="0"/>
              <a:t>fundraiser for Point West Rotary.  The Citrus Heights Rotary Club had the largest group supporting this fundraiser.  Thank you to Point West Rotary for putting on this great fundraiser</a:t>
            </a:r>
            <a:r>
              <a:rPr lang="en-US" sz="1000" dirty="0" smtClean="0"/>
              <a:t>.</a:t>
            </a:r>
          </a:p>
          <a:p>
            <a:endParaRPr lang="en-US" sz="1000" dirty="0" smtClean="0">
              <a:latin typeface="+mj-lt"/>
            </a:endParaRPr>
          </a:p>
          <a:p>
            <a:pPr marL="3257550"/>
            <a:r>
              <a:rPr lang="en-US" sz="1000" b="1" dirty="0" smtClean="0">
                <a:latin typeface="+mj-lt"/>
              </a:rPr>
              <a:t>CHECK OUT ALL THE MEETING AND EVENT PICTURES ON THE WEBSITE!!!!</a:t>
            </a:r>
            <a:endParaRPr lang="en-US" sz="1000" b="1" dirty="0" smtClean="0">
              <a:latin typeface="+mj-lt"/>
            </a:endParaRPr>
          </a:p>
          <a:p>
            <a:endParaRPr lang="en-US" sz="1000" dirty="0" smtClean="0">
              <a:latin typeface="+mj-lt"/>
            </a:endParaRPr>
          </a:p>
          <a:p>
            <a:endParaRPr lang="en-US" sz="1000" dirty="0" smtClean="0">
              <a:latin typeface="+mj-lt"/>
            </a:endParaRPr>
          </a:p>
          <a:p>
            <a:endParaRPr lang="en-US" sz="1000" dirty="0" smtClean="0"/>
          </a:p>
        </p:txBody>
      </p:sp>
      <p:sp>
        <p:nvSpPr>
          <p:cNvPr id="4" name="AutoShape 2" descr="http://web.mail.comcast.net/service/home/~/?auth=co&amp;loc=en_US&amp;id=779621&amp;part=2"/>
          <p:cNvSpPr>
            <a:spLocks noChangeAspect="1" noChangeArrowheads="1"/>
          </p:cNvSpPr>
          <p:nvPr/>
        </p:nvSpPr>
        <p:spPr bwMode="auto">
          <a:xfrm>
            <a:off x="63500" y="-136525"/>
            <a:ext cx="10944225" cy="821055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 name="AutoShape 4" descr="http://web.mail.comcast.net/service/home/~/?auth=co&amp;loc=en_US&amp;id=779621&amp;part=2"/>
          <p:cNvSpPr>
            <a:spLocks noChangeAspect="1" noChangeArrowheads="1"/>
          </p:cNvSpPr>
          <p:nvPr/>
        </p:nvSpPr>
        <p:spPr bwMode="auto">
          <a:xfrm>
            <a:off x="63500" y="-136525"/>
            <a:ext cx="10944225" cy="821055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049" name="Picture 1" descr="C:\Users\Moxley Girls\Pictures\CH Rotary\8-13-14\2.jpg"/>
          <p:cNvPicPr>
            <a:picLocks noChangeAspect="1" noChangeArrowheads="1"/>
          </p:cNvPicPr>
          <p:nvPr/>
        </p:nvPicPr>
        <p:blipFill>
          <a:blip r:embed="rId4" cstate="print"/>
          <a:srcRect/>
          <a:stretch>
            <a:fillRect/>
          </a:stretch>
        </p:blipFill>
        <p:spPr bwMode="auto">
          <a:xfrm>
            <a:off x="2570540" y="2971800"/>
            <a:ext cx="1398512" cy="1905000"/>
          </a:xfrm>
          <a:prstGeom prst="rect">
            <a:avLst/>
          </a:prstGeom>
          <a:noFill/>
        </p:spPr>
      </p:pic>
      <p:pic>
        <p:nvPicPr>
          <p:cNvPr id="2050" name="Picture 2" descr="C:\Users\Moxley Girls\Pictures\CH Rotary\8-13-14\26.jpg"/>
          <p:cNvPicPr>
            <a:picLocks noChangeAspect="1" noChangeArrowheads="1"/>
          </p:cNvPicPr>
          <p:nvPr/>
        </p:nvPicPr>
        <p:blipFill>
          <a:blip r:embed="rId5" cstate="print"/>
          <a:srcRect/>
          <a:stretch>
            <a:fillRect/>
          </a:stretch>
        </p:blipFill>
        <p:spPr bwMode="auto">
          <a:xfrm>
            <a:off x="4038600" y="2819400"/>
            <a:ext cx="2641600" cy="1981200"/>
          </a:xfrm>
          <a:prstGeom prst="rect">
            <a:avLst/>
          </a:prstGeom>
          <a:noFill/>
        </p:spPr>
      </p:pic>
      <p:pic>
        <p:nvPicPr>
          <p:cNvPr id="2051" name="Picture 3" descr="C:\Users\Moxley Girls\Pictures\CH Rotary\8-13-14\29.jpg"/>
          <p:cNvPicPr>
            <a:picLocks noChangeAspect="1" noChangeArrowheads="1"/>
          </p:cNvPicPr>
          <p:nvPr/>
        </p:nvPicPr>
        <p:blipFill>
          <a:blip r:embed="rId6" cstate="print"/>
          <a:srcRect/>
          <a:stretch>
            <a:fillRect/>
          </a:stretch>
        </p:blipFill>
        <p:spPr bwMode="auto">
          <a:xfrm>
            <a:off x="228600" y="838200"/>
            <a:ext cx="1485900" cy="1981200"/>
          </a:xfrm>
          <a:prstGeom prst="rect">
            <a:avLst/>
          </a:prstGeom>
          <a:noFill/>
        </p:spPr>
      </p:pic>
      <p:pic>
        <p:nvPicPr>
          <p:cNvPr id="2052" name="Picture 4" descr="C:\Users\Moxley Girls\Pictures\CH Rotary\8-13-14\25.jpg"/>
          <p:cNvPicPr>
            <a:picLocks noChangeAspect="1" noChangeArrowheads="1"/>
          </p:cNvPicPr>
          <p:nvPr/>
        </p:nvPicPr>
        <p:blipFill>
          <a:blip r:embed="rId7" cstate="print"/>
          <a:srcRect/>
          <a:stretch>
            <a:fillRect/>
          </a:stretch>
        </p:blipFill>
        <p:spPr bwMode="auto">
          <a:xfrm>
            <a:off x="152400" y="4876800"/>
            <a:ext cx="1543050" cy="2057400"/>
          </a:xfrm>
          <a:prstGeom prst="rect">
            <a:avLst/>
          </a:prstGeom>
          <a:noFill/>
        </p:spPr>
      </p:pic>
      <p:pic>
        <p:nvPicPr>
          <p:cNvPr id="6" name="Picture 5" descr="C:\Users\Moxley Girls\Pictures\CH Rotary\8-13-14\21.jpg"/>
          <p:cNvPicPr>
            <a:picLocks noChangeAspect="1" noChangeArrowheads="1"/>
          </p:cNvPicPr>
          <p:nvPr/>
        </p:nvPicPr>
        <p:blipFill>
          <a:blip r:embed="rId8" cstate="print"/>
          <a:srcRect/>
          <a:stretch>
            <a:fillRect/>
          </a:stretch>
        </p:blipFill>
        <p:spPr bwMode="auto">
          <a:xfrm>
            <a:off x="1752600" y="5715000"/>
            <a:ext cx="2286000" cy="1714500"/>
          </a:xfrm>
          <a:prstGeom prst="rect">
            <a:avLst/>
          </a:prstGeom>
          <a:noFill/>
        </p:spPr>
      </p:pic>
      <p:pic>
        <p:nvPicPr>
          <p:cNvPr id="7" name="Picture 6" descr="C:\Users\Moxley Girls\Pictures\CH Rotary\8-13-14\4.jpg"/>
          <p:cNvPicPr>
            <a:picLocks noChangeAspect="1" noChangeArrowheads="1"/>
          </p:cNvPicPr>
          <p:nvPr/>
        </p:nvPicPr>
        <p:blipFill>
          <a:blip r:embed="rId9" cstate="print"/>
          <a:srcRect l="19582"/>
          <a:stretch>
            <a:fillRect/>
          </a:stretch>
        </p:blipFill>
        <p:spPr bwMode="auto">
          <a:xfrm>
            <a:off x="4191000" y="5715000"/>
            <a:ext cx="2438400" cy="1700539"/>
          </a:xfrm>
          <a:prstGeom prst="rect">
            <a:avLst/>
          </a:prstGeom>
          <a:noFill/>
        </p:spPr>
      </p:pic>
      <p:pic>
        <p:nvPicPr>
          <p:cNvPr id="2055" name="Picture 7" descr="C:\Users\Moxley Girls\Pictures\CH Rotary\8-13-14\7.jpg"/>
          <p:cNvPicPr>
            <a:picLocks noChangeAspect="1" noChangeArrowheads="1"/>
          </p:cNvPicPr>
          <p:nvPr/>
        </p:nvPicPr>
        <p:blipFill>
          <a:blip r:embed="rId10" cstate="print"/>
          <a:srcRect/>
          <a:stretch>
            <a:fillRect/>
          </a:stretch>
        </p:blipFill>
        <p:spPr bwMode="auto">
          <a:xfrm>
            <a:off x="381000" y="7848600"/>
            <a:ext cx="914400" cy="914400"/>
          </a:xfrm>
          <a:prstGeom prst="rect">
            <a:avLst/>
          </a:prstGeom>
          <a:noFill/>
        </p:spPr>
      </p:pic>
      <p:pic>
        <p:nvPicPr>
          <p:cNvPr id="2056" name="Picture 8" descr="C:\Users\Moxley Girls\Pictures\CH Rotary\Lunar Lunacy\5.jpg"/>
          <p:cNvPicPr>
            <a:picLocks noChangeAspect="1" noChangeArrowheads="1"/>
          </p:cNvPicPr>
          <p:nvPr/>
        </p:nvPicPr>
        <p:blipFill>
          <a:blip r:embed="rId11" cstate="print"/>
          <a:srcRect b="22656"/>
          <a:stretch>
            <a:fillRect/>
          </a:stretch>
        </p:blipFill>
        <p:spPr bwMode="auto">
          <a:xfrm>
            <a:off x="1524000" y="7848599"/>
            <a:ext cx="838200" cy="1152525"/>
          </a:xfrm>
          <a:prstGeom prst="rect">
            <a:avLst/>
          </a:prstGeom>
          <a:noFill/>
        </p:spPr>
      </p:pic>
      <p:pic>
        <p:nvPicPr>
          <p:cNvPr id="8" name="Picture 9" descr="C:\Users\Moxley Girls\Pictures\CH Rotary\Lunar Lunacy\1.jpg"/>
          <p:cNvPicPr>
            <a:picLocks noChangeAspect="1" noChangeArrowheads="1"/>
          </p:cNvPicPr>
          <p:nvPr/>
        </p:nvPicPr>
        <p:blipFill>
          <a:blip r:embed="rId12" cstate="print"/>
          <a:srcRect t="21103"/>
          <a:stretch>
            <a:fillRect/>
          </a:stretch>
        </p:blipFill>
        <p:spPr bwMode="auto">
          <a:xfrm>
            <a:off x="2514600" y="7848600"/>
            <a:ext cx="800100" cy="112176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1371</TotalTime>
  <Words>1456</Words>
  <Application>Microsoft Office PowerPoint</Application>
  <PresentationFormat>On-screen Show (4:3)</PresentationFormat>
  <Paragraphs>231</Paragraphs>
  <Slides>6</Slides>
  <Notes>2</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Flow</vt:lpstr>
      <vt:lpstr>Slide 1</vt:lpstr>
      <vt:lpstr>Slide 2</vt:lpstr>
      <vt:lpstr>Slide 3</vt:lpstr>
      <vt:lpstr>Slide 4</vt:lpstr>
      <vt:lpstr>Slide 5</vt:lpstr>
      <vt:lpstr>Slide 6</vt:lpstr>
    </vt:vector>
  </TitlesOfParts>
  <Company>CHW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gmoxley</dc:creator>
  <cp:lastModifiedBy>Moxley</cp:lastModifiedBy>
  <cp:revision>153</cp:revision>
  <dcterms:created xsi:type="dcterms:W3CDTF">2014-07-08T15:26:32Z</dcterms:created>
  <dcterms:modified xsi:type="dcterms:W3CDTF">2014-08-18T03:49:57Z</dcterms:modified>
</cp:coreProperties>
</file>