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0" r:id="rId2"/>
    <p:sldId id="271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61" r:id="rId15"/>
    <p:sldId id="274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7" d="100"/>
          <a:sy n="147" d="100"/>
        </p:scale>
        <p:origin x="-1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Sheet1!$A$2:$A$11</c:f>
              <c:strCache>
                <c:ptCount val="10"/>
                <c:pt idx="0">
                  <c:v>Homeless</c:v>
                </c:pt>
                <c:pt idx="1">
                  <c:v>Botanic Gardens</c:v>
                </c:pt>
                <c:pt idx="2">
                  <c:v>Youth Programs</c:v>
                </c:pt>
                <c:pt idx="3">
                  <c:v>Tertiary assistance</c:v>
                </c:pt>
                <c:pt idx="4">
                  <c:v>Wounded Service Personnel</c:v>
                </c:pt>
                <c:pt idx="5">
                  <c:v>3rd World Education</c:v>
                </c:pt>
                <c:pt idx="6">
                  <c:v>Low Cost Pensioner Housing</c:v>
                </c:pt>
                <c:pt idx="7">
                  <c:v>Employee Recogniton</c:v>
                </c:pt>
                <c:pt idx="8">
                  <c:v>Sick Kids</c:v>
                </c:pt>
                <c:pt idx="9">
                  <c:v>Disaster relief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AC44-952B-644F-8AE5-8DF01ABE4FD7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8B5C-D19C-7A49-8D7E-67A6B72C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AC44-952B-644F-8AE5-8DF01ABE4FD7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8B5C-D19C-7A49-8D7E-67A6B72C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AC44-952B-644F-8AE5-8DF01ABE4FD7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8B5C-D19C-7A49-8D7E-67A6B72C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AC44-952B-644F-8AE5-8DF01ABE4FD7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8B5C-D19C-7A49-8D7E-67A6B72C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AC44-952B-644F-8AE5-8DF01ABE4FD7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8B5C-D19C-7A49-8D7E-67A6B72C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AC44-952B-644F-8AE5-8DF01ABE4FD7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8B5C-D19C-7A49-8D7E-67A6B72C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AC44-952B-644F-8AE5-8DF01ABE4FD7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8B5C-D19C-7A49-8D7E-67A6B72C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AC44-952B-644F-8AE5-8DF01ABE4FD7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8B5C-D19C-7A49-8D7E-67A6B72C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AC44-952B-644F-8AE5-8DF01ABE4FD7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8B5C-D19C-7A49-8D7E-67A6B72C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AC44-952B-644F-8AE5-8DF01ABE4FD7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8B5C-D19C-7A49-8D7E-67A6B72C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CAC44-952B-644F-8AE5-8DF01ABE4FD7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8B5C-D19C-7A49-8D7E-67A6B72C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CAC44-952B-644F-8AE5-8DF01ABE4FD7}" type="datetimeFigureOut">
              <a:rPr lang="en-US" smtClean="0"/>
              <a:pPr/>
              <a:t>7/22/16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E8B5C-D19C-7A49-8D7E-67A6B72C71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 descr="GC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1155" y="143381"/>
            <a:ext cx="3133063" cy="1322499"/>
          </a:xfrm>
          <a:prstGeom prst="rect">
            <a:avLst/>
          </a:prstGeom>
        </p:spPr>
      </p:pic>
      <p:grpSp>
        <p:nvGrpSpPr>
          <p:cNvPr id="44" name="Group 43"/>
          <p:cNvGrpSpPr/>
          <p:nvPr/>
        </p:nvGrpSpPr>
        <p:grpSpPr>
          <a:xfrm>
            <a:off x="1307517" y="759758"/>
            <a:ext cx="6154021" cy="5902805"/>
            <a:chOff x="1307517" y="759758"/>
            <a:chExt cx="6154021" cy="5902805"/>
          </a:xfrm>
        </p:grpSpPr>
        <p:sp>
          <p:nvSpPr>
            <p:cNvPr id="45" name="Oval 44"/>
            <p:cNvSpPr/>
            <p:nvPr/>
          </p:nvSpPr>
          <p:spPr>
            <a:xfrm>
              <a:off x="1307517" y="759758"/>
              <a:ext cx="6154021" cy="5902805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1992709" y="1445360"/>
              <a:ext cx="4672437" cy="470832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3420998" y="2888117"/>
              <a:ext cx="1730984" cy="1761547"/>
            </a:xfrm>
            <a:prstGeom prst="ellipse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48" name="Block Arc 47"/>
            <p:cNvSpPr/>
            <p:nvPr/>
          </p:nvSpPr>
          <p:spPr>
            <a:xfrm>
              <a:off x="2622082" y="2109758"/>
              <a:ext cx="3339057" cy="3359231"/>
            </a:xfrm>
            <a:prstGeom prst="blockArc">
              <a:avLst>
                <a:gd name="adj1" fmla="val 15154808"/>
                <a:gd name="adj2" fmla="val 17420116"/>
                <a:gd name="adj3" fmla="val 24283"/>
              </a:avLst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Block Arc 48"/>
            <p:cNvSpPr/>
            <p:nvPr/>
          </p:nvSpPr>
          <p:spPr>
            <a:xfrm rot="5190157">
              <a:off x="2622083" y="2099671"/>
              <a:ext cx="3339057" cy="3359231"/>
            </a:xfrm>
            <a:prstGeom prst="blockArc">
              <a:avLst>
                <a:gd name="adj1" fmla="val 14492894"/>
                <a:gd name="adj2" fmla="val 16470615"/>
                <a:gd name="adj3" fmla="val 24908"/>
              </a:avLst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50" name="Block Arc 49"/>
            <p:cNvSpPr/>
            <p:nvPr/>
          </p:nvSpPr>
          <p:spPr>
            <a:xfrm rot="9081970">
              <a:off x="2595902" y="2080672"/>
              <a:ext cx="3339057" cy="3369616"/>
            </a:xfrm>
            <a:prstGeom prst="blockArc">
              <a:avLst>
                <a:gd name="adj1" fmla="val 14512425"/>
                <a:gd name="adj2" fmla="val 16645037"/>
                <a:gd name="adj3" fmla="val 23903"/>
              </a:avLst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51" name="Block Arc 50"/>
            <p:cNvSpPr/>
            <p:nvPr/>
          </p:nvSpPr>
          <p:spPr>
            <a:xfrm rot="19107786">
              <a:off x="2632170" y="2109759"/>
              <a:ext cx="3339057" cy="3359231"/>
            </a:xfrm>
            <a:prstGeom prst="blockArc">
              <a:avLst>
                <a:gd name="adj1" fmla="val 15374906"/>
                <a:gd name="adj2" fmla="val 17665038"/>
                <a:gd name="adj3" fmla="val 24598"/>
              </a:avLst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52" name="Block Arc 51"/>
            <p:cNvSpPr/>
            <p:nvPr/>
          </p:nvSpPr>
          <p:spPr>
            <a:xfrm rot="17142445">
              <a:off x="2628511" y="2127762"/>
              <a:ext cx="3339057" cy="3359231"/>
            </a:xfrm>
            <a:prstGeom prst="blockArc">
              <a:avLst>
                <a:gd name="adj1" fmla="val 15153188"/>
                <a:gd name="adj2" fmla="val 17420116"/>
                <a:gd name="adj3" fmla="val 24283"/>
              </a:avLst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53" name="Block Arc 52"/>
            <p:cNvSpPr/>
            <p:nvPr/>
          </p:nvSpPr>
          <p:spPr>
            <a:xfrm rot="14773675">
              <a:off x="2628511" y="2071297"/>
              <a:ext cx="3339057" cy="3359231"/>
            </a:xfrm>
            <a:prstGeom prst="blockArc">
              <a:avLst>
                <a:gd name="adj1" fmla="val 15251802"/>
                <a:gd name="adj2" fmla="val 17420116"/>
                <a:gd name="adj3" fmla="val 24283"/>
              </a:avLst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</p:sp>
        <p:sp>
          <p:nvSpPr>
            <p:cNvPr id="54" name="Block Arc 53"/>
            <p:cNvSpPr/>
            <p:nvPr/>
          </p:nvSpPr>
          <p:spPr>
            <a:xfrm rot="12650453">
              <a:off x="2628512" y="2089299"/>
              <a:ext cx="3339057" cy="3359231"/>
            </a:xfrm>
            <a:prstGeom prst="blockArc">
              <a:avLst>
                <a:gd name="adj1" fmla="val 15240570"/>
                <a:gd name="adj2" fmla="val 17420116"/>
                <a:gd name="adj3" fmla="val 24283"/>
              </a:avLst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55" name="Block Arc 54"/>
            <p:cNvSpPr/>
            <p:nvPr/>
          </p:nvSpPr>
          <p:spPr>
            <a:xfrm rot="10431728">
              <a:off x="2597215" y="2071297"/>
              <a:ext cx="3339057" cy="3359231"/>
            </a:xfrm>
            <a:prstGeom prst="blockArc">
              <a:avLst>
                <a:gd name="adj1" fmla="val 15306990"/>
                <a:gd name="adj2" fmla="val 17420116"/>
                <a:gd name="adj3" fmla="val 24283"/>
              </a:avLst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56" name="Block Arc 55"/>
            <p:cNvSpPr/>
            <p:nvPr/>
          </p:nvSpPr>
          <p:spPr>
            <a:xfrm rot="7215217">
              <a:off x="2622083" y="2099670"/>
              <a:ext cx="3339057" cy="3359231"/>
            </a:xfrm>
            <a:prstGeom prst="blockArc">
              <a:avLst>
                <a:gd name="adj1" fmla="val 14429653"/>
                <a:gd name="adj2" fmla="val 16459994"/>
                <a:gd name="adj3" fmla="val 25335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57" name="Block Arc 56"/>
            <p:cNvSpPr/>
            <p:nvPr/>
          </p:nvSpPr>
          <p:spPr>
            <a:xfrm rot="2197755">
              <a:off x="2622083" y="2109758"/>
              <a:ext cx="3339057" cy="3359231"/>
            </a:xfrm>
            <a:prstGeom prst="blockArc">
              <a:avLst>
                <a:gd name="adj1" fmla="val 15154808"/>
                <a:gd name="adj2" fmla="val 17420116"/>
                <a:gd name="adj3" fmla="val 24283"/>
              </a:avLst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sp>
        <p:sp>
          <p:nvSpPr>
            <p:cNvPr id="58" name="TextBox 57"/>
            <p:cNvSpPr txBox="1"/>
            <p:nvPr/>
          </p:nvSpPr>
          <p:spPr>
            <a:xfrm>
              <a:off x="3697548" y="3357001"/>
              <a:ext cx="128031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The Rotary Foundation &amp; Polio Plus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 rot="1374515">
              <a:off x="2478044" y="5601901"/>
              <a:ext cx="11261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Fun</a:t>
              </a:r>
              <a:endParaRPr lang="en-US" sz="4000" dirty="0"/>
            </a:p>
          </p:txBody>
        </p:sp>
        <p:sp>
          <p:nvSpPr>
            <p:cNvPr id="60" name="TextBox 59"/>
            <p:cNvSpPr txBox="1"/>
            <p:nvPr/>
          </p:nvSpPr>
          <p:spPr>
            <a:xfrm rot="3141360">
              <a:off x="5387790" y="1884040"/>
              <a:ext cx="224069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Fellowship</a:t>
              </a:r>
              <a:endParaRPr lang="en-US" sz="3200" dirty="0"/>
            </a:p>
          </p:txBody>
        </p:sp>
        <p:sp>
          <p:nvSpPr>
            <p:cNvPr id="61" name="TextBox 60"/>
            <p:cNvSpPr txBox="1"/>
            <p:nvPr/>
          </p:nvSpPr>
          <p:spPr>
            <a:xfrm rot="18155522">
              <a:off x="5289777" y="4696892"/>
              <a:ext cx="2496756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Vocational</a:t>
              </a:r>
              <a:endParaRPr lang="en-US" sz="3600" dirty="0"/>
            </a:p>
          </p:txBody>
        </p:sp>
        <p:sp>
          <p:nvSpPr>
            <p:cNvPr id="62" name="TextBox 61"/>
            <p:cNvSpPr txBox="1"/>
            <p:nvPr/>
          </p:nvSpPr>
          <p:spPr>
            <a:xfrm rot="20696912">
              <a:off x="2187865" y="907046"/>
              <a:ext cx="2773546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Opportunity</a:t>
              </a:r>
              <a:endParaRPr lang="en-US" sz="36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851184" y="2201667"/>
              <a:ext cx="973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Homeless</a:t>
              </a:r>
              <a:endParaRPr 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 rot="188912">
              <a:off x="4470415" y="2481077"/>
              <a:ext cx="1207283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FFFF"/>
                  </a:solidFill>
                </a:rPr>
                <a:t>Botanic Gardens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151982" y="3242120"/>
              <a:ext cx="911583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Youth </a:t>
              </a:r>
            </a:p>
            <a:p>
              <a:r>
                <a:rPr lang="en-US" sz="1400" dirty="0" smtClean="0"/>
                <a:t>Programs</a:t>
              </a:r>
              <a:endParaRPr lang="en-US" sz="14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824223" y="3881548"/>
              <a:ext cx="12393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Tertiary Assistance</a:t>
              </a:r>
              <a:endParaRPr lang="en-US" sz="12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611840" y="3037056"/>
              <a:ext cx="962796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Wounded Service Personnel</a:t>
              </a:r>
              <a:endParaRPr lang="en-US" sz="12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857661" y="2509444"/>
              <a:ext cx="118813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Pensioner Accommodation</a:t>
              </a:r>
              <a:endParaRPr lang="en-US" sz="1100" dirty="0"/>
            </a:p>
          </p:txBody>
        </p:sp>
        <p:sp>
          <p:nvSpPr>
            <p:cNvPr id="69" name="TextBox 68"/>
            <p:cNvSpPr txBox="1"/>
            <p:nvPr/>
          </p:nvSpPr>
          <p:spPr>
            <a:xfrm rot="516124">
              <a:off x="2513278" y="3943103"/>
              <a:ext cx="11164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Disaster</a:t>
              </a:r>
            </a:p>
            <a:p>
              <a:pPr algn="ctr"/>
              <a:r>
                <a:rPr lang="en-US" sz="1200" dirty="0" smtClean="0"/>
                <a:t> Relief</a:t>
              </a:r>
              <a:endParaRPr lang="en-US" sz="1200" dirty="0"/>
            </a:p>
          </p:txBody>
        </p:sp>
        <p:sp>
          <p:nvSpPr>
            <p:cNvPr id="70" name="TextBox 69"/>
            <p:cNvSpPr txBox="1"/>
            <p:nvPr/>
          </p:nvSpPr>
          <p:spPr>
            <a:xfrm rot="1524590">
              <a:off x="3042026" y="4680442"/>
              <a:ext cx="10037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3</a:t>
              </a:r>
              <a:r>
                <a:rPr lang="en-US" sz="1200" baseline="30000" dirty="0" smtClean="0"/>
                <a:t>rd</a:t>
              </a:r>
              <a:r>
                <a:rPr lang="en-US" sz="1200" dirty="0" smtClean="0"/>
                <a:t> World Education</a:t>
              </a:r>
              <a:endParaRPr lang="en-US" sz="1200" dirty="0"/>
            </a:p>
          </p:txBody>
        </p:sp>
        <p:sp>
          <p:nvSpPr>
            <p:cNvPr id="71" name="TextBox 70"/>
            <p:cNvSpPr txBox="1"/>
            <p:nvPr/>
          </p:nvSpPr>
          <p:spPr>
            <a:xfrm rot="19703385">
              <a:off x="4631047" y="4619590"/>
              <a:ext cx="9503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Employee</a:t>
              </a:r>
            </a:p>
            <a:p>
              <a:pPr algn="ctr"/>
              <a:r>
                <a:rPr lang="en-US" sz="1200" dirty="0" smtClean="0"/>
                <a:t>Recognition</a:t>
              </a:r>
              <a:endParaRPr lang="en-US" sz="12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851185" y="4873464"/>
              <a:ext cx="973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Sick Kids</a:t>
              </a:r>
              <a:endParaRPr lang="en-US" sz="1200" dirty="0"/>
            </a:p>
          </p:txBody>
        </p:sp>
        <p:sp>
          <p:nvSpPr>
            <p:cNvPr id="73" name="TextBox 72"/>
            <p:cNvSpPr txBox="1"/>
            <p:nvPr/>
          </p:nvSpPr>
          <p:spPr>
            <a:xfrm rot="19955722">
              <a:off x="2410173" y="1779570"/>
              <a:ext cx="20216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FF"/>
                  </a:solidFill>
                </a:rPr>
                <a:t>Charity Ball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 rot="3202854">
              <a:off x="4557256" y="2397683"/>
              <a:ext cx="2551447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FF"/>
                  </a:solidFill>
                </a:rPr>
                <a:t>Village Surplus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 rot="1509366">
              <a:off x="1955416" y="5238154"/>
              <a:ext cx="3359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FF"/>
                  </a:solidFill>
                </a:rPr>
                <a:t>Member Donations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 rot="15971603">
              <a:off x="729717" y="3558383"/>
              <a:ext cx="1808801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Service</a:t>
              </a:r>
              <a:endParaRPr lang="en-US" sz="3600" dirty="0"/>
            </a:p>
          </p:txBody>
        </p:sp>
        <p:sp>
          <p:nvSpPr>
            <p:cNvPr id="77" name="TextBox 76"/>
            <p:cNvSpPr txBox="1"/>
            <p:nvPr/>
          </p:nvSpPr>
          <p:spPr>
            <a:xfrm rot="16392762">
              <a:off x="1499041" y="3326807"/>
              <a:ext cx="16710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FF"/>
                  </a:solidFill>
                </a:rPr>
                <a:t>GC Ramble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 rot="18583322">
              <a:off x="4765468" y="4704138"/>
              <a:ext cx="22709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FF"/>
                  </a:solidFill>
                </a:rPr>
                <a:t>Trivia Challenge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ck Arc 9"/>
          <p:cNvSpPr/>
          <p:nvPr/>
        </p:nvSpPr>
        <p:spPr>
          <a:xfrm rot="750970">
            <a:off x="1650849" y="232694"/>
            <a:ext cx="5928400" cy="5472400"/>
          </a:xfrm>
          <a:prstGeom prst="blockArc">
            <a:avLst>
              <a:gd name="adj1" fmla="val 14213340"/>
              <a:gd name="adj2" fmla="val 16634836"/>
              <a:gd name="adj3" fmla="val 25374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pic>
        <p:nvPicPr>
          <p:cNvPr id="16" name="Content Placeholder 15" descr="Slide6.jpg"/>
          <p:cNvPicPr>
            <a:picLocks noChangeAspect="1"/>
          </p:cNvPicPr>
          <p:nvPr/>
        </p:nvPicPr>
        <p:blipFill>
          <a:blip r:embed="rId2"/>
          <a:srcRect l="-18187" r="-18187"/>
          <a:stretch>
            <a:fillRect/>
          </a:stretch>
        </p:blipFill>
        <p:spPr>
          <a:xfrm>
            <a:off x="-782059" y="3392613"/>
            <a:ext cx="6089721" cy="33491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45108" y="1877786"/>
            <a:ext cx="469889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 Price-Mason Scholarships</a:t>
            </a:r>
            <a:endParaRPr lang="en-US" sz="2000" dirty="0" smtClean="0"/>
          </a:p>
          <a:p>
            <a:pPr marL="357188" lvl="1" indent="-177800">
              <a:spcAft>
                <a:spcPts val="1200"/>
              </a:spcAft>
            </a:pPr>
            <a:r>
              <a:rPr lang="en-US" sz="2000" dirty="0" smtClean="0"/>
              <a:t>   </a:t>
            </a:r>
            <a:r>
              <a:rPr lang="en-US" dirty="0" smtClean="0"/>
              <a:t>Vietnamese Catholic Convent Orphanage/school run by nuns who have been the source of assistance to ROMAC for getting past the Vietnamese Government's extensive red tape with patients coming to Australia for treatment.  </a:t>
            </a:r>
          </a:p>
          <a:p>
            <a:pPr marL="357188" lvl="1">
              <a:spcAft>
                <a:spcPts val="1200"/>
              </a:spcAft>
            </a:pPr>
            <a:r>
              <a:rPr lang="en-US" dirty="0" smtClean="0"/>
              <a:t>Funds high school education annually for 30 Students whose parents cannot afford high cost. </a:t>
            </a:r>
          </a:p>
          <a:p>
            <a:pPr marL="357188" indent="-357188">
              <a:buFont typeface="Arial"/>
              <a:buChar char="•"/>
            </a:pPr>
            <a:r>
              <a:rPr lang="en-US" sz="2800" dirty="0" smtClean="0"/>
              <a:t>St Jude’s School in Tanzania</a:t>
            </a:r>
          </a:p>
          <a:p>
            <a:pPr marL="363538" lvl="1" indent="-6350">
              <a:spcAft>
                <a:spcPts val="1200"/>
              </a:spcAft>
            </a:pPr>
            <a:r>
              <a:rPr lang="en-US" dirty="0" smtClean="0"/>
              <a:t>Quality education for the very poorest children. Achieving outstanding results with local staff.</a:t>
            </a:r>
          </a:p>
          <a:p>
            <a:pPr marL="814388" lvl="1" indent="-457200">
              <a:spcAft>
                <a:spcPts val="1200"/>
              </a:spcAft>
            </a:pPr>
            <a:r>
              <a:rPr lang="en-US" dirty="0" smtClean="0"/>
              <a:t>Annual Funding for 2 teachers</a:t>
            </a:r>
            <a:endParaRPr lang="en-US" dirty="0"/>
          </a:p>
        </p:txBody>
      </p:sp>
      <p:cxnSp>
        <p:nvCxnSpPr>
          <p:cNvPr id="9" name="Curved Connector 8"/>
          <p:cNvCxnSpPr/>
          <p:nvPr/>
        </p:nvCxnSpPr>
        <p:spPr>
          <a:xfrm rot="5400000">
            <a:off x="1246967" y="2213129"/>
            <a:ext cx="3999331" cy="2736834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3" name="Picture 12" descr="GC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384"/>
            <a:ext cx="3133063" cy="13224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755772" y="381555"/>
            <a:ext cx="1711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3</a:t>
            </a:r>
            <a:r>
              <a:rPr lang="en-US" sz="2400" baseline="30000" dirty="0" smtClean="0">
                <a:solidFill>
                  <a:srgbClr val="000000"/>
                </a:solidFill>
              </a:rPr>
              <a:t>rd</a:t>
            </a:r>
            <a:r>
              <a:rPr lang="en-US" sz="2400" dirty="0" smtClean="0">
                <a:solidFill>
                  <a:srgbClr val="000000"/>
                </a:solidFill>
              </a:rPr>
              <a:t> World Education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92" y="1877786"/>
            <a:ext cx="44336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2"/>
              <a:buChar char="ü"/>
            </a:pPr>
            <a:r>
              <a:rPr lang="en-US" sz="2800" dirty="0" smtClean="0"/>
              <a:t> Cambodian Village Meals</a:t>
            </a:r>
            <a:endParaRPr lang="en-US" sz="2000" dirty="0" smtClean="0"/>
          </a:p>
          <a:p>
            <a:pPr marL="357188" lvl="1" indent="-177800">
              <a:spcAft>
                <a:spcPts val="1200"/>
              </a:spcAft>
            </a:pPr>
            <a:r>
              <a:rPr lang="en-US" sz="2000" dirty="0" smtClean="0"/>
              <a:t>   </a:t>
            </a:r>
            <a:r>
              <a:rPr lang="en-US" dirty="0" smtClean="0"/>
              <a:t>In partnership with Qld Girls</a:t>
            </a:r>
            <a:r>
              <a:rPr lang="en-US" dirty="0" smtClean="0"/>
              <a:t> Guides</a:t>
            </a:r>
            <a:r>
              <a:rPr lang="en-US" dirty="0" smtClean="0"/>
              <a:t>, set up and support provision of clean water and meals for Cambodian village school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ck Arc 9"/>
          <p:cNvSpPr/>
          <p:nvPr/>
        </p:nvSpPr>
        <p:spPr>
          <a:xfrm rot="750970">
            <a:off x="1650849" y="232694"/>
            <a:ext cx="5928400" cy="5472400"/>
          </a:xfrm>
          <a:prstGeom prst="blockArc">
            <a:avLst>
              <a:gd name="adj1" fmla="val 14308059"/>
              <a:gd name="adj2" fmla="val 16634836"/>
              <a:gd name="adj3" fmla="val 25374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sp>
      <p:pic>
        <p:nvPicPr>
          <p:cNvPr id="16" name="Content Placeholder 15" descr="Slide6.jpg"/>
          <p:cNvPicPr>
            <a:picLocks noChangeAspect="1"/>
          </p:cNvPicPr>
          <p:nvPr/>
        </p:nvPicPr>
        <p:blipFill>
          <a:blip r:embed="rId2"/>
          <a:srcRect l="-18187" r="-18187"/>
          <a:stretch>
            <a:fillRect/>
          </a:stretch>
        </p:blipFill>
        <p:spPr>
          <a:xfrm>
            <a:off x="-782059" y="3392613"/>
            <a:ext cx="6089721" cy="33491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45108" y="1748909"/>
            <a:ext cx="469889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  Disaster Aid Australia</a:t>
            </a:r>
          </a:p>
          <a:p>
            <a:pPr lvl="1">
              <a:spcAft>
                <a:spcPts val="1200"/>
              </a:spcAft>
              <a:buFont typeface="Arial"/>
              <a:buChar char="•"/>
            </a:pPr>
            <a:r>
              <a:rPr lang="en-US" sz="2800" dirty="0" smtClean="0"/>
              <a:t>  </a:t>
            </a:r>
            <a:r>
              <a:rPr lang="en-US" sz="2000" dirty="0" smtClean="0"/>
              <a:t>Annual sponsor Family Survival </a:t>
            </a:r>
            <a:r>
              <a:rPr lang="en-US" sz="2000" dirty="0" smtClean="0"/>
              <a:t>Pack</a:t>
            </a:r>
          </a:p>
          <a:p>
            <a:pPr lvl="1">
              <a:spcAft>
                <a:spcPts val="600"/>
              </a:spcAft>
              <a:buFont typeface="Arial"/>
              <a:buChar char="•"/>
            </a:pPr>
            <a:r>
              <a:rPr lang="en-US" sz="2800" dirty="0" smtClean="0"/>
              <a:t> </a:t>
            </a:r>
            <a:r>
              <a:rPr lang="en-US" sz="2000" dirty="0" smtClean="0"/>
              <a:t>2015 – Fiji Cyclone Winston</a:t>
            </a:r>
          </a:p>
          <a:p>
            <a:pPr marL="268288" indent="-268288">
              <a:buFont typeface="Arial"/>
              <a:buChar char="•"/>
            </a:pPr>
            <a:r>
              <a:rPr lang="en-US" sz="2800" dirty="0" smtClean="0"/>
              <a:t>Drought Relief via District 9630</a:t>
            </a:r>
          </a:p>
          <a:p>
            <a:pPr marL="725488" lvl="1" indent="-268288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Hay for farmers 2014 </a:t>
            </a:r>
          </a:p>
          <a:p>
            <a:pPr marL="268288" indent="-268288">
              <a:buFont typeface="Arial"/>
              <a:buChar char="•"/>
            </a:pPr>
            <a:r>
              <a:rPr lang="en-US" sz="2800" dirty="0" smtClean="0"/>
              <a:t>Bushfire Relief via RAWCS</a:t>
            </a:r>
          </a:p>
          <a:p>
            <a:pPr marL="725488" lvl="1" indent="-268288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Blue Mountain Bushfires 2013</a:t>
            </a:r>
          </a:p>
          <a:p>
            <a:pPr marL="268288" indent="-268288">
              <a:buFont typeface="Arial"/>
              <a:buChar char="•"/>
            </a:pPr>
            <a:r>
              <a:rPr lang="en-US" sz="2800" dirty="0" smtClean="0"/>
              <a:t>Flood Relief - 2012</a:t>
            </a:r>
          </a:p>
          <a:p>
            <a:pPr marL="725488" lvl="1" indent="-268288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New kitchens for Condamine</a:t>
            </a:r>
          </a:p>
          <a:p>
            <a:pPr marL="725488" lvl="1" indent="-268288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Relining for Ipswich homes</a:t>
            </a:r>
            <a:endParaRPr lang="en-US" sz="2000" dirty="0"/>
          </a:p>
        </p:txBody>
      </p:sp>
      <p:cxnSp>
        <p:nvCxnSpPr>
          <p:cNvPr id="9" name="Curved Connector 8"/>
          <p:cNvCxnSpPr/>
          <p:nvPr/>
        </p:nvCxnSpPr>
        <p:spPr>
          <a:xfrm rot="5400000">
            <a:off x="1231784" y="2047666"/>
            <a:ext cx="3802558" cy="2870992"/>
          </a:xfrm>
          <a:prstGeom prst="curvedConnector3">
            <a:avLst>
              <a:gd name="adj1" fmla="val 57527"/>
            </a:avLst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3" name="Picture 12" descr="GC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384"/>
            <a:ext cx="3133063" cy="13224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44392" y="381555"/>
            <a:ext cx="13632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Disaster Relief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ck Arc 9"/>
          <p:cNvSpPr/>
          <p:nvPr/>
        </p:nvSpPr>
        <p:spPr>
          <a:xfrm rot="750970">
            <a:off x="1650849" y="232694"/>
            <a:ext cx="5928400" cy="5472400"/>
          </a:xfrm>
          <a:prstGeom prst="blockArc">
            <a:avLst>
              <a:gd name="adj1" fmla="val 14201230"/>
              <a:gd name="adj2" fmla="val 16795919"/>
              <a:gd name="adj3" fmla="val 25631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sp>
      <p:pic>
        <p:nvPicPr>
          <p:cNvPr id="16" name="Content Placeholder 15" descr="Slide6.jpg"/>
          <p:cNvPicPr>
            <a:picLocks noChangeAspect="1"/>
          </p:cNvPicPr>
          <p:nvPr/>
        </p:nvPicPr>
        <p:blipFill>
          <a:blip r:embed="rId2"/>
          <a:srcRect l="-18187" r="-18187"/>
          <a:stretch>
            <a:fillRect/>
          </a:stretch>
        </p:blipFill>
        <p:spPr>
          <a:xfrm>
            <a:off x="-782059" y="3392613"/>
            <a:ext cx="6089721" cy="33491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23987" y="1581883"/>
            <a:ext cx="469889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 smtClean="0"/>
              <a:t>Ken Bromley Memorial Wounded Service Personnel Convalescent Association</a:t>
            </a:r>
          </a:p>
          <a:p>
            <a:pPr marL="357188" lvl="1" indent="-177800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Fully paid holidays to Gold Coast from anywhere in Australia for service personnel wounded in action</a:t>
            </a:r>
          </a:p>
          <a:p>
            <a:pPr marL="357188" lvl="1" indent="-177800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Recognising the sacrifice made by the individual and his/her family</a:t>
            </a:r>
          </a:p>
          <a:p>
            <a:pPr marL="357188" lvl="1" indent="-177800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4 or 5 families per year identified via ‘Soldier On’ or ‘Mates4Mates’ to enjoy holiday</a:t>
            </a:r>
          </a:p>
          <a:p>
            <a:pPr marL="357188" lvl="1" indent="-177800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Funded by investments managed by Committee of Gold Coast Rotary members</a:t>
            </a:r>
            <a:endParaRPr lang="en-US" sz="2800" dirty="0" smtClean="0"/>
          </a:p>
        </p:txBody>
      </p:sp>
      <p:cxnSp>
        <p:nvCxnSpPr>
          <p:cNvPr id="9" name="Curved Connector 8"/>
          <p:cNvCxnSpPr/>
          <p:nvPr/>
        </p:nvCxnSpPr>
        <p:spPr>
          <a:xfrm rot="5400000">
            <a:off x="1437587" y="1852580"/>
            <a:ext cx="3457095" cy="2915704"/>
          </a:xfrm>
          <a:prstGeom prst="curvedConnector3">
            <a:avLst>
              <a:gd name="adj1" fmla="val 62677"/>
            </a:avLst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3" name="Picture 12" descr="GC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384"/>
            <a:ext cx="3133063" cy="13224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746766" y="141309"/>
            <a:ext cx="173828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Wounded Service Personnel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ck Arc 9"/>
          <p:cNvSpPr/>
          <p:nvPr/>
        </p:nvSpPr>
        <p:spPr>
          <a:xfrm rot="750970">
            <a:off x="1650849" y="232694"/>
            <a:ext cx="5928400" cy="5472400"/>
          </a:xfrm>
          <a:prstGeom prst="blockArc">
            <a:avLst>
              <a:gd name="adj1" fmla="val 14160577"/>
              <a:gd name="adj2" fmla="val 16799556"/>
              <a:gd name="adj3" fmla="val 25266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sp>
      <p:pic>
        <p:nvPicPr>
          <p:cNvPr id="16" name="Content Placeholder 15" descr="Slide6.jpg"/>
          <p:cNvPicPr>
            <a:picLocks noChangeAspect="1"/>
          </p:cNvPicPr>
          <p:nvPr/>
        </p:nvPicPr>
        <p:blipFill>
          <a:blip r:embed="rId2"/>
          <a:srcRect l="-18187" r="-18187"/>
          <a:stretch>
            <a:fillRect/>
          </a:stretch>
        </p:blipFill>
        <p:spPr>
          <a:xfrm>
            <a:off x="-782059" y="3392613"/>
            <a:ext cx="6089721" cy="33491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15050" y="2101898"/>
            <a:ext cx="4400389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Rotary Village operated and maintained by Gold Coast Rotary:</a:t>
            </a:r>
          </a:p>
          <a:p>
            <a:pPr marL="536575" lvl="1" indent="-357188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Quality low cost rental accommodation for 14 elderly persons on social security</a:t>
            </a:r>
            <a:endParaRPr lang="en-US" sz="2800" dirty="0" smtClean="0"/>
          </a:p>
          <a:p>
            <a:pPr marL="536575" lvl="1" indent="-357188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Construction of final two units completed in 2014</a:t>
            </a:r>
          </a:p>
          <a:p>
            <a:pPr marL="536575" lvl="1" indent="-357188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Surplus from Rental Payments available for Community projects</a:t>
            </a:r>
            <a:endParaRPr lang="en-US" sz="2000" dirty="0"/>
          </a:p>
        </p:txBody>
      </p:sp>
      <p:cxnSp>
        <p:nvCxnSpPr>
          <p:cNvPr id="9" name="Curved Connector 8"/>
          <p:cNvCxnSpPr/>
          <p:nvPr/>
        </p:nvCxnSpPr>
        <p:spPr>
          <a:xfrm rot="5400000">
            <a:off x="1738901" y="1685419"/>
            <a:ext cx="2979687" cy="2772610"/>
          </a:xfrm>
          <a:prstGeom prst="curvedConnector3">
            <a:avLst>
              <a:gd name="adj1" fmla="val 72813"/>
            </a:avLst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3" name="Picture 12" descr="GC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384"/>
            <a:ext cx="3133063" cy="13224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485573" y="143108"/>
            <a:ext cx="2251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Pensioner Accommodation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42337" y="1687023"/>
            <a:ext cx="4672437" cy="470832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147176" y="3598664"/>
            <a:ext cx="12803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Rotary Foundation &amp; Polio Plus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00812" y="2443330"/>
            <a:ext cx="973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Homeless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 rot="188912">
            <a:off x="2920043" y="2722740"/>
            <a:ext cx="1207283" cy="523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Botanic Gardens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3499184" y="3401828"/>
            <a:ext cx="911583" cy="523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Youth </a:t>
            </a:r>
          </a:p>
          <a:p>
            <a:pPr algn="ctr"/>
            <a:r>
              <a:rPr lang="en-US" sz="1400" dirty="0" smtClean="0"/>
              <a:t>Programs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1061468" y="3278719"/>
            <a:ext cx="962796" cy="646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Wounded Service Personnel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1307289" y="2751107"/>
            <a:ext cx="11881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Pensioner Accommodation</a:t>
            </a:r>
            <a:endParaRPr lang="en-US" sz="1100" dirty="0"/>
          </a:p>
        </p:txBody>
      </p:sp>
      <p:sp>
        <p:nvSpPr>
          <p:cNvPr id="29" name="TextBox 28"/>
          <p:cNvSpPr txBox="1"/>
          <p:nvPr/>
        </p:nvSpPr>
        <p:spPr>
          <a:xfrm rot="516124">
            <a:off x="962906" y="4184766"/>
            <a:ext cx="1116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Disaster</a:t>
            </a:r>
          </a:p>
          <a:p>
            <a:pPr algn="ctr"/>
            <a:r>
              <a:rPr lang="en-US" sz="1200" dirty="0" smtClean="0"/>
              <a:t> Relief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 rot="1524590">
            <a:off x="1491654" y="4922105"/>
            <a:ext cx="1003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World Education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 rot="19703385">
            <a:off x="3080675" y="4861253"/>
            <a:ext cx="950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Employee</a:t>
            </a:r>
          </a:p>
          <a:p>
            <a:pPr algn="ctr"/>
            <a:r>
              <a:rPr lang="en-US" sz="1200" dirty="0" smtClean="0"/>
              <a:t>Recognition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2300813" y="5115127"/>
            <a:ext cx="973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Sick Kids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 rot="19955722">
            <a:off x="859801" y="2021233"/>
            <a:ext cx="2021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</a:rPr>
              <a:t>Charity Ball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 rot="3202854">
            <a:off x="3006884" y="2639346"/>
            <a:ext cx="2551447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</a:rPr>
              <a:t>Village Surplus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509366">
            <a:off x="405044" y="5479817"/>
            <a:ext cx="3359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</a:rPr>
              <a:t>Member Donations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 rot="16392762">
            <a:off x="-9680" y="3705732"/>
            <a:ext cx="159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</a:rPr>
              <a:t>GC Ramble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18583322">
            <a:off x="3215096" y="4945801"/>
            <a:ext cx="2270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</a:rPr>
              <a:t>Trivia Challenge</a:t>
            </a:r>
            <a:endParaRPr lang="en-US" sz="2400" dirty="0">
              <a:solidFill>
                <a:srgbClr val="FFFFFF"/>
              </a:solidFill>
            </a:endParaRPr>
          </a:p>
        </p:txBody>
      </p:sp>
      <p:pic>
        <p:nvPicPr>
          <p:cNvPr id="40" name="Picture 39" descr="GC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9384"/>
            <a:ext cx="3133063" cy="1322499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3273851" y="4123211"/>
            <a:ext cx="1239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Tertiary Assistance</a:t>
            </a:r>
            <a:endParaRPr lang="en-US" sz="1200" dirty="0"/>
          </a:p>
        </p:txBody>
      </p:sp>
      <p:sp>
        <p:nvSpPr>
          <p:cNvPr id="39" name="Oval 38"/>
          <p:cNvSpPr/>
          <p:nvPr/>
        </p:nvSpPr>
        <p:spPr>
          <a:xfrm>
            <a:off x="1061468" y="2404276"/>
            <a:ext cx="3349300" cy="3172517"/>
          </a:xfrm>
          <a:prstGeom prst="ellipse">
            <a:avLst/>
          </a:prstGeom>
          <a:solidFill>
            <a:schemeClr val="accent2">
              <a:lumMod val="60000"/>
              <a:lumOff val="40000"/>
              <a:alpha val="67000"/>
            </a:schemeClr>
          </a:solidFill>
          <a:ln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703389" y="411435"/>
            <a:ext cx="487379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Causes need Funds</a:t>
            </a:r>
            <a:endParaRPr lang="en-US" sz="4400" dirty="0"/>
          </a:p>
        </p:txBody>
      </p:sp>
      <p:sp>
        <p:nvSpPr>
          <p:cNvPr id="44" name="TextBox 43"/>
          <p:cNvSpPr txBox="1"/>
          <p:nvPr/>
        </p:nvSpPr>
        <p:spPr>
          <a:xfrm>
            <a:off x="5228838" y="1267921"/>
            <a:ext cx="3915161" cy="5570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Rotary Village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Volunteer management generates surplus for projects</a:t>
            </a:r>
          </a:p>
          <a:p>
            <a:r>
              <a:rPr lang="en-US" sz="2800" dirty="0" smtClean="0"/>
              <a:t>Fundraising Events</a:t>
            </a:r>
          </a:p>
          <a:p>
            <a:r>
              <a:rPr lang="en-US" dirty="0" smtClean="0"/>
              <a:t>Annual ROMAC Trivia Challenge</a:t>
            </a:r>
            <a:endParaRPr lang="en-US" dirty="0" smtClean="0"/>
          </a:p>
          <a:p>
            <a:r>
              <a:rPr lang="en-US" dirty="0" smtClean="0"/>
              <a:t>Charity </a:t>
            </a:r>
            <a:r>
              <a:rPr lang="en-US" dirty="0" smtClean="0"/>
              <a:t>Ball &amp; Auction (</a:t>
            </a:r>
            <a:r>
              <a:rPr lang="en-US" dirty="0" smtClean="0"/>
              <a:t>2014 -  </a:t>
            </a:r>
          </a:p>
          <a:p>
            <a:r>
              <a:rPr lang="en-US" dirty="0" smtClean="0"/>
              <a:t>Bulls on the Beach Rodeo (2009 – 2012)</a:t>
            </a:r>
            <a:endParaRPr lang="en-US" dirty="0" smtClean="0"/>
          </a:p>
          <a:p>
            <a:r>
              <a:rPr lang="en-US" dirty="0" smtClean="0"/>
              <a:t>Gold Coast ramble (2017-</a:t>
            </a:r>
          </a:p>
          <a:p>
            <a:endParaRPr lang="en-US" dirty="0" smtClean="0"/>
          </a:p>
          <a:p>
            <a:r>
              <a:rPr lang="en-US" sz="2800" dirty="0" smtClean="0"/>
              <a:t>Donations</a:t>
            </a:r>
          </a:p>
          <a:p>
            <a:r>
              <a:rPr lang="en-US" dirty="0" smtClean="0"/>
              <a:t>Member Donations to The Rotary Foundation</a:t>
            </a:r>
          </a:p>
          <a:p>
            <a:r>
              <a:rPr lang="en-US" dirty="0" smtClean="0"/>
              <a:t>Donations to other causes</a:t>
            </a:r>
          </a:p>
          <a:p>
            <a:endParaRPr lang="en-US" dirty="0" smtClean="0"/>
          </a:p>
          <a:p>
            <a:r>
              <a:rPr lang="en-US" sz="2800" dirty="0" smtClean="0"/>
              <a:t>Investments</a:t>
            </a:r>
          </a:p>
          <a:p>
            <a:r>
              <a:rPr lang="en-US" dirty="0" smtClean="0"/>
              <a:t>Judicious investment of accumulated funds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 descr="GC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1155" y="143381"/>
            <a:ext cx="3133063" cy="1322499"/>
          </a:xfrm>
          <a:prstGeom prst="rect">
            <a:avLst/>
          </a:prstGeom>
        </p:spPr>
      </p:pic>
      <p:grpSp>
        <p:nvGrpSpPr>
          <p:cNvPr id="2" name="Group 43"/>
          <p:cNvGrpSpPr/>
          <p:nvPr/>
        </p:nvGrpSpPr>
        <p:grpSpPr>
          <a:xfrm>
            <a:off x="1307517" y="759758"/>
            <a:ext cx="6154021" cy="5902805"/>
            <a:chOff x="1307517" y="759758"/>
            <a:chExt cx="6154021" cy="5902805"/>
          </a:xfrm>
        </p:grpSpPr>
        <p:sp>
          <p:nvSpPr>
            <p:cNvPr id="45" name="Oval 44"/>
            <p:cNvSpPr/>
            <p:nvPr/>
          </p:nvSpPr>
          <p:spPr>
            <a:xfrm>
              <a:off x="1307517" y="759758"/>
              <a:ext cx="6154021" cy="5902805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1992709" y="1445360"/>
              <a:ext cx="4672437" cy="4708324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Oval 46"/>
            <p:cNvSpPr/>
            <p:nvPr/>
          </p:nvSpPr>
          <p:spPr>
            <a:xfrm>
              <a:off x="3420998" y="2888117"/>
              <a:ext cx="1730984" cy="1761547"/>
            </a:xfrm>
            <a:prstGeom prst="ellipse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</p:sp>
        <p:sp>
          <p:nvSpPr>
            <p:cNvPr id="48" name="Block Arc 47"/>
            <p:cNvSpPr/>
            <p:nvPr/>
          </p:nvSpPr>
          <p:spPr>
            <a:xfrm>
              <a:off x="2622082" y="2109758"/>
              <a:ext cx="3339057" cy="3359231"/>
            </a:xfrm>
            <a:prstGeom prst="blockArc">
              <a:avLst>
                <a:gd name="adj1" fmla="val 15154808"/>
                <a:gd name="adj2" fmla="val 17420116"/>
                <a:gd name="adj3" fmla="val 24283"/>
              </a:avLst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Block Arc 48"/>
            <p:cNvSpPr/>
            <p:nvPr/>
          </p:nvSpPr>
          <p:spPr>
            <a:xfrm rot="5190157">
              <a:off x="2622083" y="2099671"/>
              <a:ext cx="3339057" cy="3359231"/>
            </a:xfrm>
            <a:prstGeom prst="blockArc">
              <a:avLst>
                <a:gd name="adj1" fmla="val 14492894"/>
                <a:gd name="adj2" fmla="val 16470615"/>
                <a:gd name="adj3" fmla="val 24908"/>
              </a:avLst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50" name="Block Arc 49"/>
            <p:cNvSpPr/>
            <p:nvPr/>
          </p:nvSpPr>
          <p:spPr>
            <a:xfrm rot="9081970">
              <a:off x="2595902" y="2080672"/>
              <a:ext cx="3339057" cy="3369616"/>
            </a:xfrm>
            <a:prstGeom prst="blockArc">
              <a:avLst>
                <a:gd name="adj1" fmla="val 14512425"/>
                <a:gd name="adj2" fmla="val 16645037"/>
                <a:gd name="adj3" fmla="val 23903"/>
              </a:avLst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51" name="Block Arc 50"/>
            <p:cNvSpPr/>
            <p:nvPr/>
          </p:nvSpPr>
          <p:spPr>
            <a:xfrm rot="19107786">
              <a:off x="2632170" y="2109759"/>
              <a:ext cx="3339057" cy="3359231"/>
            </a:xfrm>
            <a:prstGeom prst="blockArc">
              <a:avLst>
                <a:gd name="adj1" fmla="val 15374906"/>
                <a:gd name="adj2" fmla="val 17665038"/>
                <a:gd name="adj3" fmla="val 24598"/>
              </a:avLst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52" name="Block Arc 51"/>
            <p:cNvSpPr/>
            <p:nvPr/>
          </p:nvSpPr>
          <p:spPr>
            <a:xfrm rot="17142445">
              <a:off x="2628511" y="2127762"/>
              <a:ext cx="3339057" cy="3359231"/>
            </a:xfrm>
            <a:prstGeom prst="blockArc">
              <a:avLst>
                <a:gd name="adj1" fmla="val 15153188"/>
                <a:gd name="adj2" fmla="val 17420116"/>
                <a:gd name="adj3" fmla="val 24283"/>
              </a:avLst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53" name="Block Arc 52"/>
            <p:cNvSpPr/>
            <p:nvPr/>
          </p:nvSpPr>
          <p:spPr>
            <a:xfrm rot="14773675">
              <a:off x="2628511" y="2071297"/>
              <a:ext cx="3339057" cy="3359231"/>
            </a:xfrm>
            <a:prstGeom prst="blockArc">
              <a:avLst>
                <a:gd name="adj1" fmla="val 15251802"/>
                <a:gd name="adj2" fmla="val 17420116"/>
                <a:gd name="adj3" fmla="val 24283"/>
              </a:avLst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</p:sp>
        <p:sp>
          <p:nvSpPr>
            <p:cNvPr id="54" name="Block Arc 53"/>
            <p:cNvSpPr/>
            <p:nvPr/>
          </p:nvSpPr>
          <p:spPr>
            <a:xfrm rot="12650453">
              <a:off x="2628512" y="2089299"/>
              <a:ext cx="3339057" cy="3359231"/>
            </a:xfrm>
            <a:prstGeom prst="blockArc">
              <a:avLst>
                <a:gd name="adj1" fmla="val 15240570"/>
                <a:gd name="adj2" fmla="val 17420116"/>
                <a:gd name="adj3" fmla="val 24283"/>
              </a:avLst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55" name="Block Arc 54"/>
            <p:cNvSpPr/>
            <p:nvPr/>
          </p:nvSpPr>
          <p:spPr>
            <a:xfrm rot="10431728">
              <a:off x="2597215" y="2071297"/>
              <a:ext cx="3339057" cy="3359231"/>
            </a:xfrm>
            <a:prstGeom prst="blockArc">
              <a:avLst>
                <a:gd name="adj1" fmla="val 15306990"/>
                <a:gd name="adj2" fmla="val 17420116"/>
                <a:gd name="adj3" fmla="val 24283"/>
              </a:avLst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56" name="Block Arc 55"/>
            <p:cNvSpPr/>
            <p:nvPr/>
          </p:nvSpPr>
          <p:spPr>
            <a:xfrm rot="7215217">
              <a:off x="2622083" y="2099670"/>
              <a:ext cx="3339057" cy="3359231"/>
            </a:xfrm>
            <a:prstGeom prst="blockArc">
              <a:avLst>
                <a:gd name="adj1" fmla="val 14429653"/>
                <a:gd name="adj2" fmla="val 16459994"/>
                <a:gd name="adj3" fmla="val 25335"/>
              </a:avLst>
            </a:prstGeom>
            <a:ln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</p:sp>
        <p:sp>
          <p:nvSpPr>
            <p:cNvPr id="57" name="Block Arc 56"/>
            <p:cNvSpPr/>
            <p:nvPr/>
          </p:nvSpPr>
          <p:spPr>
            <a:xfrm rot="2197755">
              <a:off x="2622083" y="2109758"/>
              <a:ext cx="3339057" cy="3359231"/>
            </a:xfrm>
            <a:prstGeom prst="blockArc">
              <a:avLst>
                <a:gd name="adj1" fmla="val 15154808"/>
                <a:gd name="adj2" fmla="val 17420116"/>
                <a:gd name="adj3" fmla="val 24283"/>
              </a:avLst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sp>
        <p:sp>
          <p:nvSpPr>
            <p:cNvPr id="58" name="TextBox 57"/>
            <p:cNvSpPr txBox="1"/>
            <p:nvPr/>
          </p:nvSpPr>
          <p:spPr>
            <a:xfrm>
              <a:off x="3697548" y="3357001"/>
              <a:ext cx="128031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The Rotary Foundation &amp; Polio Plus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 rot="1374515">
              <a:off x="2478044" y="5601901"/>
              <a:ext cx="11261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/>
                <a:t>Fun</a:t>
              </a:r>
              <a:endParaRPr lang="en-US" sz="4000" dirty="0"/>
            </a:p>
          </p:txBody>
        </p:sp>
        <p:sp>
          <p:nvSpPr>
            <p:cNvPr id="60" name="TextBox 59"/>
            <p:cNvSpPr txBox="1"/>
            <p:nvPr/>
          </p:nvSpPr>
          <p:spPr>
            <a:xfrm rot="3141360">
              <a:off x="5387790" y="1884040"/>
              <a:ext cx="224069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Fellowship</a:t>
              </a:r>
              <a:endParaRPr lang="en-US" sz="3200" dirty="0"/>
            </a:p>
          </p:txBody>
        </p:sp>
        <p:sp>
          <p:nvSpPr>
            <p:cNvPr id="61" name="TextBox 60"/>
            <p:cNvSpPr txBox="1"/>
            <p:nvPr/>
          </p:nvSpPr>
          <p:spPr>
            <a:xfrm rot="18155522">
              <a:off x="5289777" y="4696892"/>
              <a:ext cx="2496756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Vocational</a:t>
              </a:r>
              <a:endParaRPr lang="en-US" sz="3600" dirty="0"/>
            </a:p>
          </p:txBody>
        </p:sp>
        <p:sp>
          <p:nvSpPr>
            <p:cNvPr id="62" name="TextBox 61"/>
            <p:cNvSpPr txBox="1"/>
            <p:nvPr/>
          </p:nvSpPr>
          <p:spPr>
            <a:xfrm rot="20696912">
              <a:off x="2187865" y="907046"/>
              <a:ext cx="2773546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Opportunity</a:t>
              </a:r>
              <a:endParaRPr lang="en-US" sz="36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851184" y="2201667"/>
              <a:ext cx="9730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Homeless</a:t>
              </a:r>
              <a:endParaRPr lang="en-US" sz="1400" dirty="0"/>
            </a:p>
          </p:txBody>
        </p:sp>
        <p:sp>
          <p:nvSpPr>
            <p:cNvPr id="64" name="TextBox 63"/>
            <p:cNvSpPr txBox="1"/>
            <p:nvPr/>
          </p:nvSpPr>
          <p:spPr>
            <a:xfrm rot="188912">
              <a:off x="4470415" y="2481077"/>
              <a:ext cx="1207283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FFFF"/>
                  </a:solidFill>
                </a:rPr>
                <a:t>Botanic Gardens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151982" y="3242120"/>
              <a:ext cx="911583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Youth </a:t>
              </a:r>
            </a:p>
            <a:p>
              <a:r>
                <a:rPr lang="en-US" sz="1400" dirty="0" smtClean="0"/>
                <a:t>Programs</a:t>
              </a:r>
              <a:endParaRPr lang="en-US" sz="14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824223" y="3881548"/>
              <a:ext cx="12393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Tertiary Assistance</a:t>
              </a:r>
              <a:endParaRPr lang="en-US" sz="12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611840" y="3037056"/>
              <a:ext cx="962796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Wounded Service Personnel</a:t>
              </a:r>
              <a:endParaRPr lang="en-US" sz="12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857661" y="2509444"/>
              <a:ext cx="118813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Pensioner Accommodation</a:t>
              </a:r>
              <a:endParaRPr lang="en-US" sz="1100" dirty="0"/>
            </a:p>
          </p:txBody>
        </p:sp>
        <p:sp>
          <p:nvSpPr>
            <p:cNvPr id="69" name="TextBox 68"/>
            <p:cNvSpPr txBox="1"/>
            <p:nvPr/>
          </p:nvSpPr>
          <p:spPr>
            <a:xfrm rot="516124">
              <a:off x="2513278" y="3943103"/>
              <a:ext cx="11164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Disaster</a:t>
              </a:r>
            </a:p>
            <a:p>
              <a:pPr algn="ctr"/>
              <a:r>
                <a:rPr lang="en-US" sz="1200" dirty="0" smtClean="0"/>
                <a:t> Relief</a:t>
              </a:r>
              <a:endParaRPr lang="en-US" sz="1200" dirty="0"/>
            </a:p>
          </p:txBody>
        </p:sp>
        <p:sp>
          <p:nvSpPr>
            <p:cNvPr id="70" name="TextBox 69"/>
            <p:cNvSpPr txBox="1"/>
            <p:nvPr/>
          </p:nvSpPr>
          <p:spPr>
            <a:xfrm rot="1524590">
              <a:off x="3042026" y="4680442"/>
              <a:ext cx="100376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3</a:t>
              </a:r>
              <a:r>
                <a:rPr lang="en-US" sz="1200" baseline="30000" dirty="0" smtClean="0"/>
                <a:t>rd</a:t>
              </a:r>
              <a:r>
                <a:rPr lang="en-US" sz="1200" dirty="0" smtClean="0"/>
                <a:t> World Education</a:t>
              </a:r>
              <a:endParaRPr lang="en-US" sz="1200" dirty="0"/>
            </a:p>
          </p:txBody>
        </p:sp>
        <p:sp>
          <p:nvSpPr>
            <p:cNvPr id="71" name="TextBox 70"/>
            <p:cNvSpPr txBox="1"/>
            <p:nvPr/>
          </p:nvSpPr>
          <p:spPr>
            <a:xfrm rot="19703385">
              <a:off x="4631047" y="4619590"/>
              <a:ext cx="9503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Employee</a:t>
              </a:r>
            </a:p>
            <a:p>
              <a:pPr algn="ctr"/>
              <a:r>
                <a:rPr lang="en-US" sz="1200" dirty="0" smtClean="0"/>
                <a:t>Recognition</a:t>
              </a:r>
              <a:endParaRPr lang="en-US" sz="12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851185" y="4873464"/>
              <a:ext cx="973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Sick Kids</a:t>
              </a:r>
              <a:endParaRPr lang="en-US" sz="1200" dirty="0"/>
            </a:p>
          </p:txBody>
        </p:sp>
        <p:sp>
          <p:nvSpPr>
            <p:cNvPr id="73" name="TextBox 72"/>
            <p:cNvSpPr txBox="1"/>
            <p:nvPr/>
          </p:nvSpPr>
          <p:spPr>
            <a:xfrm rot="19955722">
              <a:off x="2410173" y="1779570"/>
              <a:ext cx="20216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FF"/>
                  </a:solidFill>
                </a:rPr>
                <a:t>Charity Ball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 rot="3202854">
              <a:off x="4557256" y="2397683"/>
              <a:ext cx="2551447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FF"/>
                  </a:solidFill>
                </a:rPr>
                <a:t>Village Surplus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 rot="1509366">
              <a:off x="1955416" y="5238154"/>
              <a:ext cx="33595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FF"/>
                  </a:solidFill>
                </a:rPr>
                <a:t>Member Donations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 rot="15971603">
              <a:off x="729717" y="3558383"/>
              <a:ext cx="1808801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smtClean="0"/>
                <a:t>Service</a:t>
              </a:r>
              <a:endParaRPr lang="en-US" sz="3600" dirty="0"/>
            </a:p>
          </p:txBody>
        </p:sp>
        <p:sp>
          <p:nvSpPr>
            <p:cNvPr id="77" name="TextBox 76"/>
            <p:cNvSpPr txBox="1"/>
            <p:nvPr/>
          </p:nvSpPr>
          <p:spPr>
            <a:xfrm rot="16392762">
              <a:off x="1500006" y="3408617"/>
              <a:ext cx="16691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FF"/>
                  </a:solidFill>
                </a:rPr>
                <a:t>GC Ramble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 rot="18583322">
              <a:off x="4765468" y="4704138"/>
              <a:ext cx="22709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FFFF"/>
                  </a:solidFill>
                </a:rPr>
                <a:t>Trivia Challenge</a:t>
              </a:r>
              <a:endParaRPr lang="en-US" sz="2400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15" descr="Slide6.jpg"/>
          <p:cNvPicPr>
            <a:picLocks noChangeAspect="1"/>
          </p:cNvPicPr>
          <p:nvPr/>
        </p:nvPicPr>
        <p:blipFill>
          <a:blip r:embed="rId2"/>
          <a:srcRect l="-18187" r="-18187"/>
          <a:stretch>
            <a:fillRect/>
          </a:stretch>
        </p:blipFill>
        <p:spPr>
          <a:xfrm>
            <a:off x="6213706" y="4988860"/>
            <a:ext cx="3398674" cy="18691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8180" y="274638"/>
            <a:ext cx="555415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Lucida Grande CE"/>
              </a:rPr>
              <a:t>provides Opportunities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  <a:cs typeface="Lucida Grande C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1883"/>
            <a:ext cx="841513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	1.	</a:t>
            </a:r>
            <a:r>
              <a:rPr lang="en-US" dirty="0" smtClean="0"/>
              <a:t>T</a:t>
            </a:r>
            <a:r>
              <a:rPr lang="en-US" dirty="0" smtClean="0"/>
              <a:t>o </a:t>
            </a:r>
            <a:r>
              <a:rPr lang="en-US" dirty="0" smtClean="0"/>
              <a:t>serve and support one of our many causes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	2.	To </a:t>
            </a:r>
            <a:r>
              <a:rPr lang="en-US" dirty="0" smtClean="0"/>
              <a:t>enjoy fellowship and have fun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	3.	To </a:t>
            </a:r>
            <a:r>
              <a:rPr lang="en-US" dirty="0" smtClean="0"/>
              <a:t>network with a broad range of local professions and businesses</a:t>
            </a:r>
          </a:p>
          <a:p>
            <a:pPr>
              <a:buNone/>
            </a:pPr>
            <a:r>
              <a:rPr lang="en-US" dirty="0" smtClean="0"/>
              <a:t>	4.	</a:t>
            </a:r>
            <a:r>
              <a:rPr lang="en-US" dirty="0" smtClean="0"/>
              <a:t>T</a:t>
            </a:r>
            <a:r>
              <a:rPr lang="en-US" dirty="0" smtClean="0"/>
              <a:t>o </a:t>
            </a:r>
            <a:r>
              <a:rPr lang="en-US" dirty="0" smtClean="0"/>
              <a:t>be a member of Rotary International, a global network of volunteer leaders who dedicate their time and talent to tackle the world’s most pressing humanitarian challenges</a:t>
            </a:r>
            <a:r>
              <a:rPr lang="en-AU" dirty="0" smtClean="0"/>
              <a:t>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GC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384"/>
            <a:ext cx="3133063" cy="1322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3749559" y="105445"/>
            <a:ext cx="1730984" cy="1761547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sp>
      <p:pic>
        <p:nvPicPr>
          <p:cNvPr id="16" name="Content Placeholder 15" descr="Slide6.jpg"/>
          <p:cNvPicPr>
            <a:picLocks noChangeAspect="1"/>
          </p:cNvPicPr>
          <p:nvPr/>
        </p:nvPicPr>
        <p:blipFill>
          <a:blip r:embed="rId2"/>
          <a:srcRect l="-18187" r="-18187"/>
          <a:stretch>
            <a:fillRect/>
          </a:stretch>
        </p:blipFill>
        <p:spPr>
          <a:xfrm>
            <a:off x="-782059" y="3392613"/>
            <a:ext cx="6089721" cy="33491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45108" y="2110843"/>
            <a:ext cx="481180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/>
              <a:t>The mission of The Rotary Foundation is to enable Rotarians to advance </a:t>
            </a:r>
            <a:r>
              <a:rPr lang="en-US" sz="2000" dirty="0" smtClean="0">
                <a:solidFill>
                  <a:srgbClr val="FF0000"/>
                </a:solidFill>
              </a:rPr>
              <a:t>world understanding, goodwill, and peace </a:t>
            </a:r>
            <a:r>
              <a:rPr lang="en-US" sz="2000" dirty="0" smtClean="0"/>
              <a:t>through the </a:t>
            </a:r>
            <a:r>
              <a:rPr lang="en-US" sz="2000" dirty="0" smtClean="0">
                <a:solidFill>
                  <a:srgbClr val="0000FF"/>
                </a:solidFill>
              </a:rPr>
              <a:t>improvement of health</a:t>
            </a:r>
            <a:r>
              <a:rPr lang="en-US" sz="2000" dirty="0" smtClean="0"/>
              <a:t>, the </a:t>
            </a:r>
            <a:r>
              <a:rPr lang="en-US" sz="2000" dirty="0" smtClean="0">
                <a:solidFill>
                  <a:srgbClr val="0000FF"/>
                </a:solidFill>
              </a:rPr>
              <a:t>support of education</a:t>
            </a:r>
            <a:r>
              <a:rPr lang="en-US" sz="2000" dirty="0" smtClean="0"/>
              <a:t>, and the </a:t>
            </a:r>
            <a:r>
              <a:rPr lang="en-US" sz="2000" dirty="0" smtClean="0">
                <a:solidFill>
                  <a:srgbClr val="0000FF"/>
                </a:solidFill>
              </a:rPr>
              <a:t>alleviation of poverty</a:t>
            </a:r>
            <a:r>
              <a:rPr lang="en-US" sz="200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It </a:t>
            </a:r>
            <a:r>
              <a:rPr lang="en-US" sz="2000" dirty="0" smtClean="0"/>
              <a:t>helps fund Rotary’s humanitarian activities, from local service projects to global initiatives. Grants are available from the Foundation to invest in projects and provide scholarships. 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The Foundation also leads the charge on worldwide Rotary campaigns such as eradicating polio (</a:t>
            </a:r>
            <a:r>
              <a:rPr lang="en-US" sz="2000" dirty="0" smtClean="0">
                <a:solidFill>
                  <a:srgbClr val="0000FF"/>
                </a:solidFill>
              </a:rPr>
              <a:t>Polio Plus Campaign</a:t>
            </a:r>
            <a:r>
              <a:rPr lang="en-US" sz="2000" dirty="0" smtClean="0"/>
              <a:t>) and promoting peace.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9" name="Curved Connector 8"/>
          <p:cNvCxnSpPr/>
          <p:nvPr/>
        </p:nvCxnSpPr>
        <p:spPr>
          <a:xfrm rot="5400000">
            <a:off x="1766528" y="2273828"/>
            <a:ext cx="3159677" cy="2346005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3" name="Picture 12" descr="GC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384"/>
            <a:ext cx="3133063" cy="13224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44392" y="381555"/>
            <a:ext cx="13632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The Rotary Foundation &amp; Polio Plus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102" y="1704994"/>
            <a:ext cx="38012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Support for The Rotary Foundation and worldwide campaigns such as Polio Plus is the heart of our club.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Gold Coast Rotary is also passionate about our support for other causes internationally and within our own community.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 descr="Slide6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-782059" y="3392613"/>
            <a:ext cx="6089721" cy="3349112"/>
          </a:xfrm>
        </p:spPr>
      </p:pic>
      <p:sp>
        <p:nvSpPr>
          <p:cNvPr id="5" name="Block Arc 4"/>
          <p:cNvSpPr/>
          <p:nvPr/>
        </p:nvSpPr>
        <p:spPr>
          <a:xfrm>
            <a:off x="1395246" y="259384"/>
            <a:ext cx="6555864" cy="6598616"/>
          </a:xfrm>
          <a:prstGeom prst="blockArc">
            <a:avLst>
              <a:gd name="adj1" fmla="val 15154808"/>
              <a:gd name="adj2" fmla="val 17420116"/>
              <a:gd name="adj3" fmla="val 24283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sp>
      <p:sp>
        <p:nvSpPr>
          <p:cNvPr id="6" name="TextBox 5"/>
          <p:cNvSpPr txBox="1"/>
          <p:nvPr/>
        </p:nvSpPr>
        <p:spPr>
          <a:xfrm>
            <a:off x="3791799" y="679763"/>
            <a:ext cx="1891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Homeless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445109" y="2110843"/>
            <a:ext cx="4698892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  Suns Horizon Partnership</a:t>
            </a:r>
          </a:p>
          <a:p>
            <a:pPr lvl="1">
              <a:spcAft>
                <a:spcPts val="600"/>
              </a:spcAft>
              <a:buFont typeface="Arial"/>
              <a:buChar char="•"/>
            </a:pPr>
            <a:r>
              <a:rPr lang="en-US" sz="1600" dirty="0" smtClean="0"/>
              <a:t> Gold Coast Project for Homeless Youth</a:t>
            </a:r>
          </a:p>
          <a:p>
            <a:pPr lvl="1">
              <a:spcAft>
                <a:spcPts val="600"/>
              </a:spcAft>
              <a:buFont typeface="Arial"/>
              <a:buChar char="•"/>
            </a:pPr>
            <a:r>
              <a:rPr lang="en-US" sz="1600" dirty="0" smtClean="0"/>
              <a:t>  Gold Coast Youth Services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  Youth Health &amp; Education Services House</a:t>
            </a:r>
            <a:endParaRPr lang="en-US" sz="3200" dirty="0" smtClean="0"/>
          </a:p>
          <a:p>
            <a:pPr lvl="2">
              <a:spcAft>
                <a:spcPts val="600"/>
              </a:spcAft>
            </a:pPr>
            <a:r>
              <a:rPr lang="en-US" sz="2000" dirty="0" smtClean="0"/>
              <a:t> [‘</a:t>
            </a:r>
            <a:r>
              <a:rPr lang="en-US" sz="1600" dirty="0" smtClean="0"/>
              <a:t>Bannister House’]</a:t>
            </a:r>
            <a:endParaRPr lang="en-US" sz="2000" dirty="0" smtClean="0"/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  Rosie’s Youth Mission</a:t>
            </a:r>
          </a:p>
          <a:p>
            <a:pPr marL="357188" indent="-357188">
              <a:spcAft>
                <a:spcPts val="1200"/>
              </a:spcAft>
              <a:buFont typeface="Arial"/>
              <a:buChar char="•"/>
            </a:pPr>
            <a:r>
              <a:rPr lang="en-US" sz="3200" dirty="0" smtClean="0"/>
              <a:t>Surfers Paradise Anglican   Crisis Care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endParaRPr lang="en-US" sz="3200" dirty="0"/>
          </a:p>
        </p:txBody>
      </p:sp>
      <p:cxnSp>
        <p:nvCxnSpPr>
          <p:cNvPr id="9" name="Curved Connector 8"/>
          <p:cNvCxnSpPr/>
          <p:nvPr/>
        </p:nvCxnSpPr>
        <p:spPr>
          <a:xfrm rot="5400000">
            <a:off x="2173314" y="1940950"/>
            <a:ext cx="2531220" cy="2352243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3" name="Picture 12" descr="GC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384"/>
            <a:ext cx="3133063" cy="1322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 descr="Slide6.jpg"/>
          <p:cNvPicPr>
            <a:picLocks noChangeAspect="1"/>
          </p:cNvPicPr>
          <p:nvPr/>
        </p:nvPicPr>
        <p:blipFill>
          <a:blip r:embed="rId2"/>
          <a:srcRect l="-18187" r="-18187"/>
          <a:stretch>
            <a:fillRect/>
          </a:stretch>
        </p:blipFill>
        <p:spPr>
          <a:xfrm>
            <a:off x="-782059" y="3392613"/>
            <a:ext cx="6089721" cy="33491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45109" y="2110843"/>
            <a:ext cx="469889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/>
              <a:buChar char="•"/>
            </a:pPr>
            <a:r>
              <a:rPr lang="en-US" sz="2800" dirty="0" smtClean="0"/>
              <a:t>Partnership with Friends of Gold Coast Regional Botanic Gardens</a:t>
            </a:r>
          </a:p>
          <a:p>
            <a:pPr marL="357188" lvl="1" indent="-177800">
              <a:spcAft>
                <a:spcPts val="1200"/>
              </a:spcAft>
              <a:buFont typeface="Arial"/>
              <a:buChar char="•"/>
            </a:pPr>
            <a:r>
              <a:rPr lang="en-US" sz="2800" dirty="0" smtClean="0"/>
              <a:t>  </a:t>
            </a:r>
            <a:r>
              <a:rPr lang="en-US" sz="2000" dirty="0" smtClean="0"/>
              <a:t>Opportunities for hands-on activities </a:t>
            </a:r>
            <a:endParaRPr lang="en-US" sz="2800" dirty="0" smtClean="0"/>
          </a:p>
          <a:p>
            <a:pPr marL="268288" indent="-268288">
              <a:spcAft>
                <a:spcPts val="1200"/>
              </a:spcAft>
              <a:buFont typeface="Arial"/>
              <a:buChar char="•"/>
            </a:pPr>
            <a:r>
              <a:rPr lang="en-US" sz="2800" dirty="0" smtClean="0"/>
              <a:t>Construction of Rotary Education </a:t>
            </a:r>
            <a:r>
              <a:rPr lang="en-US" sz="2800" dirty="0" smtClean="0"/>
              <a:t>Shelter – 2015-16</a:t>
            </a:r>
          </a:p>
          <a:p>
            <a:pPr>
              <a:spcAft>
                <a:spcPts val="1200"/>
              </a:spcAft>
              <a:buFont typeface="Arial"/>
              <a:buChar char="•"/>
            </a:pPr>
            <a:r>
              <a:rPr lang="en-US" sz="2800" dirty="0" smtClean="0"/>
              <a:t>  Annual Gardens Breakfast</a:t>
            </a:r>
            <a:endParaRPr lang="en-US" sz="2800" dirty="0" smtClean="0"/>
          </a:p>
          <a:p>
            <a:pPr marL="268288" indent="-268288">
              <a:spcAft>
                <a:spcPts val="1200"/>
              </a:spcAft>
              <a:buFont typeface="Arial"/>
              <a:buChar char="•"/>
            </a:pPr>
            <a:r>
              <a:rPr lang="en-US" sz="2800" dirty="0" smtClean="0"/>
              <a:t>District grant for Indigenous Plant signage in 2016-17</a:t>
            </a:r>
          </a:p>
        </p:txBody>
      </p:sp>
      <p:cxnSp>
        <p:nvCxnSpPr>
          <p:cNvPr id="9" name="Curved Connector 8"/>
          <p:cNvCxnSpPr/>
          <p:nvPr/>
        </p:nvCxnSpPr>
        <p:spPr>
          <a:xfrm rot="5400000">
            <a:off x="2114546" y="2016344"/>
            <a:ext cx="2934963" cy="206604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3" name="Picture 12" descr="GC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384"/>
            <a:ext cx="3133063" cy="1322499"/>
          </a:xfrm>
          <a:prstGeom prst="rect">
            <a:avLst/>
          </a:prstGeom>
        </p:spPr>
      </p:pic>
      <p:sp>
        <p:nvSpPr>
          <p:cNvPr id="8" name="Block Arc 7"/>
          <p:cNvSpPr/>
          <p:nvPr/>
        </p:nvSpPr>
        <p:spPr>
          <a:xfrm>
            <a:off x="1967659" y="259384"/>
            <a:ext cx="5294775" cy="5836413"/>
          </a:xfrm>
          <a:prstGeom prst="blockArc">
            <a:avLst>
              <a:gd name="adj1" fmla="val 14890636"/>
              <a:gd name="adj2" fmla="val 17420116"/>
              <a:gd name="adj3" fmla="val 24283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sp>
      <p:sp>
        <p:nvSpPr>
          <p:cNvPr id="14" name="TextBox 13"/>
          <p:cNvSpPr txBox="1"/>
          <p:nvPr/>
        </p:nvSpPr>
        <p:spPr>
          <a:xfrm>
            <a:off x="3782792" y="381555"/>
            <a:ext cx="1639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</a:rPr>
              <a:t>Botanic Gardens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ck Arc 9"/>
          <p:cNvSpPr/>
          <p:nvPr/>
        </p:nvSpPr>
        <p:spPr>
          <a:xfrm rot="750970">
            <a:off x="1650849" y="232694"/>
            <a:ext cx="5928400" cy="5472400"/>
          </a:xfrm>
          <a:prstGeom prst="blockArc">
            <a:avLst>
              <a:gd name="adj1" fmla="val 14308059"/>
              <a:gd name="adj2" fmla="val 16634836"/>
              <a:gd name="adj3" fmla="val 25374"/>
            </a:avLst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sp>
      <p:pic>
        <p:nvPicPr>
          <p:cNvPr id="16" name="Content Placeholder 15" descr="Slide6.jpg"/>
          <p:cNvPicPr>
            <a:picLocks noChangeAspect="1"/>
          </p:cNvPicPr>
          <p:nvPr/>
        </p:nvPicPr>
        <p:blipFill>
          <a:blip r:embed="rId2"/>
          <a:srcRect l="-18187" r="-18187"/>
          <a:stretch>
            <a:fillRect/>
          </a:stretch>
        </p:blipFill>
        <p:spPr>
          <a:xfrm>
            <a:off x="-782059" y="3392613"/>
            <a:ext cx="6089721" cy="33491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15049" y="2203200"/>
            <a:ext cx="4698892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/>
              <a:buChar char="•"/>
            </a:pPr>
            <a:r>
              <a:rPr lang="en-US" sz="2400" dirty="0" smtClean="0"/>
              <a:t>Sponsor Participants for District 9640 Youth Seminars:</a:t>
            </a:r>
          </a:p>
          <a:p>
            <a:pPr marL="536575" lvl="1" indent="-357188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Rotary Youth Leadership Award</a:t>
            </a:r>
          </a:p>
          <a:p>
            <a:pPr marL="536575" lvl="1" indent="-357188">
              <a:spcAft>
                <a:spcPts val="600"/>
              </a:spcAft>
              <a:buFont typeface="Arial"/>
              <a:buChar char="•"/>
            </a:pPr>
            <a:r>
              <a:rPr lang="en-US" sz="2000" dirty="0" smtClean="0"/>
              <a:t>Rotary Youth Program of Enrichment</a:t>
            </a:r>
          </a:p>
          <a:p>
            <a:pPr marL="536575" lvl="1" indent="-357188">
              <a:buFont typeface="Arial"/>
              <a:buChar char="•"/>
            </a:pPr>
            <a:r>
              <a:rPr lang="en-US" sz="2000" dirty="0" smtClean="0"/>
              <a:t>Rotary Youth Transition Seminar</a:t>
            </a:r>
          </a:p>
          <a:p>
            <a:pPr marL="536575" lvl="1" indent="-357188">
              <a:buFont typeface="Arial"/>
              <a:buChar char="•"/>
            </a:pPr>
            <a:r>
              <a:rPr lang="en-US" sz="2000" dirty="0" smtClean="0"/>
              <a:t>Model United Nations</a:t>
            </a:r>
          </a:p>
          <a:p>
            <a:pPr marL="536575" lvl="1" indent="-357188">
              <a:spcAft>
                <a:spcPts val="1200"/>
              </a:spcAft>
              <a:buFont typeface="Arial"/>
              <a:buChar char="•"/>
            </a:pPr>
            <a:r>
              <a:rPr lang="en-US" sz="2000" dirty="0" smtClean="0"/>
              <a:t>Rotary Youth Driver </a:t>
            </a:r>
            <a:r>
              <a:rPr lang="en-US" sz="2000" dirty="0" smtClean="0"/>
              <a:t>Awareness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marL="268288" indent="-268288">
              <a:spcAft>
                <a:spcPts val="1800"/>
              </a:spcAft>
              <a:buFont typeface="Arial"/>
              <a:buChar char="•"/>
            </a:pPr>
            <a:r>
              <a:rPr lang="en-US" sz="2400" dirty="0" smtClean="0"/>
              <a:t>Youth Exchange Program </a:t>
            </a:r>
          </a:p>
          <a:p>
            <a:pPr marL="268288" indent="-268288">
              <a:spcAft>
                <a:spcPts val="1200"/>
              </a:spcAft>
              <a:buFont typeface="Arial"/>
              <a:buChar char="•"/>
            </a:pPr>
            <a:r>
              <a:rPr lang="en-US" sz="2400" dirty="0" smtClean="0"/>
              <a:t>National Science Summer </a:t>
            </a:r>
            <a:r>
              <a:rPr lang="en-US" sz="2400" dirty="0" smtClean="0"/>
              <a:t>School</a:t>
            </a:r>
            <a:endParaRPr lang="en-US" sz="2800" dirty="0" smtClean="0"/>
          </a:p>
        </p:txBody>
      </p:sp>
      <p:cxnSp>
        <p:nvCxnSpPr>
          <p:cNvPr id="9" name="Curved Connector 8"/>
          <p:cNvCxnSpPr/>
          <p:nvPr/>
        </p:nvCxnSpPr>
        <p:spPr>
          <a:xfrm rot="5400000">
            <a:off x="2083234" y="2342802"/>
            <a:ext cx="3292735" cy="1770894"/>
          </a:xfrm>
          <a:prstGeom prst="curvedConnector3">
            <a:avLst>
              <a:gd name="adj1" fmla="val 57063"/>
            </a:avLst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3" name="Picture 12" descr="GC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384"/>
            <a:ext cx="3133063" cy="13224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818819" y="381555"/>
            <a:ext cx="1621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FF"/>
                </a:solidFill>
              </a:rPr>
              <a:t>Youth Programs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 descr="Slide6.jpg"/>
          <p:cNvPicPr>
            <a:picLocks noChangeAspect="1"/>
          </p:cNvPicPr>
          <p:nvPr/>
        </p:nvPicPr>
        <p:blipFill>
          <a:blip r:embed="rId2"/>
          <a:srcRect l="-18187" r="-18187"/>
          <a:stretch>
            <a:fillRect/>
          </a:stretch>
        </p:blipFill>
        <p:spPr>
          <a:xfrm>
            <a:off x="-782059" y="3392613"/>
            <a:ext cx="6089721" cy="33491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15050" y="1817299"/>
            <a:ext cx="4528950" cy="4555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</a:t>
            </a:r>
            <a:r>
              <a:rPr lang="en-US" sz="2400" dirty="0" smtClean="0"/>
              <a:t>Griffith University</a:t>
            </a:r>
            <a:endParaRPr lang="en-US" sz="2800" dirty="0" smtClean="0"/>
          </a:p>
          <a:p>
            <a:pPr marL="357188" lvl="1" indent="-177800">
              <a:buFont typeface="Arial"/>
              <a:buChar char="•"/>
            </a:pPr>
            <a:r>
              <a:rPr lang="en-US" sz="2800" dirty="0" smtClean="0"/>
              <a:t>  </a:t>
            </a:r>
            <a:r>
              <a:rPr lang="en-US" sz="2000" dirty="0" smtClean="0"/>
              <a:t>3 Year Ernie Hicks Scholarships</a:t>
            </a:r>
          </a:p>
          <a:p>
            <a:pPr marL="536575" lvl="2">
              <a:spcAft>
                <a:spcPts val="1200"/>
              </a:spcAft>
            </a:pPr>
            <a:r>
              <a:rPr lang="en-AU" sz="1400" dirty="0" smtClean="0"/>
              <a:t>The scholarship is awarded annually to a person who has overcome significant personal adversity while achieving entrance to university, and demonstrates a mature approach to study.</a:t>
            </a:r>
            <a:endParaRPr lang="en-US" sz="2000" dirty="0" smtClean="0"/>
          </a:p>
          <a:p>
            <a:pPr marL="357188" lvl="1" indent="-177800">
              <a:buFont typeface="Arial"/>
              <a:buChar char="•"/>
            </a:pPr>
            <a:r>
              <a:rPr lang="en-US" sz="2000" dirty="0" smtClean="0"/>
              <a:t>   Final Year Ken Baguley Bursary</a:t>
            </a:r>
          </a:p>
          <a:p>
            <a:pPr marL="536575" lvl="2"/>
            <a:r>
              <a:rPr lang="en-AU" sz="1400" dirty="0" smtClean="0"/>
              <a:t>This bursary aims to prepare young people for a complex world by providing maximum education opportunities and assistance to all students, but particularly to those in more difficult circumstances. </a:t>
            </a:r>
            <a:endParaRPr lang="en-US" sz="1400" dirty="0" smtClean="0"/>
          </a:p>
          <a:p>
            <a:r>
              <a:rPr lang="en-US" sz="2800" dirty="0" smtClean="0"/>
              <a:t>  </a:t>
            </a:r>
            <a:r>
              <a:rPr lang="en-US" sz="2400" dirty="0" smtClean="0"/>
              <a:t>Australian Industry Trade College</a:t>
            </a:r>
            <a:endParaRPr lang="en-US" sz="2800" dirty="0" smtClean="0"/>
          </a:p>
          <a:p>
            <a:pPr lvl="1" algn="just">
              <a:spcAft>
                <a:spcPts val="1200"/>
              </a:spcAft>
            </a:pPr>
            <a:r>
              <a:rPr lang="en-US" sz="1600" dirty="0" smtClean="0"/>
              <a:t>This annual scholarship assists a young person with potential but lacking financial support to complete their education and transition into a full-time apprenticeship</a:t>
            </a:r>
            <a:endParaRPr lang="en-US" dirty="0"/>
          </a:p>
        </p:txBody>
      </p:sp>
      <p:cxnSp>
        <p:nvCxnSpPr>
          <p:cNvPr id="9" name="Curved Connector 8"/>
          <p:cNvCxnSpPr/>
          <p:nvPr/>
        </p:nvCxnSpPr>
        <p:spPr>
          <a:xfrm rot="5400000">
            <a:off x="1877513" y="2673738"/>
            <a:ext cx="3829392" cy="1645682"/>
          </a:xfrm>
          <a:prstGeom prst="curvedConnector3">
            <a:avLst>
              <a:gd name="adj1" fmla="val 97881"/>
            </a:avLst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3" name="Picture 12" descr="GC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384"/>
            <a:ext cx="3133063" cy="1322499"/>
          </a:xfrm>
          <a:prstGeom prst="rect">
            <a:avLst/>
          </a:prstGeom>
        </p:spPr>
      </p:pic>
      <p:sp>
        <p:nvSpPr>
          <p:cNvPr id="8" name="Block Arc 7"/>
          <p:cNvSpPr/>
          <p:nvPr/>
        </p:nvSpPr>
        <p:spPr>
          <a:xfrm rot="656179">
            <a:off x="1562663" y="246986"/>
            <a:ext cx="6274146" cy="5360170"/>
          </a:xfrm>
          <a:prstGeom prst="blockArc">
            <a:avLst>
              <a:gd name="adj1" fmla="val 14126278"/>
              <a:gd name="adj2" fmla="val 16599890"/>
              <a:gd name="adj3" fmla="val 25212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sp>
      <p:sp>
        <p:nvSpPr>
          <p:cNvPr id="14" name="TextBox 13"/>
          <p:cNvSpPr txBox="1"/>
          <p:nvPr/>
        </p:nvSpPr>
        <p:spPr>
          <a:xfrm>
            <a:off x="3683719" y="152052"/>
            <a:ext cx="1738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Tertiary Assistance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ck Arc 9"/>
          <p:cNvSpPr/>
          <p:nvPr/>
        </p:nvSpPr>
        <p:spPr>
          <a:xfrm rot="750970">
            <a:off x="1650849" y="232694"/>
            <a:ext cx="5928400" cy="5472400"/>
          </a:xfrm>
          <a:prstGeom prst="blockArc">
            <a:avLst>
              <a:gd name="adj1" fmla="val 14144179"/>
              <a:gd name="adj2" fmla="val 16780607"/>
              <a:gd name="adj3" fmla="val 25328"/>
            </a:avLst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sp>
      <p:pic>
        <p:nvPicPr>
          <p:cNvPr id="16" name="Content Placeholder 15" descr="Slide6.jpg"/>
          <p:cNvPicPr>
            <a:picLocks noChangeAspect="1"/>
          </p:cNvPicPr>
          <p:nvPr/>
        </p:nvPicPr>
        <p:blipFill>
          <a:blip r:embed="rId2"/>
          <a:srcRect l="-18187" r="-18187"/>
          <a:stretch>
            <a:fillRect/>
          </a:stretch>
        </p:blipFill>
        <p:spPr>
          <a:xfrm>
            <a:off x="-782059" y="3392613"/>
            <a:ext cx="6089721" cy="33491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23987" y="2315395"/>
            <a:ext cx="46988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spcAft>
                <a:spcPts val="1200"/>
              </a:spcAft>
              <a:buFont typeface="Arial"/>
              <a:buChar char="•"/>
            </a:pPr>
            <a:r>
              <a:rPr lang="en-US" sz="2800" dirty="0" smtClean="0"/>
              <a:t>Stage Annual ‘Pride of Workmanship’ Award for staff of local businesses</a:t>
            </a:r>
          </a:p>
          <a:p>
            <a:pPr marL="363538" lvl="1">
              <a:spcAft>
                <a:spcPts val="1200"/>
              </a:spcAft>
            </a:pPr>
            <a:r>
              <a:rPr lang="en-US" sz="2000" dirty="0" smtClean="0"/>
              <a:t>Providing businesses with the opportunity to publicly recognise effort of loyal employees.</a:t>
            </a:r>
          </a:p>
          <a:p>
            <a:pPr marL="268288" lvl="1" indent="-268288">
              <a:spcAft>
                <a:spcPts val="1200"/>
              </a:spcAft>
              <a:buFont typeface="Arial"/>
              <a:buChar char="•"/>
            </a:pPr>
            <a:r>
              <a:rPr lang="en-US" sz="2800" dirty="0" smtClean="0"/>
              <a:t>Investigating staging ‘Employee of Year’ Event</a:t>
            </a:r>
            <a:endParaRPr lang="en-US" sz="2800" dirty="0"/>
          </a:p>
        </p:txBody>
      </p:sp>
      <p:cxnSp>
        <p:nvCxnSpPr>
          <p:cNvPr id="9" name="Curved Connector 8"/>
          <p:cNvCxnSpPr/>
          <p:nvPr/>
        </p:nvCxnSpPr>
        <p:spPr>
          <a:xfrm rot="5400000">
            <a:off x="1546579" y="2709520"/>
            <a:ext cx="4205044" cy="1949771"/>
          </a:xfrm>
          <a:prstGeom prst="curvedConnector3">
            <a:avLst>
              <a:gd name="adj1" fmla="val 86372"/>
            </a:avLst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3" name="Picture 12" descr="GC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384"/>
            <a:ext cx="3133063" cy="13224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620673" y="259384"/>
            <a:ext cx="1963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Employee Recognition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lock Arc 9"/>
          <p:cNvSpPr/>
          <p:nvPr/>
        </p:nvSpPr>
        <p:spPr>
          <a:xfrm rot="750970">
            <a:off x="1650849" y="232694"/>
            <a:ext cx="5928400" cy="5472400"/>
          </a:xfrm>
          <a:prstGeom prst="blockArc">
            <a:avLst>
              <a:gd name="adj1" fmla="val 14308059"/>
              <a:gd name="adj2" fmla="val 16634836"/>
              <a:gd name="adj3" fmla="val 25374"/>
            </a:avLst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sp>
      <p:pic>
        <p:nvPicPr>
          <p:cNvPr id="16" name="Content Placeholder 15" descr="Slide6.jpg"/>
          <p:cNvPicPr>
            <a:picLocks noChangeAspect="1"/>
          </p:cNvPicPr>
          <p:nvPr/>
        </p:nvPicPr>
        <p:blipFill>
          <a:blip r:embed="rId2"/>
          <a:srcRect l="-18187" r="-18187"/>
          <a:stretch>
            <a:fillRect/>
          </a:stretch>
        </p:blipFill>
        <p:spPr>
          <a:xfrm>
            <a:off x="-782059" y="3392613"/>
            <a:ext cx="6089721" cy="33491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45108" y="1687353"/>
            <a:ext cx="4698892" cy="4924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buFont typeface="Arial"/>
              <a:buChar char="•"/>
            </a:pPr>
            <a:r>
              <a:rPr lang="en-US" sz="2400" dirty="0" smtClean="0"/>
              <a:t>Rotary Oceania Medical Aid for Children</a:t>
            </a:r>
          </a:p>
          <a:p>
            <a:pPr marL="357188" algn="just">
              <a:spcAft>
                <a:spcPts val="1200"/>
              </a:spcAft>
            </a:pPr>
            <a:r>
              <a:rPr lang="en-US" dirty="0" smtClean="0"/>
              <a:t>Provides medical treatment for children from developing  countries in the form of life   saving and/or dignity restoring surgery not accessible to them in their home country.</a:t>
            </a:r>
          </a:p>
          <a:p>
            <a:pPr marL="357188" lvl="1" indent="-357188">
              <a:buFont typeface="Arial"/>
              <a:buChar char="•"/>
            </a:pPr>
            <a:r>
              <a:rPr lang="en-US" sz="2400" dirty="0" smtClean="0"/>
              <a:t>Give Me 5 for Kids</a:t>
            </a:r>
          </a:p>
          <a:p>
            <a:pPr marL="357188" lvl="1" algn="just">
              <a:spcAft>
                <a:spcPts val="1200"/>
              </a:spcAft>
            </a:pPr>
            <a:r>
              <a:rPr lang="en-US" dirty="0" smtClean="0"/>
              <a:t>Money raised helps provide our local community with aid and support to sick children and their families in times of need.</a:t>
            </a:r>
          </a:p>
          <a:p>
            <a:pPr marL="357188" lvl="1" indent="-357188">
              <a:buFont typeface="Arial"/>
              <a:buChar char="•"/>
            </a:pPr>
            <a:r>
              <a:rPr lang="en-US" sz="2400" dirty="0" smtClean="0"/>
              <a:t>Ronald McDonald House</a:t>
            </a:r>
          </a:p>
          <a:p>
            <a:pPr marL="357188" lvl="1" algn="just">
              <a:spcAft>
                <a:spcPts val="1200"/>
              </a:spcAft>
            </a:pPr>
            <a:r>
              <a:rPr lang="en-US" dirty="0" smtClean="0"/>
              <a:t>The Houses are attached to major women and children’s hospitals and provide a 'home-away-from-home' for seriously ill children and their families. </a:t>
            </a:r>
            <a:endParaRPr lang="en-US" dirty="0"/>
          </a:p>
        </p:txBody>
      </p:sp>
      <p:cxnSp>
        <p:nvCxnSpPr>
          <p:cNvPr id="9" name="Curved Connector 8"/>
          <p:cNvCxnSpPr/>
          <p:nvPr/>
        </p:nvCxnSpPr>
        <p:spPr>
          <a:xfrm rot="5400000">
            <a:off x="1242487" y="2512757"/>
            <a:ext cx="4133498" cy="2271745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3" name="Picture 12" descr="GC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9384"/>
            <a:ext cx="3133063" cy="13224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944392" y="381555"/>
            <a:ext cx="1363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Sick Kids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1015</Words>
  <Application>Microsoft Macintosh PowerPoint</Application>
  <PresentationFormat>On-screen Show (4:3)</PresentationFormat>
  <Paragraphs>167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Gold Coast Rotary is also passionate about our support for other causes internationally and within our own community.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provides Opportunities</vt:lpstr>
    </vt:vector>
  </TitlesOfParts>
  <Company>ADVANCED VALUE MANAGEMENT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Along with Rotary Clubs throughout the world,  Gold Coast Rotary strongly supports our Charity,  The Rotary Foundation and Polio Plus</dc:title>
  <dc:creator>DAVID BAGULEY</dc:creator>
  <cp:lastModifiedBy>DAVID BAGULEY</cp:lastModifiedBy>
  <cp:revision>16</cp:revision>
  <cp:lastPrinted>2014-08-12T05:13:48Z</cp:lastPrinted>
  <dcterms:created xsi:type="dcterms:W3CDTF">2016-07-21T22:39:27Z</dcterms:created>
  <dcterms:modified xsi:type="dcterms:W3CDTF">2016-07-21T22:54:19Z</dcterms:modified>
</cp:coreProperties>
</file>