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sigs" ContentType="application/vnd.openxmlformats-package.digital-signature-origin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_xmlsignatures/sig1.xml" ContentType="application/vnd.openxmlformats-package.digital-signature-xmlsignatur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  <p:sldId id="265" r:id="rId11"/>
    <p:sldId id="266" r:id="rId12"/>
    <p:sldId id="267" r:id="rId13"/>
    <p:sldId id="270" r:id="rId14"/>
    <p:sldId id="269" r:id="rId15"/>
    <p:sldId id="268" r:id="rId16"/>
    <p:sldId id="274" r:id="rId17"/>
    <p:sldId id="273" r:id="rId18"/>
    <p:sldId id="272" r:id="rId19"/>
    <p:sldId id="27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23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8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2/6/2017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2/6/2017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2/6/2017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2/6/2017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2/6/2017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2/6/2017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4" y="1470911"/>
            <a:ext cx="5486411" cy="743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526909"/>
            <a:ext cx="5486400" cy="17407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014356"/>
            <a:ext cx="1371600" cy="1714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69892" y="5871606"/>
            <a:ext cx="479810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Wes Brooks</a:t>
            </a:r>
          </a:p>
          <a:p>
            <a:pPr algn="r"/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District 6840 • Asst. Gov. ClubRunner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/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Rotary 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Club of Hattiesburg • P.R. &amp; Communications </a:t>
            </a: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Chair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36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140" y="5740904"/>
            <a:ext cx="914400" cy="9136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8296" y="855128"/>
            <a:ext cx="378713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Secure Login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>
              <a:spcBef>
                <a:spcPts val="1200"/>
              </a:spcBef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If your Club already </a:t>
            </a: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uses ClubRunner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™ members will </a:t>
            </a: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enter their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username </a:t>
            </a: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 password in the secure login portal here.</a:t>
            </a:r>
          </a:p>
          <a:p>
            <a:pPr algn="r">
              <a:spcBef>
                <a:spcPts val="1200"/>
              </a:spcBef>
            </a:pP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If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 are new to </a:t>
            </a: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ClubRunner members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will click on the </a:t>
            </a: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link below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 their </a:t>
            </a: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temporary password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will </a:t>
            </a: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sent to </a:t>
            </a: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Email address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 file for </a:t>
            </a: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that respective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member.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110" y="0"/>
            <a:ext cx="7848890" cy="68580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682269" y="3024955"/>
            <a:ext cx="1504167" cy="619834"/>
          </a:xfrm>
          <a:prstGeom prst="rightArrow">
            <a:avLst>
              <a:gd name="adj1" fmla="val 43443"/>
              <a:gd name="adj2" fmla="val 69672"/>
            </a:avLst>
          </a:prstGeom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9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140" y="5740904"/>
            <a:ext cx="914400" cy="9136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8356" y="656345"/>
            <a:ext cx="378713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My ClubRunner™</a:t>
            </a:r>
          </a:p>
          <a:p>
            <a:pPr algn="r">
              <a:spcAft>
                <a:spcPts val="1200"/>
              </a:spcAft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Members can update 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their information 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(e.g. 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password, contact 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info, profile picture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). Officers 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 Chairs can 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report attendance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manage 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club documents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invoice 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club members 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 dues.</a:t>
            </a:r>
          </a:p>
          <a:p>
            <a:pPr algn="r"/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Members will also have the</a:t>
            </a:r>
          </a:p>
          <a:p>
            <a:pPr algn="r"/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ability to pay their dues/fees/</a:t>
            </a:r>
          </a:p>
          <a:p>
            <a:pPr algn="r"/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assessments here.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051" y="0"/>
            <a:ext cx="7847949" cy="68580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767869" y="2537937"/>
            <a:ext cx="1504167" cy="619834"/>
          </a:xfrm>
          <a:prstGeom prst="rightArrow">
            <a:avLst>
              <a:gd name="adj1" fmla="val 43443"/>
              <a:gd name="adj2" fmla="val 69672"/>
            </a:avLst>
          </a:prstGeom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1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140" y="5740904"/>
            <a:ext cx="914400" cy="9136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660" y="725919"/>
            <a:ext cx="378713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Membership Manager</a:t>
            </a:r>
          </a:p>
          <a:p>
            <a:pPr algn="r"/>
            <a:r>
              <a:rPr lang="en-US" sz="2000" dirty="0">
                <a:solidFill>
                  <a:srgbClr val="FFFFFF"/>
                </a:solidFill>
                <a:latin typeface="Roboto-Regular"/>
              </a:rPr>
              <a:t>Manage your active and</a:t>
            </a:r>
          </a:p>
          <a:p>
            <a:pPr algn="r"/>
            <a:r>
              <a:rPr lang="en-US" sz="2000" dirty="0">
                <a:solidFill>
                  <a:srgbClr val="FFFFFF"/>
                </a:solidFill>
                <a:latin typeface="Roboto-Regular"/>
              </a:rPr>
              <a:t>inactive members, “friends of</a:t>
            </a:r>
          </a:p>
          <a:p>
            <a:pPr algn="r"/>
            <a:r>
              <a:rPr lang="en-US" sz="2000" dirty="0">
                <a:solidFill>
                  <a:srgbClr val="FFFFFF"/>
                </a:solidFill>
                <a:latin typeface="Roboto-Regular"/>
              </a:rPr>
              <a:t>the club,” members dues/</a:t>
            </a:r>
          </a:p>
          <a:p>
            <a:pPr algn="r"/>
            <a:r>
              <a:rPr lang="en-US" sz="2000" dirty="0">
                <a:solidFill>
                  <a:srgbClr val="FFFFFF"/>
                </a:solidFill>
                <a:latin typeface="Roboto-Regular"/>
              </a:rPr>
              <a:t>fees/assessments, designate</a:t>
            </a:r>
          </a:p>
          <a:p>
            <a:pPr algn="r"/>
            <a:r>
              <a:rPr lang="en-US" sz="2000" dirty="0">
                <a:solidFill>
                  <a:srgbClr val="FFFFFF"/>
                </a:solidFill>
                <a:latin typeface="Roboto-Regular"/>
              </a:rPr>
              <a:t>officers and directors, and</a:t>
            </a:r>
          </a:p>
          <a:p>
            <a:pPr algn="r"/>
            <a:r>
              <a:rPr lang="en-US" sz="2000" dirty="0">
                <a:solidFill>
                  <a:srgbClr val="FFFFFF"/>
                </a:solidFill>
                <a:latin typeface="Roboto-Regular"/>
              </a:rPr>
              <a:t>manage RI Integration.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051" y="0"/>
            <a:ext cx="7847949" cy="68580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7371921" y="2557815"/>
            <a:ext cx="1504167" cy="619834"/>
          </a:xfrm>
          <a:prstGeom prst="rightArrow">
            <a:avLst>
              <a:gd name="adj1" fmla="val 43443"/>
              <a:gd name="adj2" fmla="val 69672"/>
            </a:avLst>
          </a:prstGeom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8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140" y="5740904"/>
            <a:ext cx="914400" cy="9136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62" y="0"/>
            <a:ext cx="78247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8876" y="826755"/>
            <a:ext cx="378713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Meeting Services</a:t>
            </a:r>
          </a:p>
          <a:p>
            <a:pPr algn="r">
              <a:spcAft>
                <a:spcPts val="1200"/>
              </a:spcAft>
            </a:pPr>
            <a:r>
              <a:rPr lang="en-US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 MORE REPORTING THE </a:t>
            </a:r>
            <a:r>
              <a:rPr lang="en-US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SAME INFORMATION </a:t>
            </a:r>
            <a:r>
              <a:rPr lang="en-US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TWICE</a:t>
            </a:r>
          </a:p>
          <a:p>
            <a:pPr algn="r">
              <a:spcAft>
                <a:spcPts val="1200"/>
              </a:spcAft>
            </a:pPr>
            <a:r>
              <a:rPr lang="en-US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This is your one-stop-shop </a:t>
            </a:r>
            <a:r>
              <a:rPr lang="en-US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 reporting </a:t>
            </a:r>
            <a:r>
              <a:rPr lang="en-US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attendance. Opt-in </a:t>
            </a:r>
            <a:r>
              <a:rPr lang="en-US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with RI </a:t>
            </a:r>
            <a:r>
              <a:rPr lang="en-US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Integration and your </a:t>
            </a:r>
            <a:r>
              <a:rPr lang="en-US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data automatically </a:t>
            </a:r>
            <a:r>
              <a:rPr lang="en-US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syncs with </a:t>
            </a:r>
            <a:r>
              <a:rPr lang="en-US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District 6840 </a:t>
            </a:r>
            <a:r>
              <a:rPr lang="en-US" i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 Rotary International!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371921" y="1901833"/>
            <a:ext cx="1504167" cy="619834"/>
          </a:xfrm>
          <a:prstGeom prst="rightArrow">
            <a:avLst>
              <a:gd name="adj1" fmla="val 43443"/>
              <a:gd name="adj2" fmla="val 69672"/>
            </a:avLst>
          </a:prstGeom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140" y="5740904"/>
            <a:ext cx="914400" cy="9136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62" y="0"/>
            <a:ext cx="78247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017" y="906268"/>
            <a:ext cx="336027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Website Manager</a:t>
            </a:r>
          </a:p>
          <a:p>
            <a:pPr algn="just">
              <a:spcAft>
                <a:spcPts val="1200"/>
              </a:spcAft>
            </a:pPr>
            <a:r>
              <a:rPr lang="en-US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If you don’t have </a:t>
            </a:r>
            <a:r>
              <a:rPr lang="en-US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website building experience…</a:t>
            </a:r>
          </a:p>
          <a:p>
            <a:pPr algn="just">
              <a:spcAft>
                <a:spcPts val="1200"/>
              </a:spcAft>
            </a:pPr>
            <a:r>
              <a:rPr lang="en-US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DON’T WORRY!</a:t>
            </a:r>
          </a:p>
          <a:p>
            <a:pPr algn="just">
              <a:spcAft>
                <a:spcPts val="1200"/>
              </a:spcAft>
            </a:pPr>
            <a:r>
              <a:rPr lang="en-US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ClubRunner™ makes </a:t>
            </a:r>
            <a:r>
              <a:rPr lang="en-US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 easy for those </a:t>
            </a:r>
            <a:r>
              <a:rPr lang="en-US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with no </a:t>
            </a:r>
            <a:r>
              <a:rPr lang="en-US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experience to manage </a:t>
            </a:r>
            <a:r>
              <a:rPr lang="en-US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their club’s website.</a:t>
            </a:r>
          </a:p>
          <a:p>
            <a:pPr algn="just">
              <a:spcAft>
                <a:spcPts val="1200"/>
              </a:spcAft>
            </a:pPr>
            <a:r>
              <a:rPr lang="en-US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Choose </a:t>
            </a:r>
            <a:r>
              <a:rPr lang="en-US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“theme” or look </a:t>
            </a:r>
            <a:r>
              <a:rPr lang="en-US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 your </a:t>
            </a:r>
            <a:r>
              <a:rPr lang="en-US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website from </a:t>
            </a:r>
            <a:r>
              <a:rPr lang="en-US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pre-made templates</a:t>
            </a:r>
            <a:r>
              <a:rPr lang="en-US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manage </a:t>
            </a:r>
            <a:r>
              <a:rPr lang="en-US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files online</a:t>
            </a:r>
            <a:r>
              <a:rPr lang="en-US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submit stories, </a:t>
            </a:r>
            <a:r>
              <a:rPr lang="en-US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 manage </a:t>
            </a:r>
            <a:r>
              <a:rPr lang="en-US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photos and </a:t>
            </a:r>
            <a:r>
              <a:rPr lang="en-US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photo albums</a:t>
            </a:r>
            <a:r>
              <a:rPr lang="en-US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787747" y="1722928"/>
            <a:ext cx="1504167" cy="619834"/>
          </a:xfrm>
          <a:prstGeom prst="rightArrow">
            <a:avLst>
              <a:gd name="adj1" fmla="val 43443"/>
              <a:gd name="adj2" fmla="val 69672"/>
            </a:avLst>
          </a:prstGeom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8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140" y="5740904"/>
            <a:ext cx="914400" cy="9136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991" y="0"/>
            <a:ext cx="784700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990" y="871237"/>
            <a:ext cx="3698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Website Designer</a:t>
            </a:r>
          </a:p>
          <a:p>
            <a:pPr algn="r"/>
            <a:r>
              <a:rPr lang="en-US" sz="2000" dirty="0">
                <a:solidFill>
                  <a:srgbClr val="FFFFFF"/>
                </a:solidFill>
                <a:latin typeface="Roboto-Regular"/>
              </a:rPr>
              <a:t>Post upcoming speakers, </a:t>
            </a:r>
            <a:r>
              <a:rPr lang="en-US" sz="2000" dirty="0" smtClean="0">
                <a:solidFill>
                  <a:srgbClr val="FFFFFF"/>
                </a:solidFill>
                <a:latin typeface="Roboto-Regular"/>
              </a:rPr>
              <a:t>club stories </a:t>
            </a:r>
            <a:r>
              <a:rPr lang="en-US" sz="2000" dirty="0">
                <a:solidFill>
                  <a:srgbClr val="FFFFFF"/>
                </a:solidFill>
                <a:latin typeface="Roboto-Regular"/>
              </a:rPr>
              <a:t>and provide links for</a:t>
            </a:r>
          </a:p>
          <a:p>
            <a:pPr algn="r"/>
            <a:r>
              <a:rPr lang="en-US" sz="2000" dirty="0">
                <a:solidFill>
                  <a:srgbClr val="FFFFFF"/>
                </a:solidFill>
                <a:latin typeface="Roboto-Regular"/>
              </a:rPr>
              <a:t>members and non-members</a:t>
            </a:r>
          </a:p>
          <a:p>
            <a:pPr algn="r"/>
            <a:r>
              <a:rPr lang="en-US" sz="2000" dirty="0">
                <a:solidFill>
                  <a:srgbClr val="FFFFFF"/>
                </a:solidFill>
                <a:latin typeface="Roboto-Regular"/>
              </a:rPr>
              <a:t>so they can find out more</a:t>
            </a:r>
          </a:p>
          <a:p>
            <a:pPr algn="r"/>
            <a:r>
              <a:rPr lang="en-US" sz="2000" dirty="0">
                <a:solidFill>
                  <a:srgbClr val="FFFFFF"/>
                </a:solidFill>
                <a:latin typeface="Roboto-Regular"/>
              </a:rPr>
              <a:t>about the great things your</a:t>
            </a:r>
          </a:p>
          <a:p>
            <a:pPr algn="r"/>
            <a:r>
              <a:rPr lang="en-US" sz="2000" dirty="0">
                <a:solidFill>
                  <a:srgbClr val="FFFFFF"/>
                </a:solidFill>
                <a:latin typeface="Roboto-Regular"/>
              </a:rPr>
              <a:t>club is doing.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073747" y="4575459"/>
            <a:ext cx="1504167" cy="619834"/>
          </a:xfrm>
          <a:prstGeom prst="rightArrow">
            <a:avLst>
              <a:gd name="adj1" fmla="val 43443"/>
              <a:gd name="adj2" fmla="val 69672"/>
            </a:avLst>
          </a:prstGeom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2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864" y="0"/>
            <a:ext cx="7845136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140" y="5740904"/>
            <a:ext cx="914400" cy="9136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990" y="871237"/>
            <a:ext cx="3698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Website Designer</a:t>
            </a:r>
          </a:p>
          <a:p>
            <a:pPr algn="r"/>
            <a:r>
              <a:rPr lang="en-US" sz="2000" dirty="0">
                <a:solidFill>
                  <a:srgbClr val="FFFFFF"/>
                </a:solidFill>
                <a:latin typeface="Roboto-Regular"/>
              </a:rPr>
              <a:t>Post upcoming speakers, </a:t>
            </a:r>
            <a:r>
              <a:rPr lang="en-US" sz="2000" dirty="0" smtClean="0">
                <a:solidFill>
                  <a:srgbClr val="FFFFFF"/>
                </a:solidFill>
                <a:latin typeface="Roboto-Regular"/>
              </a:rPr>
              <a:t>club stories </a:t>
            </a:r>
            <a:r>
              <a:rPr lang="en-US" sz="2000" dirty="0">
                <a:solidFill>
                  <a:srgbClr val="FFFFFF"/>
                </a:solidFill>
                <a:latin typeface="Roboto-Regular"/>
              </a:rPr>
              <a:t>and provide links for</a:t>
            </a:r>
          </a:p>
          <a:p>
            <a:pPr algn="r"/>
            <a:r>
              <a:rPr lang="en-US" sz="2000" dirty="0">
                <a:solidFill>
                  <a:srgbClr val="FFFFFF"/>
                </a:solidFill>
                <a:latin typeface="Roboto-Regular"/>
              </a:rPr>
              <a:t>members and non-members</a:t>
            </a:r>
          </a:p>
          <a:p>
            <a:pPr algn="r"/>
            <a:r>
              <a:rPr lang="en-US" sz="2000" dirty="0">
                <a:solidFill>
                  <a:srgbClr val="FFFFFF"/>
                </a:solidFill>
                <a:latin typeface="Roboto-Regular"/>
              </a:rPr>
              <a:t>so they can find out more</a:t>
            </a:r>
          </a:p>
          <a:p>
            <a:pPr algn="r"/>
            <a:r>
              <a:rPr lang="en-US" sz="2000" dirty="0">
                <a:solidFill>
                  <a:srgbClr val="FFFFFF"/>
                </a:solidFill>
                <a:latin typeface="Roboto-Regular"/>
              </a:rPr>
              <a:t>about the great things your</a:t>
            </a:r>
          </a:p>
          <a:p>
            <a:pPr algn="r"/>
            <a:r>
              <a:rPr lang="en-US" sz="2000" dirty="0">
                <a:solidFill>
                  <a:srgbClr val="FFFFFF"/>
                </a:solidFill>
                <a:latin typeface="Roboto-Regular"/>
              </a:rPr>
              <a:t>club is doing.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006408" y="3273433"/>
            <a:ext cx="1504167" cy="619834"/>
          </a:xfrm>
          <a:prstGeom prst="rightArrow">
            <a:avLst>
              <a:gd name="adj1" fmla="val 43443"/>
              <a:gd name="adj2" fmla="val 69672"/>
            </a:avLst>
          </a:prstGeom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6200000">
            <a:off x="9035070" y="4121572"/>
            <a:ext cx="1504167" cy="619834"/>
          </a:xfrm>
          <a:prstGeom prst="rightArrow">
            <a:avLst>
              <a:gd name="adj1" fmla="val 43443"/>
              <a:gd name="adj2" fmla="val 69672"/>
            </a:avLst>
          </a:prstGeom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148868" y="3719161"/>
            <a:ext cx="1504167" cy="619834"/>
          </a:xfrm>
          <a:prstGeom prst="rightArrow">
            <a:avLst>
              <a:gd name="adj1" fmla="val 43443"/>
              <a:gd name="adj2" fmla="val 69672"/>
            </a:avLst>
          </a:prstGeom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9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140" y="5740904"/>
            <a:ext cx="914400" cy="9136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8357" y="478198"/>
            <a:ext cx="2868948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Website Designer</a:t>
            </a:r>
          </a:p>
          <a:p>
            <a:pPr algn="r">
              <a:spcAft>
                <a:spcPts val="1000"/>
              </a:spcAft>
            </a:pPr>
            <a:r>
              <a:rPr lang="en-US" sz="24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Adding Content</a:t>
            </a:r>
          </a:p>
          <a:p>
            <a:pPr algn="r">
              <a:spcAft>
                <a:spcPts val="1000"/>
              </a:spcAft>
            </a:pPr>
            <a:r>
              <a:rPr lang="en-US" sz="16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 add a story to the home </a:t>
            </a:r>
            <a:r>
              <a:rPr lang="en-US" sz="16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page, any </a:t>
            </a:r>
            <a:r>
              <a:rPr lang="en-US" sz="16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member who has been </a:t>
            </a:r>
            <a:r>
              <a:rPr lang="en-US" sz="16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granted editor </a:t>
            </a:r>
            <a:r>
              <a:rPr lang="en-US" sz="16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rights can log in, then </a:t>
            </a:r>
            <a:r>
              <a:rPr lang="en-US" sz="16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type content </a:t>
            </a:r>
            <a:r>
              <a:rPr lang="en-US" sz="16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into the built-in </a:t>
            </a:r>
            <a:r>
              <a:rPr lang="en-US" sz="16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editor.</a:t>
            </a:r>
          </a:p>
          <a:p>
            <a:pPr algn="r">
              <a:spcAft>
                <a:spcPts val="1000"/>
              </a:spcAft>
            </a:pPr>
            <a:r>
              <a:rPr lang="en-US" sz="16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Pictures </a:t>
            </a:r>
            <a:r>
              <a:rPr lang="en-US" sz="16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 automatically resized </a:t>
            </a:r>
            <a:r>
              <a:rPr lang="en-US" sz="16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 compressed </a:t>
            </a:r>
            <a:r>
              <a:rPr lang="en-US" sz="16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 </a:t>
            </a:r>
            <a:r>
              <a:rPr lang="en-US" sz="16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optimized downloading </a:t>
            </a:r>
            <a:r>
              <a:rPr lang="en-US" sz="16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 the web </a:t>
            </a:r>
            <a:r>
              <a:rPr lang="en-US" sz="16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 are saved in </a:t>
            </a:r>
            <a:r>
              <a:rPr lang="en-US" sz="16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your image library for future </a:t>
            </a:r>
            <a:r>
              <a:rPr lang="en-US" sz="16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use. </a:t>
            </a:r>
          </a:p>
          <a:p>
            <a:pPr algn="r">
              <a:spcAft>
                <a:spcPts val="1000"/>
              </a:spcAft>
            </a:pPr>
            <a:r>
              <a:rPr lang="en-US" sz="16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Options </a:t>
            </a:r>
            <a:r>
              <a:rPr lang="en-US" sz="16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available to allow </a:t>
            </a:r>
            <a:r>
              <a:rPr lang="en-US" sz="16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 publish or </a:t>
            </a:r>
            <a:r>
              <a:rPr lang="en-US" sz="16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save as draft, hide </a:t>
            </a:r>
            <a:r>
              <a:rPr lang="en-US" sz="16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 show </a:t>
            </a:r>
            <a:r>
              <a:rPr lang="en-US" sz="16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 article on the home </a:t>
            </a:r>
            <a:r>
              <a:rPr lang="en-US" sz="16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page, story </a:t>
            </a:r>
            <a:r>
              <a:rPr lang="en-US" sz="16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library, and </a:t>
            </a:r>
            <a:r>
              <a:rPr lang="en-US" sz="1600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eBulletin</a:t>
            </a:r>
            <a:r>
              <a:rPr lang="en-US" sz="16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696" y="0"/>
            <a:ext cx="8955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2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140" y="5740904"/>
            <a:ext cx="914400" cy="9136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8418" y="816129"/>
            <a:ext cx="2882347" cy="3975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Website Designer</a:t>
            </a:r>
          </a:p>
          <a:p>
            <a:pPr algn="r">
              <a:spcAft>
                <a:spcPts val="1000"/>
              </a:spcAft>
            </a:pPr>
            <a:r>
              <a:rPr lang="en-US" sz="24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Adding Content</a:t>
            </a:r>
          </a:p>
          <a:p>
            <a:pPr algn="r">
              <a:spcAft>
                <a:spcPts val="1200"/>
              </a:spcAft>
            </a:pPr>
            <a:r>
              <a:rPr lang="en-US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Press the publish button and </a:t>
            </a:r>
            <a:r>
              <a:rPr lang="en-US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your content </a:t>
            </a:r>
            <a:r>
              <a:rPr lang="en-US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appears </a:t>
            </a:r>
            <a:r>
              <a:rPr lang="en-US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immediately.</a:t>
            </a:r>
          </a:p>
          <a:p>
            <a:pPr algn="r">
              <a:spcAft>
                <a:spcPts val="1200"/>
              </a:spcAft>
            </a:pPr>
            <a:r>
              <a:rPr lang="en-US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Links </a:t>
            </a:r>
            <a:r>
              <a:rPr lang="en-US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can also </a:t>
            </a:r>
            <a:r>
              <a:rPr lang="en-US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 embedded in your </a:t>
            </a:r>
            <a:r>
              <a:rPr lang="en-US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article to go to other sites </a:t>
            </a:r>
            <a:r>
              <a:rPr lang="en-US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 download </a:t>
            </a:r>
            <a:r>
              <a:rPr lang="en-US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forms </a:t>
            </a:r>
            <a:r>
              <a:rPr lang="en-US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 documents</a:t>
            </a:r>
            <a:r>
              <a:rPr lang="en-US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791" y="0"/>
            <a:ext cx="89342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9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140" y="5740904"/>
            <a:ext cx="914400" cy="9136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2744" y="1843951"/>
            <a:ext cx="1036651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Please visit</a:t>
            </a:r>
          </a:p>
          <a:p>
            <a:pPr algn="ctr"/>
            <a:r>
              <a:rPr lang="en-US" sz="4000" b="1" spc="200" dirty="0" smtClean="0">
                <a:solidFill>
                  <a:srgbClr val="E898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www.rotaryofhattiesburg.com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 </a:t>
            </a:r>
            <a:r>
              <a:rPr lang="en-US" sz="40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see how we’ve employed </a:t>
            </a:r>
            <a:r>
              <a:rPr lang="en-US" sz="40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ClubRunner™ solution </a:t>
            </a:r>
            <a:r>
              <a:rPr lang="en-US" sz="40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 </a:t>
            </a:r>
            <a:r>
              <a:rPr lang="en-US" sz="40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improve communication and collaboration for </a:t>
            </a:r>
            <a:r>
              <a:rPr lang="en-US" sz="40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our club.</a:t>
            </a:r>
            <a:endParaRPr lang="en-US" sz="4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985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1310" y="1851645"/>
            <a:ext cx="646938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DISCLAIMER</a:t>
            </a:r>
          </a:p>
          <a:p>
            <a:pPr algn="ctr">
              <a:spcBef>
                <a:spcPts val="600"/>
              </a:spcBef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** FOR INTERNAL USE ONLY **</a:t>
            </a:r>
          </a:p>
          <a:p>
            <a:pPr algn="just">
              <a:spcBef>
                <a:spcPts val="600"/>
              </a:spcBef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This is not a paid endorsement for the ClubRunner™ platform, </a:t>
            </a: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nor should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 </a:t>
            </a: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 replicated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 used for profit or gain. This is purely for informative and </a:t>
            </a: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educational purposes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 those District 6840 Clubs who may be considering or have </a:t>
            </a: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recently acquired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ClubRunner™ </a:t>
            </a: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solution. </a:t>
            </a:r>
          </a:p>
          <a:p>
            <a:pPr algn="just">
              <a:spcBef>
                <a:spcPts val="600"/>
              </a:spcBef>
            </a:pP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information shared here are from my own experiences using this </a:t>
            </a: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platform over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last four years</a:t>
            </a: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–Wes Brooks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140" y="5740904"/>
            <a:ext cx="914400" cy="91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514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140" y="5740904"/>
            <a:ext cx="914400" cy="9136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50" y="262890"/>
            <a:ext cx="62856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is ClubRunner™?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84020" y="1493587"/>
            <a:ext cx="901561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ClubRunner™, is an award-winning software for clubs that want to effectively:</a:t>
            </a:r>
          </a:p>
          <a:p>
            <a:pPr marL="457200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Boost </a:t>
            </a: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Public Relations</a:t>
            </a:r>
          </a:p>
          <a:p>
            <a:pPr marL="457200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Increase </a:t>
            </a: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visibility</a:t>
            </a:r>
          </a:p>
          <a:p>
            <a:pPr marL="457200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Improve </a:t>
            </a: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communication between members</a:t>
            </a:r>
          </a:p>
          <a:p>
            <a:pPr marL="457200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Better </a:t>
            </a: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organize their club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 is an online service comprised of powerful tools designed to:</a:t>
            </a:r>
          </a:p>
          <a:p>
            <a:pPr marL="457200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Give </a:t>
            </a: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your club a strong online presence</a:t>
            </a:r>
          </a:p>
          <a:p>
            <a:pPr marL="457200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Maintain </a:t>
            </a: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your club data</a:t>
            </a:r>
          </a:p>
          <a:p>
            <a:pPr marL="457200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Boost </a:t>
            </a: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communications</a:t>
            </a:r>
          </a:p>
          <a:p>
            <a:pPr marL="457200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Organize </a:t>
            </a: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events and volunteers</a:t>
            </a:r>
          </a:p>
          <a:p>
            <a:pPr marL="457200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Help </a:t>
            </a: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your club run more efficiently and easily</a:t>
            </a:r>
          </a:p>
        </p:txBody>
      </p:sp>
    </p:spTree>
    <p:extLst>
      <p:ext uri="{BB962C8B-B14F-4D97-AF65-F5344CB8AC3E}">
        <p14:creationId xmlns:p14="http://schemas.microsoft.com/office/powerpoint/2010/main" val="2826488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140" y="5740904"/>
            <a:ext cx="914400" cy="9136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7332" y="1603717"/>
            <a:ext cx="99373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That’s great, but what we really want to</a:t>
            </a:r>
          </a:p>
          <a:p>
            <a:r>
              <a:rPr lang="en-US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know is…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30436" y="3626144"/>
            <a:ext cx="91342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400" i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…HOW MUCH DOES IT COST?</a:t>
            </a:r>
            <a:endParaRPr lang="en-US" sz="5400" i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175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140" y="5740904"/>
            <a:ext cx="914400" cy="913628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791780"/>
              </p:ext>
            </p:extLst>
          </p:nvPr>
        </p:nvGraphicFramePr>
        <p:xfrm>
          <a:off x="1514881" y="739562"/>
          <a:ext cx="9162239" cy="5378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8011"/>
                <a:gridCol w="2554994"/>
                <a:gridCol w="2349234"/>
              </a:tblGrid>
              <a:tr h="5774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CLUB SIZE 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23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PER MONTH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23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PER YEAR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2345"/>
                    </a:solidFill>
                  </a:tcPr>
                </a:tc>
              </a:tr>
              <a:tr h="533487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20 members and smaller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$22.95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$275.40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3487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21—30 members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23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$28.95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23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$347.40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2345"/>
                    </a:solidFill>
                  </a:tcPr>
                </a:tc>
              </a:tr>
              <a:tr h="53348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31—40 members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$34.95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$419.40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348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41—50 members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23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$39.95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23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$479.40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2345"/>
                    </a:solidFill>
                  </a:tcPr>
                </a:tc>
              </a:tr>
              <a:tr h="533487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51—80 members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$45.95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$551.40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3487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81—120 members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23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$57.95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23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$695.40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2345"/>
                    </a:solidFill>
                  </a:tcPr>
                </a:tc>
              </a:tr>
              <a:tr h="533487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121—200 members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$68.95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$827.40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3487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201—300 members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23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$91.95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23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$1103.40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2345"/>
                    </a:solidFill>
                  </a:tcPr>
                </a:tc>
              </a:tr>
              <a:tr h="533487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301—500 members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$114.95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$1379.40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267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140" y="5740904"/>
            <a:ext cx="914400" cy="9136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70222" y="2459504"/>
            <a:ext cx="68515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Okay, but are there </a:t>
            </a:r>
          </a:p>
          <a:p>
            <a:pPr algn="ctr"/>
            <a:r>
              <a:rPr lang="en-US" sz="6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</a:t>
            </a:r>
            <a:r>
              <a:rPr lang="en-US" sz="6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dditional costs?</a:t>
            </a:r>
            <a:endParaRPr lang="en-US" sz="6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08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140" y="5740904"/>
            <a:ext cx="914400" cy="9136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5239" y="1582341"/>
            <a:ext cx="790152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Only if you would like ClubRunner™ to</a:t>
            </a:r>
          </a:p>
          <a:p>
            <a:pPr algn="ctr">
              <a:spcAft>
                <a:spcPts val="1800"/>
              </a:spcAft>
            </a:pPr>
            <a:r>
              <a:rPr lang="en-US" sz="36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host your club’s website.</a:t>
            </a:r>
          </a:p>
          <a:p>
            <a:pPr algn="ctr"/>
            <a:r>
              <a:rPr lang="en-US" sz="2000" i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 can create a new one or transfer your existing</a:t>
            </a:r>
          </a:p>
          <a:p>
            <a:pPr algn="ctr">
              <a:spcAft>
                <a:spcPts val="1800"/>
              </a:spcAft>
            </a:pPr>
            <a:r>
              <a:rPr lang="en-US" sz="2000" i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URL to the ClubRunner™ platform.</a:t>
            </a:r>
          </a:p>
          <a:p>
            <a:pPr algn="ctr"/>
            <a:r>
              <a:rPr lang="en-US" sz="32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One time set up fee:</a:t>
            </a:r>
            <a:endParaRPr lang="en-US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sz="6000" b="1" dirty="0">
                <a:solidFill>
                  <a:srgbClr val="FFFFFF"/>
                </a:solidFill>
                <a:latin typeface="Roboto-Black"/>
              </a:rPr>
              <a:t>$199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80253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140" y="5740904"/>
            <a:ext cx="914400" cy="9136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089" y="2047811"/>
            <a:ext cx="7945822" cy="360320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Website Designer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Member Directory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Email Message Center</a:t>
            </a:r>
          </a:p>
          <a:p>
            <a:pPr>
              <a:spcAft>
                <a:spcPts val="600"/>
              </a:spcAft>
            </a:pPr>
            <a:r>
              <a:rPr lang="en-US" sz="2000" b="1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E•Bulletin</a:t>
            </a:r>
            <a:endParaRPr lang="en-US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Contacts Module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Event Planner &amp; Calendar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Volunteers Module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Dues &amp; Billing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Attendance Manager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 Database Integration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Custom Reports &amp; Directories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Photo Albums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Committee Management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Online Payment &amp; E-Commerce</a:t>
            </a:r>
          </a:p>
          <a:p>
            <a:pPr>
              <a:spcAft>
                <a:spcPts val="600"/>
              </a:spcAft>
            </a:pPr>
            <a:r>
              <a:rPr lang="en-US" sz="20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MyEventRunner</a:t>
            </a:r>
            <a:endParaRPr lang="en-US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Mobile App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Social Media Integration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Sponsorship Feature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3598" y="967034"/>
            <a:ext cx="79448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does ClubRunner™ offer?</a:t>
            </a:r>
            <a:endParaRPr lang="en-US" sz="4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67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140" y="5740904"/>
            <a:ext cx="914400" cy="9136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754" y="0"/>
            <a:ext cx="7844246" cy="68580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6927308">
            <a:off x="9498896" y="1117005"/>
            <a:ext cx="1504167" cy="619834"/>
          </a:xfrm>
          <a:prstGeom prst="rightArrow">
            <a:avLst>
              <a:gd name="adj1" fmla="val 43443"/>
              <a:gd name="adj2" fmla="val 69672"/>
            </a:avLst>
          </a:prstGeom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7158" y="934279"/>
            <a:ext cx="3600665" cy="1523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Member Access</a:t>
            </a:r>
          </a:p>
          <a:p>
            <a:pPr algn="r">
              <a:spcBef>
                <a:spcPts val="600"/>
              </a:spcBef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Members will login by clicking</a:t>
            </a:r>
          </a:p>
          <a:p>
            <a:pPr algn="r"/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 the “Member Area” tab in</a:t>
            </a:r>
          </a:p>
          <a:p>
            <a:pPr algn="r"/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upper right of the screen.</a:t>
            </a:r>
          </a:p>
        </p:txBody>
      </p:sp>
    </p:spTree>
    <p:extLst>
      <p:ext uri="{BB962C8B-B14F-4D97-AF65-F5344CB8AC3E}">
        <p14:creationId xmlns:p14="http://schemas.microsoft.com/office/powerpoint/2010/main" val="385397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163</TotalTime>
  <Words>788</Words>
  <Application>Microsoft Office PowerPoint</Application>
  <PresentationFormat>Widescreen</PresentationFormat>
  <Paragraphs>130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Corbel</vt:lpstr>
      <vt:lpstr>Roboto</vt:lpstr>
      <vt:lpstr>Roboto-Black</vt:lpstr>
      <vt:lpstr>Roboto-Regular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Southern Mississippi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 Brooks</dc:creator>
  <cp:lastModifiedBy>Wes Brooks</cp:lastModifiedBy>
  <cp:revision>16</cp:revision>
  <dcterms:created xsi:type="dcterms:W3CDTF">2017-02-05T20:12:40Z</dcterms:created>
  <dcterms:modified xsi:type="dcterms:W3CDTF">2017-02-06T17:45:55Z</dcterms:modified>
  <cp:contentStatus/>
</cp:coreProperties>
</file>