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298" r:id="rId4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2" y="-5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1628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2039"/>
            <a:ext cx="10925833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660"/>
            <a:ext cx="10500940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661"/>
            <a:ext cx="2167466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131"/>
            <a:ext cx="1403434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indent="304800" algn="r"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152400" algn="r"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marL="0" indent="152400"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marL="0" indent="15240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 indent="152400" algn="ctr">
              <a:buSzPct val="100000"/>
              <a:buNone/>
              <a:defRPr sz="2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39700"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107950"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762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101600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en"/>
              <a:t>70th Anniversary 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Vermillion, SD Rotary Club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998375" y="1474926"/>
            <a:ext cx="7688399" cy="201904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9.</a:t>
            </a:r>
          </a:p>
          <a:p>
            <a:pPr lvl="0" indent="0" rtl="0">
              <a:buNone/>
            </a:pPr>
            <a:r>
              <a:rPr lang="en" dirty="0" smtClean="0"/>
              <a:t>In 1943 a gallon of gasoline cost ____ cents. </a:t>
            </a:r>
            <a:br>
              <a:rPr lang="en" dirty="0" smtClean="0"/>
            </a:br>
            <a:r>
              <a:rPr lang="en" dirty="0" smtClean="0"/>
              <a:t>15		35		40		50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959325" y="519975"/>
            <a:ext cx="7601399" cy="33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10.</a:t>
            </a:r>
          </a:p>
          <a:p>
            <a:pPr indent="0">
              <a:buNone/>
            </a:pPr>
            <a:r>
              <a:rPr lang="en" dirty="0"/>
              <a:t>Men with Friends; The Blue Boys; The Conspirators; The Round Table.  What do these names have in common?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066800" y="1772850"/>
            <a:ext cx="8229600" cy="2741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11.</a:t>
            </a:r>
          </a:p>
          <a:p>
            <a:pPr lvl="0" indent="0" rtl="0">
              <a:buNone/>
            </a:pPr>
            <a:r>
              <a:rPr lang="en" dirty="0"/>
              <a:t>Name the 5 towns/cities in which the first 5 clubs started.  </a:t>
            </a:r>
          </a:p>
          <a:p>
            <a:pPr lvl="0" indent="0" rtl="0">
              <a:buNone/>
            </a:pPr>
            <a:r>
              <a:rPr lang="en" dirty="0"/>
              <a:t>Hint: It was not Sioux Falls.</a:t>
            </a:r>
          </a:p>
          <a:p>
            <a:pPr indent="0">
              <a:buNone/>
            </a:pPr>
            <a:r>
              <a:rPr lang="en" dirty="0"/>
              <a:t>(Table(s) with the most correct cities will receive one point.)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30650" y="2726825"/>
            <a:ext cx="7744500" cy="142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12.</a:t>
            </a:r>
          </a:p>
          <a:p>
            <a:pPr lvl="0" rtl="0">
              <a:buNone/>
            </a:pPr>
            <a:r>
              <a:rPr lang="en"/>
              <a:t>How much loose change does your table have “on you?”  Table with the most loose change wins this round!  Must be SEEN on the table to count.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034250" y="1835600"/>
            <a:ext cx="7588799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Thank you for your donation. It was very kind of you to offer your change.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023275" y="1611775"/>
            <a:ext cx="7775399" cy="1727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13.</a:t>
            </a:r>
          </a:p>
          <a:p>
            <a:pPr indent="0">
              <a:buNone/>
            </a:pPr>
            <a:r>
              <a:rPr lang="en" dirty="0"/>
              <a:t>Due to shortages of copper in 1943, the U.S. 1-cent coin was made with what metal?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914400" y="2844003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sz="3600" dirty="0"/>
              <a:t>14.</a:t>
            </a:r>
          </a:p>
          <a:p>
            <a:pPr indent="0">
              <a:buNone/>
            </a:pPr>
            <a:r>
              <a:rPr lang="en" sz="3600" dirty="0"/>
              <a:t>Engineer and Rotarian Oscar Bjorge from the Rotary club of Duluth, MN was annoyed at the inconsistency of a Rotary symbol, calling it an “insult to engineering.”  What did Oscar fix?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1071575" y="1058975"/>
            <a:ext cx="7551599" cy="201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15.</a:t>
            </a:r>
          </a:p>
          <a:p>
            <a:pPr indent="0">
              <a:buNone/>
            </a:pPr>
            <a:r>
              <a:rPr lang="en" dirty="0"/>
              <a:t>What is the farthest place away from South Dakota that a Rotary pin has been displayed?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009375" y="3388800"/>
            <a:ext cx="7613699" cy="1286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16.</a:t>
            </a:r>
          </a:p>
          <a:p>
            <a:pPr indent="0">
              <a:buNone/>
            </a:pPr>
            <a:r>
              <a:rPr lang="en" dirty="0"/>
              <a:t>A Rotarian who has donated $1,000 to the Annual Programs Fund, to Polio Plus, or to the Humanitarian Grants Fund qualifies to be a Paul Harris Fellow.  TRUE or FALSE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932700" y="3006875"/>
            <a:ext cx="7601399" cy="144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600" dirty="0"/>
              <a:t>17.</a:t>
            </a:r>
          </a:p>
          <a:p>
            <a:pPr>
              <a:buNone/>
            </a:pPr>
            <a:r>
              <a:rPr lang="en" sz="3600" dirty="0"/>
              <a:t>A spouse of a Rotarian may be designated a Paul Harris Fellow because the Rotarian donated at least $1000.00 to the Foundation in his/her spouse’s name. </a:t>
            </a:r>
            <a:r>
              <a:rPr lang="en" sz="3600" dirty="0" smtClean="0"/>
              <a:t/>
            </a:r>
            <a:br>
              <a:rPr lang="en" sz="3600" dirty="0" smtClean="0"/>
            </a:br>
            <a:r>
              <a:rPr lang="en" sz="3600" dirty="0"/>
              <a:t> </a:t>
            </a:r>
            <a:r>
              <a:rPr lang="en" sz="3600" dirty="0" smtClean="0"/>
              <a:t>   </a:t>
            </a:r>
            <a:r>
              <a:rPr lang="en" sz="3600" dirty="0" smtClean="0"/>
              <a:t>TRUE </a:t>
            </a:r>
            <a:r>
              <a:rPr lang="en" sz="3600" dirty="0"/>
              <a:t>or FALSE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971725" y="740738"/>
            <a:ext cx="7420799" cy="352325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 smtClean="0">
                <a:solidFill>
                  <a:srgbClr val="002060"/>
                </a:solidFill>
              </a:rPr>
              <a:t>1.</a:t>
            </a:r>
            <a:br>
              <a:rPr lang="en" dirty="0" smtClean="0">
                <a:solidFill>
                  <a:srgbClr val="002060"/>
                </a:solidFill>
              </a:rPr>
            </a:br>
            <a:r>
              <a:rPr lang="en" dirty="0" smtClean="0">
                <a:solidFill>
                  <a:srgbClr val="002060"/>
                </a:solidFill>
              </a:rPr>
              <a:t>In </a:t>
            </a:r>
            <a:r>
              <a:rPr lang="en" dirty="0">
                <a:solidFill>
                  <a:srgbClr val="002060"/>
                </a:solidFill>
              </a:rPr>
              <a:t>what year was Rotary founded</a:t>
            </a:r>
            <a:r>
              <a:rPr lang="en" dirty="0" smtClean="0">
                <a:solidFill>
                  <a:srgbClr val="002060"/>
                </a:solidFill>
              </a:rPr>
              <a:t>?</a:t>
            </a:r>
            <a:br>
              <a:rPr lang="en" dirty="0" smtClean="0">
                <a:solidFill>
                  <a:srgbClr val="002060"/>
                </a:solidFill>
              </a:rPr>
            </a:br>
            <a:r>
              <a:rPr lang="en" dirty="0" smtClean="0">
                <a:solidFill>
                  <a:srgbClr val="002060"/>
                </a:solidFill>
              </a:rPr>
              <a:t>1877	1905	1918	1931</a:t>
            </a:r>
            <a:r>
              <a:rPr lang="en" dirty="0" smtClean="0">
                <a:solidFill>
                  <a:schemeClr val="dk1"/>
                </a:solidFill>
              </a:rPr>
              <a:t/>
            </a:r>
            <a:br>
              <a:rPr lang="en" dirty="0" smtClean="0">
                <a:solidFill>
                  <a:schemeClr val="dk1"/>
                </a:solidFill>
              </a:rPr>
            </a:br>
            <a:endParaRPr lang="en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1023250" y="1474950"/>
            <a:ext cx="7663500" cy="26735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18. </a:t>
            </a:r>
          </a:p>
          <a:p>
            <a:pPr indent="0">
              <a:buNone/>
            </a:pPr>
            <a:r>
              <a:rPr lang="en" dirty="0"/>
              <a:t>This classic toy was developed in the USA by Richard T. James in 1943. </a:t>
            </a:r>
            <a:r>
              <a:rPr lang="en" dirty="0"/>
              <a:t/>
            </a:r>
            <a:br>
              <a:rPr lang="en" dirty="0"/>
            </a:br>
            <a:r>
              <a:rPr lang="en" dirty="0" smtClean="0"/>
              <a:t>Frisbee			Barbie </a:t>
            </a:r>
            <a:br>
              <a:rPr lang="en" dirty="0" smtClean="0"/>
            </a:br>
            <a:r>
              <a:rPr lang="en" dirty="0" smtClean="0"/>
              <a:t>Slinky			Potato Head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1097900" y="1861050"/>
            <a:ext cx="7588799" cy="2375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19. </a:t>
            </a:r>
          </a:p>
          <a:p>
            <a:pPr lvl="0" indent="0" rtl="0">
              <a:buNone/>
            </a:pPr>
            <a:r>
              <a:rPr lang="en" dirty="0"/>
              <a:t>How many members does the largest Rotary club in the world have?</a:t>
            </a:r>
          </a:p>
          <a:p>
            <a:pPr>
              <a:buNone/>
            </a:pPr>
            <a:r>
              <a:rPr lang="en" dirty="0"/>
              <a:t>(Table closest to the answer will receive a point.)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032525" y="2624950"/>
            <a:ext cx="7271699" cy="197592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20.</a:t>
            </a:r>
          </a:p>
          <a:p>
            <a:pPr indent="0">
              <a:buNone/>
            </a:pPr>
            <a:r>
              <a:rPr lang="en" dirty="0"/>
              <a:t>In Rotary, we want to give a helping hand.  Please determine who at your table has the longest thumb using the official Rotary ruler provided.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en" dirty="0" smtClean="0"/>
              <a:t>Trivia Quiz Answers</a:t>
            </a:r>
            <a:endParaRPr lang="en" dirty="0"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Vermillion, SD Rotary Club</a:t>
            </a:r>
          </a:p>
        </p:txBody>
      </p:sp>
    </p:spTree>
    <p:extLst>
      <p:ext uri="{BB962C8B-B14F-4D97-AF65-F5344CB8AC3E}">
        <p14:creationId xmlns:p14="http://schemas.microsoft.com/office/powerpoint/2010/main" val="2542071809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971725" y="740738"/>
            <a:ext cx="7420799" cy="352325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 smtClean="0">
                <a:solidFill>
                  <a:srgbClr val="002060"/>
                </a:solidFill>
              </a:rPr>
              <a:t>1.</a:t>
            </a:r>
            <a:br>
              <a:rPr lang="en" dirty="0" smtClean="0">
                <a:solidFill>
                  <a:srgbClr val="002060"/>
                </a:solidFill>
              </a:rPr>
            </a:br>
            <a:r>
              <a:rPr lang="en" dirty="0" smtClean="0">
                <a:solidFill>
                  <a:srgbClr val="002060"/>
                </a:solidFill>
              </a:rPr>
              <a:t>In </a:t>
            </a:r>
            <a:r>
              <a:rPr lang="en" dirty="0">
                <a:solidFill>
                  <a:srgbClr val="002060"/>
                </a:solidFill>
              </a:rPr>
              <a:t>what year was Rotary founded</a:t>
            </a:r>
            <a:r>
              <a:rPr lang="en" dirty="0" smtClean="0">
                <a:solidFill>
                  <a:srgbClr val="002060"/>
                </a:solidFill>
              </a:rPr>
              <a:t>?</a:t>
            </a:r>
            <a:br>
              <a:rPr lang="en" dirty="0" smtClean="0">
                <a:solidFill>
                  <a:srgbClr val="002060"/>
                </a:solidFill>
              </a:rPr>
            </a:br>
            <a:r>
              <a:rPr lang="en" dirty="0" smtClean="0">
                <a:solidFill>
                  <a:srgbClr val="002060"/>
                </a:solidFill>
              </a:rPr>
              <a:t>1877	</a:t>
            </a:r>
            <a:r>
              <a:rPr lang="en" sz="4400" dirty="0" smtClean="0">
                <a:solidFill>
                  <a:srgbClr val="FF0000"/>
                </a:solidFill>
              </a:rPr>
              <a:t>1905</a:t>
            </a:r>
            <a:r>
              <a:rPr lang="en" dirty="0" smtClean="0">
                <a:solidFill>
                  <a:srgbClr val="002060"/>
                </a:solidFill>
              </a:rPr>
              <a:t>	1918	1931</a:t>
            </a:r>
            <a:r>
              <a:rPr lang="en" dirty="0" smtClean="0">
                <a:solidFill>
                  <a:schemeClr val="dk1"/>
                </a:solidFill>
              </a:rPr>
              <a:t/>
            </a:r>
            <a:br>
              <a:rPr lang="en" dirty="0" smtClean="0">
                <a:solidFill>
                  <a:schemeClr val="dk1"/>
                </a:solidFill>
              </a:rPr>
            </a:br>
            <a:endParaRPr lang="en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06547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22300" y="1186300"/>
            <a:ext cx="7700700" cy="23461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2.</a:t>
            </a:r>
          </a:p>
          <a:p>
            <a:pPr indent="0">
              <a:buNone/>
            </a:pPr>
            <a:r>
              <a:rPr lang="en" dirty="0"/>
              <a:t>How many people attended the first Rotary meeting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sz="4800" dirty="0" smtClean="0">
                <a:solidFill>
                  <a:srgbClr val="FF0000"/>
                </a:solidFill>
              </a:rPr>
              <a:t>4</a:t>
            </a:r>
            <a:r>
              <a:rPr lang="en" dirty="0" smtClean="0"/>
              <a:t>	7	9	12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064908204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948600" y="842525"/>
            <a:ext cx="7738200" cy="283432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3.</a:t>
            </a:r>
          </a:p>
          <a:p>
            <a:pPr indent="0">
              <a:buNone/>
            </a:pPr>
            <a:r>
              <a:rPr lang="en" dirty="0"/>
              <a:t>Rotary is the world’s first service club.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	</a:t>
            </a:r>
            <a:r>
              <a:rPr lang="en" sz="4800" dirty="0" smtClean="0">
                <a:solidFill>
                  <a:srgbClr val="FF0000"/>
                </a:solidFill>
              </a:rPr>
              <a:t>True</a:t>
            </a:r>
            <a:r>
              <a:rPr lang="en" dirty="0" smtClean="0"/>
              <a:t> </a:t>
            </a:r>
            <a:r>
              <a:rPr lang="en" dirty="0"/>
              <a:t>or False.</a:t>
            </a:r>
          </a:p>
        </p:txBody>
      </p:sp>
    </p:spTree>
    <p:extLst>
      <p:ext uri="{BB962C8B-B14F-4D97-AF65-F5344CB8AC3E}">
        <p14:creationId xmlns:p14="http://schemas.microsoft.com/office/powerpoint/2010/main" val="1305012852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4025" y="875900"/>
            <a:ext cx="7738200" cy="31474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4.</a:t>
            </a:r>
          </a:p>
          <a:p>
            <a:pPr indent="0">
              <a:buNone/>
            </a:pPr>
            <a:r>
              <a:rPr lang="en" dirty="0"/>
              <a:t>In what landmark year were women officially allowed membership in Rotary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1959	1966	1974	</a:t>
            </a:r>
            <a:r>
              <a:rPr lang="en" sz="4800" dirty="0" smtClean="0">
                <a:solidFill>
                  <a:srgbClr val="FF0000"/>
                </a:solidFill>
              </a:rPr>
              <a:t>1989</a:t>
            </a:r>
            <a:endParaRPr lang="en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649882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1275" y="567892"/>
            <a:ext cx="7775399" cy="382122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5.</a:t>
            </a:r>
          </a:p>
          <a:p>
            <a:pPr indent="0"/>
            <a:r>
              <a:rPr lang="en" dirty="0"/>
              <a:t>We all know that FDR was President in 1943.  Who was the Vice President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sz="4800" dirty="0" smtClean="0">
                <a:solidFill>
                  <a:srgbClr val="FF0000"/>
                </a:solidFill>
              </a:rPr>
              <a:t>Henry Wallace</a:t>
            </a:r>
            <a:r>
              <a:rPr lang="en" dirty="0" smtClean="0"/>
              <a:t>	Art Mabry</a:t>
            </a:r>
            <a:br>
              <a:rPr lang="en" dirty="0" smtClean="0"/>
            </a:br>
            <a:r>
              <a:rPr lang="en-US" dirty="0"/>
              <a:t>Edward </a:t>
            </a:r>
            <a:r>
              <a:rPr lang="en-US" dirty="0" smtClean="0"/>
              <a:t>Doisy 		</a:t>
            </a:r>
            <a:r>
              <a:rPr lang="en" dirty="0" smtClean="0"/>
              <a:t>Otto Stern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589715210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809725" y="462013"/>
            <a:ext cx="7787999" cy="401373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6.</a:t>
            </a:r>
          </a:p>
          <a:p>
            <a:pPr indent="0"/>
            <a:r>
              <a:rPr lang="en" dirty="0"/>
              <a:t>Rotary International’s official motto is “Service above Self.”  What is Rotary’s secondary motto, adopted in 2004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>
                <a:solidFill>
                  <a:srgbClr val="FF0000"/>
                </a:solidFill>
              </a:rPr>
              <a:t>“They Profit Most who Serve Best”</a:t>
            </a:r>
            <a:endParaRPr lang="e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77812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22300" y="1186300"/>
            <a:ext cx="7700700" cy="23461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2.</a:t>
            </a:r>
          </a:p>
          <a:p>
            <a:pPr indent="0">
              <a:buNone/>
            </a:pPr>
            <a:r>
              <a:rPr lang="en" dirty="0"/>
              <a:t>How many people attended the first Rotary meeting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4	7	9	12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973475" y="327259"/>
            <a:ext cx="7713299" cy="380197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lnSpc>
                <a:spcPct val="85000"/>
              </a:lnSpc>
              <a:buNone/>
            </a:pPr>
            <a:r>
              <a:rPr lang="en" dirty="0"/>
              <a:t>7.</a:t>
            </a:r>
          </a:p>
          <a:p>
            <a:pPr indent="0">
              <a:lnSpc>
                <a:spcPct val="85000"/>
              </a:lnSpc>
              <a:buNone/>
            </a:pPr>
            <a:r>
              <a:rPr lang="en" dirty="0"/>
              <a:t>The United States has more Rotarians than any other country.  What country has the second largest number of Rotarians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Brazil	UK		</a:t>
            </a:r>
            <a:r>
              <a:rPr lang="en" sz="4800" dirty="0" smtClean="0">
                <a:solidFill>
                  <a:srgbClr val="FF0000"/>
                </a:solidFill>
              </a:rPr>
              <a:t>India</a:t>
            </a:r>
            <a:r>
              <a:rPr lang="en" dirty="0" smtClean="0"/>
              <a:t>	Russia	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09913920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992150" y="2087100"/>
            <a:ext cx="7221899" cy="259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8.</a:t>
            </a:r>
          </a:p>
          <a:p>
            <a:pPr indent="0">
              <a:buNone/>
            </a:pPr>
            <a:r>
              <a:rPr lang="en" dirty="0"/>
              <a:t>How many countries has your table traveled to in all?  (Each individual country counts for 1!  The table with the most countries gets a point)</a:t>
            </a:r>
          </a:p>
        </p:txBody>
      </p:sp>
    </p:spTree>
    <p:extLst>
      <p:ext uri="{BB962C8B-B14F-4D97-AF65-F5344CB8AC3E}">
        <p14:creationId xmlns:p14="http://schemas.microsoft.com/office/powerpoint/2010/main" val="429883595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998375" y="1474926"/>
            <a:ext cx="7688399" cy="201904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9.</a:t>
            </a:r>
          </a:p>
          <a:p>
            <a:pPr lvl="0" indent="0" rtl="0">
              <a:buNone/>
            </a:pPr>
            <a:r>
              <a:rPr lang="en" dirty="0" smtClean="0"/>
              <a:t>In 1943 a gallon of gasoline cost ____ cents. </a:t>
            </a:r>
            <a:br>
              <a:rPr lang="en" dirty="0" smtClean="0"/>
            </a:br>
            <a:r>
              <a:rPr lang="en" sz="4800" dirty="0" smtClean="0">
                <a:solidFill>
                  <a:srgbClr val="FF0000"/>
                </a:solidFill>
              </a:rPr>
              <a:t>15</a:t>
            </a:r>
            <a:r>
              <a:rPr lang="en" dirty="0" smtClean="0"/>
              <a:t>		35		40		50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025903310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959325" y="519975"/>
            <a:ext cx="7601399" cy="415790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10.</a:t>
            </a:r>
          </a:p>
          <a:p>
            <a:pPr indent="0">
              <a:buNone/>
            </a:pPr>
            <a:r>
              <a:rPr lang="en" dirty="0"/>
              <a:t>Men with Friends; The Blue Boys; The Conspirators; The Round Table.  What do these names have in common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>
                <a:solidFill>
                  <a:srgbClr val="FF0000"/>
                </a:solidFill>
              </a:rPr>
              <a:t>Names suggested when Rotary was founded. </a:t>
            </a:r>
            <a:endParaRPr lang="e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590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066800" y="86628"/>
            <a:ext cx="8229600" cy="490888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11.</a:t>
            </a:r>
          </a:p>
          <a:p>
            <a:pPr lvl="0" indent="0"/>
            <a:r>
              <a:rPr lang="en" dirty="0"/>
              <a:t>Name the 5 towns/cities in which the first 5 clubs started.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b="0" dirty="0">
                <a:solidFill>
                  <a:srgbClr val="FF0000"/>
                </a:solidFill>
              </a:rPr>
              <a:t>Chicago, San Francisco, Oakland, Seattle, Los Angeles.</a:t>
            </a:r>
            <a:r>
              <a:rPr lang="en" dirty="0" smtClean="0">
                <a:solidFill>
                  <a:srgbClr val="FF0000"/>
                </a:solidFill>
              </a:rPr>
              <a:t> </a:t>
            </a:r>
            <a:endParaRPr lang="en" dirty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en" dirty="0" smtClean="0"/>
              <a:t>(</a:t>
            </a:r>
            <a:r>
              <a:rPr lang="en" dirty="0"/>
              <a:t>Table(s) with the most correct cities will receive one point</a:t>
            </a:r>
            <a:r>
              <a:rPr lang="en" dirty="0" smtClean="0"/>
              <a:t>.)</a:t>
            </a:r>
            <a:br>
              <a:rPr lang="en" dirty="0" smtClean="0"/>
            </a:b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950767954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30650" y="2726825"/>
            <a:ext cx="7744500" cy="142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12.</a:t>
            </a:r>
          </a:p>
          <a:p>
            <a:pPr lvl="0" rtl="0">
              <a:buNone/>
            </a:pPr>
            <a:r>
              <a:rPr lang="en"/>
              <a:t>How much loose change does your table have “on you?”  Table with the most loose change wins this round!  Must be SEEN on the table to count.</a:t>
            </a:r>
          </a:p>
        </p:txBody>
      </p:sp>
    </p:spTree>
    <p:extLst>
      <p:ext uri="{BB962C8B-B14F-4D97-AF65-F5344CB8AC3E}">
        <p14:creationId xmlns:p14="http://schemas.microsoft.com/office/powerpoint/2010/main" val="1407440872"/>
      </p:ext>
    </p:extLst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034250" y="1835600"/>
            <a:ext cx="7588799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Thank you for your donation. It was very kind of you to offer your change.</a:t>
            </a:r>
          </a:p>
        </p:txBody>
      </p:sp>
    </p:spTree>
    <p:extLst>
      <p:ext uri="{BB962C8B-B14F-4D97-AF65-F5344CB8AC3E}">
        <p14:creationId xmlns:p14="http://schemas.microsoft.com/office/powerpoint/2010/main" val="147691394"/>
      </p:ext>
    </p:extLst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023275" y="1611775"/>
            <a:ext cx="7775399" cy="238270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13.</a:t>
            </a:r>
          </a:p>
          <a:p>
            <a:pPr indent="0">
              <a:buNone/>
            </a:pPr>
            <a:r>
              <a:rPr lang="en" dirty="0"/>
              <a:t>Due to shortages of copper in 1943, the U.S. 1-cent coin was made with what metal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	</a:t>
            </a:r>
            <a:r>
              <a:rPr lang="en" sz="4800" dirty="0" smtClean="0">
                <a:solidFill>
                  <a:srgbClr val="FF0000"/>
                </a:solidFill>
              </a:rPr>
              <a:t>Steel</a:t>
            </a:r>
            <a:endParaRPr lang="en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59679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914400" y="2844002"/>
            <a:ext cx="8229600" cy="206488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sz="3600" dirty="0"/>
              <a:t>14.</a:t>
            </a:r>
          </a:p>
          <a:p>
            <a:pPr indent="0"/>
            <a:r>
              <a:rPr lang="en" sz="3600" dirty="0"/>
              <a:t>Engineer and Rotarian Oscar Bjorge from the Rotary club of Duluth, MN was annoyed at the inconsistency of a Rotary symbol, calling it an “insult to engineering.”  What did Oscar fix</a:t>
            </a:r>
            <a:r>
              <a:rPr lang="en" sz="3600" dirty="0" smtClean="0"/>
              <a:t>?</a:t>
            </a:r>
            <a:br>
              <a:rPr lang="en" sz="3600" dirty="0" smtClean="0"/>
            </a:br>
            <a:r>
              <a:rPr lang="en" sz="3600" b="0" dirty="0">
                <a:solidFill>
                  <a:srgbClr val="FF0000"/>
                </a:solidFill>
              </a:rPr>
              <a:t>The Rotary Wheel!</a:t>
            </a:r>
            <a:r>
              <a:rPr lang="en" sz="3600" dirty="0">
                <a:solidFill>
                  <a:srgbClr val="FF0000"/>
                </a:solidFill>
              </a:rPr>
              <a:t> </a:t>
            </a:r>
            <a:r>
              <a:rPr lang="en" sz="3200" dirty="0"/>
              <a:t>He standardized it with 6 spokes, 24 teeth and a keyway because “We are workers, not idlers.”</a:t>
            </a:r>
            <a:endParaRPr lang="en" sz="3200" dirty="0"/>
          </a:p>
        </p:txBody>
      </p:sp>
    </p:spTree>
    <p:extLst>
      <p:ext uri="{BB962C8B-B14F-4D97-AF65-F5344CB8AC3E}">
        <p14:creationId xmlns:p14="http://schemas.microsoft.com/office/powerpoint/2010/main" val="1679533584"/>
      </p:ext>
    </p:extLst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904775" y="1058975"/>
            <a:ext cx="7718399" cy="368628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15.</a:t>
            </a:r>
          </a:p>
          <a:p>
            <a:pPr indent="0"/>
            <a:r>
              <a:rPr lang="en" dirty="0"/>
              <a:t>What is the farthest place away from South Dakota that a Rotary pin has been displayed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sz="4800" b="0" dirty="0">
                <a:solidFill>
                  <a:srgbClr val="FF0000"/>
                </a:solidFill>
              </a:rPr>
              <a:t>The Moon!</a:t>
            </a:r>
            <a:r>
              <a:rPr lang="en" sz="4800" dirty="0">
                <a:solidFill>
                  <a:srgbClr val="FF0000"/>
                </a:solidFill>
              </a:rPr>
              <a:t>  </a:t>
            </a:r>
            <a:r>
              <a:rPr lang="en" dirty="0"/>
              <a:t>Buzz Aldrin planted a 4-way test pin on the moon when he landed there.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10257312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948600" y="842525"/>
            <a:ext cx="7738200" cy="283432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3.</a:t>
            </a:r>
          </a:p>
          <a:p>
            <a:pPr indent="0">
              <a:buNone/>
            </a:pPr>
            <a:r>
              <a:rPr lang="en" dirty="0"/>
              <a:t>Rotary is the world’s first service club.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	True </a:t>
            </a:r>
            <a:r>
              <a:rPr lang="en" dirty="0"/>
              <a:t>or False.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009375" y="3388800"/>
            <a:ext cx="7613699" cy="1286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16.</a:t>
            </a:r>
          </a:p>
          <a:p>
            <a:pPr indent="0">
              <a:buNone/>
            </a:pPr>
            <a:r>
              <a:rPr lang="en" dirty="0"/>
              <a:t>A Rotarian who has donated $1,000 to the Annual Programs Fund, to Polio Plus, or to the Humanitarian Grants Fund qualifies to be a Paul Harris Fellow.  </a:t>
            </a:r>
            <a:r>
              <a:rPr lang="en" sz="4800" dirty="0">
                <a:solidFill>
                  <a:srgbClr val="FF0000"/>
                </a:solidFill>
              </a:rPr>
              <a:t>TRUE</a:t>
            </a:r>
            <a:r>
              <a:rPr lang="en" dirty="0"/>
              <a:t> or FALSE</a:t>
            </a:r>
          </a:p>
        </p:txBody>
      </p:sp>
    </p:spTree>
    <p:extLst>
      <p:ext uri="{BB962C8B-B14F-4D97-AF65-F5344CB8AC3E}">
        <p14:creationId xmlns:p14="http://schemas.microsoft.com/office/powerpoint/2010/main" val="3832724867"/>
      </p:ext>
    </p:extLst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932700" y="3006875"/>
            <a:ext cx="7601399" cy="144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600" dirty="0"/>
              <a:t>17.</a:t>
            </a:r>
          </a:p>
          <a:p>
            <a:pPr>
              <a:buNone/>
            </a:pPr>
            <a:r>
              <a:rPr lang="en" sz="3600" dirty="0"/>
              <a:t>A spouse of a Rotarian may be designated a Paul Harris Fellow because the Rotarian donated at least $1000.00 to the Foundation in his/her spouse’s name. </a:t>
            </a:r>
            <a:r>
              <a:rPr lang="en" sz="3600" dirty="0" smtClean="0"/>
              <a:t/>
            </a:r>
            <a:br>
              <a:rPr lang="en" sz="3600" dirty="0" smtClean="0"/>
            </a:br>
            <a:r>
              <a:rPr lang="en" sz="3600" dirty="0"/>
              <a:t> </a:t>
            </a:r>
            <a:r>
              <a:rPr lang="en" sz="3600" dirty="0" smtClean="0"/>
              <a:t>   </a:t>
            </a:r>
            <a:r>
              <a:rPr lang="en" dirty="0" smtClean="0">
                <a:solidFill>
                  <a:srgbClr val="FF0000"/>
                </a:solidFill>
              </a:rPr>
              <a:t>TRUE</a:t>
            </a:r>
            <a:r>
              <a:rPr lang="en" sz="3600" dirty="0" smtClean="0"/>
              <a:t> </a:t>
            </a:r>
            <a:r>
              <a:rPr lang="en" sz="3600" dirty="0"/>
              <a:t>or FALSE</a:t>
            </a:r>
          </a:p>
        </p:txBody>
      </p:sp>
    </p:spTree>
    <p:extLst>
      <p:ext uri="{BB962C8B-B14F-4D97-AF65-F5344CB8AC3E}">
        <p14:creationId xmlns:p14="http://schemas.microsoft.com/office/powerpoint/2010/main" val="1601529050"/>
      </p:ext>
    </p:extLst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1023250" y="1474950"/>
            <a:ext cx="7663500" cy="26735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18. </a:t>
            </a:r>
          </a:p>
          <a:p>
            <a:pPr indent="0">
              <a:buNone/>
            </a:pPr>
            <a:r>
              <a:rPr lang="en" dirty="0"/>
              <a:t>This classic toy was developed in the USA by Richard T. James in 1943. </a:t>
            </a:r>
            <a:r>
              <a:rPr lang="en" dirty="0"/>
              <a:t/>
            </a:r>
            <a:br>
              <a:rPr lang="en" dirty="0"/>
            </a:br>
            <a:r>
              <a:rPr lang="en" dirty="0" smtClean="0"/>
              <a:t>Frisbee			Barbie </a:t>
            </a:r>
            <a:br>
              <a:rPr lang="en" dirty="0" smtClean="0"/>
            </a:br>
            <a:r>
              <a:rPr lang="en" sz="4800" dirty="0" smtClean="0">
                <a:solidFill>
                  <a:srgbClr val="FF0000"/>
                </a:solidFill>
              </a:rPr>
              <a:t>Slinky</a:t>
            </a:r>
            <a:r>
              <a:rPr lang="en" dirty="0" smtClean="0"/>
              <a:t>			Potato Head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918474737"/>
      </p:ext>
    </p:extLst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1097900" y="1861050"/>
            <a:ext cx="7588799" cy="2375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19. </a:t>
            </a:r>
          </a:p>
          <a:p>
            <a:pPr lvl="0" indent="0"/>
            <a:r>
              <a:rPr lang="en" dirty="0"/>
              <a:t>How many members does the largest Rotary club in the world have</a:t>
            </a:r>
            <a:r>
              <a:rPr lang="en" dirty="0" smtClean="0"/>
              <a:t>? </a:t>
            </a:r>
            <a:r>
              <a:rPr lang="en" sz="4800" dirty="0" smtClean="0">
                <a:solidFill>
                  <a:srgbClr val="FF0000"/>
                </a:solidFill>
              </a:rPr>
              <a:t>642</a:t>
            </a:r>
            <a:r>
              <a:rPr lang="en" dirty="0" smtClean="0"/>
              <a:t> </a:t>
            </a:r>
            <a:r>
              <a:rPr lang="en" dirty="0"/>
              <a:t>(Seattle)</a:t>
            </a:r>
            <a:endParaRPr lang="en" dirty="0"/>
          </a:p>
          <a:p>
            <a:pPr>
              <a:buNone/>
            </a:pPr>
            <a:r>
              <a:rPr lang="en" dirty="0"/>
              <a:t>(Table closest to the answer will receive a point.)</a:t>
            </a:r>
          </a:p>
        </p:txBody>
      </p:sp>
    </p:spTree>
    <p:extLst>
      <p:ext uri="{BB962C8B-B14F-4D97-AF65-F5344CB8AC3E}">
        <p14:creationId xmlns:p14="http://schemas.microsoft.com/office/powerpoint/2010/main" val="2965188683"/>
      </p:ext>
    </p:extLst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032525" y="2624950"/>
            <a:ext cx="7271699" cy="197592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20.</a:t>
            </a:r>
          </a:p>
          <a:p>
            <a:pPr indent="0">
              <a:buNone/>
            </a:pPr>
            <a:r>
              <a:rPr lang="en" dirty="0"/>
              <a:t>In Rotary, we want to give a helping hand.  Please determine who at your table has the longest thumb using the official Rotary ruler provided.</a:t>
            </a:r>
          </a:p>
        </p:txBody>
      </p:sp>
    </p:spTree>
    <p:extLst>
      <p:ext uri="{BB962C8B-B14F-4D97-AF65-F5344CB8AC3E}">
        <p14:creationId xmlns:p14="http://schemas.microsoft.com/office/powerpoint/2010/main" val="2404633257"/>
      </p:ext>
    </p:extLst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And the winner is...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1035600" y="2387325"/>
            <a:ext cx="6724200" cy="2310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4025" y="875900"/>
            <a:ext cx="7738200" cy="31474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4.</a:t>
            </a:r>
          </a:p>
          <a:p>
            <a:pPr indent="0">
              <a:buNone/>
            </a:pPr>
            <a:r>
              <a:rPr lang="en" dirty="0"/>
              <a:t>In what landmark year were women officially allowed membership in Rotary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1959	1966	1974	1989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1275" y="567892"/>
            <a:ext cx="7775399" cy="382122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5.</a:t>
            </a:r>
          </a:p>
          <a:p>
            <a:pPr indent="0"/>
            <a:r>
              <a:rPr lang="en" dirty="0"/>
              <a:t>We all know that FDR was President in 1943.  Who was the Vice President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Henry Wallace		Art Mabry</a:t>
            </a:r>
            <a:br>
              <a:rPr lang="en" dirty="0" smtClean="0"/>
            </a:br>
            <a:r>
              <a:rPr lang="en-US" dirty="0"/>
              <a:t>Edward </a:t>
            </a:r>
            <a:r>
              <a:rPr lang="en-US" dirty="0" smtClean="0"/>
              <a:t>Doisy 		</a:t>
            </a:r>
            <a:r>
              <a:rPr lang="en" dirty="0" smtClean="0"/>
              <a:t>Otto Stern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809725" y="2370300"/>
            <a:ext cx="7787999" cy="152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6.</a:t>
            </a:r>
          </a:p>
          <a:p>
            <a:pPr indent="0">
              <a:buNone/>
            </a:pPr>
            <a:r>
              <a:rPr lang="en" dirty="0"/>
              <a:t>Rotary International’s official motto is “Service above Self.”  What is Rotary’s secondary motto, adopted in 2004?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973475" y="327259"/>
            <a:ext cx="7713299" cy="380197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lnSpc>
                <a:spcPct val="85000"/>
              </a:lnSpc>
              <a:buNone/>
            </a:pPr>
            <a:r>
              <a:rPr lang="en" dirty="0"/>
              <a:t>7.</a:t>
            </a:r>
          </a:p>
          <a:p>
            <a:pPr indent="0">
              <a:lnSpc>
                <a:spcPct val="85000"/>
              </a:lnSpc>
              <a:buNone/>
            </a:pPr>
            <a:r>
              <a:rPr lang="en" dirty="0"/>
              <a:t>The United States has more Rotarians than any other country.  What country has the second largest number of Rotarians</a:t>
            </a:r>
            <a:r>
              <a:rPr lang="en" dirty="0" smtClean="0"/>
              <a:t>?</a:t>
            </a:r>
            <a:br>
              <a:rPr lang="en" dirty="0" smtClean="0"/>
            </a:br>
            <a:r>
              <a:rPr lang="en" dirty="0" smtClean="0"/>
              <a:t>Brazil	UK		India	Russia	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992150" y="2087100"/>
            <a:ext cx="7221899" cy="259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indent="0" rtl="0">
              <a:buNone/>
            </a:pPr>
            <a:r>
              <a:rPr lang="en" dirty="0"/>
              <a:t>8.</a:t>
            </a:r>
          </a:p>
          <a:p>
            <a:pPr indent="0">
              <a:buNone/>
            </a:pPr>
            <a:r>
              <a:rPr lang="en" dirty="0"/>
              <a:t>How many countries has your table traveled to in all?  (Each individual country counts for 1!  The table with the most countries gets a point)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945</Words>
  <Application>Microsoft Office PowerPoint</Application>
  <PresentationFormat>On-screen Show (16:9)</PresentationFormat>
  <Paragraphs>90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wave</vt:lpstr>
      <vt:lpstr>70th Anniversary </vt:lpstr>
      <vt:lpstr>1. In what year was Rotary founded? 1877 1905 1918 1931 </vt:lpstr>
      <vt:lpstr>2. How many people attended the first Rotary meeting? 4 7 9 12</vt:lpstr>
      <vt:lpstr>3. Rotary is the world’s first service club.   True or False.</vt:lpstr>
      <vt:lpstr>4. In what landmark year were women officially allowed membership in Rotary? 1959 1966 1974 1989</vt:lpstr>
      <vt:lpstr>5. We all know that FDR was President in 1943.  Who was the Vice President? Henry Wallace  Art Mabry Edward Doisy   Otto Stern</vt:lpstr>
      <vt:lpstr>6. Rotary International’s official motto is “Service above Self.”  What is Rotary’s secondary motto, adopted in 2004?</vt:lpstr>
      <vt:lpstr>7. The United States has more Rotarians than any other country.  What country has the second largest number of Rotarians? Brazil UK  India Russia </vt:lpstr>
      <vt:lpstr>8. How many countries has your table traveled to in all?  (Each individual country counts for 1!  The table with the most countries gets a point)</vt:lpstr>
      <vt:lpstr>9. In 1943 a gallon of gasoline cost ____ cents.  15  35  40  50</vt:lpstr>
      <vt:lpstr>10. Men with Friends; The Blue Boys; The Conspirators; The Round Table.  What do these names have in common?</vt:lpstr>
      <vt:lpstr>11. Name the 5 towns/cities in which the first 5 clubs started.   Hint: It was not Sioux Falls. (Table(s) with the most correct cities will receive one point.)</vt:lpstr>
      <vt:lpstr>12. How much loose change does your table have “on you?”  Table with the most loose change wins this round!  Must be SEEN on the table to count.</vt:lpstr>
      <vt:lpstr>Thank you for your donation. It was very kind of you to offer your change.</vt:lpstr>
      <vt:lpstr>13. Due to shortages of copper in 1943, the U.S. 1-cent coin was made with what metal?</vt:lpstr>
      <vt:lpstr>14. Engineer and Rotarian Oscar Bjorge from the Rotary club of Duluth, MN was annoyed at the inconsistency of a Rotary symbol, calling it an “insult to engineering.”  What did Oscar fix?</vt:lpstr>
      <vt:lpstr>15. What is the farthest place away from South Dakota that a Rotary pin has been displayed?</vt:lpstr>
      <vt:lpstr>16. A Rotarian who has donated $1,000 to the Annual Programs Fund, to Polio Plus, or to the Humanitarian Grants Fund qualifies to be a Paul Harris Fellow.  TRUE or FALSE</vt:lpstr>
      <vt:lpstr>17. A spouse of a Rotarian may be designated a Paul Harris Fellow because the Rotarian donated at least $1000.00 to the Foundation in his/her spouse’s name.      TRUE or FALSE</vt:lpstr>
      <vt:lpstr>18.  This classic toy was developed in the USA by Richard T. James in 1943.  Frisbee   Barbie  Slinky   Potato Head</vt:lpstr>
      <vt:lpstr>19.  How many members does the largest Rotary club in the world have? (Table closest to the answer will receive a point.)</vt:lpstr>
      <vt:lpstr>20. In Rotary, we want to give a helping hand.  Please determine who at your table has the longest thumb using the official Rotary ruler provided.</vt:lpstr>
      <vt:lpstr>Trivia Quiz Answers</vt:lpstr>
      <vt:lpstr>1. In what year was Rotary founded? 1877 1905 1918 1931 </vt:lpstr>
      <vt:lpstr>2. How many people attended the first Rotary meeting? 4 7 9 12</vt:lpstr>
      <vt:lpstr>3. Rotary is the world’s first service club.   True or False.</vt:lpstr>
      <vt:lpstr>4. In what landmark year were women officially allowed membership in Rotary? 1959 1966 1974 1989</vt:lpstr>
      <vt:lpstr>5. We all know that FDR was President in 1943.  Who was the Vice President? Henry Wallace Art Mabry Edward Doisy   Otto Stern</vt:lpstr>
      <vt:lpstr>6. Rotary International’s official motto is “Service above Self.”  What is Rotary’s secondary motto, adopted in 2004? “They Profit Most who Serve Best”</vt:lpstr>
      <vt:lpstr>7. The United States has more Rotarians than any other country.  What country has the second largest number of Rotarians? Brazil UK  India Russia </vt:lpstr>
      <vt:lpstr>8. How many countries has your table traveled to in all?  (Each individual country counts for 1!  The table with the most countries gets a point)</vt:lpstr>
      <vt:lpstr>9. In 1943 a gallon of gasoline cost ____ cents.  15  35  40  50</vt:lpstr>
      <vt:lpstr>10. Men with Friends; The Blue Boys; The Conspirators; The Round Table.  What do these names have in common? Names suggested when Rotary was founded. </vt:lpstr>
      <vt:lpstr>11. Name the 5 towns/cities in which the first 5 clubs started.  Chicago, San Francisco, Oakland, Seattle, Los Angeles.  (Table(s) with the most correct cities will receive one point.) </vt:lpstr>
      <vt:lpstr>12. How much loose change does your table have “on you?”  Table with the most loose change wins this round!  Must be SEEN on the table to count.</vt:lpstr>
      <vt:lpstr>Thank you for your donation. It was very kind of you to offer your change.</vt:lpstr>
      <vt:lpstr>13. Due to shortages of copper in 1943, the U.S. 1-cent coin was made with what metal?  Steel</vt:lpstr>
      <vt:lpstr>14. Engineer and Rotarian Oscar Bjorge from the Rotary club of Duluth, MN was annoyed at the inconsistency of a Rotary symbol, calling it an “insult to engineering.”  What did Oscar fix? The Rotary Wheel! He standardized it with 6 spokes, 24 teeth and a keyway because “We are workers, not idlers.”</vt:lpstr>
      <vt:lpstr>15. What is the farthest place away from South Dakota that a Rotary pin has been displayed? The Moon!  Buzz Aldrin planted a 4-way test pin on the moon when he landed there.</vt:lpstr>
      <vt:lpstr>16. A Rotarian who has donated $1,000 to the Annual Programs Fund, to Polio Plus, or to the Humanitarian Grants Fund qualifies to be a Paul Harris Fellow.  TRUE or FALSE</vt:lpstr>
      <vt:lpstr>17. A spouse of a Rotarian may be designated a Paul Harris Fellow because the Rotarian donated at least $1000.00 to the Foundation in his/her spouse’s name.      TRUE or FALSE</vt:lpstr>
      <vt:lpstr>18.  This classic toy was developed in the USA by Richard T. James in 1943.  Frisbee   Barbie  Slinky   Potato Head</vt:lpstr>
      <vt:lpstr>19.  How many members does the largest Rotary club in the world have? 642 (Seattle) (Table closest to the answer will receive a point.)</vt:lpstr>
      <vt:lpstr>20. In Rotary, we want to give a helping hand.  Please determine who at your table has the longest thumb using the official Rotary ruler provided.</vt:lpstr>
      <vt:lpstr>And the winner is...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70th Anniversary </dc:title>
  <cp:lastModifiedBy>Lubbers, Charles A</cp:lastModifiedBy>
  <cp:revision>11</cp:revision>
  <dcterms:modified xsi:type="dcterms:W3CDTF">2013-11-12T17:37:30Z</dcterms:modified>
</cp:coreProperties>
</file>