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Lst>
  <p:notesMasterIdLst>
    <p:notesMasterId r:id="rId18"/>
  </p:notesMasterIdLst>
  <p:sldIdLst>
    <p:sldId id="256" r:id="rId3"/>
    <p:sldId id="265" r:id="rId4"/>
    <p:sldId id="258" r:id="rId5"/>
    <p:sldId id="257" r:id="rId6"/>
    <p:sldId id="262" r:id="rId7"/>
    <p:sldId id="259" r:id="rId8"/>
    <p:sldId id="263" r:id="rId9"/>
    <p:sldId id="264" r:id="rId10"/>
    <p:sldId id="266" r:id="rId11"/>
    <p:sldId id="268" r:id="rId12"/>
    <p:sldId id="267" r:id="rId13"/>
    <p:sldId id="261" r:id="rId14"/>
    <p:sldId id="260"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87" autoAdjust="0"/>
    <p:restoredTop sz="94620" autoAdjust="0"/>
  </p:normalViewPr>
  <p:slideViewPr>
    <p:cSldViewPr snapToGrid="0">
      <p:cViewPr varScale="1">
        <p:scale>
          <a:sx n="87" d="100"/>
          <a:sy n="87" d="100"/>
        </p:scale>
        <p:origin x="480" y="72"/>
      </p:cViewPr>
      <p:guideLst/>
    </p:cSldViewPr>
  </p:slideViewPr>
  <p:notesTextViewPr>
    <p:cViewPr>
      <p:scale>
        <a:sx n="3" d="2"/>
        <a:sy n="3" d="2"/>
      </p:scale>
      <p:origin x="0" y="0"/>
    </p:cViewPr>
  </p:notesTextViewPr>
  <p:sorterViewPr>
    <p:cViewPr>
      <p:scale>
        <a:sx n="100" d="100"/>
        <a:sy n="100" d="100"/>
      </p:scale>
      <p:origin x="0" y="-197"/>
    </p:cViewPr>
  </p:sorterViewPr>
  <p:notesViewPr>
    <p:cSldViewPr snapToGrid="0">
      <p:cViewPr varScale="1">
        <p:scale>
          <a:sx n="70" d="100"/>
          <a:sy n="70" d="100"/>
        </p:scale>
        <p:origin x="304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3165F-00B5-47EB-8CE2-B9719098E424}" type="datetimeFigureOut">
              <a:rPr lang="en-US" smtClean="0"/>
              <a:t>5/20/2015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8738A-4DD8-4710-AFB6-7F256CB6CA0D}" type="slidenum">
              <a:rPr lang="en-US" smtClean="0"/>
              <a:t>‹#›</a:t>
            </a:fld>
            <a:endParaRPr lang="en-US" dirty="0"/>
          </a:p>
        </p:txBody>
      </p:sp>
    </p:spTree>
    <p:extLst>
      <p:ext uri="{BB962C8B-B14F-4D97-AF65-F5344CB8AC3E}">
        <p14:creationId xmlns:p14="http://schemas.microsoft.com/office/powerpoint/2010/main" val="78603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easy to be discouraged by the daily news.  If we simply believe the headlines, the world is sinking deeper and deeper into war, inhumanity, and devastation.  However, there is also evidence that, outside of war zones, there is less starvation, destitution, ignorance and disease than any time in human history.  We simply don’t hear of the progress that it being made.  The Rotary Foundation is a major player in that progress.</a:t>
            </a:r>
          </a:p>
          <a:p>
            <a:endParaRPr lang="en-US" dirty="0"/>
          </a:p>
          <a:p>
            <a:r>
              <a:rPr lang="en-US" dirty="0" smtClean="0"/>
              <a:t>We talk about how The Rotary Foundation is the principal philanthropic entity of Rotary International and give out pins commemorating levels of giving to the Foundation.  Thousands of Rotary Foundation projects are going on around the world all the time.  Perhaps the best way to understand the value of your donations would be to look at one of the these: our most recent Global Grant project for Water Conservation in India.  I call it the “Anatomy of a </a:t>
            </a:r>
            <a:r>
              <a:rPr lang="en-US" smtClean="0"/>
              <a:t>Rotary </a:t>
            </a:r>
            <a:r>
              <a:rPr lang="en-US" smtClean="0"/>
              <a:t>Foundation </a:t>
            </a:r>
            <a:r>
              <a:rPr lang="en-US" dirty="0" smtClean="0"/>
              <a:t>Grant.”</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a:t>
            </a:fld>
            <a:endParaRPr lang="en-US" dirty="0"/>
          </a:p>
        </p:txBody>
      </p:sp>
    </p:spTree>
    <p:extLst>
      <p:ext uri="{BB962C8B-B14F-4D97-AF65-F5344CB8AC3E}">
        <p14:creationId xmlns:p14="http://schemas.microsoft.com/office/powerpoint/2010/main" val="221912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club</a:t>
            </a:r>
            <a:r>
              <a:rPr lang="en-US" baseline="0" dirty="0" smtClean="0"/>
              <a:t> contribution of $5,000 set in motion a $33,500 project to construct 5 permanent check dams and drill 5 bore wells.  Our District matched our donation with $5,000 in DDF (District Designated Funds).  The Rotary Foundation matched ½ of our contribution and 100% of the District’s DDF.  Out partners in the Rotary Club of Thane East donated $2,000, and their District gave $6,500 in DDF.  The Rotary Foundation again matched the club’s contribution at 50% and the Indian District ‘s DDF at 100%.  </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10</a:t>
            </a:fld>
            <a:endParaRPr lang="en-US" dirty="0"/>
          </a:p>
        </p:txBody>
      </p:sp>
    </p:spTree>
    <p:extLst>
      <p:ext uri="{BB962C8B-B14F-4D97-AF65-F5344CB8AC3E}">
        <p14:creationId xmlns:p14="http://schemas.microsoft.com/office/powerpoint/2010/main" val="913008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actual cost of the check dams</a:t>
            </a:r>
            <a:r>
              <a:rPr lang="en-US" baseline="0" dirty="0" smtClean="0"/>
              <a:t> and bore wells.  Note that each check dam costs less than $6,000, and each bore well less than $1,000.</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11</a:t>
            </a:fld>
            <a:endParaRPr lang="en-US" dirty="0"/>
          </a:p>
        </p:txBody>
      </p:sp>
    </p:spTree>
    <p:extLst>
      <p:ext uri="{BB962C8B-B14F-4D97-AF65-F5344CB8AC3E}">
        <p14:creationId xmlns:p14="http://schemas.microsoft.com/office/powerpoint/2010/main" val="235852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effectiveness of a Rotary Foundation project is part of the Magic of Rotary.  We</a:t>
            </a:r>
            <a:r>
              <a:rPr lang="en-US" baseline="0" dirty="0" smtClean="0"/>
              <a:t> view the Water Conservation Global Grant project as an International Service project.  Rotarians in the recipient country see it as a Community Service project to which they devote their time, resources, expertise, networks, and contacts.  The Rotary Club of Thane has water engineers who can design and advise on the dam construction.  They often can obtain discount prices on materials.  Rotary is a prestigious organization in India and can secure government permits and facilities where others have difficulty.  Moreover,  the local beneficiaries define the needs, and Rotarians do most of the work (just as we do for our own Community Service projects).  No Rotarian gets paid for his or her time and effort, and they probably didn’t even know the beneficiaries before planning the project.  They contribute their time and effort because they share with us the Rotary values of “Service Above Self.”</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12</a:t>
            </a:fld>
            <a:endParaRPr lang="en-US" dirty="0"/>
          </a:p>
        </p:txBody>
      </p:sp>
    </p:spTree>
    <p:extLst>
      <p:ext uri="{BB962C8B-B14F-4D97-AF65-F5344CB8AC3E}">
        <p14:creationId xmlns:p14="http://schemas.microsoft.com/office/powerpoint/2010/main" val="22634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 the money come from for Global Grants</a:t>
            </a:r>
            <a:r>
              <a:rPr lang="en-US" baseline="0" dirty="0" smtClean="0"/>
              <a:t> and District Designated Funds?  Much of it comes from your donations.  Most of our club members contribute each month with their dues payments.  This money goes into the Annual Fund, which in turn allocates 50% to DDF and another 50% to the World Fund.  Districts may use up to 50% of the DDF for District Grants;  the remainder may be used for Global Grants.  Our District bases the eligibility for DDF on how much each club gave to the Annual Fund over a 2 ½ year period.  The Rotary Foundation determines each District's share of DDF on that District’s donations to the Annual Fund over a 3-year period.</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13</a:t>
            </a:fld>
            <a:endParaRPr lang="en-US" dirty="0"/>
          </a:p>
        </p:txBody>
      </p:sp>
    </p:spTree>
    <p:extLst>
      <p:ext uri="{BB962C8B-B14F-4D97-AF65-F5344CB8AC3E}">
        <p14:creationId xmlns:p14="http://schemas.microsoft.com/office/powerpoint/2010/main" val="417551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provided just one example of a project funded by a Rotary Foundation Global Grant.  The voluntary nature of Rotary service tends to make The Rotary Foundation one of the most effective uses of your humanitarian giving.  If you are not contributing every month to the Rotary Foundation, please ask our Treasurer Bill Kersten to add it to your dues billing.  If everyone could give at least $10 month, each Rotarian would qualify as a “Sustaining Member,” and our club would achieve Sustaining Club status.  We match all monthly donations with matching credits towards successive levels of Paul Harris Fellow recognition.  Because a few members did not donate this year, our club was ineligible to compete for the 2014-15 Best Club recognition.</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14</a:t>
            </a:fld>
            <a:endParaRPr lang="en-US" dirty="0"/>
          </a:p>
        </p:txBody>
      </p:sp>
    </p:spTree>
    <p:extLst>
      <p:ext uri="{BB962C8B-B14F-4D97-AF65-F5344CB8AC3E}">
        <p14:creationId xmlns:p14="http://schemas.microsoft.com/office/powerpoint/2010/main" val="73831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a:t>
            </a:r>
            <a:r>
              <a:rPr lang="en-US" baseline="0" dirty="0" smtClean="0"/>
              <a:t> to close with the Mission Statement of The Rotary Foundation.  To paraphrase, Rotary during its 110-year history has discovered that improving health, education, and alleviating poverty across national boundaries is the best way to advance world understanding, goodwill and peace.  </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15</a:t>
            </a:fld>
            <a:endParaRPr lang="en-US" dirty="0"/>
          </a:p>
        </p:txBody>
      </p:sp>
    </p:spTree>
    <p:extLst>
      <p:ext uri="{BB962C8B-B14F-4D97-AF65-F5344CB8AC3E}">
        <p14:creationId xmlns:p14="http://schemas.microsoft.com/office/powerpoint/2010/main" val="169860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grant takes place in the Thane District of India in the State of Maharastra.  The</a:t>
            </a:r>
            <a:r>
              <a:rPr lang="en-US" baseline="0" dirty="0" smtClean="0"/>
              <a:t> project serves villages close of Murbad, highlighted on the map by arrows.  Murbad is about 27 miles east of the City of Thane and about 48 miles northeast of Mumbai.</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2</a:t>
            </a:fld>
            <a:endParaRPr lang="en-US" dirty="0"/>
          </a:p>
        </p:txBody>
      </p:sp>
    </p:spTree>
    <p:extLst>
      <p:ext uri="{BB962C8B-B14F-4D97-AF65-F5344CB8AC3E}">
        <p14:creationId xmlns:p14="http://schemas.microsoft.com/office/powerpoint/2010/main" val="102168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villagers are mainly subsistence farmers.  The chief crop is rice.  Some</a:t>
            </a:r>
            <a:r>
              <a:rPr lang="en-US" baseline="0" dirty="0" smtClean="0"/>
              <a:t> farmers also raise livestock.  There is usually only enough water for one crop a year, if that.  The average income is less than $3,000 per year.</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3</a:t>
            </a:fld>
            <a:endParaRPr lang="en-US" dirty="0"/>
          </a:p>
        </p:txBody>
      </p:sp>
    </p:spTree>
    <p:extLst>
      <p:ext uri="{BB962C8B-B14F-4D97-AF65-F5344CB8AC3E}">
        <p14:creationId xmlns:p14="http://schemas.microsoft.com/office/powerpoint/2010/main" val="361106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past 4 or 5 years, the State of Maharastra has experience drought on a par with California,</a:t>
            </a:r>
            <a:r>
              <a:rPr lang="en-US" baseline="0" dirty="0" smtClean="0"/>
              <a:t> creating a need for clean water.</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4</a:t>
            </a:fld>
            <a:endParaRPr lang="en-US" dirty="0"/>
          </a:p>
        </p:txBody>
      </p:sp>
    </p:spTree>
    <p:extLst>
      <p:ext uri="{BB962C8B-B14F-4D97-AF65-F5344CB8AC3E}">
        <p14:creationId xmlns:p14="http://schemas.microsoft.com/office/powerpoint/2010/main" val="285180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logical solution would be to preserve water from the summer monsoons, which fall annually in this part of India.  The map shows the states of India.  Maharastra is show in green in the central west part of the country.</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5</a:t>
            </a:fld>
            <a:endParaRPr lang="en-US" dirty="0"/>
          </a:p>
        </p:txBody>
      </p:sp>
    </p:spTree>
    <p:extLst>
      <p:ext uri="{BB962C8B-B14F-4D97-AF65-F5344CB8AC3E}">
        <p14:creationId xmlns:p14="http://schemas.microsoft.com/office/powerpoint/2010/main" val="410462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monsoons bring torrential rains which come during a certain time of the year.  The water simply runs off into the rivers and eventually the Arabian Sea.  The farmers try to conserve it with earthen dams, which simply wash away.</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6</a:t>
            </a:fld>
            <a:endParaRPr lang="en-US" dirty="0"/>
          </a:p>
        </p:txBody>
      </p:sp>
    </p:spTree>
    <p:extLst>
      <p:ext uri="{BB962C8B-B14F-4D97-AF65-F5344CB8AC3E}">
        <p14:creationId xmlns:p14="http://schemas.microsoft.com/office/powerpoint/2010/main" val="351068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drought results in</a:t>
            </a:r>
            <a:r>
              <a:rPr lang="en-US" baseline="0" dirty="0" smtClean="0"/>
              <a:t> insufficient water to support the population for the entire year.  After the rice is harvested in the early fall, families do not have clean water to drink, to support livestock, or to raise a second crop.  This has caused residents to migrate to the cities in search of water and work.  Children are pulled out of school, and families wind up in squatter camps, railway stations and the like.</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7</a:t>
            </a:fld>
            <a:endParaRPr lang="en-US" dirty="0"/>
          </a:p>
        </p:txBody>
      </p:sp>
    </p:spTree>
    <p:extLst>
      <p:ext uri="{BB962C8B-B14F-4D97-AF65-F5344CB8AC3E}">
        <p14:creationId xmlns:p14="http://schemas.microsoft.com/office/powerpoint/2010/main" val="3017577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Rotary Club of Thane East has found that permanent check dams can conserve the monsoon rain water,</a:t>
            </a:r>
            <a:r>
              <a:rPr lang="en-US" baseline="0" dirty="0" smtClean="0"/>
              <a:t> provide water for irrigation and livestock, and raise the water table.  Bore wells, combined with sanitation projects, provide clean drinking water year round to farming families.</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8</a:t>
            </a:fld>
            <a:endParaRPr lang="en-US" dirty="0"/>
          </a:p>
        </p:txBody>
      </p:sp>
    </p:spTree>
    <p:extLst>
      <p:ext uri="{BB962C8B-B14F-4D97-AF65-F5344CB8AC3E}">
        <p14:creationId xmlns:p14="http://schemas.microsoft.com/office/powerpoint/2010/main" val="291315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enabled farmers to irrigate a second crop after the rice is harvested so they do not need to seek work in the cities.  The children</a:t>
            </a:r>
            <a:r>
              <a:rPr lang="en-US" baseline="0" dirty="0" smtClean="0"/>
              <a:t> can stay in their schools year round, and everyone has convenient access to clean drinking water.</a:t>
            </a:r>
            <a:endParaRPr lang="en-US" dirty="0"/>
          </a:p>
        </p:txBody>
      </p:sp>
      <p:sp>
        <p:nvSpPr>
          <p:cNvPr id="4" name="Slide Number Placeholder 3"/>
          <p:cNvSpPr>
            <a:spLocks noGrp="1"/>
          </p:cNvSpPr>
          <p:nvPr>
            <p:ph type="sldNum" sz="quarter" idx="10"/>
          </p:nvPr>
        </p:nvSpPr>
        <p:spPr/>
        <p:txBody>
          <a:bodyPr/>
          <a:lstStyle/>
          <a:p>
            <a:fld id="{E178738A-4DD8-4710-AFB6-7F256CB6CA0D}" type="slidenum">
              <a:rPr lang="en-US" smtClean="0"/>
              <a:t>9</a:t>
            </a:fld>
            <a:endParaRPr lang="en-US" dirty="0"/>
          </a:p>
        </p:txBody>
      </p:sp>
    </p:spTree>
    <p:extLst>
      <p:ext uri="{BB962C8B-B14F-4D97-AF65-F5344CB8AC3E}">
        <p14:creationId xmlns:p14="http://schemas.microsoft.com/office/powerpoint/2010/main" val="2840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90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65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689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92033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08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9044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3976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864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9429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87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96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289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386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466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0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394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5134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016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891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4255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0777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814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653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946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72082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639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5400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173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54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96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3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621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828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941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13730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5/20/2015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00291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Britannic Bold" panose="020B0903060703020204" pitchFamily="34" charset="0"/>
              </a:rPr>
              <a:t>Water conservation</a:t>
            </a:r>
            <a:endParaRPr lang="en-US" b="1" dirty="0">
              <a:latin typeface="Britannic Bold" panose="020B0903060703020204" pitchFamily="34" charset="0"/>
            </a:endParaRPr>
          </a:p>
        </p:txBody>
      </p:sp>
      <p:sp>
        <p:nvSpPr>
          <p:cNvPr id="3" name="Subtitle 2"/>
          <p:cNvSpPr>
            <a:spLocks noGrp="1"/>
          </p:cNvSpPr>
          <p:nvPr>
            <p:ph type="subTitle" idx="1"/>
          </p:nvPr>
        </p:nvSpPr>
        <p:spPr/>
        <p:txBody>
          <a:bodyPr/>
          <a:lstStyle/>
          <a:p>
            <a:pPr algn="ctr"/>
            <a:r>
              <a:rPr lang="en-US" dirty="0" smtClean="0">
                <a:latin typeface="Arial Rounded MT Bold" panose="020F0704030504030204" pitchFamily="34" charset="0"/>
              </a:rPr>
              <a:t>A ROTARY FOUNDATION GLOBAL GRANT PROJECT IN THANE DISTRICT, INDIA</a:t>
            </a:r>
          </a:p>
          <a:p>
            <a:pPr algn="ctr">
              <a:lnSpc>
                <a:spcPts val="2520"/>
              </a:lnSpc>
              <a:spcBef>
                <a:spcPts val="0"/>
              </a:spcBef>
              <a:spcAft>
                <a:spcPts val="0"/>
              </a:spcAft>
            </a:pPr>
            <a:r>
              <a:rPr lang="en-US" dirty="0" smtClean="0">
                <a:latin typeface="Arial Rounded MT Bold" panose="020F0704030504030204" pitchFamily="34" charset="0"/>
              </a:rPr>
              <a:t>Rotary Club of Mission Viejo</a:t>
            </a:r>
          </a:p>
          <a:p>
            <a:pPr algn="ctr">
              <a:lnSpc>
                <a:spcPts val="2520"/>
              </a:lnSpc>
              <a:spcBef>
                <a:spcPts val="0"/>
              </a:spcBef>
              <a:spcAft>
                <a:spcPts val="0"/>
              </a:spcAft>
            </a:pPr>
            <a:r>
              <a:rPr lang="en-US" dirty="0" smtClean="0">
                <a:latin typeface="Arial Rounded MT Bold" panose="020F0704030504030204" pitchFamily="34" charset="0"/>
              </a:rPr>
              <a:t>Rotary Year 2014-15</a:t>
            </a:r>
            <a:endParaRPr lang="en-US" dirty="0">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9593" y="5170831"/>
            <a:ext cx="1605660" cy="1240737"/>
          </a:xfrm>
          <a:prstGeom prst="rect">
            <a:avLst/>
          </a:prstGeom>
        </p:spPr>
      </p:pic>
      <p:sp>
        <p:nvSpPr>
          <p:cNvPr id="5" name="TextBox 4"/>
          <p:cNvSpPr txBox="1"/>
          <p:nvPr/>
        </p:nvSpPr>
        <p:spPr>
          <a:xfrm rot="818757">
            <a:off x="6420677" y="1816965"/>
            <a:ext cx="4780721" cy="1077218"/>
          </a:xfrm>
          <a:prstGeom prst="rect">
            <a:avLst/>
          </a:prstGeom>
          <a:noFill/>
        </p:spPr>
        <p:txBody>
          <a:bodyPr wrap="square" rtlCol="0">
            <a:spAutoFit/>
          </a:bodyPr>
          <a:lstStyle/>
          <a:p>
            <a:pPr algn="ctr"/>
            <a:r>
              <a:rPr lang="en-US" sz="3200" dirty="0" smtClean="0"/>
              <a:t>Anatomy of a Rotary Foundation Grant</a:t>
            </a:r>
            <a:endParaRPr lang="en-US" sz="3200" dirty="0"/>
          </a:p>
        </p:txBody>
      </p:sp>
    </p:spTree>
    <p:extLst>
      <p:ext uri="{BB962C8B-B14F-4D97-AF65-F5344CB8AC3E}">
        <p14:creationId xmlns:p14="http://schemas.microsoft.com/office/powerpoint/2010/main" val="2141361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87955" y="614215"/>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FINANCING</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580322" y="1610139"/>
            <a:ext cx="8323842"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Our District Matches Our $5,000 Contribution with DDF</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TRF Matches 50% of Our Contribution</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TRF Matches 100% of Our District’s DDF</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Thane East Rotary Donates $2,000</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TRF Matches 50% of Thane East’s Donation</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Rotary District 3140 Contributes $6,500 in DDF</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TRF Matches 100% of District 3140’s DDF</a:t>
            </a:r>
            <a:endParaRPr lang="en-US" dirty="0">
              <a:solidFill>
                <a:schemeClr val="bg1"/>
              </a:solidFill>
              <a:latin typeface="Arial Black" panose="020B0A04020102020204" pitchFamily="34" charset="0"/>
            </a:endParaRPr>
          </a:p>
          <a:p>
            <a:pPr marL="285750" indent="-285750">
              <a:buFont typeface="Arial" panose="020B0604020202020204" pitchFamily="34" charset="0"/>
              <a:buChar char="•"/>
            </a:pPr>
            <a:endParaRPr lang="en-US" dirty="0" smtClean="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9574" y="3806391"/>
            <a:ext cx="6304170" cy="2615267"/>
          </a:xfrm>
          <a:prstGeom prst="rect">
            <a:avLst/>
          </a:prstGeom>
          <a:effectLst>
            <a:innerShdw blurRad="114300">
              <a:prstClr val="black"/>
            </a:innerShdw>
          </a:effectLst>
        </p:spPr>
      </p:pic>
      <p:pic>
        <p:nvPicPr>
          <p:cNvPr id="8" name="Picture 2" descr="C:\Users\David Williams\AppData\Local\Microsoft\Windows\Temporary Internet Files\Content.IE5\VVPEI7AX\MC900298919[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422132" y="916268"/>
            <a:ext cx="1933983" cy="1419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996" y="3806391"/>
            <a:ext cx="3170583" cy="523220"/>
          </a:xfrm>
          <a:prstGeom prst="rect">
            <a:avLst/>
          </a:prstGeom>
          <a:noFill/>
        </p:spPr>
        <p:txBody>
          <a:bodyPr wrap="square" rtlCol="0">
            <a:spAutoFit/>
          </a:bodyPr>
          <a:lstStyle/>
          <a:p>
            <a:r>
              <a:rPr lang="en-US" sz="1400" b="1" dirty="0" smtClean="0">
                <a:solidFill>
                  <a:schemeClr val="bg1"/>
                </a:solidFill>
              </a:rPr>
              <a:t>TRF=The Rotary Foundation</a:t>
            </a:r>
          </a:p>
          <a:p>
            <a:r>
              <a:rPr lang="en-US" sz="1400" b="1" dirty="0" smtClean="0">
                <a:solidFill>
                  <a:schemeClr val="bg1"/>
                </a:solidFill>
              </a:rPr>
              <a:t>DDF=District Designated Funds</a:t>
            </a:r>
            <a:endParaRPr lang="en-US" sz="1400" b="1" dirty="0">
              <a:solidFill>
                <a:schemeClr val="bg1"/>
              </a:solidFill>
            </a:endParaRPr>
          </a:p>
        </p:txBody>
      </p:sp>
    </p:spTree>
    <p:extLst>
      <p:ext uri="{BB962C8B-B14F-4D97-AF65-F5344CB8AC3E}">
        <p14:creationId xmlns:p14="http://schemas.microsoft.com/office/powerpoint/2010/main" val="5163922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87955" y="614215"/>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COST</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580322" y="1610139"/>
            <a:ext cx="8323842"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5 Check Dams:               $28,689</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5 Bore Wells:                    $4,590</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Admin. &amp; Audit Expenses:  </a:t>
            </a:r>
            <a:r>
              <a:rPr lang="en-US" u="sng" dirty="0" smtClean="0">
                <a:solidFill>
                  <a:schemeClr val="bg1"/>
                </a:solidFill>
                <a:latin typeface="Arial Black" panose="020B0A04020102020204" pitchFamily="34" charset="0"/>
              </a:rPr>
              <a:t>$221</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Total:                              $33,500                          </a:t>
            </a:r>
          </a:p>
          <a:p>
            <a:endParaRPr lang="en-US" dirty="0" smtClean="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061" y="3619417"/>
            <a:ext cx="6304170" cy="2615267"/>
          </a:xfrm>
          <a:prstGeom prst="rect">
            <a:avLst/>
          </a:prstGeom>
          <a:effectLst>
            <a:innerShdw blurRad="114300">
              <a:prstClr val="black"/>
            </a:innerShdw>
          </a:effectLst>
        </p:spPr>
      </p:pic>
      <p:pic>
        <p:nvPicPr>
          <p:cNvPr id="6" name="Picture 5" descr="money.jpg"/>
          <p:cNvPicPr>
            <a:picLocks noChangeAspect="1"/>
          </p:cNvPicPr>
          <p:nvPr/>
        </p:nvPicPr>
        <p:blipFill>
          <a:blip r:embed="rId4"/>
          <a:stretch>
            <a:fillRect/>
          </a:stretch>
        </p:blipFill>
        <p:spPr>
          <a:xfrm>
            <a:off x="8792818" y="1610139"/>
            <a:ext cx="1863645" cy="1465871"/>
          </a:xfrm>
          <a:prstGeom prst="rect">
            <a:avLst/>
          </a:prstGeom>
          <a:effectLst>
            <a:innerShdw blurRad="114300">
              <a:prstClr val="black"/>
            </a:innerShdw>
          </a:effectLst>
        </p:spPr>
      </p:pic>
      <p:sp>
        <p:nvSpPr>
          <p:cNvPr id="4" name="TextBox 3"/>
          <p:cNvSpPr txBox="1"/>
          <p:nvPr/>
        </p:nvSpPr>
        <p:spPr>
          <a:xfrm>
            <a:off x="1829574" y="3168776"/>
            <a:ext cx="6304170" cy="369332"/>
          </a:xfrm>
          <a:prstGeom prst="rect">
            <a:avLst/>
          </a:prstGeom>
          <a:noFill/>
        </p:spPr>
        <p:txBody>
          <a:bodyPr wrap="square" rtlCol="0">
            <a:spAutoFit/>
          </a:bodyPr>
          <a:lstStyle/>
          <a:p>
            <a:pPr algn="ctr"/>
            <a:r>
              <a:rPr lang="en-US" dirty="0" smtClean="0">
                <a:latin typeface="Arial Black" panose="020B0A04020102020204" pitchFamily="34" charset="0"/>
              </a:rPr>
              <a:t>Source of the Funds</a:t>
            </a:r>
            <a:endParaRPr lang="en-US" dirty="0">
              <a:latin typeface="Arial Black" panose="020B0A04020102020204" pitchFamily="34" charset="0"/>
            </a:endParaRPr>
          </a:p>
        </p:txBody>
      </p:sp>
    </p:spTree>
    <p:extLst>
      <p:ext uri="{BB962C8B-B14F-4D97-AF65-F5344CB8AC3E}">
        <p14:creationId xmlns:p14="http://schemas.microsoft.com/office/powerpoint/2010/main" val="24983316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921" y="606288"/>
            <a:ext cx="10843592" cy="1569660"/>
          </a:xfrm>
          <a:prstGeom prst="rect">
            <a:avLst/>
          </a:prstGeom>
          <a:noFill/>
        </p:spPr>
        <p:txBody>
          <a:bodyPr wrap="square" rtlCol="0">
            <a:spAutoFit/>
          </a:bodyPr>
          <a:lstStyle/>
          <a:p>
            <a:pPr algn="ctr"/>
            <a:r>
              <a:rPr lang="en-US" sz="4800" b="1" dirty="0" smtClean="0">
                <a:solidFill>
                  <a:schemeClr val="bg1"/>
                </a:solidFill>
                <a:latin typeface="Britannic Bold" panose="020B0903060703020204" pitchFamily="34" charset="0"/>
              </a:rPr>
              <a:t>HOW CAN SO MUCH BE ACCOMPLISHED</a:t>
            </a:r>
          </a:p>
          <a:p>
            <a:pPr algn="ctr"/>
            <a:r>
              <a:rPr lang="en-US" sz="4800" b="1" dirty="0" smtClean="0">
                <a:solidFill>
                  <a:schemeClr val="bg1"/>
                </a:solidFill>
                <a:latin typeface="Britannic Bold" panose="020B0903060703020204" pitchFamily="34" charset="0"/>
              </a:rPr>
              <a:t>WITH SUCH LIMITED RESOURCES? </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630017" y="2281683"/>
            <a:ext cx="9521686" cy="400110"/>
          </a:xfrm>
          <a:prstGeom prst="rect">
            <a:avLst/>
          </a:prstGeom>
          <a:noFill/>
        </p:spPr>
        <p:txBody>
          <a:bodyPr wrap="square" rtlCol="0">
            <a:spAutoFit/>
          </a:bodyPr>
          <a:lstStyle/>
          <a:p>
            <a:r>
              <a:rPr lang="en-US" sz="2000" dirty="0" smtClean="0">
                <a:solidFill>
                  <a:schemeClr val="bg1"/>
                </a:solidFill>
                <a:latin typeface="Arial Black" panose="020B0A04020102020204" pitchFamily="34" charset="0"/>
              </a:rPr>
              <a:t>The Voluntary Nature of Rotary Service (The Magic of Rotary):</a:t>
            </a:r>
            <a:endParaRPr lang="en-US" sz="2000" dirty="0">
              <a:solidFill>
                <a:schemeClr val="bg1"/>
              </a:solidFill>
              <a:latin typeface="Arial Black" panose="020B0A04020102020204" pitchFamily="34" charset="0"/>
            </a:endParaRPr>
          </a:p>
        </p:txBody>
      </p:sp>
      <p:sp>
        <p:nvSpPr>
          <p:cNvPr id="4" name="TextBox 3"/>
          <p:cNvSpPr txBox="1"/>
          <p:nvPr/>
        </p:nvSpPr>
        <p:spPr>
          <a:xfrm>
            <a:off x="2325756" y="2691268"/>
            <a:ext cx="882594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The Beneficiaries Define the Need</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Volunteers </a:t>
            </a:r>
            <a:r>
              <a:rPr lang="en-US" dirty="0">
                <a:solidFill>
                  <a:schemeClr val="bg1"/>
                </a:solidFill>
                <a:latin typeface="Arial Black" panose="020B0A04020102020204" pitchFamily="34" charset="0"/>
              </a:rPr>
              <a:t>(Rotarians and </a:t>
            </a:r>
            <a:r>
              <a:rPr lang="en-US" dirty="0" smtClean="0">
                <a:solidFill>
                  <a:schemeClr val="bg1"/>
                </a:solidFill>
                <a:latin typeface="Arial Black" panose="020B0A04020102020204" pitchFamily="34" charset="0"/>
              </a:rPr>
              <a:t>Beneficiaries) Do Most of the Work</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Rotarians </a:t>
            </a:r>
            <a:r>
              <a:rPr lang="en-US" dirty="0">
                <a:solidFill>
                  <a:schemeClr val="bg1"/>
                </a:solidFill>
                <a:latin typeface="Arial Black" panose="020B0A04020102020204" pitchFamily="34" charset="0"/>
              </a:rPr>
              <a:t>Bring Their Expertise to Bear on the Project</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Rotarians Use Their Contacts to Expedite the Work</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Rotarians Bring Their Resources to the Project</a:t>
            </a:r>
            <a:endParaRPr lang="en-US"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080" y="4318553"/>
            <a:ext cx="2571438" cy="1987826"/>
          </a:xfrm>
          <a:prstGeom prst="rect">
            <a:avLst/>
          </a:prstGeom>
          <a:effectLst>
            <a:innerShdw blurRad="114300">
              <a:prstClr val="black"/>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956" y="4318553"/>
            <a:ext cx="2706719" cy="2092404"/>
          </a:xfrm>
          <a:prstGeom prst="rect">
            <a:avLst/>
          </a:prstGeom>
          <a:effectLst>
            <a:innerShdw blurRad="114300">
              <a:prstClr val="black"/>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990" y="4318553"/>
            <a:ext cx="3078138" cy="1791816"/>
          </a:xfrm>
          <a:prstGeom prst="rect">
            <a:avLst/>
          </a:prstGeom>
          <a:effectLst>
            <a:innerShdw blurRad="114300">
              <a:prstClr val="black"/>
            </a:innerShdw>
          </a:effectLst>
        </p:spPr>
      </p:pic>
      <p:sp>
        <p:nvSpPr>
          <p:cNvPr id="8" name="TextBox 7"/>
          <p:cNvSpPr txBox="1"/>
          <p:nvPr/>
        </p:nvSpPr>
        <p:spPr>
          <a:xfrm>
            <a:off x="894955" y="6360610"/>
            <a:ext cx="2706719"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Drinking Water</a:t>
            </a:r>
            <a:endParaRPr lang="en-US" b="1" dirty="0">
              <a:solidFill>
                <a:schemeClr val="bg1"/>
              </a:solidFill>
              <a:latin typeface="Arial Black" panose="020B0A04020102020204" pitchFamily="34" charset="0"/>
            </a:endParaRPr>
          </a:p>
        </p:txBody>
      </p:sp>
      <p:sp>
        <p:nvSpPr>
          <p:cNvPr id="9" name="TextBox 8"/>
          <p:cNvSpPr txBox="1"/>
          <p:nvPr/>
        </p:nvSpPr>
        <p:spPr>
          <a:xfrm>
            <a:off x="4669990" y="6120526"/>
            <a:ext cx="3042775"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Irrigation Water</a:t>
            </a:r>
            <a:endParaRPr lang="en-US" b="1" dirty="0">
              <a:solidFill>
                <a:schemeClr val="bg1"/>
              </a:solidFill>
              <a:latin typeface="Arial Black" panose="020B0A04020102020204" pitchFamily="34" charset="0"/>
            </a:endParaRPr>
          </a:p>
        </p:txBody>
      </p:sp>
      <p:sp>
        <p:nvSpPr>
          <p:cNvPr id="10" name="TextBox 9"/>
          <p:cNvSpPr txBox="1"/>
          <p:nvPr/>
        </p:nvSpPr>
        <p:spPr>
          <a:xfrm>
            <a:off x="8802989" y="6315854"/>
            <a:ext cx="2549529"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Raise Water Table</a:t>
            </a:r>
            <a:endParaRPr lang="en-US"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3561151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
        <p:nvSpPr>
          <p:cNvPr id="3" name="TextBox 2"/>
          <p:cNvSpPr txBox="1"/>
          <p:nvPr/>
        </p:nvSpPr>
        <p:spPr>
          <a:xfrm>
            <a:off x="2055742" y="69574"/>
            <a:ext cx="8080513"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How Rotary Foundation Money Comes to Global Grants</a:t>
            </a:r>
            <a:endParaRPr lang="en-US" dirty="0">
              <a:solidFill>
                <a:schemeClr val="bg1"/>
              </a:solidFill>
              <a:latin typeface="Arial Black" panose="020B0A04020102020204" pitchFamily="34" charset="0"/>
            </a:endParaRPr>
          </a:p>
        </p:txBody>
      </p:sp>
      <p:sp>
        <p:nvSpPr>
          <p:cNvPr id="4" name="TextBox 3"/>
          <p:cNvSpPr txBox="1"/>
          <p:nvPr/>
        </p:nvSpPr>
        <p:spPr>
          <a:xfrm>
            <a:off x="2055742" y="6539948"/>
            <a:ext cx="3549928" cy="276999"/>
          </a:xfrm>
          <a:prstGeom prst="rect">
            <a:avLst/>
          </a:prstGeom>
          <a:noFill/>
        </p:spPr>
        <p:txBody>
          <a:bodyPr wrap="square" rtlCol="0">
            <a:spAutoFit/>
          </a:bodyPr>
          <a:lstStyle/>
          <a:p>
            <a:r>
              <a:rPr lang="en-US" sz="1200" dirty="0" smtClean="0">
                <a:solidFill>
                  <a:schemeClr val="bg1"/>
                </a:solidFill>
                <a:latin typeface="Arial Black" panose="020B0A04020102020204" pitchFamily="34" charset="0"/>
              </a:rPr>
              <a:t>DDF=District Designated Funds</a:t>
            </a:r>
            <a:endParaRPr lang="en-US" sz="1200" dirty="0">
              <a:solidFill>
                <a:schemeClr val="bg1"/>
              </a:solidFill>
              <a:latin typeface="Arial Black" panose="020B0A04020102020204" pitchFamily="34" charset="0"/>
            </a:endParaRPr>
          </a:p>
        </p:txBody>
      </p:sp>
      <p:sp>
        <p:nvSpPr>
          <p:cNvPr id="5" name="TextBox 4"/>
          <p:cNvSpPr txBox="1"/>
          <p:nvPr/>
        </p:nvSpPr>
        <p:spPr>
          <a:xfrm>
            <a:off x="5715000" y="6539948"/>
            <a:ext cx="4421255" cy="276999"/>
          </a:xfrm>
          <a:prstGeom prst="rect">
            <a:avLst/>
          </a:prstGeom>
          <a:noFill/>
        </p:spPr>
        <p:txBody>
          <a:bodyPr wrap="square" rtlCol="0">
            <a:spAutoFit/>
          </a:bodyPr>
          <a:lstStyle/>
          <a:p>
            <a:pPr algn="r"/>
            <a:r>
              <a:rPr lang="en-US" sz="1200" dirty="0" smtClean="0">
                <a:solidFill>
                  <a:schemeClr val="bg1"/>
                </a:solidFill>
                <a:latin typeface="Arial Black" panose="020B0A04020102020204" pitchFamily="34" charset="0"/>
              </a:rPr>
              <a:t>DAF=Donor Advised Funds</a:t>
            </a:r>
            <a:endParaRPr lang="en-US" sz="1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26762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921" y="606288"/>
            <a:ext cx="10843592" cy="830997"/>
          </a:xfrm>
          <a:prstGeom prst="rect">
            <a:avLst/>
          </a:prstGeom>
          <a:noFill/>
        </p:spPr>
        <p:txBody>
          <a:bodyPr wrap="square" rtlCol="0">
            <a:spAutoFit/>
          </a:bodyPr>
          <a:lstStyle/>
          <a:p>
            <a:pPr algn="ctr"/>
            <a:r>
              <a:rPr lang="en-US" sz="4800" b="1" dirty="0" smtClean="0">
                <a:solidFill>
                  <a:schemeClr val="bg1"/>
                </a:solidFill>
                <a:latin typeface="Britannic Bold" panose="020B0903060703020204" pitchFamily="34" charset="0"/>
              </a:rPr>
              <a:t>WHAT CAN I DO?</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063487" y="1574132"/>
            <a:ext cx="10088216" cy="400110"/>
          </a:xfrm>
          <a:prstGeom prst="rect">
            <a:avLst/>
          </a:prstGeom>
          <a:noFill/>
        </p:spPr>
        <p:txBody>
          <a:bodyPr wrap="square" rtlCol="0">
            <a:spAutoFit/>
          </a:bodyPr>
          <a:lstStyle/>
          <a:p>
            <a:pPr algn="ctr"/>
            <a:r>
              <a:rPr lang="en-US" sz="2000" dirty="0" smtClean="0">
                <a:solidFill>
                  <a:schemeClr val="bg1"/>
                </a:solidFill>
                <a:latin typeface="Arial Black" panose="020B0A04020102020204" pitchFamily="34" charset="0"/>
              </a:rPr>
              <a:t>Sign Up To Donate Each Month with Your Dues Payment</a:t>
            </a:r>
            <a:endParaRPr lang="en-US" sz="2000" dirty="0">
              <a:solidFill>
                <a:schemeClr val="bg1"/>
              </a:solidFill>
              <a:latin typeface="Arial Black" panose="020B0A04020102020204" pitchFamily="34" charset="0"/>
            </a:endParaRPr>
          </a:p>
        </p:txBody>
      </p:sp>
      <p:sp>
        <p:nvSpPr>
          <p:cNvPr id="4" name="TextBox 3"/>
          <p:cNvSpPr txBox="1"/>
          <p:nvPr/>
        </p:nvSpPr>
        <p:spPr>
          <a:xfrm>
            <a:off x="1448216" y="2247936"/>
            <a:ext cx="9591796"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$10/mo. Qualifies as a Sustaining Member</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Your Contributions will be Matched for Paul Harris Fellow Recognitions</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Our Club will be Eligible for Additional District Grants for our Projects</a:t>
            </a:r>
            <a:endParaRPr lang="en-US" dirty="0">
              <a:solidFill>
                <a:schemeClr val="bg1"/>
              </a:solidFill>
              <a:latin typeface="Arial Black" panose="020B0A04020102020204" pitchFamily="34" charset="0"/>
            </a:endParaRP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Our Club will be Eligible for Sustaining Club Status</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Our Club will be Eligible for District Awards and “Best Club” Recognition</a:t>
            </a:r>
            <a:endParaRPr lang="en-US" dirty="0">
              <a:solidFill>
                <a:schemeClr val="bg1"/>
              </a:solidFill>
              <a:latin typeface="Arial Black" panose="020B0A040201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792" y="4262221"/>
            <a:ext cx="3492252" cy="2022689"/>
          </a:xfrm>
          <a:prstGeom prst="rect">
            <a:avLst/>
          </a:prstGeom>
        </p:spPr>
      </p:pic>
      <p:pic>
        <p:nvPicPr>
          <p:cNvPr id="1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84" y="4262221"/>
            <a:ext cx="2887919" cy="20226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17" y="4262221"/>
            <a:ext cx="2899036" cy="2022689"/>
          </a:xfrm>
          <a:prstGeom prst="rect">
            <a:avLst/>
          </a:prstGeom>
        </p:spPr>
      </p:pic>
      <p:sp>
        <p:nvSpPr>
          <p:cNvPr id="5" name="TextBox 4"/>
          <p:cNvSpPr txBox="1"/>
          <p:nvPr/>
        </p:nvSpPr>
        <p:spPr>
          <a:xfrm>
            <a:off x="903017" y="6284910"/>
            <a:ext cx="2899036"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PHF Pins</a:t>
            </a:r>
            <a:endParaRPr lang="en-US" dirty="0">
              <a:solidFill>
                <a:schemeClr val="bg1"/>
              </a:solidFill>
              <a:latin typeface="Arial Black" panose="020B0A04020102020204" pitchFamily="34" charset="0"/>
            </a:endParaRPr>
          </a:p>
        </p:txBody>
      </p:sp>
      <p:sp>
        <p:nvSpPr>
          <p:cNvPr id="6" name="TextBox 5"/>
          <p:cNvSpPr txBox="1"/>
          <p:nvPr/>
        </p:nvSpPr>
        <p:spPr>
          <a:xfrm>
            <a:off x="4286792" y="6284910"/>
            <a:ext cx="3492252"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EREY Banner</a:t>
            </a:r>
            <a:endParaRPr lang="en-US" b="1" dirty="0">
              <a:solidFill>
                <a:schemeClr val="bg1"/>
              </a:solidFill>
              <a:latin typeface="Arial Black" panose="020B0A04020102020204" pitchFamily="34" charset="0"/>
            </a:endParaRPr>
          </a:p>
        </p:txBody>
      </p:sp>
      <p:sp>
        <p:nvSpPr>
          <p:cNvPr id="7" name="TextBox 6"/>
          <p:cNvSpPr txBox="1"/>
          <p:nvPr/>
        </p:nvSpPr>
        <p:spPr>
          <a:xfrm>
            <a:off x="8263784" y="6284910"/>
            <a:ext cx="2887919" cy="338554"/>
          </a:xfrm>
          <a:prstGeom prst="rect">
            <a:avLst/>
          </a:prstGeom>
          <a:noFill/>
        </p:spPr>
        <p:txBody>
          <a:bodyPr wrap="square" rtlCol="0">
            <a:spAutoFit/>
          </a:bodyPr>
          <a:lstStyle/>
          <a:p>
            <a:pPr algn="ctr"/>
            <a:r>
              <a:rPr lang="en-US" sz="1600" dirty="0" smtClean="0">
                <a:solidFill>
                  <a:schemeClr val="bg1"/>
                </a:solidFill>
                <a:latin typeface="Arial Black" panose="020B0A04020102020204" pitchFamily="34" charset="0"/>
              </a:rPr>
              <a:t>Sustaining Club Banner</a:t>
            </a:r>
            <a:endParaRPr lang="en-US" sz="1600" dirty="0">
              <a:solidFill>
                <a:schemeClr val="bg1"/>
              </a:solidFill>
              <a:latin typeface="Arial Black" panose="020B0A04020102020204" pitchFamily="34" charset="0"/>
            </a:endParaRPr>
          </a:p>
        </p:txBody>
      </p:sp>
      <p:pic>
        <p:nvPicPr>
          <p:cNvPr id="12" name="Picture 3" descr="C:\Users\David Williams\AppData\Local\Microsoft\Windows\Temporary Internet Files\Content.IE5\TT5N35DL\MC900389602[1].wmf"/>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1940" y="529978"/>
            <a:ext cx="1099151" cy="83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642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9104" y="407504"/>
            <a:ext cx="8448261" cy="233910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Mission Statement of The </a:t>
            </a:r>
            <a:r>
              <a:rPr lang="en-US" sz="2800" b="1" dirty="0">
                <a:effectLst>
                  <a:outerShdw blurRad="38100" dist="38100" dir="2700000" algn="tl">
                    <a:srgbClr val="000000">
                      <a:alpha val="43137"/>
                    </a:srgbClr>
                  </a:outerShdw>
                </a:effectLst>
              </a:rPr>
              <a:t>Rotary </a:t>
            </a:r>
            <a:r>
              <a:rPr lang="en-US" sz="2800" b="1" dirty="0" smtClean="0">
                <a:effectLst>
                  <a:outerShdw blurRad="38100" dist="38100" dir="2700000" algn="tl">
                    <a:srgbClr val="000000">
                      <a:alpha val="43137"/>
                    </a:srgbClr>
                  </a:outerShdw>
                </a:effectLst>
              </a:rPr>
              <a:t>Foundation</a:t>
            </a:r>
          </a:p>
          <a:p>
            <a:endParaRPr lang="en-US" dirty="0"/>
          </a:p>
          <a:p>
            <a:pPr algn="just"/>
            <a:r>
              <a:rPr lang="en-US" sz="2000" dirty="0"/>
              <a:t>The mission of The Rotary Foundation is to enable Rotarians to advance world understanding, goodwill, and peace through the improvement of health, the support of education, and the alleviation of poverty.</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592" y="2954028"/>
            <a:ext cx="4180086" cy="3230067"/>
          </a:xfrm>
          <a:prstGeom prst="rect">
            <a:avLst/>
          </a:prstGeom>
          <a:effectLst>
            <a:innerShdw blurRad="114300">
              <a:prstClr val="black"/>
            </a:innerShdw>
          </a:effectLst>
        </p:spPr>
      </p:pic>
    </p:spTree>
    <p:extLst>
      <p:ext uri="{BB962C8B-B14F-4D97-AF65-F5344CB8AC3E}">
        <p14:creationId xmlns:p14="http://schemas.microsoft.com/office/powerpoint/2010/main" val="38922484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96" y="1125399"/>
            <a:ext cx="5715000" cy="3533775"/>
          </a:xfrm>
          <a:prstGeom prst="rect">
            <a:avLst/>
          </a:prstGeom>
          <a:effectLst>
            <a:innerShdw blurRad="114300">
              <a:prstClr val="black"/>
            </a:innerShdw>
          </a:effectLst>
        </p:spPr>
      </p:pic>
      <p:sp>
        <p:nvSpPr>
          <p:cNvPr id="6" name="Down Arrow 5"/>
          <p:cNvSpPr/>
          <p:nvPr/>
        </p:nvSpPr>
        <p:spPr>
          <a:xfrm>
            <a:off x="9849977" y="2236303"/>
            <a:ext cx="218361" cy="326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6287" y="447261"/>
            <a:ext cx="4979504"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LOCATION</a:t>
            </a:r>
            <a:endParaRPr lang="en-US" sz="4800" b="1" dirty="0">
              <a:solidFill>
                <a:schemeClr val="bg1"/>
              </a:solidFill>
              <a:latin typeface="Britannic Bold" panose="020B0903060703020204" pitchFamily="34" charset="0"/>
            </a:endParaRPr>
          </a:p>
        </p:txBody>
      </p:sp>
      <p:sp>
        <p:nvSpPr>
          <p:cNvPr id="10" name="TextBox 9"/>
          <p:cNvSpPr txBox="1"/>
          <p:nvPr/>
        </p:nvSpPr>
        <p:spPr>
          <a:xfrm>
            <a:off x="775252" y="1461052"/>
            <a:ext cx="492980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Britannic Bold" panose="020B0903060703020204" pitchFamily="34" charset="0"/>
              </a:rPr>
              <a:t>Murbad (pop. 18,700)</a:t>
            </a:r>
          </a:p>
          <a:p>
            <a:pPr marL="285750" indent="-285750">
              <a:buFont typeface="Arial" panose="020B0604020202020204" pitchFamily="34" charset="0"/>
              <a:buChar char="•"/>
            </a:pPr>
            <a:r>
              <a:rPr lang="en-US" dirty="0" smtClean="0">
                <a:solidFill>
                  <a:schemeClr val="bg1"/>
                </a:solidFill>
                <a:latin typeface="Britannic Bold" panose="020B0903060703020204" pitchFamily="34" charset="0"/>
              </a:rPr>
              <a:t>27 Miles from Thane (pop.1.8 million)</a:t>
            </a:r>
          </a:p>
          <a:p>
            <a:pPr marL="285750" indent="-285750">
              <a:buFont typeface="Arial" panose="020B0604020202020204" pitchFamily="34" charset="0"/>
              <a:buChar char="•"/>
            </a:pPr>
            <a:r>
              <a:rPr lang="en-US" dirty="0" smtClean="0">
                <a:solidFill>
                  <a:schemeClr val="bg1"/>
                </a:solidFill>
                <a:latin typeface="Britannic Bold" panose="020B0903060703020204" pitchFamily="34" charset="0"/>
              </a:rPr>
              <a:t>48 Miles from Mumbai (pop. 18.4 million)</a:t>
            </a:r>
            <a:endParaRPr lang="en-US" dirty="0">
              <a:solidFill>
                <a:schemeClr val="bg1"/>
              </a:solidFill>
              <a:latin typeface="Britannic Bold" panose="020B0903060703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252" y="3093761"/>
            <a:ext cx="4165179" cy="3130826"/>
          </a:xfrm>
          <a:prstGeom prst="rect">
            <a:avLst/>
          </a:prstGeom>
          <a:effectLst>
            <a:innerShdw blurRad="114300">
              <a:prstClr val="black"/>
            </a:innerShdw>
          </a:effectLst>
        </p:spPr>
      </p:pic>
      <p:sp>
        <p:nvSpPr>
          <p:cNvPr id="3" name="Left Arrow 2"/>
          <p:cNvSpPr/>
          <p:nvPr/>
        </p:nvSpPr>
        <p:spPr>
          <a:xfrm rot="20340085">
            <a:off x="3747824" y="4373113"/>
            <a:ext cx="320600" cy="236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2067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558" y="539424"/>
            <a:ext cx="8607287"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PEOPLE </a:t>
            </a:r>
            <a:r>
              <a:rPr lang="en-US" sz="2400" b="1" dirty="0" smtClean="0">
                <a:solidFill>
                  <a:schemeClr val="bg1"/>
                </a:solidFill>
                <a:latin typeface="Britannic Bold" panose="020B0903060703020204" pitchFamily="34" charset="0"/>
              </a:rPr>
              <a:t>(Rural Thane District)</a:t>
            </a:r>
            <a:endParaRPr lang="en-US" sz="4800" b="1" dirty="0">
              <a:solidFill>
                <a:schemeClr val="bg1"/>
              </a:solidFill>
              <a:latin typeface="Britannic Bold" panose="020B0903060703020204" pitchFamily="34" charset="0"/>
            </a:endParaRPr>
          </a:p>
        </p:txBody>
      </p:sp>
      <p:sp>
        <p:nvSpPr>
          <p:cNvPr id="3" name="TextBox 2"/>
          <p:cNvSpPr txBox="1"/>
          <p:nvPr/>
        </p:nvSpPr>
        <p:spPr>
          <a:xfrm>
            <a:off x="1142998" y="1555087"/>
            <a:ext cx="7444409"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latin typeface="Arial Rounded MT Bold" panose="020F0704030504030204" pitchFamily="34" charset="0"/>
              </a:rPr>
              <a:t>PRINCIPALLY SUBSISTANCE FARMING (RICE CULTIVATION)</a:t>
            </a:r>
          </a:p>
          <a:p>
            <a:pPr marL="285750" indent="-285750">
              <a:buFont typeface="Arial" panose="020B0604020202020204" pitchFamily="34" charset="0"/>
              <a:buChar char="•"/>
            </a:pPr>
            <a:r>
              <a:rPr lang="en-US" b="1" dirty="0" smtClean="0">
                <a:solidFill>
                  <a:schemeClr val="bg1"/>
                </a:solidFill>
                <a:latin typeface="Arial Rounded MT Bold" panose="020F0704030504030204" pitchFamily="34" charset="0"/>
              </a:rPr>
              <a:t>USUALLY ONE CROP PER YEAR</a:t>
            </a:r>
          </a:p>
          <a:p>
            <a:pPr marL="285750" indent="-285750">
              <a:buFont typeface="Arial" panose="020B0604020202020204" pitchFamily="34" charset="0"/>
              <a:buChar char="•"/>
            </a:pPr>
            <a:r>
              <a:rPr lang="en-US" b="1" dirty="0" smtClean="0">
                <a:solidFill>
                  <a:schemeClr val="bg1"/>
                </a:solidFill>
                <a:latin typeface="Arial Rounded MT Bold" panose="020F0704030504030204" pitchFamily="34" charset="0"/>
              </a:rPr>
              <a:t>LIVESTOCK</a:t>
            </a:r>
          </a:p>
          <a:p>
            <a:pPr marL="285750" indent="-285750">
              <a:buFont typeface="Arial" panose="020B0604020202020204" pitchFamily="34" charset="0"/>
              <a:buChar char="•"/>
            </a:pPr>
            <a:r>
              <a:rPr lang="en-US" b="1" dirty="0" smtClean="0">
                <a:solidFill>
                  <a:schemeClr val="bg1"/>
                </a:solidFill>
                <a:latin typeface="Arial Rounded MT Bold" panose="020F0704030504030204" pitchFamily="34" charset="0"/>
              </a:rPr>
              <a:t>LOW INCOME &lt;$3,000/Yr.</a:t>
            </a:r>
          </a:p>
          <a:p>
            <a:pPr marL="285750" indent="-285750">
              <a:buFont typeface="Arial" panose="020B0604020202020204" pitchFamily="34" charset="0"/>
              <a:buChar char="•"/>
            </a:pPr>
            <a:endParaRPr lang="en-US" b="1" dirty="0">
              <a:solidFill>
                <a:schemeClr val="bg1"/>
              </a:solidFill>
              <a:latin typeface="Britannic Bold" panose="020B09030607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494" y="2311677"/>
            <a:ext cx="5188225" cy="3876260"/>
          </a:xfrm>
          <a:prstGeom prst="rect">
            <a:avLst/>
          </a:prstGeom>
          <a:effectLst>
            <a:innerShdw blurRad="114300">
              <a:prstClr val="black"/>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58" y="3528392"/>
            <a:ext cx="5554554" cy="2659546"/>
          </a:xfrm>
          <a:prstGeom prst="rect">
            <a:avLst/>
          </a:prstGeom>
          <a:effectLst>
            <a:innerShdw blurRad="114300">
              <a:prstClr val="black"/>
            </a:innerShdw>
          </a:effectLst>
        </p:spPr>
      </p:pic>
      <p:sp>
        <p:nvSpPr>
          <p:cNvPr id="5" name="TextBox 4"/>
          <p:cNvSpPr txBox="1"/>
          <p:nvPr/>
        </p:nvSpPr>
        <p:spPr>
          <a:xfrm>
            <a:off x="6450494" y="6187937"/>
            <a:ext cx="5188225"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Rice Cultivation</a:t>
            </a:r>
            <a:endParaRPr lang="en-US" dirty="0">
              <a:solidFill>
                <a:schemeClr val="bg1"/>
              </a:solidFill>
              <a:latin typeface="Arial Black" panose="020B0A04020102020204" pitchFamily="34" charset="0"/>
            </a:endParaRPr>
          </a:p>
        </p:txBody>
      </p:sp>
      <p:sp>
        <p:nvSpPr>
          <p:cNvPr id="7" name="TextBox 6"/>
          <p:cNvSpPr txBox="1"/>
          <p:nvPr/>
        </p:nvSpPr>
        <p:spPr>
          <a:xfrm>
            <a:off x="561558" y="6187937"/>
            <a:ext cx="5554554"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Livestock</a:t>
            </a:r>
            <a:endParaRPr lang="en-US"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21822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840357"/>
            <a:ext cx="8534400" cy="954156"/>
          </a:xfrm>
        </p:spPr>
        <p:txBody>
          <a:bodyPr/>
          <a:lstStyle/>
          <a:p>
            <a:r>
              <a:rPr lang="en-US" dirty="0" smtClean="0"/>
              <a:t>Record low rainfall</a:t>
            </a:r>
            <a:endParaRPr lang="en-US" dirty="0"/>
          </a:p>
        </p:txBody>
      </p:sp>
      <p:sp>
        <p:nvSpPr>
          <p:cNvPr id="3" name="Content Placeholder 2"/>
          <p:cNvSpPr>
            <a:spLocks noGrp="1"/>
          </p:cNvSpPr>
          <p:nvPr>
            <p:ph idx="1"/>
          </p:nvPr>
        </p:nvSpPr>
        <p:spPr/>
        <p:txBody>
          <a:bodyPr>
            <a:normAutofit/>
          </a:bodyPr>
          <a:lstStyle/>
          <a:p>
            <a:r>
              <a:rPr lang="en-US" sz="4800" dirty="0" smtClean="0">
                <a:solidFill>
                  <a:schemeClr val="bg1"/>
                </a:solidFill>
                <a:latin typeface="Britannic Bold" panose="020B0903060703020204" pitchFamily="34" charset="0"/>
              </a:rPr>
              <a:t>THE </a:t>
            </a:r>
            <a:r>
              <a:rPr lang="en-US" sz="4800" b="1" dirty="0" smtClean="0">
                <a:solidFill>
                  <a:schemeClr val="bg1"/>
                </a:solidFill>
                <a:latin typeface="Britannic Bold" panose="020B0903060703020204" pitchFamily="34" charset="0"/>
              </a:rPr>
              <a:t>PROBLEM</a:t>
            </a:r>
          </a:p>
          <a:p>
            <a:pPr marL="0" indent="0">
              <a:buNone/>
            </a:pPr>
            <a:r>
              <a:rPr lang="en-US" sz="4800" dirty="0" smtClean="0">
                <a:solidFill>
                  <a:srgbClr val="FF0000"/>
                </a:solidFill>
                <a:latin typeface="Britannic Bold" panose="020B0903060703020204" pitchFamily="34" charset="0"/>
              </a:rPr>
              <a:t>           Drought</a:t>
            </a:r>
            <a:endParaRPr lang="en-US" sz="4800" dirty="0">
              <a:solidFill>
                <a:srgbClr val="FF0000"/>
              </a:solidFill>
              <a:latin typeface="Britannic Bold" panose="020B09030607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949" y="433549"/>
            <a:ext cx="5405044" cy="4053783"/>
          </a:xfrm>
          <a:prstGeom prst="rect">
            <a:avLst/>
          </a:prstGeom>
          <a:effectLst>
            <a:innerShdw blurRad="114300">
              <a:prstClr val="black"/>
            </a:innerShdw>
          </a:effectLst>
        </p:spPr>
      </p:pic>
    </p:spTree>
    <p:extLst>
      <p:ext uri="{BB962C8B-B14F-4D97-AF65-F5344CB8AC3E}">
        <p14:creationId xmlns:p14="http://schemas.microsoft.com/office/powerpoint/2010/main" val="38467737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558" y="539424"/>
            <a:ext cx="8607287"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ANSWER</a:t>
            </a:r>
            <a:endParaRPr lang="en-US" sz="4800" b="1" dirty="0">
              <a:solidFill>
                <a:schemeClr val="bg1"/>
              </a:solidFill>
              <a:latin typeface="Britannic Bold" panose="020B0903060703020204" pitchFamily="34" charset="0"/>
            </a:endParaRPr>
          </a:p>
        </p:txBody>
      </p:sp>
      <p:sp>
        <p:nvSpPr>
          <p:cNvPr id="3" name="TextBox 2"/>
          <p:cNvSpPr txBox="1"/>
          <p:nvPr/>
        </p:nvSpPr>
        <p:spPr>
          <a:xfrm>
            <a:off x="1142998" y="1555087"/>
            <a:ext cx="744440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The Annual Monsoons</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June-September</a:t>
            </a:r>
          </a:p>
          <a:p>
            <a:pPr marL="285750" indent="-285750">
              <a:buFont typeface="Arial" panose="020B0604020202020204" pitchFamily="34" charset="0"/>
              <a:buChar char="•"/>
            </a:pPr>
            <a:endParaRPr lang="en-US" b="1" dirty="0">
              <a:solidFill>
                <a:schemeClr val="bg1"/>
              </a:solidFill>
              <a:latin typeface="Britannic Bold" panose="020B0903060703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2316">
            <a:off x="4580539" y="1987826"/>
            <a:ext cx="6990263" cy="4086615"/>
          </a:xfrm>
          <a:prstGeom prst="rect">
            <a:avLst/>
          </a:prstGeom>
          <a:effectLst>
            <a:innerShdw blurRad="114300">
              <a:prstClr val="black"/>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4098">
            <a:off x="745435" y="2989865"/>
            <a:ext cx="3048000" cy="3084576"/>
          </a:xfrm>
          <a:prstGeom prst="rect">
            <a:avLst/>
          </a:prstGeom>
        </p:spPr>
      </p:pic>
      <p:sp>
        <p:nvSpPr>
          <p:cNvPr id="5" name="TextBox 4"/>
          <p:cNvSpPr txBox="1"/>
          <p:nvPr/>
        </p:nvSpPr>
        <p:spPr>
          <a:xfrm rot="449044">
            <a:off x="4337518" y="6076194"/>
            <a:ext cx="6858722"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Typical Monsoon Downpour</a:t>
            </a:r>
            <a:endParaRPr lang="en-US" dirty="0">
              <a:solidFill>
                <a:schemeClr val="bg1"/>
              </a:solidFill>
              <a:latin typeface="Arial Black" panose="020B0A04020102020204" pitchFamily="34" charset="0"/>
            </a:endParaRPr>
          </a:p>
        </p:txBody>
      </p:sp>
      <p:sp>
        <p:nvSpPr>
          <p:cNvPr id="7" name="TextBox 6"/>
          <p:cNvSpPr txBox="1"/>
          <p:nvPr/>
        </p:nvSpPr>
        <p:spPr>
          <a:xfrm rot="21095587">
            <a:off x="982916" y="6090830"/>
            <a:ext cx="3032820"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The States of India</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0342015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921" y="606288"/>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CHALLENGE</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580322" y="1610139"/>
            <a:ext cx="721580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Torrential Downpours</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Water Runs Off</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Earthen Dams Wash Away</a:t>
            </a:r>
            <a:endParaRPr lang="en-US"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521" y="1311965"/>
            <a:ext cx="5659321" cy="3252027"/>
          </a:xfrm>
          <a:prstGeom prst="rect">
            <a:avLst/>
          </a:prstGeom>
          <a:effectLst>
            <a:innerShdw blurRad="114300">
              <a:prstClr val="black"/>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65" y="2835633"/>
            <a:ext cx="4204253" cy="3205743"/>
          </a:xfrm>
          <a:prstGeom prst="rect">
            <a:avLst/>
          </a:prstGeom>
        </p:spPr>
      </p:pic>
      <p:sp>
        <p:nvSpPr>
          <p:cNvPr id="7" name="Rectangle 6"/>
          <p:cNvSpPr/>
          <p:nvPr/>
        </p:nvSpPr>
        <p:spPr>
          <a:xfrm>
            <a:off x="5823521" y="4534585"/>
            <a:ext cx="5659321" cy="369332"/>
          </a:xfrm>
          <a:prstGeom prst="rect">
            <a:avLst/>
          </a:prstGeom>
        </p:spPr>
        <p:txBody>
          <a:bodyPr wrap="square">
            <a:spAutoFit/>
          </a:bodyPr>
          <a:lstStyle/>
          <a:p>
            <a:pPr algn="ctr"/>
            <a:r>
              <a:rPr lang="en-US" dirty="0">
                <a:solidFill>
                  <a:schemeClr val="bg1"/>
                </a:solidFill>
                <a:latin typeface="Arial Black" panose="020B0A04020102020204" pitchFamily="34" charset="0"/>
              </a:rPr>
              <a:t>Water </a:t>
            </a:r>
            <a:r>
              <a:rPr lang="en-US" dirty="0" smtClean="0">
                <a:solidFill>
                  <a:schemeClr val="bg1"/>
                </a:solidFill>
                <a:latin typeface="Arial Black" panose="020B0A04020102020204" pitchFamily="34" charset="0"/>
              </a:rPr>
              <a:t>Runoff</a:t>
            </a:r>
            <a:endParaRPr lang="en-US" dirty="0">
              <a:solidFill>
                <a:schemeClr val="bg1"/>
              </a:solidFill>
              <a:latin typeface="Arial Black" panose="020B0A04020102020204" pitchFamily="34" charset="0"/>
            </a:endParaRPr>
          </a:p>
        </p:txBody>
      </p:sp>
      <p:sp>
        <p:nvSpPr>
          <p:cNvPr id="9" name="Rectangle 8"/>
          <p:cNvSpPr/>
          <p:nvPr/>
        </p:nvSpPr>
        <p:spPr>
          <a:xfrm>
            <a:off x="854765" y="6041376"/>
            <a:ext cx="4204253" cy="369332"/>
          </a:xfrm>
          <a:prstGeom prst="rect">
            <a:avLst/>
          </a:prstGeom>
        </p:spPr>
        <p:txBody>
          <a:bodyPr wrap="square">
            <a:spAutoFit/>
          </a:bodyPr>
          <a:lstStyle/>
          <a:p>
            <a:pPr algn="ctr"/>
            <a:r>
              <a:rPr lang="en-US" dirty="0">
                <a:solidFill>
                  <a:schemeClr val="bg1"/>
                </a:solidFill>
                <a:latin typeface="Arial Black" panose="020B0A04020102020204" pitchFamily="34" charset="0"/>
              </a:rPr>
              <a:t>Water Runoff</a:t>
            </a:r>
          </a:p>
        </p:txBody>
      </p:sp>
    </p:spTree>
    <p:extLst>
      <p:ext uri="{BB962C8B-B14F-4D97-AF65-F5344CB8AC3E}">
        <p14:creationId xmlns:p14="http://schemas.microsoft.com/office/powerpoint/2010/main" val="306500169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921" y="606288"/>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IMPACT</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552041" y="1428397"/>
            <a:ext cx="7215808"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Water for One Crop per Year</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Insufficient Clean Drinking Water</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Exodus to the Cities for Water and Work</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Children Pulled out of School</a:t>
            </a:r>
            <a:endParaRPr lang="en-US"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918" y="4005469"/>
            <a:ext cx="4613539" cy="2248040"/>
          </a:xfrm>
          <a:prstGeom prst="rect">
            <a:avLst/>
          </a:prstGeom>
          <a:effectLst>
            <a:innerShdw blurRad="114300">
              <a:prstClr val="black"/>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6477" y="1437285"/>
            <a:ext cx="4584422" cy="2186616"/>
          </a:xfrm>
          <a:prstGeom prst="rect">
            <a:avLst/>
          </a:prstGeom>
          <a:effectLst>
            <a:innerShdw blurRad="114300">
              <a:prstClr val="black"/>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921" y="2810468"/>
            <a:ext cx="6102627" cy="3496915"/>
          </a:xfrm>
          <a:prstGeom prst="rect">
            <a:avLst/>
          </a:prstGeom>
        </p:spPr>
      </p:pic>
      <p:sp>
        <p:nvSpPr>
          <p:cNvPr id="7" name="TextBox 6"/>
          <p:cNvSpPr txBox="1"/>
          <p:nvPr/>
        </p:nvSpPr>
        <p:spPr>
          <a:xfrm>
            <a:off x="7091918" y="6253509"/>
            <a:ext cx="4584422"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Squatter Encampment</a:t>
            </a:r>
            <a:endParaRPr lang="en-US" dirty="0">
              <a:solidFill>
                <a:schemeClr val="bg1"/>
              </a:solidFill>
              <a:latin typeface="Arial Black" panose="020B0A04020102020204" pitchFamily="34" charset="0"/>
            </a:endParaRPr>
          </a:p>
        </p:txBody>
      </p:sp>
      <p:sp>
        <p:nvSpPr>
          <p:cNvPr id="8" name="TextBox 7"/>
          <p:cNvSpPr txBox="1"/>
          <p:nvPr/>
        </p:nvSpPr>
        <p:spPr>
          <a:xfrm>
            <a:off x="7106477" y="3623901"/>
            <a:ext cx="4569863" cy="369332"/>
          </a:xfrm>
          <a:prstGeom prst="rect">
            <a:avLst/>
          </a:prstGeom>
          <a:noFill/>
        </p:spPr>
        <p:txBody>
          <a:bodyPr wrap="square" rtlCol="0">
            <a:spAutoFit/>
          </a:bodyPr>
          <a:lstStyle/>
          <a:p>
            <a:pPr algn="ctr"/>
            <a:r>
              <a:rPr lang="en-US" b="1" dirty="0" smtClean="0">
                <a:solidFill>
                  <a:schemeClr val="bg1"/>
                </a:solidFill>
                <a:latin typeface="Arial Black" panose="020B0A04020102020204" pitchFamily="34" charset="0"/>
              </a:rPr>
              <a:t>Carrying Water</a:t>
            </a:r>
            <a:endParaRPr lang="en-US" b="1" dirty="0">
              <a:solidFill>
                <a:schemeClr val="bg1"/>
              </a:solidFill>
              <a:latin typeface="Arial Black" panose="020B0A04020102020204" pitchFamily="34" charset="0"/>
            </a:endParaRPr>
          </a:p>
        </p:txBody>
      </p:sp>
      <p:sp>
        <p:nvSpPr>
          <p:cNvPr id="9" name="TextBox 8"/>
          <p:cNvSpPr txBox="1"/>
          <p:nvPr/>
        </p:nvSpPr>
        <p:spPr>
          <a:xfrm>
            <a:off x="665921" y="6307383"/>
            <a:ext cx="6112566"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Newspaper Laments Migrants to Mumbai</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95701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65921" y="606288"/>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SOLUTION</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610140" y="1333140"/>
            <a:ext cx="721580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5 Check Dams for Water Reclamation</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Check Dams Provide for Irrigation and Livestock</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Check Dams Raise the Water Table</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5 Bore </a:t>
            </a:r>
            <a:r>
              <a:rPr lang="en-US" dirty="0">
                <a:solidFill>
                  <a:schemeClr val="bg1"/>
                </a:solidFill>
                <a:latin typeface="Arial Black" panose="020B0A04020102020204" pitchFamily="34" charset="0"/>
              </a:rPr>
              <a:t>Wells for Drinking Water</a:t>
            </a:r>
          </a:p>
          <a:p>
            <a:pPr marL="285750" indent="-285750">
              <a:buFont typeface="Arial" panose="020B0604020202020204" pitchFamily="34" charset="0"/>
              <a:buChar char="•"/>
            </a:pPr>
            <a:endParaRPr lang="en-US" dirty="0" smtClean="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087" y="2706323"/>
            <a:ext cx="4723073" cy="3651128"/>
          </a:xfrm>
          <a:prstGeom prst="rect">
            <a:avLst/>
          </a:prstGeom>
          <a:effectLst>
            <a:innerShdw blurRad="114300">
              <a:prstClr val="black"/>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464" y="2706323"/>
            <a:ext cx="2819823" cy="3647661"/>
          </a:xfrm>
          <a:prstGeom prst="rect">
            <a:avLst/>
          </a:prstGeom>
          <a:effectLst>
            <a:innerShdw blurRad="114300">
              <a:prstClr val="black"/>
            </a:innerShdw>
          </a:effectLst>
        </p:spPr>
      </p:pic>
      <p:sp>
        <p:nvSpPr>
          <p:cNvPr id="4" name="TextBox 3"/>
          <p:cNvSpPr txBox="1"/>
          <p:nvPr/>
        </p:nvSpPr>
        <p:spPr>
          <a:xfrm>
            <a:off x="1934464" y="6353984"/>
            <a:ext cx="2819823"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Bore </a:t>
            </a:r>
            <a:r>
              <a:rPr lang="en-US" dirty="0" smtClean="0">
                <a:solidFill>
                  <a:schemeClr val="bg1"/>
                </a:solidFill>
                <a:latin typeface="Arial Black" panose="020B0A04020102020204" pitchFamily="34" charset="0"/>
              </a:rPr>
              <a:t>Well</a:t>
            </a:r>
            <a:endParaRPr lang="en-US" b="1" dirty="0"/>
          </a:p>
        </p:txBody>
      </p:sp>
      <p:sp>
        <p:nvSpPr>
          <p:cNvPr id="6" name="TextBox 5"/>
          <p:cNvSpPr txBox="1"/>
          <p:nvPr/>
        </p:nvSpPr>
        <p:spPr>
          <a:xfrm>
            <a:off x="5985343" y="6353984"/>
            <a:ext cx="4601817" cy="369332"/>
          </a:xfrm>
          <a:prstGeom prst="rect">
            <a:avLst/>
          </a:prstGeom>
          <a:noFill/>
        </p:spPr>
        <p:txBody>
          <a:bodyPr wrap="square" rtlCol="0">
            <a:spAutoFit/>
          </a:bodyPr>
          <a:lstStyle/>
          <a:p>
            <a:pPr algn="ctr"/>
            <a:r>
              <a:rPr lang="en-US" dirty="0">
                <a:solidFill>
                  <a:schemeClr val="bg1"/>
                </a:solidFill>
                <a:latin typeface="Arial Black" panose="020B0A04020102020204" pitchFamily="34" charset="0"/>
              </a:rPr>
              <a:t>Check </a:t>
            </a:r>
            <a:r>
              <a:rPr lang="en-US" dirty="0" smtClean="0">
                <a:solidFill>
                  <a:schemeClr val="bg1"/>
                </a:solidFill>
                <a:latin typeface="Arial Black" panose="020B0A04020102020204" pitchFamily="34" charset="0"/>
              </a:rPr>
              <a:t>Dam</a:t>
            </a:r>
            <a:endParaRPr lang="en-US" b="1" dirty="0"/>
          </a:p>
        </p:txBody>
      </p:sp>
    </p:spTree>
    <p:extLst>
      <p:ext uri="{BB962C8B-B14F-4D97-AF65-F5344CB8AC3E}">
        <p14:creationId xmlns:p14="http://schemas.microsoft.com/office/powerpoint/2010/main" val="105541878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4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TextBox 1"/>
          <p:cNvSpPr txBox="1"/>
          <p:nvPr/>
        </p:nvSpPr>
        <p:spPr>
          <a:xfrm>
            <a:off x="665921" y="606288"/>
            <a:ext cx="8587409" cy="830997"/>
          </a:xfrm>
          <a:prstGeom prst="rect">
            <a:avLst/>
          </a:prstGeom>
          <a:noFill/>
        </p:spPr>
        <p:txBody>
          <a:bodyPr wrap="square" rtlCol="0">
            <a:spAutoFit/>
          </a:bodyPr>
          <a:lstStyle/>
          <a:p>
            <a:r>
              <a:rPr lang="en-US" sz="4800" b="1" dirty="0" smtClean="0">
                <a:solidFill>
                  <a:schemeClr val="bg1"/>
                </a:solidFill>
                <a:latin typeface="Britannic Bold" panose="020B0903060703020204" pitchFamily="34" charset="0"/>
              </a:rPr>
              <a:t>THE RESULT</a:t>
            </a:r>
            <a:endParaRPr lang="en-US" sz="4800" b="1" dirty="0">
              <a:solidFill>
                <a:schemeClr val="accent6"/>
              </a:solidFill>
              <a:latin typeface="Britannic Bold" panose="020B0903060703020204" pitchFamily="34" charset="0"/>
            </a:endParaRPr>
          </a:p>
        </p:txBody>
      </p:sp>
      <p:sp>
        <p:nvSpPr>
          <p:cNvPr id="3" name="TextBox 2"/>
          <p:cNvSpPr txBox="1"/>
          <p:nvPr/>
        </p:nvSpPr>
        <p:spPr>
          <a:xfrm>
            <a:off x="1551748" y="1460003"/>
            <a:ext cx="721580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Sufficient Water for a 2</a:t>
            </a:r>
            <a:r>
              <a:rPr lang="en-US" baseline="30000" dirty="0" smtClean="0">
                <a:solidFill>
                  <a:schemeClr val="bg1"/>
                </a:solidFill>
                <a:latin typeface="Arial Black" panose="020B0A04020102020204" pitchFamily="34" charset="0"/>
              </a:rPr>
              <a:t>nd</a:t>
            </a:r>
            <a:r>
              <a:rPr lang="en-US" dirty="0" smtClean="0">
                <a:solidFill>
                  <a:schemeClr val="bg1"/>
                </a:solidFill>
                <a:latin typeface="Arial Black" panose="020B0A04020102020204" pitchFamily="34" charset="0"/>
              </a:rPr>
              <a:t> Crop (Often Barley)</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No Need to Migrate to the Cities for Work and Water</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Clean Drinking Water</a:t>
            </a:r>
          </a:p>
          <a:p>
            <a:pPr marL="285750" indent="-285750">
              <a:buFont typeface="Arial" panose="020B0604020202020204" pitchFamily="34" charset="0"/>
              <a:buChar char="•"/>
            </a:pPr>
            <a:r>
              <a:rPr lang="en-US" dirty="0" smtClean="0">
                <a:solidFill>
                  <a:schemeClr val="bg1"/>
                </a:solidFill>
                <a:latin typeface="Arial Black" panose="020B0A04020102020204" pitchFamily="34" charset="0"/>
              </a:rPr>
              <a:t>Children Stay in Schools</a:t>
            </a:r>
            <a:endParaRPr lang="en-US" dirty="0">
              <a:solidFill>
                <a:schemeClr val="bg1"/>
              </a:solidFill>
              <a:latin typeface="Arial Black" panose="020B0A04020102020204" pitchFamily="34" charset="0"/>
            </a:endParaRPr>
          </a:p>
          <a:p>
            <a:pPr marL="285750" indent="-285750">
              <a:buFont typeface="Arial" panose="020B0604020202020204" pitchFamily="34" charset="0"/>
              <a:buChar char="•"/>
            </a:pPr>
            <a:endParaRPr lang="en-US" dirty="0" smtClean="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939" y="3880682"/>
            <a:ext cx="3642691" cy="24406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981" y="816924"/>
            <a:ext cx="2857500" cy="2143125"/>
          </a:xfrm>
          <a:prstGeom prst="rect">
            <a:avLst/>
          </a:prstGeom>
          <a:effectLst>
            <a:innerShdw blurRad="114300">
              <a:prstClr val="black"/>
            </a:inn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226" y="2937331"/>
            <a:ext cx="4532244" cy="3399182"/>
          </a:xfrm>
          <a:prstGeom prst="rect">
            <a:avLst/>
          </a:prstGeom>
          <a:effectLst>
            <a:innerShdw blurRad="114300">
              <a:prstClr val="black"/>
            </a:innerShdw>
          </a:effectLst>
        </p:spPr>
      </p:pic>
      <p:sp>
        <p:nvSpPr>
          <p:cNvPr id="11" name="TextBox 10"/>
          <p:cNvSpPr txBox="1"/>
          <p:nvPr/>
        </p:nvSpPr>
        <p:spPr>
          <a:xfrm>
            <a:off x="8497957" y="6321285"/>
            <a:ext cx="2713382"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Local School</a:t>
            </a:r>
            <a:endParaRPr lang="en-US" dirty="0">
              <a:solidFill>
                <a:schemeClr val="bg1"/>
              </a:solidFill>
              <a:latin typeface="Arial Black" panose="020B0A04020102020204" pitchFamily="34" charset="0"/>
            </a:endParaRPr>
          </a:p>
        </p:txBody>
      </p:sp>
      <p:sp>
        <p:nvSpPr>
          <p:cNvPr id="12" name="TextBox 11"/>
          <p:cNvSpPr txBox="1"/>
          <p:nvPr/>
        </p:nvSpPr>
        <p:spPr>
          <a:xfrm>
            <a:off x="8767556" y="2986019"/>
            <a:ext cx="2857500"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Barley Cultivation</a:t>
            </a:r>
            <a:endParaRPr lang="en-US" dirty="0">
              <a:solidFill>
                <a:schemeClr val="bg1"/>
              </a:solidFill>
              <a:latin typeface="Arial Black" panose="020B0A04020102020204" pitchFamily="34" charset="0"/>
            </a:endParaRPr>
          </a:p>
        </p:txBody>
      </p:sp>
      <p:sp>
        <p:nvSpPr>
          <p:cNvPr id="5" name="TextBox 4"/>
          <p:cNvSpPr txBox="1"/>
          <p:nvPr/>
        </p:nvSpPr>
        <p:spPr>
          <a:xfrm>
            <a:off x="1705800" y="6321284"/>
            <a:ext cx="4503670" cy="369332"/>
          </a:xfrm>
          <a:prstGeom prst="rect">
            <a:avLst/>
          </a:prstGeom>
          <a:noFill/>
        </p:spPr>
        <p:txBody>
          <a:bodyPr wrap="square" rtlCol="0">
            <a:spAutoFit/>
          </a:bodyPr>
          <a:lstStyle/>
          <a:p>
            <a:pPr algn="ctr"/>
            <a:r>
              <a:rPr lang="en-US" dirty="0" smtClean="0">
                <a:solidFill>
                  <a:schemeClr val="bg1"/>
                </a:solidFill>
                <a:latin typeface="Arial Black" panose="020B0A04020102020204" pitchFamily="34" charset="0"/>
              </a:rPr>
              <a:t>New Bore Well</a:t>
            </a: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33288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447</TotalTime>
  <Words>1709</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Arial Rounded MT Bold</vt:lpstr>
      <vt:lpstr>Britannic Bold</vt:lpstr>
      <vt:lpstr>Calibri</vt:lpstr>
      <vt:lpstr>Century Gothic</vt:lpstr>
      <vt:lpstr>Wingdings 3</vt:lpstr>
      <vt:lpstr>Slice</vt:lpstr>
      <vt:lpstr>1_Slice</vt:lpstr>
      <vt:lpstr>Water conservation</vt:lpstr>
      <vt:lpstr>PowerPoint Presentation</vt:lpstr>
      <vt:lpstr>PowerPoint Presentation</vt:lpstr>
      <vt:lpstr>Record low rainfall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conservation</dc:title>
  <dc:creator>David Williams</dc:creator>
  <cp:lastModifiedBy>David Williams</cp:lastModifiedBy>
  <cp:revision>62</cp:revision>
  <dcterms:created xsi:type="dcterms:W3CDTF">2015-04-17T02:09:01Z</dcterms:created>
  <dcterms:modified xsi:type="dcterms:W3CDTF">2015-05-20T13:04:38Z</dcterms:modified>
</cp:coreProperties>
</file>