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77" r:id="rId2"/>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1pPr>
    <a:lvl2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2pPr>
    <a:lvl3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3pPr>
    <a:lvl4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4pPr>
    <a:lvl5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5pPr>
    <a:lvl6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6pPr>
    <a:lvl7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7pPr>
    <a:lvl8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8pPr>
    <a:lvl9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77589"/>
  </p:normalViewPr>
  <p:slideViewPr>
    <p:cSldViewPr snapToGrid="0" snapToObjects="1">
      <p:cViewPr varScale="1">
        <p:scale>
          <a:sx n="64" d="100"/>
          <a:sy n="64" d="100"/>
        </p:scale>
        <p:origin x="11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j-lt"/>
        <a:ea typeface="+mj-ea"/>
        <a:cs typeface="+mj-cs"/>
        <a:sym typeface="Arial"/>
      </a:defRPr>
    </a:lvl1pPr>
    <a:lvl2pPr indent="228600" defTabSz="457200" latinLnBrk="0">
      <a:defRPr>
        <a:latin typeface="+mj-lt"/>
        <a:ea typeface="+mj-ea"/>
        <a:cs typeface="+mj-cs"/>
        <a:sym typeface="Arial"/>
      </a:defRPr>
    </a:lvl2pPr>
    <a:lvl3pPr indent="457200" defTabSz="457200" latinLnBrk="0">
      <a:defRPr>
        <a:latin typeface="+mj-lt"/>
        <a:ea typeface="+mj-ea"/>
        <a:cs typeface="+mj-cs"/>
        <a:sym typeface="Arial"/>
      </a:defRPr>
    </a:lvl3pPr>
    <a:lvl4pPr indent="685800" defTabSz="457200" latinLnBrk="0">
      <a:defRPr>
        <a:latin typeface="+mj-lt"/>
        <a:ea typeface="+mj-ea"/>
        <a:cs typeface="+mj-cs"/>
        <a:sym typeface="Arial"/>
      </a:defRPr>
    </a:lvl4pPr>
    <a:lvl5pPr indent="914400" defTabSz="457200" latinLnBrk="0">
      <a:defRPr>
        <a:latin typeface="+mj-lt"/>
        <a:ea typeface="+mj-ea"/>
        <a:cs typeface="+mj-cs"/>
        <a:sym typeface="Arial"/>
      </a:defRPr>
    </a:lvl5pPr>
    <a:lvl6pPr indent="1143000" defTabSz="457200" latinLnBrk="0">
      <a:defRPr>
        <a:latin typeface="+mj-lt"/>
        <a:ea typeface="+mj-ea"/>
        <a:cs typeface="+mj-cs"/>
        <a:sym typeface="Arial"/>
      </a:defRPr>
    </a:lvl6pPr>
    <a:lvl7pPr indent="1371600" defTabSz="457200" latinLnBrk="0">
      <a:defRPr>
        <a:latin typeface="+mj-lt"/>
        <a:ea typeface="+mj-ea"/>
        <a:cs typeface="+mj-cs"/>
        <a:sym typeface="Arial"/>
      </a:defRPr>
    </a:lvl7pPr>
    <a:lvl8pPr indent="1600200" defTabSz="457200" latinLnBrk="0">
      <a:defRPr>
        <a:latin typeface="+mj-lt"/>
        <a:ea typeface="+mj-ea"/>
        <a:cs typeface="+mj-cs"/>
        <a:sym typeface="Arial"/>
      </a:defRPr>
    </a:lvl8pPr>
    <a:lvl9pPr indent="1828800" defTabSz="457200" latinLnBrk="0">
      <a:defRPr>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ytimes.com/2017/04/10/business/tesla-general-motors-stock-market.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nas.org/content/106/27/10933.full.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rena.org/-/media/Files/IRENA/Agency/Publication/2018/Jan/IRENA_2017_Power_Costs_2018.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xfrm>
            <a:off x="381000" y="685800"/>
            <a:ext cx="6096000" cy="3429000"/>
          </a:xfrm>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Largest Wind Farm in world </a:t>
            </a:r>
          </a:p>
          <a:p>
            <a:r>
              <a:t>Walney Extension Just went online Sept 2018</a:t>
            </a:r>
          </a:p>
          <a:p>
            <a:r>
              <a:t>Area Larger than San Francisco</a:t>
            </a:r>
          </a:p>
          <a:p>
            <a:r>
              <a:t>659 MW - powers nearly 600,000 homes!</a:t>
            </a:r>
          </a:p>
          <a:p>
            <a:r>
              <a:t>87 Turbines - 640 feet tall</a:t>
            </a:r>
          </a:p>
          <a:p>
            <a:r>
              <a:t>Est - by 2026 2.3 GW of offshore wind will be running in the US-enough to power more than 1m US homes.</a:t>
            </a:r>
          </a:p>
          <a:p>
            <a:r>
              <a:t>Dutch are proposing a 30GW farm with it’s own artificial island built in the ocean between the Netherlands and Norway by </a:t>
            </a:r>
          </a:p>
          <a:p>
            <a:endParaRPr/>
          </a:p>
        </p:txBody>
      </p:sp>
    </p:spTree>
    <p:extLst>
      <p:ext uri="{BB962C8B-B14F-4D97-AF65-F5344CB8AC3E}">
        <p14:creationId xmlns:p14="http://schemas.microsoft.com/office/powerpoint/2010/main" val="30993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Shape 731"/>
          <p:cNvSpPr>
            <a:spLocks noGrp="1" noRot="1" noChangeAspect="1"/>
          </p:cNvSpPr>
          <p:nvPr>
            <p:ph type="sldImg"/>
          </p:nvPr>
        </p:nvSpPr>
        <p:spPr>
          <a:prstGeom prst="rect">
            <a:avLst/>
          </a:prstGeom>
        </p:spPr>
        <p:txBody>
          <a:bodyPr/>
          <a:lstStyle/>
          <a:p>
            <a:endParaRPr/>
          </a:p>
        </p:txBody>
      </p:sp>
      <p:sp>
        <p:nvSpPr>
          <p:cNvPr id="732" name="Shape 732"/>
          <p:cNvSpPr>
            <a:spLocks noGrp="1"/>
          </p:cNvSpPr>
          <p:nvPr>
            <p:ph type="body" sz="quarter" idx="1"/>
          </p:nvPr>
        </p:nvSpPr>
        <p:spPr>
          <a:prstGeom prst="rect">
            <a:avLst/>
          </a:prstGeom>
        </p:spPr>
        <p:txBody>
          <a:bodyPr/>
          <a:lstStyle/>
          <a:p>
            <a:pPr>
              <a:defRPr sz="1600"/>
            </a:pPr>
            <a:r>
              <a:t>All told, there will be over 100 new plug in models available by 2022</a:t>
            </a:r>
          </a:p>
          <a:p>
            <a:pPr>
              <a:defRPr b="1"/>
            </a:pPr>
            <a:endParaRPr/>
          </a:p>
          <a:p>
            <a:pPr>
              <a:defRPr b="1"/>
            </a:pPr>
            <a:r>
              <a:t>ID #4842.B - Can be used in noncommercial online and TV broadcasts of your presentation, but not modified.</a:t>
            </a:r>
          </a:p>
          <a:p>
            <a:pPr>
              <a:defRPr sz="1400"/>
            </a:pPr>
            <a:endParaRPr/>
          </a:p>
          <a:p>
            <a:pPr>
              <a:defRPr sz="1400"/>
            </a:pPr>
            <a:endParaRPr/>
          </a:p>
          <a:p>
            <a:pPr>
              <a:defRPr sz="1400"/>
            </a:pPr>
            <a:endParaRPr/>
          </a:p>
          <a:p>
            <a:pPr>
              <a:defRPr sz="1200" b="1"/>
            </a:pPr>
            <a:r>
              <a:t>DESCRIPTION</a:t>
            </a:r>
            <a:r>
              <a:rPr b="0"/>
              <a:t>: Text list of auto manufacturers with an electric model in production</a:t>
            </a:r>
          </a:p>
          <a:p>
            <a:pPr>
              <a:defRPr sz="1200"/>
            </a:pPr>
            <a:endParaRPr b="0"/>
          </a:p>
          <a:p>
            <a:pPr>
              <a:defRPr sz="1200" b="1"/>
            </a:pPr>
            <a:r>
              <a:t>ADDITIONAL</a:t>
            </a:r>
            <a:r>
              <a:rPr b="0"/>
              <a:t> </a:t>
            </a:r>
            <a:r>
              <a:t>TALKING</a:t>
            </a:r>
            <a:r>
              <a:rPr b="0"/>
              <a:t> </a:t>
            </a:r>
            <a:r>
              <a:t>POINTS</a:t>
            </a:r>
            <a:r>
              <a:rPr b="0"/>
              <a:t>: According to recent research by McKinsey &amp; Company, about 30 percent of vehicle buyers in the US would consider an electric vehicle (EV) purchase today. In Germany, this number is closer to 45 percent. One of the factors behind this low percentage is that around half of the consumers in the US and Germany comprehend how electrified vehicles and the associated technology work, compared to almost 100 percent of consumers for an internal combustion engine (ICE). But less than 5 percent of potential buyers ultimately purchase an EV over an ICE (~3 percent in the US, ~4 percent in Germany, and ~22 percent in Norway).*</a:t>
            </a:r>
          </a:p>
          <a:p>
            <a:pPr>
              <a:defRPr sz="1200"/>
            </a:pPr>
            <a:endParaRPr b="0"/>
          </a:p>
          <a:p>
            <a:pPr>
              <a:defRPr sz="1200"/>
            </a:pPr>
            <a:r>
              <a:t>Although understanding and purchases of EVs may be low, the stage is set for a change as the average battery pack price has fallen almost 80 percent between 2010 and 2016. Additionally, significant range increases since 2013 of about 20 to 40 percent helped offset consumer concerns about mileage, one of the major deterrents to an EV purchase. Finally, projections indicate that global charging station deployments – both public and private – could grow from around two million in 2016 to over 12 million in 2020.**</a:t>
            </a:r>
          </a:p>
          <a:p>
            <a:pPr>
              <a:defRPr sz="1200"/>
            </a:pPr>
            <a:endParaRPr/>
          </a:p>
          <a:p>
            <a:pPr>
              <a:defRPr sz="1200"/>
            </a:pPr>
            <a:r>
              <a:t>In 2016, there were over two million electric vehicles on the road globally. Although they represented only a small portion — about 0.2 percent — of total passenger light-duty vehicles in circulation that year, carmakers estimate between 9 and 20 million electric vehicles could be deployed by 2020, and between 40 and 70 million by 2025.***</a:t>
            </a:r>
          </a:p>
          <a:p>
            <a:pPr>
              <a:defRPr sz="1200"/>
            </a:pPr>
            <a:endParaRPr/>
          </a:p>
          <a:p>
            <a:pPr>
              <a:defRPr sz="1200"/>
            </a:pPr>
            <a:r>
              <a:t>Perhaps as a sign of where investors believe the future of automobile sales lies, in April 2017, electric car manufacturer Tesla surpassed General Motors in market value.****</a:t>
            </a:r>
          </a:p>
          <a:p>
            <a:pPr>
              <a:defRPr sz="1200"/>
            </a:pPr>
            <a:endParaRPr/>
          </a:p>
          <a:p>
            <a:pPr>
              <a:defRPr sz="1200" b="1"/>
            </a:pPr>
            <a:r>
              <a:t>REFERENCES</a:t>
            </a:r>
            <a:r>
              <a:rPr b="0"/>
              <a:t>:</a:t>
            </a:r>
          </a:p>
          <a:p>
            <a:pPr>
              <a:defRPr sz="1200"/>
            </a:pPr>
            <a:r>
              <a:t>* McKinsey &amp; Company, “Electrifying insights: How automakers can drive electrified vehicle sales and profitability,” Advanced Industries, January 2017. http://www.mckinsey.com/industries/automotive-and-assembly/our-insights/electrifying-insights-how-automakers-can-drive-electrified-vehicle-sales-and-profitability</a:t>
            </a:r>
          </a:p>
          <a:p>
            <a:pPr>
              <a:defRPr sz="1200"/>
            </a:pPr>
            <a:r>
              <a:t>** Katie Fehrenbacher, “5 Ways Automakers Can Make Electric Cars Profitable,” Greentech Media, February 7, 2017. https://www.greentechmedia.com/articles/read/5-ways-automakers-can-make-electric-cars-profitable</a:t>
            </a:r>
            <a:br/>
            <a:r>
              <a:t>*** International Energy Agency, “Electric Vehicles Have Another Record Year, Reaching 2 Million Cars in 2016,” June 7, 2017. https://www.iea.org/newsroom/news/2017/june/electric-vehicles-have-another-record-year-reaching-2-million-cars-in-2016.html</a:t>
            </a:r>
          </a:p>
          <a:p>
            <a:pPr>
              <a:defRPr sz="1200"/>
            </a:pPr>
            <a:r>
              <a:t>**** The New York Times, “Tesla Hits a New Milestone, Passes G.M. in Market Valuation,” April 10, 2017. </a:t>
            </a:r>
            <a:r>
              <a:rPr u="sng">
                <a:solidFill>
                  <a:srgbClr val="0000FF"/>
                </a:solidFill>
                <a:uFill>
                  <a:solidFill>
                    <a:srgbClr val="0000FF"/>
                  </a:solidFill>
                </a:uFill>
                <a:hlinkClick r:id="rId3"/>
              </a:rPr>
              <a:t>https://www.nytimes.com/2017/04/10/business/tesla-general-motors-stock-market.html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pPr>
              <a:defRPr sz="1500"/>
            </a:pPr>
            <a:r>
              <a:t>Bloomberg </a:t>
            </a:r>
          </a:p>
          <a:p>
            <a:pPr>
              <a:defRPr sz="1500"/>
            </a:pPr>
            <a:endParaRPr/>
          </a:p>
          <a:p>
            <a:pPr>
              <a:defRPr sz="1500"/>
            </a:pPr>
            <a:r>
              <a:t>“Our latest forecast shows sales of electric vehicles (EVs) increasing from a record 1.1 million worldwide in 2017, to 11 million in 2025 and then surging to 30 million in 2030 as they become cheaper to make than internal combustion engine (ICE) cars. China will lead this transition, with sales there accounting for almost 50% of the global EV market in 2025.The state legislature recently passed a bill that will make it easier for renters to install charging stations, according to Capitol Weekly (via ChargedEVs).</a:t>
            </a:r>
          </a:p>
          <a:p>
            <a:pPr>
              <a:defRPr sz="1500"/>
            </a:pPr>
            <a:endParaRPr/>
          </a:p>
          <a:p>
            <a:pPr>
              <a:defRPr sz="1500"/>
            </a:pPr>
            <a:r>
              <a:t>Apartment Dwellers can charge ahead!</a:t>
            </a:r>
          </a:p>
          <a:p>
            <a:pPr>
              <a:defRPr sz="1500"/>
            </a:pPr>
            <a:r>
              <a:t>Assembly Bill 2565 would give tenants the right to install an electric-car charging station at their residence, provided the tenant submits a written request to the landlord and pays for the installation costs.</a:t>
            </a:r>
          </a:p>
          <a:p>
            <a:pPr>
              <a:defRPr sz="1500"/>
            </a:pPr>
            <a:r>
              <a:t>Once the station is installed, the cost of charging will be added to an electric-car owner's rent, along with any costs associated with maintaining or repairing the hardware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endParaRPr/>
          </a:p>
        </p:txBody>
      </p:sp>
      <p:sp>
        <p:nvSpPr>
          <p:cNvPr id="766" name="Shape 766"/>
          <p:cNvSpPr>
            <a:spLocks noGrp="1"/>
          </p:cNvSpPr>
          <p:nvPr>
            <p:ph type="body" sz="quarter" idx="1"/>
          </p:nvPr>
        </p:nvSpPr>
        <p:spPr>
          <a:prstGeom prst="rect">
            <a:avLst/>
          </a:prstGeom>
        </p:spPr>
        <p:txBody>
          <a:bodyPr/>
          <a:lstStyle/>
          <a:p>
            <a:pPr>
              <a:defRPr b="1">
                <a:solidFill>
                  <a:srgbClr val="51A8F9"/>
                </a:solidFill>
              </a:defRPr>
            </a:pPr>
            <a:r>
              <a:t>ID #5431.B.LA - Can be used in noncommercial online and TV broadcasts of your presentation, but not modified.</a:t>
            </a:r>
          </a:p>
          <a:p>
            <a:pPr>
              <a:defRPr sz="1400"/>
            </a:pPr>
            <a:endParaRPr/>
          </a:p>
          <a:p>
            <a:pPr>
              <a:defRPr sz="1400"/>
            </a:pPr>
            <a:endParaRPr/>
          </a:p>
          <a:p>
            <a:pPr>
              <a:defRPr sz="1400"/>
            </a:pPr>
            <a:endParaRPr/>
          </a:p>
          <a:p>
            <a:pPr>
              <a:defRPr sz="1200" b="1"/>
            </a:pPr>
            <a:r>
              <a:t>DESCRIPTION</a:t>
            </a:r>
            <a:r>
              <a:rPr b="0"/>
              <a:t>: Text slide listing 13 cities committed to only buying zero-emissions buses starting in 2025, that also notes Shanghai and Shenzen are already doing so</a:t>
            </a:r>
          </a:p>
          <a:p>
            <a:pPr>
              <a:defRPr sz="1200"/>
            </a:pPr>
            <a:endParaRPr b="0"/>
          </a:p>
          <a:p>
            <a:pPr>
              <a:defRPr sz="1200" b="1"/>
            </a:pPr>
            <a:r>
              <a:t>ADDITIONAL</a:t>
            </a:r>
            <a:r>
              <a:rPr b="0"/>
              <a:t> </a:t>
            </a:r>
            <a:r>
              <a:t>TALKING</a:t>
            </a:r>
            <a:r>
              <a:rPr b="0"/>
              <a:t> </a:t>
            </a:r>
            <a:r>
              <a:t>POINTS</a:t>
            </a:r>
            <a:r>
              <a:rPr b="0"/>
              <a:t>: The actions of the signatory cities listed on this slide represent 80 million people and 60,000 buses. Switching to e-buses will greatly reduce tailpipe and CO2 emissions even when the power is largely derived from coal and natural gas. There are some uncertainties in the bus market that will be a barrier to some of these cities – particularly around battery technology. It is unclear how fast and far the prices of batteries will fall and how long they will last. However, in a 2018 Bloomberg New Energy Finance Report, it says that electric buses have a much lower operating cost and can be cheaper over the lifetime of the vehicle. In addition, countries have made an effort to align national policy with the actions of these cities to help alleviate these market barriers *</a:t>
            </a:r>
          </a:p>
          <a:p>
            <a:pPr>
              <a:defRPr sz="1200"/>
            </a:pPr>
            <a:endParaRPr b="0"/>
          </a:p>
          <a:p>
            <a:pPr>
              <a:defRPr sz="1200"/>
            </a:pPr>
            <a:r>
              <a:t>The German car industry is the world’s largest investor in electric vehicles. In 2018, German manufacturers proposed contributing to a €500-million fund to reduce urban pollution, with proposed solutions including modernizing bus fleets and building bike paths.**</a:t>
            </a:r>
          </a:p>
          <a:p>
            <a:pPr>
              <a:defRPr sz="1200"/>
            </a:pPr>
            <a:endParaRPr/>
          </a:p>
          <a:p>
            <a:pPr>
              <a:defRPr sz="1200" b="1"/>
            </a:pPr>
            <a:r>
              <a:t>REFERENCES</a:t>
            </a:r>
            <a:r>
              <a:rPr b="0"/>
              <a:t>: </a:t>
            </a:r>
          </a:p>
          <a:p>
            <a:pPr>
              <a:defRPr sz="1200"/>
            </a:pPr>
            <a:r>
              <a:t>* Bloomberg New Energy Finance, “Electric Buses in Cities; Driving Towards Cleaner Air and Lower CO2,” (March 2018). https://c40-production-images.s3.amazonaws.com/other_uploads/images/1726_BNEF_C40_Electric_buses_in_cities_FINAL_APPROVED_%282%29.original.pdf?1523363881</a:t>
            </a:r>
          </a:p>
          <a:p>
            <a:pPr>
              <a:defRPr sz="1200"/>
            </a:pPr>
            <a:r>
              <a:t>** The Local De, “German automakers are biggest global spenders on electric cars: study,” March 12, 2018. https://www.thelocal.de/20180312/german-automakers-are-biggest-global-spenders-on-electric-cars-study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xfrm>
            <a:off x="381000" y="685800"/>
            <a:ext cx="6096000" cy="3429000"/>
          </a:xfrm>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lvl1pPr>
              <a:defRPr sz="1600"/>
            </a:lvl1pPr>
          </a:lstStyle>
          <a:p>
            <a:r>
              <a:t>The Inland Rail Trail is a (partially completed) 21-mile Class I bikeway through the cities of Oceanside, Vista, San Marcos, and Escondido, as well as a portion of the unincorporated County of San Diego. The Inland Rail Trail is an important element of the San Diego Regional Bike Plan and is considered a priority project. Completion of the Inland Rail Trail and other similar Class I bikeways will help create an interconnected regional bike network. A Class I bikeway is a bike path that is physically separate from motor vehicle traffic.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sz="1500"/>
            </a:pPr>
            <a:r>
              <a:t>Consider bicycle sharing</a:t>
            </a:r>
          </a:p>
          <a:p>
            <a:pPr>
              <a:defRPr sz="1500"/>
            </a:pPr>
            <a:r>
              <a:t>Build a network of bicycle and walking paths for non-motorized vehicles </a:t>
            </a:r>
          </a:p>
          <a:p>
            <a:pPr>
              <a:defRPr sz="1500"/>
            </a:pPr>
            <a:r>
              <a:t>Improves health</a:t>
            </a:r>
          </a:p>
          <a:p>
            <a:pPr>
              <a:defRPr sz="1500"/>
            </a:pPr>
            <a:r>
              <a:t>Safe and away from auto traffic </a:t>
            </a:r>
          </a:p>
          <a:p>
            <a:pPr>
              <a:defRPr sz="1500"/>
            </a:pPr>
            <a:r>
              <a:t>Build pedestrian friendly streets</a:t>
            </a:r>
          </a:p>
          <a:p>
            <a:pPr>
              <a:defRPr sz="1500"/>
            </a:pPr>
            <a:r>
              <a:t>Well lit at night</a:t>
            </a:r>
          </a:p>
          <a:p>
            <a:pPr>
              <a:defRPr sz="1500"/>
            </a:pPr>
            <a:r>
              <a:t>Tree-lined and shaded </a:t>
            </a:r>
          </a:p>
          <a:p>
            <a:pPr>
              <a:defRPr sz="1500"/>
            </a:pPr>
            <a:r>
              <a:t>Walking “school bus”</a:t>
            </a:r>
          </a:p>
          <a:p>
            <a:pPr>
              <a:defRPr sz="1500"/>
            </a:pPr>
            <a:r>
              <a:t>Expand public transport.  Encourage use </a:t>
            </a:r>
          </a:p>
          <a:p>
            <a:pPr>
              <a:defRPr sz="1500"/>
            </a:pPr>
            <a:r>
              <a:t>Develop a non-motorized area of the city</a:t>
            </a:r>
          </a:p>
          <a:p>
            <a:pPr>
              <a:defRPr sz="1500"/>
            </a:pPr>
            <a:endParaRPr/>
          </a:p>
          <a:p>
            <a:pPr>
              <a:defRPr sz="1500"/>
            </a:pPr>
            <a:r>
              <a:t>Demand to live in walkable places far outstrips supply</a:t>
            </a:r>
          </a:p>
          <a:p>
            <a:pPr>
              <a:defRPr sz="1500"/>
            </a:pPr>
            <a:endParaRPr/>
          </a:p>
          <a:p>
            <a:pPr>
              <a:defRPr sz="1500"/>
            </a:pPr>
            <a:r>
              <a:t>A single round trip flight from San Diego To Paris expends 15,000 kg of carbon - 75% of yearly average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noRot="1" noChangeAspect="1"/>
          </p:cNvSpPr>
          <p:nvPr>
            <p:ph type="sldImg"/>
          </p:nvPr>
        </p:nvSpPr>
        <p:spPr>
          <a:xfrm>
            <a:off x="381000" y="685800"/>
            <a:ext cx="6096000" cy="3429000"/>
          </a:xfrm>
          <a:prstGeom prst="rect">
            <a:avLst/>
          </a:prstGeom>
        </p:spPr>
        <p:txBody>
          <a:bodyPr/>
          <a:lstStyle/>
          <a:p>
            <a:endParaRPr/>
          </a:p>
        </p:txBody>
      </p:sp>
      <p:sp>
        <p:nvSpPr>
          <p:cNvPr id="815" name="Shape 815"/>
          <p:cNvSpPr>
            <a:spLocks noGrp="1"/>
          </p:cNvSpPr>
          <p:nvPr>
            <p:ph type="body" sz="quarter" idx="1"/>
          </p:nvPr>
        </p:nvSpPr>
        <p:spPr>
          <a:prstGeom prst="rect">
            <a:avLst/>
          </a:prstGeom>
        </p:spPr>
        <p:txBody>
          <a:bodyPr/>
          <a:lstStyle/>
          <a:p>
            <a:pPr>
              <a:defRPr sz="1500"/>
            </a:pPr>
            <a:r>
              <a:t>Buildings Account for 39% of CO2 emissions in the United States</a:t>
            </a:r>
          </a:p>
          <a:p>
            <a:pPr>
              <a:defRPr sz="1500"/>
            </a:pPr>
            <a:endParaRPr/>
          </a:p>
          <a:p>
            <a:pPr>
              <a:defRPr sz="1500"/>
            </a:pPr>
            <a:r>
              <a:t>A typical building can cut energy use by up to 15% by implementing no and low cost measures and over 45% by implementing deeper retrofit measures. Such retrofit projects will reduce operating costs, and improve occupant comfort with a host of other benefits.</a:t>
            </a:r>
          </a:p>
          <a:p>
            <a:pPr>
              <a:defRPr sz="1500"/>
            </a:pPr>
            <a:endParaRPr/>
          </a:p>
          <a:p>
            <a:pPr>
              <a:defRPr sz="1500"/>
            </a:pPr>
            <a:r>
              <a:t>The commercial and residential building sector accounts for 39% of carbon dioxide (CO2) emissions in the United States per year, more than any other sector. U.S. buildings alone are responsible for more CO2 emissions annually than those of any other country except China. Most of these emissions come from the combustion of fossil fuels to provide heating, cooling and lighting, and to power appliances and electrical equipment. By transforming the built environment to be more energy-efficient and climate-friendly, the building sector can play a major role in reducing the threat of climate change.</a:t>
            </a:r>
          </a:p>
          <a:p>
            <a:pPr>
              <a:defRPr sz="1500"/>
            </a:pPr>
            <a:endParaRPr/>
          </a:p>
          <a:p>
            <a:pPr>
              <a:defRPr sz="1500"/>
            </a:pPr>
            <a:r>
              <a:t>What Are NET-ZERO HOMES?</a:t>
            </a:r>
          </a:p>
          <a:p>
            <a:pPr>
              <a:defRPr sz="1500"/>
            </a:pPr>
            <a:r>
              <a:t>Zero energy homes are just like any home—except better. They are regular grid-tied homes that are so air-tight, well insulated, and energy efficient that they produce as much renewable energy as they consume over the course of a year, leaving the occupants with a net zero energy bill, and a carbon-free home.</a:t>
            </a:r>
          </a:p>
          <a:p>
            <a:pPr>
              <a:defRPr sz="1500"/>
            </a:pPr>
            <a:endParaRPr/>
          </a:p>
          <a:p>
            <a:pPr>
              <a:defRPr sz="1500"/>
            </a:pPr>
            <a:r>
              <a:t>Have </a:t>
            </a:r>
          </a:p>
          <a:p>
            <a:pPr>
              <a:defRPr sz="1500"/>
            </a:pPr>
            <a:r>
              <a:t>zero net energy consumption</a:t>
            </a:r>
          </a:p>
          <a:p>
            <a:pPr>
              <a:defRPr sz="1500"/>
            </a:pPr>
            <a:r>
              <a:t>Passive Houses:  US Standard at phius.org</a:t>
            </a:r>
          </a:p>
          <a:p>
            <a:pPr>
              <a:defRPr sz="1500"/>
            </a:pPr>
            <a:r>
              <a:t>Reduce energy consumption and need for lighting with daylight</a:t>
            </a:r>
          </a:p>
          <a:p>
            <a:pPr>
              <a:defRPr sz="1500"/>
            </a:pPr>
            <a:r>
              <a:t>Encourage people to walk between floors</a:t>
            </a:r>
          </a:p>
          <a:p>
            <a:pPr>
              <a:defRPr sz="1500"/>
            </a:pPr>
            <a:r>
              <a:t>Walls, windows, and ceilings have max insulation</a:t>
            </a:r>
          </a:p>
          <a:p>
            <a:pPr>
              <a:defRPr sz="1500"/>
            </a:pPr>
            <a:r>
              <a:t>Window overhangs encourage sunlight in winter, provide shade in summer</a:t>
            </a:r>
          </a:p>
          <a:p>
            <a:pPr>
              <a:defRPr sz="1500"/>
            </a:pPr>
            <a:r>
              <a:t>Use electrochromic glass</a:t>
            </a:r>
          </a:p>
          <a:p>
            <a:pPr>
              <a:defRPr sz="1500"/>
            </a:pPr>
            <a:r>
              <a:t>Changes opacity according to heat, sun, difference between indoor and outdoor temperature</a:t>
            </a:r>
          </a:p>
          <a:p>
            <a:pPr>
              <a:defRPr sz="1500"/>
            </a:pPr>
            <a:r>
              <a:t>Uses solar and energy storage</a:t>
            </a:r>
          </a:p>
          <a:p>
            <a:pPr>
              <a:defRPr sz="1500"/>
            </a:pPr>
            <a:r>
              <a:t>AC uses natural ventilation to create convection cooling breezes</a:t>
            </a:r>
          </a:p>
          <a:p>
            <a:pPr>
              <a:defRPr sz="1500"/>
            </a:pPr>
            <a:r>
              <a:t>Has green roof</a:t>
            </a:r>
          </a:p>
          <a:p>
            <a:pPr>
              <a:defRPr sz="1500"/>
            </a:pPr>
            <a:r>
              <a:t>Uses advanced automation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pPr>
              <a:defRPr sz="1400"/>
            </a:pPr>
            <a:r>
              <a:t>As much as 80% of generated energy is wasted</a:t>
            </a:r>
          </a:p>
          <a:p>
            <a:pPr>
              <a:defRPr sz="1400"/>
            </a:pPr>
            <a:r>
              <a:t>Empire State Building reduced energy consumption by 40%</a:t>
            </a:r>
          </a:p>
          <a:p>
            <a:pPr>
              <a:defRPr sz="1400"/>
            </a:pPr>
            <a:r>
              <a:t>Willis Tower in Chicago reduced energy consumption by 70%</a:t>
            </a:r>
          </a:p>
          <a:p>
            <a:pPr>
              <a:defRPr sz="1400"/>
            </a:pPr>
            <a:endParaRPr/>
          </a:p>
          <a:p>
            <a:pPr>
              <a:defRPr sz="1400"/>
            </a:pPr>
            <a:r>
              <a:t>“Net zero retrofits now exist for older buildings.”   Drawdown p. 103</a:t>
            </a:r>
          </a:p>
          <a:p>
            <a:pPr>
              <a:defRPr sz="1400"/>
            </a:pPr>
            <a:r>
              <a:t>Payback in 5-7 years</a:t>
            </a:r>
          </a:p>
          <a:p>
            <a:pPr>
              <a:defRPr sz="1400"/>
            </a:pPr>
            <a:endParaRPr/>
          </a:p>
          <a:p>
            <a:pPr>
              <a:defRPr sz="1400"/>
            </a:pPr>
            <a:r>
              <a:t>California – all new buildings Net Zero Energy by 2025</a:t>
            </a:r>
          </a:p>
          <a:p>
            <a:pPr>
              <a:defRPr sz="1400"/>
            </a:pPr>
            <a:r>
              <a:t>50% of existing buildings will be NZE by 2025</a:t>
            </a:r>
          </a:p>
          <a:p>
            <a:pPr>
              <a:defRPr sz="1400"/>
            </a:pPr>
            <a:r>
              <a:t>Action: retrofit your home if you can</a:t>
            </a:r>
          </a:p>
          <a:p>
            <a:pPr>
              <a:defRPr sz="1400"/>
            </a:pPr>
            <a:r>
              <a:t>All new construction must be net zero</a:t>
            </a:r>
          </a:p>
          <a:p>
            <a:pPr>
              <a:defRPr sz="1400"/>
            </a:pPr>
            <a:r>
              <a:t>		* Consider Passive Housing</a:t>
            </a:r>
          </a:p>
          <a:p>
            <a:pPr>
              <a:defRPr sz="1400"/>
            </a:pPr>
            <a:r>
              <a:t>Commercial buildings must also have net zero water and waste</a:t>
            </a:r>
          </a:p>
          <a:p>
            <a:pPr>
              <a:defRPr sz="1400"/>
            </a:pPr>
            <a:r>
              <a:t>In building codes and permitting</a:t>
            </a:r>
          </a:p>
          <a:p>
            <a:pPr>
              <a:defRPr sz="1400"/>
            </a:pPr>
            <a:r>
              <a:t>Offer priority permitting for NZE</a:t>
            </a:r>
          </a:p>
          <a:p>
            <a:pPr>
              <a:defRPr sz="1400"/>
            </a:pPr>
            <a:r>
              <a:t>All existing buildings must be retrofitted upon sale or major renovation</a:t>
            </a:r>
          </a:p>
          <a:p>
            <a:pPr>
              <a:defRPr sz="1400"/>
            </a:pPr>
            <a:r>
              <a:t>Offer incentives to every homeowner to retrofit </a:t>
            </a:r>
          </a:p>
          <a:p>
            <a:pPr>
              <a:defRPr sz="1400"/>
            </a:pPr>
            <a:r>
              <a:t>Set financing mechanisms, e.g., PACE</a:t>
            </a:r>
          </a:p>
          <a:p>
            <a:pPr>
              <a:defRPr sz="1400"/>
            </a:pPr>
            <a:r>
              <a:t>Ask schools to create training for advanced construction practices</a:t>
            </a:r>
          </a:p>
          <a:p>
            <a:pPr>
              <a:defRPr sz="1400"/>
            </a:pPr>
            <a:endParaRPr/>
          </a:p>
          <a:p>
            <a:pPr>
              <a:defRPr sz="1400"/>
            </a:pPr>
            <a:r>
              <a:t>Replace street lights with smart LEDs and networked control</a:t>
            </a:r>
          </a:p>
          <a:p>
            <a:pPr>
              <a:defRPr sz="1400"/>
            </a:pPr>
            <a:r>
              <a:t>For monitoring, on/off and dimming</a:t>
            </a:r>
          </a:p>
          <a:p>
            <a:pPr>
              <a:defRPr sz="1400"/>
            </a:pPr>
            <a:r>
              <a:t>Provide cyber security </a:t>
            </a:r>
          </a:p>
          <a:p>
            <a:pPr>
              <a:defRPr sz="1400"/>
            </a:pPr>
            <a:r>
              <a:t>Use streetlight network for additional </a:t>
            </a:r>
          </a:p>
          <a:p>
            <a:pPr>
              <a:defRPr sz="1400"/>
            </a:pPr>
            <a:r>
              <a:t>Sensors, cameras and intelligent automation of city services</a:t>
            </a:r>
          </a:p>
          <a:p>
            <a:pPr>
              <a:defRPr sz="1400"/>
            </a:pPr>
            <a:r>
              <a:t>Replace all in-building lights with LEDs</a:t>
            </a:r>
          </a:p>
          <a:p>
            <a:pPr>
              <a:defRPr sz="1400"/>
            </a:pPr>
            <a:r>
              <a:t>Commit to 100% renewable energy</a:t>
            </a:r>
          </a:p>
          <a:p>
            <a:pPr>
              <a:defRPr sz="1400"/>
            </a:pPr>
            <a:endParaRPr/>
          </a:p>
          <a:p>
            <a:pPr>
              <a:defRPr sz="1400"/>
            </a:pPr>
            <a:r>
              <a:t>See San Diego Strategic Conversion Project RFP</a:t>
            </a:r>
          </a:p>
          <a:p>
            <a:pPr>
              <a:defRPr sz="1400"/>
            </a:pPr>
            <a:r>
              <a:t>San Diego will save $2.4 million per year</a:t>
            </a:r>
          </a:p>
          <a:p>
            <a:pPr>
              <a:defRPr sz="1400"/>
            </a:pPr>
            <a:r>
              <a:t>60% energy savings</a:t>
            </a:r>
          </a:p>
          <a:p>
            <a:pPr>
              <a:defRPr sz="1400"/>
            </a:pPr>
            <a:r>
              <a:t>50% GHG emission reduction (vs.2010)</a:t>
            </a:r>
          </a:p>
          <a:p>
            <a:pPr>
              <a:defRPr sz="1400"/>
            </a:pPr>
            <a:r>
              <a:t>100% renewable energy All new construction must be net zero</a:t>
            </a:r>
          </a:p>
          <a:p>
            <a:pPr>
              <a:defRPr sz="1400"/>
            </a:pPr>
            <a:r>
              <a:t>		* Consider Passive Housing</a:t>
            </a:r>
          </a:p>
          <a:p>
            <a:pPr>
              <a:defRPr sz="1400"/>
            </a:pPr>
            <a:endParaRPr/>
          </a:p>
          <a:p>
            <a:pPr>
              <a:defRPr sz="1400"/>
            </a:pPr>
            <a:r>
              <a:t>Commercial buildings must also have net zero water and waste</a:t>
            </a:r>
          </a:p>
          <a:p>
            <a:pPr>
              <a:defRPr sz="1400"/>
            </a:pPr>
            <a:r>
              <a:t>In building codes and permitting</a:t>
            </a:r>
          </a:p>
          <a:p>
            <a:pPr>
              <a:defRPr sz="1400"/>
            </a:pPr>
            <a:r>
              <a:t>Offer priority permitting for NZE</a:t>
            </a:r>
          </a:p>
          <a:p>
            <a:pPr>
              <a:defRPr sz="1400"/>
            </a:pPr>
            <a:r>
              <a:t>All existing buildings must be retrofitted upon sale or major renovation</a:t>
            </a:r>
          </a:p>
          <a:p>
            <a:pPr>
              <a:defRPr sz="1400"/>
            </a:pPr>
            <a:r>
              <a:t>Offer incentives to every homeowner to retrofit </a:t>
            </a:r>
          </a:p>
          <a:p>
            <a:pPr>
              <a:defRPr sz="1400"/>
            </a:pPr>
            <a:r>
              <a:t>Set financing mechanisms, e.g., PACE</a:t>
            </a:r>
          </a:p>
          <a:p>
            <a:pPr>
              <a:defRPr sz="1400"/>
            </a:pPr>
            <a:r>
              <a:t>Ask schools to create training for advanced construction practices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xfrm>
            <a:off x="381000" y="685800"/>
            <a:ext cx="6096000" cy="3429000"/>
          </a:xfrm>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pPr>
              <a:defRPr sz="1400"/>
            </a:pPr>
            <a:r>
              <a:t>Giuseppe Arcimboldo (Italian: [dʒuˈzɛppe artʃimˈbɔldo]; also spelled Arcimboldi) (1526 or 1527 – July 11, 1593) was an Italian painter best known for creating imaginative portrait heads made entirely of objects such as fruits, vegetables, flowers, fish, and books.</a:t>
            </a:r>
          </a:p>
          <a:p>
            <a:pPr>
              <a:defRPr sz="1400"/>
            </a:pPr>
            <a:endParaRPr/>
          </a:p>
          <a:p>
            <a:pPr>
              <a:defRPr sz="1400"/>
            </a:pPr>
            <a:r>
              <a:t>Vertumnus is a painting by Mannerist painter Giuseppe Arcimboldo produced in Milan c. 1590–1591. The painting is Arcimboldo's most famous work and is a portrait of the Holy Roman Emperor Rudolf II re-imagined as Vertumnus, the Roman god of metamorphoses in nature and life. The fruits and vegetables symbolize the abundance of the Golden Age that has returned under the Emperor's rule.[1][2]</a:t>
            </a:r>
          </a:p>
          <a:p>
            <a:pPr>
              <a:defRPr sz="1400"/>
            </a:pPr>
            <a:endParaRPr/>
          </a:p>
          <a:p>
            <a:pPr>
              <a:defRPr sz="1400"/>
            </a:pPr>
            <a:r>
              <a:t>Methane accounts for about 16% of all GHG Emissions</a:t>
            </a:r>
          </a:p>
          <a:p>
            <a:pPr>
              <a:defRPr sz="1400"/>
            </a:pPr>
            <a:r>
              <a:t>44% of Methane Going into Atmosphere is from cows</a:t>
            </a:r>
          </a:p>
          <a:p>
            <a:endParaRPr/>
          </a:p>
          <a:p>
            <a:r>
              <a:t>Shift menus to include plant based diets</a:t>
            </a:r>
          </a:p>
          <a:p>
            <a:endParaRPr/>
          </a:p>
          <a:p>
            <a:r>
              <a:t>Action: Like LA, require 1-day a week plant based diets in schools</a:t>
            </a:r>
          </a:p>
          <a:p>
            <a:r>
              <a:t>“Meatless Mondays”</a:t>
            </a:r>
          </a:p>
          <a:p>
            <a:endParaRPr/>
          </a:p>
          <a:p>
            <a:r>
              <a:t>eating chicken cuts INDIVIDUAL GHG by about 25%</a:t>
            </a:r>
          </a:p>
          <a:p>
            <a:r>
              <a:t>Vegan cuts GHG BY over 50%</a:t>
            </a:r>
          </a:p>
          <a:p>
            <a:endParaRPr/>
          </a:p>
          <a:p>
            <a:endParaRPr/>
          </a:p>
          <a:p>
            <a:pPr>
              <a:defRPr sz="1400"/>
            </a:pPr>
            <a:endParaRPr/>
          </a:p>
          <a:p>
            <a:pPr>
              <a:defRPr sz="1400"/>
            </a:pPr>
            <a:r>
              <a:t>Yet even the most optimistic studies suggest that if every person on Earth switched to a plant-based diet, it would reduce agricultural emissions, which account for a quarter of global greenhouse gas emissions, by 30 to 70 percent. That’s a lot, but it’s not enough</a:t>
            </a:r>
          </a:p>
          <a:p>
            <a:pPr>
              <a:defRPr sz="1400"/>
            </a:pPr>
            <a:endParaRPr/>
          </a:p>
          <a:p>
            <a:pPr>
              <a:defRPr sz="1400"/>
            </a:pPr>
            <a:endParaRPr/>
          </a:p>
          <a:p>
            <a:pPr>
              <a:defRPr sz="1400"/>
            </a:pPr>
            <a:r>
              <a:t>Methane accounted for about 16% of global greenhouse gas emissions in 2015, according to the IPCC.</a:t>
            </a:r>
          </a:p>
          <a:p>
            <a:pPr>
              <a:defRPr sz="1400"/>
            </a:pPr>
            <a:endParaRPr/>
          </a:p>
          <a:p>
            <a:pPr>
              <a:defRPr sz="1400"/>
            </a:pPr>
            <a:r>
              <a:t>Methane is far more potent than CO2 as a greenhouse gas, capturing more of the sun’s radiative force, but it persists for less time in the atmosphere. Taking that into account, scientists calculate that over a 100-year period the “global-warming potential” of the gas is 28 times greater than for carbon dioxide.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xfrm>
            <a:off x="381000" y="685800"/>
            <a:ext cx="6096000" cy="3429000"/>
          </a:xfrm>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p>
            <a:pPr>
              <a:defRPr sz="1500"/>
            </a:pPr>
            <a:r>
              <a:t>During WW2 Victory Gardens supplied up to 40% of the produce Americans ate</a:t>
            </a:r>
          </a:p>
          <a:p>
            <a:pPr>
              <a:defRPr sz="1500"/>
            </a:pPr>
            <a:r>
              <a:t>Best known mechanism to address global warming: </a:t>
            </a:r>
          </a:p>
          <a:p>
            <a:pPr>
              <a:defRPr sz="1500"/>
            </a:pPr>
            <a:r>
              <a:t>Capture CO2 from the air via photosynthesis</a:t>
            </a:r>
          </a:p>
          <a:p>
            <a:pPr>
              <a:defRPr sz="1500"/>
            </a:pPr>
            <a:endParaRPr/>
          </a:p>
          <a:p>
            <a:pPr>
              <a:defRPr sz="1500"/>
            </a:pPr>
            <a:r>
              <a:t>Composting: there are more microbes in a teaspoon of healthy soil than there are people on the planet</a:t>
            </a:r>
          </a:p>
          <a:p>
            <a:pPr>
              <a:defRPr sz="1500"/>
            </a:pPr>
            <a:r>
              <a:t>Breakdown organic matter and put nutrients back in the soil</a:t>
            </a:r>
          </a:p>
          <a:p>
            <a:pPr>
              <a:defRPr sz="1500"/>
            </a:pPr>
            <a:r>
              <a:t>Averts methane emissions</a:t>
            </a:r>
          </a:p>
          <a:p>
            <a:pPr>
              <a:defRPr sz="1500"/>
            </a:pPr>
            <a:r>
              <a:t>San Francisco: composting city’s food waste is mandatory</a:t>
            </a:r>
          </a:p>
          <a:p>
            <a:pPr>
              <a:defRPr sz="1500"/>
            </a:pPr>
            <a:r>
              <a:t>Seattle: fines those who violate composting requirements </a:t>
            </a:r>
          </a:p>
          <a:p>
            <a:pPr>
              <a:defRPr sz="1500"/>
            </a:pPr>
            <a:endParaRPr/>
          </a:p>
          <a:p>
            <a:pPr>
              <a:defRPr sz="1500"/>
            </a:pPr>
            <a:r>
              <a:t>DETROIT – General Motors is unveiling Cadillac Urban Gardens on Merritt, a community project where 250 shipping crates from Orion Assembly – home of the Buick Verano and Chevrolet Sonic – are converted into raised garden beds.</a:t>
            </a:r>
          </a:p>
          <a:p>
            <a:pPr>
              <a:defRPr sz="1500"/>
            </a:pPr>
            <a:r>
              <a:t>The once-abandoned southwest Detroit parking lot will now benefit nearby residents, providing them nutritious and locally grown food.</a:t>
            </a:r>
          </a:p>
          <a:p>
            <a:pPr>
              <a:defRPr sz="1500"/>
            </a:pPr>
            <a:r>
              <a:t>“Instead of recycling this material, we found a direct reuse, which saves energy and resources,” said John Bradburn, GM’s manager of waste reduction efforts. “We seek opportunities for projects in our backyard that reduce environmental impact and strengthen communities.”</a:t>
            </a:r>
          </a:p>
          <a:p>
            <a:pPr>
              <a:defRPr sz="1500"/>
            </a:pPr>
            <a:r>
              <a:t>This project is a result of collaboration with eight-time GM Supplier of the Year Ideal Group, and composting company Detroit Dirt. The soil, supplied by Detroit Dirt, is sourced from local partners, including Detroit Zoo animal manure, Astro Café coffee grounds, and composted food scraps from the Marriott Hotel in GM’s world headquarters and GM’s Detroit-Hamtramck Assembly Plant, home of the Chevy Volt.</a:t>
            </a:r>
          </a:p>
          <a:p>
            <a:pPr>
              <a:defRPr sz="1500"/>
            </a:pPr>
            <a:r>
              <a:t>Several organizations helped make the project a reality. Detroit Dirt provided urban planning expertise, and Southwest Detroit Environmental Vision created the urban environmental plan; Rush Trucking delivered the GM-donated crates for volunteers from Ideal Group, Congress of Communities, Better Day Ministries and Southwest Detroit residents to begin planting. </a:t>
            </a:r>
          </a:p>
          <a:p>
            <a:pPr>
              <a:defRPr sz="1500"/>
            </a:pPr>
            <a:r>
              <a:t>“Our mission is to create a space that promotes the health and security of our community,” said Frank Venegas, Ideal Group chairman. “Cadillac Urban Gardens is producing vegetables, community health and growth.  This vision came true with fast action on the part of our collaborative partners.  In four short months, we are well on our way to linking sustainability with producing community growth.”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xfrm>
            <a:off x="381000" y="685800"/>
            <a:ext cx="6096000" cy="3429000"/>
          </a:xfrm>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pPr>
              <a:defRPr sz="1500"/>
            </a:pPr>
            <a:r>
              <a:t>Hot water consumes 25% of residential energy worldwide</a:t>
            </a:r>
          </a:p>
          <a:p>
            <a:pPr>
              <a:defRPr sz="1500"/>
            </a:pPr>
            <a:r>
              <a:t>Low flush toilets save 19%</a:t>
            </a:r>
          </a:p>
          <a:p>
            <a:pPr>
              <a:defRPr sz="1500"/>
            </a:pPr>
            <a:r>
              <a:t>Use water efficient washing machines</a:t>
            </a:r>
          </a:p>
          <a:p>
            <a:pPr>
              <a:defRPr sz="1500"/>
            </a:pPr>
            <a:r>
              <a:t>10% is lost to leaks</a:t>
            </a:r>
          </a:p>
          <a:p>
            <a:pPr>
              <a:defRPr sz="1500"/>
            </a:pPr>
            <a:r>
              <a:t>30% is used outdoors, mostly to water grass</a:t>
            </a:r>
          </a:p>
          <a:p>
            <a:pPr>
              <a:defRPr sz="1500"/>
            </a:pPr>
            <a:r>
              <a:t>Low flow fixtures would reduce use by 45%</a:t>
            </a:r>
          </a:p>
          <a:p>
            <a:pPr>
              <a:defRPr sz="1500"/>
            </a:pPr>
            <a:endParaRPr/>
          </a:p>
          <a:p>
            <a:pPr>
              <a:defRPr sz="1500"/>
            </a:pPr>
            <a:r>
              <a:t>Action: place restrictions on water use</a:t>
            </a:r>
          </a:p>
          <a:p>
            <a:pPr>
              <a:defRPr sz="1500"/>
            </a:pPr>
            <a:r>
              <a:t>Set polices requiring efficient plumb</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a:defRPr b="1"/>
            </a:pPr>
            <a:r>
              <a:t>ID #2802 - Can be used in noncommercial online and TV broadcasts of your presentation, but not modified.</a:t>
            </a:r>
          </a:p>
          <a:p>
            <a:pPr>
              <a:defRPr sz="1400"/>
            </a:pPr>
            <a:endParaRPr/>
          </a:p>
          <a:p>
            <a:pPr>
              <a:defRPr sz="1400"/>
            </a:pPr>
            <a:r>
              <a:t>Buckminster Fuller:</a:t>
            </a:r>
          </a:p>
          <a:p>
            <a:pPr>
              <a:defRPr sz="1400"/>
            </a:pPr>
            <a:endParaRPr/>
          </a:p>
          <a:p>
            <a:pPr>
              <a:defRPr sz="1400"/>
            </a:pPr>
            <a:r>
              <a:t>I have summarized my discovery of the option of humanity to become omnieconomically and sustainably successful on our planet while phasing out forever all use of fossil fuels and atomic energy generation other than the Sun. I have presented my plan for using our increasing technical ability to construct high-voltage, superconductive transmission lines and implement an around-the-world electrical energy grid integrating the daytime and nighttime hemispheres, thus swiftly increasing the operating capacity of the world's electrical energy system and, concomitantly, living standard in an unprecedented feat of international cooperation.</a:t>
            </a:r>
          </a:p>
          <a:p>
            <a:pPr>
              <a:defRPr sz="1200" b="1"/>
            </a:pPr>
            <a:endParaRPr sz="1400"/>
          </a:p>
          <a:p>
            <a:pPr>
              <a:defRPr sz="1200" b="1"/>
            </a:pPr>
            <a:endParaRPr sz="1400"/>
          </a:p>
          <a:p>
            <a:pPr>
              <a:defRPr sz="1200" b="1"/>
            </a:pPr>
            <a:endParaRPr sz="1400"/>
          </a:p>
          <a:p>
            <a:pPr>
              <a:defRPr sz="1200" b="1"/>
            </a:pPr>
            <a:endParaRPr sz="1400"/>
          </a:p>
          <a:p>
            <a:pPr>
              <a:defRPr sz="1200" b="1"/>
            </a:pPr>
            <a:r>
              <a:t>DESCRIPTION</a:t>
            </a:r>
            <a:r>
              <a:rPr b="0"/>
              <a:t>: Text stating that wind could supply worldwide electricity consumption 40 times over</a:t>
            </a:r>
          </a:p>
          <a:p>
            <a:pPr>
              <a:defRPr sz="1200"/>
            </a:pPr>
            <a:endParaRPr b="0"/>
          </a:p>
          <a:p>
            <a:pPr>
              <a:defRPr sz="1200" b="1"/>
            </a:pPr>
            <a:r>
              <a:t>ADDITIONAL</a:t>
            </a:r>
            <a:r>
              <a:rPr b="0"/>
              <a:t> </a:t>
            </a:r>
            <a:r>
              <a:t>TALKING</a:t>
            </a:r>
            <a:r>
              <a:rPr b="0"/>
              <a:t> </a:t>
            </a:r>
            <a:r>
              <a:t>POINTS</a:t>
            </a:r>
            <a:r>
              <a:rPr b="0"/>
              <a:t>: There is general consensus that global wind power potential is enormous, even under conservative estimates. For example, a 2009 study found that a network of land-based 2.5-megawatt wind turbines restricted to non-forested, ice-free, non-urban areas and operating at as little as 20 percent of their rated capacity could supply more than 40 times current worldwide electricity consumption, and more than five times total global use of energy in all forms.*</a:t>
            </a:r>
          </a:p>
          <a:p>
            <a:pPr>
              <a:defRPr sz="1200"/>
            </a:pPr>
            <a:endParaRPr b="0"/>
          </a:p>
          <a:p>
            <a:pPr>
              <a:defRPr sz="1200" b="1"/>
            </a:pPr>
            <a:r>
              <a:t>REFERENCES</a:t>
            </a:r>
            <a:r>
              <a:rPr b="0"/>
              <a:t>:</a:t>
            </a:r>
          </a:p>
          <a:p>
            <a:pPr>
              <a:defRPr sz="1200"/>
            </a:pPr>
            <a:r>
              <a:t>* Xi Lua, Michael B. McElroya, and Juha Kiviluoma, “Global Potential for Wind-Generated Electricity,” Proceedings of the National Academy of Sciences of the United States of America 106, No. 27 (July 7, 2009): 10933-10938. </a:t>
            </a:r>
            <a:r>
              <a:rPr u="sng">
                <a:solidFill>
                  <a:srgbClr val="0000FF"/>
                </a:solidFill>
                <a:uFill>
                  <a:solidFill>
                    <a:srgbClr val="0000FF"/>
                  </a:solidFill>
                </a:uFill>
                <a:hlinkClick r:id="rId3"/>
              </a:rPr>
              <a:t>http://www.pnas.org/content/106/27/10933.full.pdf</a:t>
            </a:r>
          </a:p>
        </p:txBody>
      </p:sp>
    </p:spTree>
    <p:extLst>
      <p:ext uri="{BB962C8B-B14F-4D97-AF65-F5344CB8AC3E}">
        <p14:creationId xmlns:p14="http://schemas.microsoft.com/office/powerpoint/2010/main" val="280993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xfrm>
            <a:off x="381000" y="685800"/>
            <a:ext cx="6096000" cy="3429000"/>
          </a:xfrm>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p>
            <a:pPr>
              <a:defRPr sz="1600"/>
            </a:pPr>
            <a:r>
              <a:t>The Claude "Bud" Lewis Carlsbad Desalination Plant is a desalination plant that opened on December 14, 2015 in Carlsbad, California, adjacent to the north end of the Encina Power Station</a:t>
            </a:r>
          </a:p>
          <a:p>
            <a:pPr>
              <a:defRPr sz="1600"/>
            </a:pPr>
            <a:endParaRPr/>
          </a:p>
          <a:p>
            <a:pPr>
              <a:defRPr sz="1600"/>
            </a:pPr>
            <a:r>
              <a:t>50 million Gallons of water per day</a:t>
            </a:r>
          </a:p>
          <a:p>
            <a:pPr>
              <a:defRPr sz="1600"/>
            </a:pPr>
            <a:r>
              <a:t>About 7% of San Diego County water needs</a:t>
            </a:r>
          </a:p>
          <a:p>
            <a:pPr>
              <a:defRPr sz="1600"/>
            </a:pPr>
            <a:endParaRPr/>
          </a:p>
          <a:p>
            <a:pPr>
              <a:defRPr sz="1600"/>
            </a:pPr>
            <a:r>
              <a:t>In this Sept. 4, 2015 photo is the Carlsbad, Calif. desalination plant. America’s largest seawater desalination plant, the $1 billion facility produces 50 million gallons of drinking water for the San Diego area each day, but at a cost double the price of other sources.</a:t>
            </a:r>
          </a:p>
          <a:p>
            <a:pPr>
              <a:defRPr sz="1600"/>
            </a:pPr>
            <a:endParaRPr/>
          </a:p>
          <a:p>
            <a:pPr>
              <a:defRPr sz="1600"/>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a:spLocks noGrp="1" noRot="1" noChangeAspect="1"/>
          </p:cNvSpPr>
          <p:nvPr>
            <p:ph type="sldImg"/>
          </p:nvPr>
        </p:nvSpPr>
        <p:spPr>
          <a:prstGeom prst="rect">
            <a:avLst/>
          </a:prstGeom>
        </p:spPr>
        <p:txBody>
          <a:bodyPr/>
          <a:lstStyle/>
          <a:p>
            <a:endParaRPr/>
          </a:p>
        </p:txBody>
      </p:sp>
      <p:sp>
        <p:nvSpPr>
          <p:cNvPr id="888" name="Shape 888"/>
          <p:cNvSpPr>
            <a:spLocks noGrp="1"/>
          </p:cNvSpPr>
          <p:nvPr>
            <p:ph type="body" sz="quarter" idx="1"/>
          </p:nvPr>
        </p:nvSpPr>
        <p:spPr>
          <a:prstGeom prst="rect">
            <a:avLst/>
          </a:prstGeom>
        </p:spPr>
        <p:txBody>
          <a:bodyPr/>
          <a:lstStyle/>
          <a:p>
            <a:r>
              <a:t>Craigslist - How much GHG has been averted by people getting bargains on pre-used items?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hape 904"/>
          <p:cNvSpPr>
            <a:spLocks noGrp="1" noRot="1" noChangeAspect="1"/>
          </p:cNvSpPr>
          <p:nvPr>
            <p:ph type="sldImg"/>
          </p:nvPr>
        </p:nvSpPr>
        <p:spPr>
          <a:xfrm>
            <a:off x="381000" y="685800"/>
            <a:ext cx="6096000" cy="3429000"/>
          </a:xfrm>
          <a:prstGeom prst="rect">
            <a:avLst/>
          </a:prstGeom>
        </p:spPr>
        <p:txBody>
          <a:bodyPr/>
          <a:lstStyle/>
          <a:p>
            <a:endParaRPr/>
          </a:p>
        </p:txBody>
      </p:sp>
      <p:sp>
        <p:nvSpPr>
          <p:cNvPr id="905" name="Shape 905"/>
          <p:cNvSpPr>
            <a:spLocks noGrp="1"/>
          </p:cNvSpPr>
          <p:nvPr>
            <p:ph type="body" sz="quarter" idx="1"/>
          </p:nvPr>
        </p:nvSpPr>
        <p:spPr>
          <a:prstGeom prst="rect">
            <a:avLst/>
          </a:prstGeom>
        </p:spPr>
        <p:txBody>
          <a:bodyPr/>
          <a:lstStyle/>
          <a:p>
            <a:pPr>
              <a:defRPr sz="1500"/>
            </a:pPr>
            <a:r>
              <a:t>DRAWDOWN #3 70.53 GT REDUCED CO2</a:t>
            </a:r>
          </a:p>
          <a:p>
            <a:pPr>
              <a:defRPr sz="1500"/>
            </a:pPr>
            <a:endParaRPr/>
          </a:p>
          <a:p>
            <a:pPr>
              <a:defRPr sz="1500"/>
            </a:pPr>
            <a:r>
              <a:t>The pilot composting program at Ole Miss began in the fall of 2013 after receiving funding from the Green Fund. The project was awarded $3,000 to collect pre-consumer food waste from the Marketplace at the Residential Colleges. The compost program has since expanded to collect food waste from other campus dining facilities including the Marketplace at the Residential Colleges, Rebel Market, Freshii, the Grill at 1810, Einstein’s, Ole Miss Catering and Lenoir Dining. Since 2013, the program has diverted more than 90,ooo tons of food waste from landfill.</a:t>
            </a:r>
          </a:p>
          <a:p>
            <a:pPr>
              <a:defRPr sz="1500"/>
            </a:pPr>
            <a:endParaRPr/>
          </a:p>
          <a:p>
            <a:pPr>
              <a:defRPr sz="1500"/>
            </a:pPr>
            <a:endParaRPr/>
          </a:p>
          <a:p>
            <a:pPr>
              <a:defRPr sz="1500"/>
            </a:pPr>
            <a:r>
              <a:t>Focus on organics</a:t>
            </a:r>
          </a:p>
          <a:p>
            <a:pPr>
              <a:defRPr sz="1500"/>
            </a:pPr>
            <a:r>
              <a:t>Divert them away from landfills</a:t>
            </a:r>
          </a:p>
          <a:p>
            <a:pPr>
              <a:defRPr sz="1500"/>
            </a:pPr>
            <a:endParaRPr/>
          </a:p>
          <a:p>
            <a:pPr>
              <a:defRPr sz="1500"/>
            </a:pPr>
            <a:r>
              <a:t>Action: require composting to reduce greenhouse gases</a:t>
            </a:r>
          </a:p>
          <a:p>
            <a:pPr>
              <a:defRPr sz="1500"/>
            </a:pPr>
            <a:r>
              <a:t>And provide soil to gardens </a:t>
            </a:r>
          </a:p>
          <a:p>
            <a:pPr>
              <a:defRPr sz="1500"/>
            </a:pPr>
            <a:endParaRPr/>
          </a:p>
          <a:p>
            <a:pPr>
              <a:defRPr sz="1500"/>
            </a:pPr>
            <a:r>
              <a:t>Action: Set a zero waste goal</a:t>
            </a:r>
          </a:p>
          <a:p>
            <a:pPr>
              <a:defRPr sz="1500"/>
            </a:pPr>
            <a:r>
              <a:t>Develop a zero waste action plan</a:t>
            </a:r>
          </a:p>
          <a:p>
            <a:pPr>
              <a:defRPr sz="1500"/>
            </a:pPr>
            <a:r>
              <a:t>Ban organic waste from landfills </a:t>
            </a:r>
          </a:p>
          <a:p>
            <a:pPr>
              <a:defRPr sz="1500"/>
            </a:pPr>
            <a:endParaRPr/>
          </a:p>
          <a:p>
            <a:pPr>
              <a:defRPr sz="1500"/>
            </a:pPr>
            <a:r>
              <a:t>Landfill Methane </a:t>
            </a:r>
          </a:p>
          <a:p>
            <a:pPr>
              <a:defRPr sz="1500"/>
            </a:pPr>
            <a:endParaRPr/>
          </a:p>
          <a:p>
            <a:pPr>
              <a:defRPr sz="1500"/>
            </a:pPr>
            <a:r>
              <a:t>Releases 12% of world’s total</a:t>
            </a:r>
          </a:p>
          <a:p>
            <a:pPr>
              <a:defRPr sz="1500"/>
            </a:pPr>
            <a:r>
              <a:t>Equivalent to 800 million tons of CO2</a:t>
            </a:r>
          </a:p>
          <a:p>
            <a:pPr>
              <a:defRPr sz="1500"/>
            </a:pPr>
            <a:r>
              <a:t>Cities create 1.4 billion tons of CO2 each year</a:t>
            </a:r>
          </a:p>
          <a:p>
            <a:pPr>
              <a:defRPr sz="1500"/>
            </a:pPr>
            <a:r>
              <a:t>Better waste diversion: reduction, reuse, recycling and recovery</a:t>
            </a:r>
          </a:p>
          <a:p>
            <a:pPr>
              <a:defRPr sz="1500"/>
            </a:pPr>
            <a:endParaRPr/>
          </a:p>
          <a:p>
            <a:pPr>
              <a:defRPr sz="1500"/>
            </a:pPr>
            <a:r>
              <a:t>Most land fill is organic matter</a:t>
            </a:r>
          </a:p>
          <a:p>
            <a:pPr>
              <a:defRPr sz="1500"/>
            </a:pPr>
            <a:r>
              <a:t>Food scraps, yard trimmings, junk wood, waste paper</a:t>
            </a:r>
          </a:p>
          <a:p>
            <a:pPr>
              <a:defRPr sz="1500"/>
            </a:pPr>
            <a:r>
              <a:t>Decomposition release biogas: Co2, methane, etc.</a:t>
            </a:r>
          </a:p>
          <a:p>
            <a:pPr>
              <a:defRPr sz="1500"/>
            </a:pPr>
            <a:endParaRPr/>
          </a:p>
          <a:p>
            <a:pPr>
              <a:defRPr sz="1500"/>
            </a:pPr>
            <a:r>
              <a:t>Action: compost</a:t>
            </a:r>
          </a:p>
          <a:p>
            <a:pPr>
              <a:defRPr sz="1500"/>
            </a:pPr>
            <a:r>
              <a:t>Action: Use neighborhood &amp; home composting and biogas systems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381000" y="685800"/>
            <a:ext cx="6096000" cy="3429000"/>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p>
            <a:r>
              <a:t>#5 Tropical forests 61.23 gt</a:t>
            </a:r>
          </a:p>
          <a:p>
            <a:endParaRPr/>
          </a:p>
          <a:p>
            <a:r>
              <a:t>#38 Forest protection 6.2 gt</a:t>
            </a:r>
          </a:p>
          <a:p>
            <a:endParaRPr/>
          </a:p>
          <a:p>
            <a:r>
              <a:t>#15 Afforestation 18.06 gt reduced co2</a:t>
            </a:r>
          </a:p>
          <a:p>
            <a:r>
              <a:t>85.49 gt averted by 2050 </a:t>
            </a:r>
          </a:p>
          <a:p>
            <a:endParaRPr/>
          </a:p>
          <a:p>
            <a:r>
              <a:t>Creating new forests where there were none before is the aim of afforestation. Degraded pasture and agricultural lands, or other lands corrupted from uses such as mining, are ripe for strategic planting of trees and perennial biomass.</a:t>
            </a:r>
          </a:p>
          <a:p>
            <a:endParaRPr/>
          </a:p>
          <a:p>
            <a:endParaRPr/>
          </a:p>
          <a:p>
            <a:endParaRPr/>
          </a:p>
          <a:p>
            <a:r>
              <a:t>Reforestation is the natural or intentional restocking of existing forests and woodlands that have been depleted, usually through deforestation. Wikipedia</a:t>
            </a:r>
          </a:p>
          <a:p>
            <a:endParaRPr/>
          </a:p>
          <a:p>
            <a:endParaRPr/>
          </a:p>
          <a:p>
            <a:endParaRPr/>
          </a:p>
          <a:p>
            <a:r>
              <a:t>Forest Protection </a:t>
            </a:r>
          </a:p>
          <a:p>
            <a:r>
              <a:t>6.2 GT Reduced CO2</a:t>
            </a:r>
          </a:p>
          <a:p>
            <a:r>
              <a:t>896,29 GT Protected CO2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p>
            <a:r>
              <a:t>So, do we have the tools to address the greatest threat ?</a:t>
            </a:r>
          </a:p>
          <a:p>
            <a:endParaRPr/>
          </a:p>
          <a:p>
            <a:r>
              <a:t>Not only do we have the solutions at hand, the technologies available right now are capable of transitioning the world from fossil fuels.  What we don’t have is the political will on the national level.  With so little time remaining to start the transition on the scale required to keep warming below 1.5</a:t>
            </a:r>
            <a:r>
              <a:rPr sz="1200">
                <a:latin typeface="Lucida Grande"/>
                <a:ea typeface="Lucida Grande"/>
                <a:cs typeface="Lucida Grande"/>
                <a:sym typeface="Lucida Grande"/>
              </a:rPr>
              <a:t>℃, </a:t>
            </a:r>
            <a:r>
              <a:t>the burden is now on each and every one of us to mobilize.  By making a personal commitment as individuals to make the difficult but necessary changes in every aspect of our lives from:</a:t>
            </a:r>
          </a:p>
          <a:p>
            <a:r>
              <a:t>Driving, building, eating, consuming, and conserving, </a:t>
            </a:r>
          </a:p>
          <a:p>
            <a:r>
              <a:t>to:</a:t>
            </a:r>
          </a:p>
          <a:p>
            <a:r>
              <a:t>mobilizing to enact changeover in our:</a:t>
            </a:r>
          </a:p>
          <a:p>
            <a:r>
              <a:t>Families</a:t>
            </a:r>
          </a:p>
          <a:p>
            <a:r>
              <a:t>Communities</a:t>
            </a:r>
          </a:p>
          <a:p>
            <a:r>
              <a:t>Schools</a:t>
            </a:r>
          </a:p>
          <a:p>
            <a:r>
              <a:t>Local and State Governments</a:t>
            </a:r>
          </a:p>
          <a:p>
            <a:r>
              <a:t>by getting involved with climate change organizations, voting, acts of civil disobedience, applying pressure to your city councils, divesting from fossil fuels and re-investing in clean technologies.</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xfrm>
            <a:off x="381000" y="685800"/>
            <a:ext cx="6096000" cy="3429000"/>
          </a:xfrm>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p>
            <a:pPr>
              <a:defRPr sz="1400"/>
            </a:pPr>
            <a:r>
              <a:t>Our governments and institutions have failed to protect us. It's up to all of us to take matters into our own hands with a new approach that could actually wor</a:t>
            </a:r>
          </a:p>
          <a:p>
            <a:pPr>
              <a:defRPr sz="1400"/>
            </a:pPr>
            <a:endParaRPr/>
          </a:p>
          <a:p>
            <a:pPr>
              <a:defRPr sz="1400"/>
            </a:pPr>
            <a:endParaRPr/>
          </a:p>
          <a:p>
            <a:pPr>
              <a:defRPr sz="1400"/>
            </a:pPr>
            <a:r>
              <a:t>TRUTH-BASED</a:t>
            </a:r>
          </a:p>
          <a:p>
            <a:pPr>
              <a:defRPr sz="1400"/>
            </a:pPr>
            <a:r>
              <a:t>We can't solve a problem we refuse to look at. Climate change is outpacing official predictions, and accelerating due to feedback loops. Accepted targets and timelines that guided climate action for decades are based on bad data. The scary truth is if we don’t dramatically change course, Earth could become uninhabitable in a matter of decades.</a:t>
            </a:r>
          </a:p>
          <a:p>
            <a:pPr>
              <a:defRPr sz="1400"/>
            </a:pPr>
            <a:endParaRPr/>
          </a:p>
          <a:p>
            <a:pPr>
              <a:defRPr sz="1400"/>
            </a:pPr>
            <a:r>
              <a:t>EMERGENCY SPEED </a:t>
            </a:r>
          </a:p>
          <a:p>
            <a:pPr>
              <a:defRPr sz="1400"/>
            </a:pPr>
            <a:r>
              <a:t>There is no more time for multi-decade solutions. To have a fighting chance, we need to reach zero emissions and drawdown as fast as possible: and in under a decade. This will take massive, sustained reductions in carbon emissions, and concerted collaborative action on a speed and scale we haven’t seen since the home front mobilization during World War II.</a:t>
            </a:r>
          </a:p>
          <a:p>
            <a:pPr>
              <a:defRPr sz="1400"/>
            </a:pPr>
            <a:endParaRPr/>
          </a:p>
          <a:p>
            <a:pPr>
              <a:defRPr sz="1400"/>
            </a:pPr>
            <a:r>
              <a:t>WHOLE SOCIETY </a:t>
            </a:r>
          </a:p>
          <a:p>
            <a:pPr>
              <a:defRPr sz="1400"/>
            </a:pPr>
            <a:r>
              <a:t>A true solution to the climate and ecological emergency must account for all sources of greenhouse gases and overshoot. This means an all-hands-on-deck massive transformation of all sectors of our economy and society. In the process, we can build more resilient, compassionate, and just communities that work for everyone.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xfrm>
            <a:off x="381000" y="685800"/>
            <a:ext cx="6096000" cy="3429000"/>
          </a:xfrm>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a:defRPr sz="1400"/>
            </a:pPr>
            <a:r>
              <a:t>Our governments and institutions have failed to protect us. It's up to all of us to take matters into our own hands with a new approach that could actually wor</a:t>
            </a:r>
          </a:p>
          <a:p>
            <a:pPr>
              <a:defRPr sz="1400"/>
            </a:pPr>
            <a:endParaRPr/>
          </a:p>
          <a:p>
            <a:pPr>
              <a:defRPr sz="1400"/>
            </a:pPr>
            <a:endParaRPr/>
          </a:p>
          <a:p>
            <a:pPr>
              <a:defRPr sz="1400"/>
            </a:pPr>
            <a:r>
              <a:t>TRUTH-BASED</a:t>
            </a:r>
          </a:p>
          <a:p>
            <a:pPr>
              <a:defRPr sz="1400"/>
            </a:pPr>
            <a:r>
              <a:t>We can't solve a problem we refuse to look at. Climate change is outpacing official predictions, and accelerating due to feedback loops. Accepted targets and timelines that guided climate action for decades are based on bad data. The scary truth is if we don’t dramatically change course, Earth could become uninhabitable in a matter of decades.</a:t>
            </a:r>
          </a:p>
          <a:p>
            <a:pPr>
              <a:defRPr sz="1400"/>
            </a:pPr>
            <a:endParaRPr/>
          </a:p>
          <a:p>
            <a:pPr>
              <a:defRPr sz="1400"/>
            </a:pPr>
            <a:r>
              <a:t>EMERGENCY SPEED </a:t>
            </a:r>
          </a:p>
          <a:p>
            <a:pPr>
              <a:defRPr sz="1400"/>
            </a:pPr>
            <a:r>
              <a:t>There is no more time for multi-decade solutions. To have a fighting chance, we need to reach zero emissions and drawdown as fast as possible: and in under a decade. This will take massive, sustained reductions in carbon emissions, and concerted collaborative action on a speed and scale we haven’t seen since the home front mobilization during World War II.</a:t>
            </a:r>
          </a:p>
          <a:p>
            <a:pPr>
              <a:defRPr sz="1400"/>
            </a:pPr>
            <a:endParaRPr/>
          </a:p>
          <a:p>
            <a:pPr>
              <a:defRPr sz="1400"/>
            </a:pPr>
            <a:r>
              <a:t>WHOLE SOCIETY </a:t>
            </a:r>
          </a:p>
          <a:p>
            <a:pPr>
              <a:defRPr sz="1400"/>
            </a:pPr>
            <a:r>
              <a:t>A true solution to the climate and ecological emergency must account for all sources of greenhouse gases and overshoot. This means an all-hands-on-deck massive transformation of all sectors of our economy and society. In the process, we can build more resilient, compassionate, and just communities that work for everyone.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941"/>
          <p:cNvSpPr>
            <a:spLocks noGrp="1" noRot="1" noChangeAspect="1"/>
          </p:cNvSpPr>
          <p:nvPr>
            <p:ph type="sldImg"/>
          </p:nvPr>
        </p:nvSpPr>
        <p:spPr>
          <a:prstGeom prst="rect">
            <a:avLst/>
          </a:prstGeom>
        </p:spPr>
        <p:txBody>
          <a:bodyPr/>
          <a:lstStyle/>
          <a:p>
            <a:endParaRPr/>
          </a:p>
        </p:txBody>
      </p:sp>
      <p:sp>
        <p:nvSpPr>
          <p:cNvPr id="942" name="Shape 942"/>
          <p:cNvSpPr>
            <a:spLocks noGrp="1"/>
          </p:cNvSpPr>
          <p:nvPr>
            <p:ph type="body" sz="quarter" idx="1"/>
          </p:nvPr>
        </p:nvSpPr>
        <p:spPr>
          <a:prstGeom prst="rect">
            <a:avLst/>
          </a:prstGeom>
        </p:spPr>
        <p:txBody>
          <a:bodyPr/>
          <a:lstStyle/>
          <a:p>
            <a:pPr>
              <a:defRPr b="1"/>
            </a:pPr>
            <a:r>
              <a:t>ID #3 - Can be used in noncommercial online and TV broadcasts of your presentation.</a:t>
            </a:r>
          </a:p>
          <a:p>
            <a:pPr>
              <a:defRPr sz="1400"/>
            </a:pPr>
            <a:endParaRPr/>
          </a:p>
          <a:p>
            <a:pPr>
              <a:defRPr sz="1400"/>
            </a:pPr>
            <a:endParaRPr/>
          </a:p>
          <a:p>
            <a:pPr>
              <a:defRPr sz="1400"/>
            </a:pPr>
            <a:endParaRPr/>
          </a:p>
          <a:p>
            <a:pPr>
              <a:defRPr sz="1200" b="1"/>
            </a:pPr>
            <a:r>
              <a:t>DESCRIPTION</a:t>
            </a:r>
            <a:r>
              <a:rPr b="0"/>
              <a:t>: Photo of Earth from Apollo 17, taken as the crew was traveling toward the moon, December 7, 1972</a:t>
            </a:r>
          </a:p>
          <a:p>
            <a:pPr>
              <a:defRPr sz="1200"/>
            </a:pPr>
            <a:endParaRPr b="0"/>
          </a:p>
          <a:p>
            <a:pPr>
              <a:defRPr sz="1200" b="1"/>
            </a:pPr>
            <a:r>
              <a:t>ADDITIONAL</a:t>
            </a:r>
            <a:r>
              <a:rPr b="0"/>
              <a:t> </a:t>
            </a:r>
            <a:r>
              <a:t>TALKING</a:t>
            </a:r>
            <a:r>
              <a:rPr b="0"/>
              <a:t> </a:t>
            </a:r>
            <a:r>
              <a:t>POINTS</a:t>
            </a:r>
            <a:r>
              <a:rPr b="0"/>
              <a:t>: This picture is called the “Blue Marble,” taken during the last Apollo mission. </a:t>
            </a:r>
          </a:p>
          <a:p>
            <a:pPr>
              <a:defRPr sz="1200"/>
            </a:pPr>
            <a:endParaRPr b="0"/>
          </a:p>
          <a:p>
            <a:pPr>
              <a:defRPr sz="1200"/>
            </a:pPr>
            <a:r>
              <a:t>What makes the photograph so unique and powerful is that it captures the complete circle of the earth, helping us see the big picture of our planet – and our lives on it.*  It was the first time the Apollo mission made it possible to capture almost the entire southern polar ice cap.** </a:t>
            </a:r>
          </a:p>
          <a:p>
            <a:pPr>
              <a:defRPr sz="1200"/>
            </a:pPr>
            <a:endParaRPr/>
          </a:p>
          <a:p>
            <a:pPr>
              <a:defRPr sz="1200" b="1"/>
            </a:pPr>
            <a:r>
              <a:t>REFERENCES</a:t>
            </a:r>
            <a:r>
              <a:rPr b="0"/>
              <a:t>:</a:t>
            </a:r>
          </a:p>
          <a:p>
            <a:pPr>
              <a:defRPr sz="1200"/>
            </a:pPr>
            <a:r>
              <a:t>* Ben Cosgrove, “Home, Sweet Home: In Praise of Apollo 17’s ‘Blue Marble’,” Time, April 11, 2014. http://time.com/3879555/blue-marble-apollo-17-photo-of-earth-from-space/</a:t>
            </a:r>
          </a:p>
          <a:p>
            <a:pPr>
              <a:defRPr sz="1200"/>
            </a:pPr>
            <a:r>
              <a:t>** NASA Visible Earth, “The Blue Marble from Apollo 17," December 7, 1972. http://visibleearth.nasa.gov/view.php?id=55418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endParaRPr/>
          </a:p>
        </p:txBody>
      </p:sp>
      <p:sp>
        <p:nvSpPr>
          <p:cNvPr id="662" name="Shape 662"/>
          <p:cNvSpPr>
            <a:spLocks noGrp="1"/>
          </p:cNvSpPr>
          <p:nvPr>
            <p:ph type="body" sz="quarter" idx="1"/>
          </p:nvPr>
        </p:nvSpPr>
        <p:spPr>
          <a:prstGeom prst="rect">
            <a:avLst/>
          </a:prstGeom>
        </p:spPr>
        <p:txBody>
          <a:bodyPr/>
          <a:lstStyle/>
          <a:p>
            <a:pPr>
              <a:defRPr b="1"/>
            </a:pPr>
            <a:r>
              <a:t>ID #3781 - Can be used in noncommercial online and TV broadcasts of your presentation, but not modified.</a:t>
            </a:r>
          </a:p>
          <a:p>
            <a:pPr>
              <a:defRPr sz="1400"/>
            </a:pPr>
            <a:endParaRPr/>
          </a:p>
          <a:p>
            <a:pPr>
              <a:defRPr sz="1400"/>
            </a:pPr>
            <a:endParaRPr/>
          </a:p>
          <a:p>
            <a:pPr>
              <a:defRPr sz="1400"/>
            </a:pPr>
            <a:endParaRPr/>
          </a:p>
          <a:p>
            <a:pPr>
              <a:defRPr sz="1200" b="1"/>
            </a:pPr>
            <a:r>
              <a:t>DESCRIPTION</a:t>
            </a:r>
            <a:r>
              <a:rPr b="0"/>
              <a:t>: Image of the Sun’s rays striking the Earth and text stating that enough solar energy reaches the Earth every hour to meet the world’s power needs for a full year</a:t>
            </a:r>
          </a:p>
          <a:p>
            <a:pPr>
              <a:defRPr sz="1200"/>
            </a:pPr>
            <a:endParaRPr b="0"/>
          </a:p>
          <a:p>
            <a:pPr>
              <a:defRPr sz="1200" b="1"/>
            </a:pPr>
            <a:r>
              <a:t>ADDITIONAL</a:t>
            </a:r>
            <a:r>
              <a:rPr b="0"/>
              <a:t> </a:t>
            </a:r>
            <a:r>
              <a:t>TALKING</a:t>
            </a:r>
            <a:r>
              <a:rPr b="0"/>
              <a:t> </a:t>
            </a:r>
            <a:r>
              <a:t>POINTS</a:t>
            </a:r>
            <a:r>
              <a:rPr b="0"/>
              <a:t>: Although solar energy is not evenly distributed across the Earth, significant resources are found on every continent. Moreover, while coal, oil, and natural gas resources are finite, the Sun will continue to shine for at least 5 billion years.*</a:t>
            </a:r>
          </a:p>
          <a:p>
            <a:pPr>
              <a:defRPr sz="1200"/>
            </a:pPr>
            <a:endParaRPr b="0"/>
          </a:p>
          <a:p>
            <a:pPr>
              <a:defRPr sz="1200" b="1"/>
            </a:pPr>
            <a:r>
              <a:t>REFERENCES</a:t>
            </a:r>
            <a:r>
              <a:rPr b="0"/>
              <a:t>: </a:t>
            </a:r>
          </a:p>
          <a:p>
            <a:pPr>
              <a:defRPr sz="1200"/>
            </a:pPr>
            <a:r>
              <a:t>* Dan Chiras, “Can Solar Power the World?," Mother Earth News, March 12, 2010. http://www.motherearthnews.com/renewable-energy/can-solar-power-the-world.aspx#axzz32CGVnRHY</a:t>
            </a:r>
          </a:p>
        </p:txBody>
      </p:sp>
    </p:spTree>
    <p:extLst>
      <p:ext uri="{BB962C8B-B14F-4D97-AF65-F5344CB8AC3E}">
        <p14:creationId xmlns:p14="http://schemas.microsoft.com/office/powerpoint/2010/main" val="342204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xfrm>
            <a:off x="381000" y="685800"/>
            <a:ext cx="6096000" cy="3429000"/>
          </a:xfrm>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pPr>
              <a:defRPr sz="1600" b="1"/>
            </a:pPr>
            <a:endParaRPr/>
          </a:p>
          <a:p>
            <a:pPr>
              <a:defRPr sz="1600" b="1"/>
            </a:pPr>
            <a:endParaRPr/>
          </a:p>
          <a:p>
            <a:pPr>
              <a:defRPr sz="1600" b="1"/>
            </a:pPr>
            <a:r>
              <a:t>Current Solar panel technology is capable of around 30% efficiency</a:t>
            </a:r>
          </a:p>
          <a:p>
            <a:pPr>
              <a:defRPr sz="1200" b="1"/>
            </a:pPr>
            <a:endParaRPr/>
          </a:p>
          <a:p>
            <a:pPr>
              <a:defRPr sz="1600" b="1"/>
            </a:pPr>
            <a:r>
              <a:t>NovaSolix is a silicon valley startup developing a process to manufacture solar panels that use carbon nanotubes as antennas – combined with nanoscale rectifiers – to generate power from a much broader swath of the solar energy spectrum than conventional PV cells. The company claims that 80-90% efficiency may be possible. They are also working to develop a process to manufacture the panels on a substrate of glass, thus dramatically reducing the cost compared with silicon-based PV technology.</a:t>
            </a:r>
          </a:p>
          <a:p>
            <a:pPr>
              <a:defRPr sz="1200" b="1"/>
            </a:pPr>
            <a:endParaRPr sz="1400"/>
          </a:p>
          <a:p>
            <a:pPr>
              <a:defRPr sz="1200" b="1"/>
            </a:pPr>
            <a:endParaRPr sz="1400"/>
          </a:p>
          <a:p>
            <a:pPr>
              <a:defRPr sz="1200" b="1"/>
            </a:pPr>
            <a:endParaRPr sz="1400"/>
          </a:p>
          <a:p>
            <a:pPr>
              <a:defRPr sz="1200" b="1"/>
            </a:pPr>
            <a:r>
              <a:t>DESCRIPTION</a:t>
            </a:r>
            <a:r>
              <a:rPr b="0"/>
              <a:t>: Text stating that the price of solar has declined 53 percent in California over the last five years (2012-2017) and photo of technicians installing solar panels on a roof in Lafayette, California, May 15, 2018</a:t>
            </a:r>
          </a:p>
          <a:p>
            <a:pPr>
              <a:defRPr sz="1200"/>
            </a:pPr>
            <a:endParaRPr b="0"/>
          </a:p>
          <a:p>
            <a:pPr>
              <a:defRPr sz="1200" b="1"/>
            </a:pPr>
            <a:r>
              <a:t>ADDITIONAL</a:t>
            </a:r>
            <a:r>
              <a:rPr b="0"/>
              <a:t> </a:t>
            </a:r>
            <a:r>
              <a:t>TALKING</a:t>
            </a:r>
            <a:r>
              <a:rPr b="0"/>
              <a:t> </a:t>
            </a:r>
            <a:r>
              <a:t>POINTS</a:t>
            </a:r>
            <a:r>
              <a:rPr b="0"/>
              <a:t>: Solar prices are falling in California. According to the Solar Energy Industries Association, the cost of solar fell 53 percent in California between 2012-2017.* </a:t>
            </a:r>
          </a:p>
          <a:p>
            <a:pPr>
              <a:defRPr sz="1200"/>
            </a:pPr>
            <a:endParaRPr b="0"/>
          </a:p>
          <a:p>
            <a:pPr>
              <a:defRPr sz="1200"/>
            </a:pPr>
            <a:r>
              <a:t>Meanwhile, according to the International Renewable Energy Agency, average total installed costs for residential solar photovoltaic (PV) systems (0-10 kW) in California fell 47 percent between Q2 2007-Q1 2017. For commercial PV (up to 500 kW), total installed costs fell 53 percent between Q2 2009-Q2 2017.**</a:t>
            </a:r>
          </a:p>
          <a:p>
            <a:pPr>
              <a:defRPr sz="1200"/>
            </a:pPr>
            <a:r>
              <a:t> </a:t>
            </a:r>
          </a:p>
          <a:p>
            <a:pPr>
              <a:defRPr sz="1200" b="1"/>
            </a:pPr>
            <a:r>
              <a:t>REFERENCES</a:t>
            </a:r>
            <a:r>
              <a:rPr b="0"/>
              <a:t>: </a:t>
            </a:r>
          </a:p>
          <a:p>
            <a:pPr>
              <a:defRPr sz="1200"/>
            </a:pPr>
            <a:r>
              <a:t>* Solar Energy Industries Association, "Solar Spotlight-California" (June 2018). https://www.seia.org/sites/default/files/2018-06/Web2018Q1_California.pdf</a:t>
            </a:r>
          </a:p>
          <a:p>
            <a:pPr>
              <a:defRPr sz="1200"/>
            </a:pPr>
            <a:r>
              <a:t>** IRENA, "Renewable Energy Power Generation Costs 2017" (2018). </a:t>
            </a:r>
            <a:r>
              <a:rPr u="sng">
                <a:solidFill>
                  <a:srgbClr val="0000FF"/>
                </a:solidFill>
                <a:uFill>
                  <a:solidFill>
                    <a:srgbClr val="0000FF"/>
                  </a:solidFill>
                </a:uFill>
                <a:hlinkClick r:id="rId3"/>
              </a:rPr>
              <a:t>https://www.irena.org/-/media/Files/IRENA/Agency/Publication/2018/Jan/IRENA_2017_Power_Costs_2018.pdf</a:t>
            </a:r>
          </a:p>
        </p:txBody>
      </p:sp>
    </p:spTree>
    <p:extLst>
      <p:ext uri="{BB962C8B-B14F-4D97-AF65-F5344CB8AC3E}">
        <p14:creationId xmlns:p14="http://schemas.microsoft.com/office/powerpoint/2010/main" val="3625000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hape 682"/>
          <p:cNvSpPr>
            <a:spLocks noGrp="1" noRot="1" noChangeAspect="1"/>
          </p:cNvSpPr>
          <p:nvPr>
            <p:ph type="sldImg"/>
          </p:nvPr>
        </p:nvSpPr>
        <p:spPr>
          <a:xfrm>
            <a:off x="381000" y="685800"/>
            <a:ext cx="6096000" cy="3429000"/>
          </a:xfrm>
          <a:prstGeom prst="rect">
            <a:avLst/>
          </a:prstGeom>
        </p:spPr>
        <p:txBody>
          <a:bodyPr/>
          <a:lstStyle/>
          <a:p>
            <a:endParaRPr/>
          </a:p>
        </p:txBody>
      </p:sp>
      <p:sp>
        <p:nvSpPr>
          <p:cNvPr id="683" name="Shape 683"/>
          <p:cNvSpPr>
            <a:spLocks noGrp="1"/>
          </p:cNvSpPr>
          <p:nvPr>
            <p:ph type="body" sz="quarter" idx="1"/>
          </p:nvPr>
        </p:nvSpPr>
        <p:spPr>
          <a:prstGeom prst="rect">
            <a:avLst/>
          </a:prstGeom>
        </p:spPr>
        <p:txBody>
          <a:bodyPr/>
          <a:lstStyle/>
          <a:p>
            <a:pPr>
              <a:defRPr sz="1500"/>
            </a:pPr>
            <a:r>
              <a:t>30 MW Storage Facility</a:t>
            </a:r>
          </a:p>
          <a:p>
            <a:pPr>
              <a:defRPr sz="1500"/>
            </a:pPr>
            <a:r>
              <a:t>Capable of providing 120 Mwh of Energy</a:t>
            </a:r>
          </a:p>
          <a:p>
            <a:pPr>
              <a:defRPr sz="1500"/>
            </a:pPr>
            <a:r>
              <a:t>Serving 20,000 customers for 4 hours</a:t>
            </a:r>
          </a:p>
          <a:p>
            <a:pPr>
              <a:defRPr sz="1500"/>
            </a:pPr>
            <a:r>
              <a:t>400,000 Batteries installed in 20,000 Modules</a:t>
            </a:r>
          </a:p>
          <a:p>
            <a:pPr>
              <a:defRPr sz="1500"/>
            </a:pPr>
            <a:endParaRPr/>
          </a:p>
          <a:p>
            <a:pPr>
              <a:defRPr sz="1500"/>
            </a:pPr>
            <a:r>
              <a:t>Today, SDG&amp;E is showcasing the world’s largest lithium-ion battery energy storage facility in partnership with AES Energy Storage, which will enhance regional energy reliability while maximizing renewable energy use.  The 30 megawatt (MW) energy storage facility is capable of storing up to 120 megawatt hours of energy, the energy equivalent of serving 20,000 customers for four hours.</a:t>
            </a:r>
          </a:p>
          <a:p>
            <a:pPr>
              <a:defRPr sz="1500"/>
            </a:pPr>
            <a:endParaRPr/>
          </a:p>
          <a:p>
            <a:pPr>
              <a:defRPr sz="1500"/>
            </a:pPr>
            <a:endParaRPr/>
          </a:p>
          <a:p>
            <a:pPr>
              <a:defRPr sz="1500"/>
            </a:pPr>
            <a:r>
              <a:t>The 400,000 batteries, similar to those in electric vehicles, were installed in nearly 20,000 modules and placed in 24 containers.  The batteries will act like a sponge, soaking up and storing energy when it is abundant – when the sun is shining, the wind is blowing and energy use is low – and releasing it when energy resources are in high demand.  This will provide reliable energy when customers need it most, and maximize the use of renewable resources such as solar and wind.</a:t>
            </a:r>
          </a:p>
        </p:txBody>
      </p:sp>
    </p:spTree>
    <p:extLst>
      <p:ext uri="{BB962C8B-B14F-4D97-AF65-F5344CB8AC3E}">
        <p14:creationId xmlns:p14="http://schemas.microsoft.com/office/powerpoint/2010/main" val="372180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pPr>
              <a:defRPr b="1"/>
            </a:pPr>
            <a:r>
              <a:t>ID #3511.C - Can be used in noncommercial online and TV broadcasts of your presentation, but not modified. </a:t>
            </a:r>
          </a:p>
          <a:p>
            <a:pPr>
              <a:defRPr sz="1400"/>
            </a:pPr>
            <a:endParaRPr/>
          </a:p>
          <a:p>
            <a:pPr>
              <a:defRPr sz="1400"/>
            </a:pPr>
            <a:endParaRPr/>
          </a:p>
          <a:p>
            <a:pPr>
              <a:defRPr sz="1400"/>
            </a:pPr>
            <a:endParaRPr/>
          </a:p>
          <a:p>
            <a:pPr>
              <a:defRPr sz="1200" b="1"/>
            </a:pPr>
            <a:r>
              <a:t>DESCRIPTION</a:t>
            </a:r>
            <a:r>
              <a:rPr b="0"/>
              <a:t>: Quote from Bloomberg View about solar power and energy storage technologies from April 8, 2015</a:t>
            </a:r>
          </a:p>
          <a:p>
            <a:pPr>
              <a:defRPr sz="1200"/>
            </a:pPr>
            <a:endParaRPr b="0"/>
          </a:p>
          <a:p>
            <a:pPr>
              <a:defRPr sz="1200" b="1"/>
            </a:pPr>
            <a:r>
              <a:t>ADDITIONAL</a:t>
            </a:r>
            <a:r>
              <a:rPr b="0"/>
              <a:t> </a:t>
            </a:r>
            <a:r>
              <a:t>TALKING</a:t>
            </a:r>
            <a:r>
              <a:rPr b="0"/>
              <a:t> </a:t>
            </a:r>
            <a:r>
              <a:t>POINTS</a:t>
            </a:r>
            <a:r>
              <a:rPr b="0"/>
              <a:t>: In a July 2014 Blue Paper, Morgan Stanley Research Global stated that “given the relatively high cost of the power grid, we think that customers in parts of the US and Europe may seek to avoid utility grid fees by going ‘off-grid’ through a combination of solar power and energy storage. We believe there is not sufficient appreciation of the magnitude of energy storage cost reduction that Tesla [an electric car manufacturer and advanced battery producer] has already achieved…While ‘off-grid’ applications are the most disruptive use of energy storage, we note that there are also less disruptive applications such as strengthening the grid to compensate for the variability of solar output.”*</a:t>
            </a:r>
          </a:p>
          <a:p>
            <a:pPr>
              <a:defRPr sz="1200"/>
            </a:pPr>
            <a:endParaRPr b="0"/>
          </a:p>
          <a:p>
            <a:pPr>
              <a:defRPr sz="1200" b="1"/>
            </a:pPr>
            <a:r>
              <a:t>REFERENCES</a:t>
            </a:r>
            <a:r>
              <a:rPr b="0"/>
              <a:t>:</a:t>
            </a:r>
          </a:p>
          <a:p>
            <a:pPr>
              <a:defRPr sz="1200"/>
            </a:pPr>
            <a:r>
              <a:t>* Stephen Byrd, et al., “Solar Power &amp; Energy Storage: Policy Factors vs. Improving Economics,” Morgan Stanley Research Global, July 28, 2014. http://energystorage.org/system/files/resources/morgan_stanley_solar_power_energy_storage_blue_paper_july_29_2014.pdf</a:t>
            </a:r>
          </a:p>
        </p:txBody>
      </p:sp>
    </p:spTree>
    <p:extLst>
      <p:ext uri="{BB962C8B-B14F-4D97-AF65-F5344CB8AC3E}">
        <p14:creationId xmlns:p14="http://schemas.microsoft.com/office/powerpoint/2010/main" val="408552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A microgrid is a group of interconnected loads and distributed energy resources within clearly defined electrical boundaries that acts as a single controllable entity with respect to the grid. A microgrid can connect and disconnect from the grid to enable it to operate in both grid-connected or island-mode.</a:t>
            </a:r>
          </a:p>
          <a:p>
            <a:endParaRPr/>
          </a:p>
          <a:p>
            <a:r>
              <a:t>Benefits of Microgrids</a:t>
            </a:r>
          </a:p>
          <a:p>
            <a:r>
              <a:t>	•	Provide efficient, low-cost, clean energy </a:t>
            </a:r>
          </a:p>
          <a:p>
            <a:r>
              <a:t>	•	Improve the operation and stability of the regional electric grid</a:t>
            </a:r>
          </a:p>
          <a:p>
            <a:r>
              <a:t>	•	Critical infrastructure that increases reliability and resilience</a:t>
            </a:r>
          </a:p>
          <a:p>
            <a:r>
              <a:t>	•	Reduce grid “congestion” and peak loads</a:t>
            </a:r>
          </a:p>
          <a:p>
            <a:r>
              <a:t>	•	Enable highly-efficient CHP, reducing fuel use, line losses, and carbon footprint</a:t>
            </a:r>
          </a:p>
          <a:p>
            <a:r>
              <a:t>	•	Integrate CHP, renewables, thermal and electric storage, and advanced system and building controls</a:t>
            </a:r>
          </a:p>
          <a:p>
            <a:r>
              <a:t>	•	Make RTO markets more competitive</a:t>
            </a:r>
          </a:p>
          <a:p>
            <a:r>
              <a:t>	•	Offer grid services including: energy, capacity, and ancillary services</a:t>
            </a:r>
          </a:p>
          <a:p>
            <a:r>
              <a:t>	•	Support places of refuge in regional crises and first responders</a:t>
            </a:r>
          </a:p>
          <a:p>
            <a:r>
              <a:t>	•	Use local energy resources and jobs</a:t>
            </a:r>
          </a:p>
          <a:p>
            <a:r>
              <a:t>	•	Diversified risk rather than concentrated risk</a:t>
            </a:r>
          </a:p>
          <a:p>
            <a:r>
              <a:t>	•	Using electric and thermal storage capabilities, a microgrid can provide local management of variable renewable generation, particularly on-site solar </a:t>
            </a:r>
          </a:p>
          <a:p>
            <a:r>
              <a:t>	•	When properly designed, a regional power grid that combines both large central plants and distributed microgrids can be built with: less total capital cost, less installed generation, higher capacity factor on all assets, and higher reliability.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xfrm>
            <a:off x="381000" y="685800"/>
            <a:ext cx="6096000" cy="3429000"/>
          </a:xfrm>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pPr>
              <a:defRPr sz="1400"/>
            </a:pPr>
            <a:r>
              <a:t>19 CcA in Calif today</a:t>
            </a:r>
          </a:p>
          <a:p>
            <a:pPr>
              <a:defRPr sz="1400"/>
            </a:pPr>
            <a:r>
              <a:t>9 in various stages of investigation - including Del Mar, Encinitas, Carlsbad and Oceanside</a:t>
            </a:r>
          </a:p>
          <a:p>
            <a:pPr>
              <a:defRPr sz="1400"/>
            </a:pPr>
            <a:endParaRPr/>
          </a:p>
          <a:p>
            <a:pPr>
              <a:defRPr sz="1400"/>
            </a:pPr>
            <a:r>
              <a:t>Operational Community Choice agencies:</a:t>
            </a:r>
          </a:p>
          <a:p>
            <a:pPr>
              <a:defRPr sz="1400"/>
            </a:pPr>
            <a:r>
              <a:t>	•	MCE Clean Energy, launched 2010, Marin, Napa, and cities in Solano and Contra Costa counties</a:t>
            </a:r>
          </a:p>
          <a:p>
            <a:pPr>
              <a:defRPr sz="1400"/>
            </a:pPr>
            <a:r>
              <a:t>	•	Sonoma Clean Power, launched May 2014, Sonoma and Mendocino Counties</a:t>
            </a:r>
          </a:p>
          <a:p>
            <a:pPr>
              <a:defRPr sz="1400"/>
            </a:pPr>
            <a:r>
              <a:t>	•	Lancaster Choice Energy, launched May 2015, City of Lancaster in L.A. County</a:t>
            </a:r>
          </a:p>
          <a:p>
            <a:pPr>
              <a:defRPr sz="1400"/>
            </a:pPr>
            <a:r>
              <a:t>	•	CleanPowerSF, launched May 2016, City and County of San Francisco</a:t>
            </a:r>
          </a:p>
          <a:p>
            <a:pPr>
              <a:defRPr sz="1400"/>
            </a:pPr>
            <a:r>
              <a:t>	•	Peninsula Clean Energy, launched October 2016, San Mateo County</a:t>
            </a:r>
          </a:p>
          <a:p>
            <a:pPr>
              <a:defRPr sz="1400"/>
            </a:pPr>
            <a:r>
              <a:t>	•	Silicon Valley Clean Energy, launched April 2017, Santa Clara County</a:t>
            </a:r>
          </a:p>
          <a:p>
            <a:pPr>
              <a:defRPr sz="1400"/>
            </a:pPr>
            <a:r>
              <a:t>	•	Apple Valley Choice Energy, launched April 2017, City of Apple Valley</a:t>
            </a:r>
          </a:p>
          <a:p>
            <a:pPr>
              <a:defRPr sz="1400"/>
            </a:pPr>
            <a:r>
              <a:t>	•	Redwood Coast Energy Authority, launched May 2017, Humboldt County</a:t>
            </a:r>
          </a:p>
          <a:p>
            <a:pPr>
              <a:defRPr sz="1400"/>
            </a:pPr>
            <a:r>
              <a:t>	•	Pico Rivera Innovative Municipal Energy (PRIME), launched September 2017</a:t>
            </a:r>
          </a:p>
          <a:p>
            <a:pPr>
              <a:defRPr sz="1400"/>
            </a:pPr>
            <a:r>
              <a:t>	•	Pioneer Community Energy, launched February 2018, Placer County</a:t>
            </a:r>
          </a:p>
          <a:p>
            <a:pPr>
              <a:defRPr sz="1400"/>
            </a:pPr>
            <a:r>
              <a:t>	•	Clean Power Alliance of Southern California, launched February 2018, Los Angeles and Ventura Counties</a:t>
            </a:r>
          </a:p>
          <a:p>
            <a:pPr>
              <a:defRPr sz="1400"/>
            </a:pPr>
            <a:r>
              <a:t>	•	Monterey Bay Community Power, launched March 2018, Monterey, Santa Cruz, and San Benito counties</a:t>
            </a:r>
          </a:p>
          <a:p>
            <a:pPr>
              <a:defRPr sz="1400"/>
            </a:pPr>
            <a:r>
              <a:t>	•	San Jacinto Power, launched April 2018, City of San Jacinto</a:t>
            </a:r>
          </a:p>
          <a:p>
            <a:pPr>
              <a:defRPr sz="1400"/>
            </a:pPr>
            <a:r>
              <a:t>	•	Rancho Mirage Energy Authority Launched May 2018</a:t>
            </a:r>
          </a:p>
          <a:p>
            <a:pPr>
              <a:defRPr sz="1400"/>
            </a:pPr>
            <a:r>
              <a:t>	•	Solana Energy Alliance, launched June 2018, City of Solana Beach</a:t>
            </a:r>
          </a:p>
          <a:p>
            <a:pPr>
              <a:defRPr sz="1400"/>
            </a:pPr>
            <a:r>
              <a:t>	•	Valley Clean Energy, launched June 2018, Yolo County</a:t>
            </a:r>
          </a:p>
          <a:p>
            <a:pPr>
              <a:defRPr sz="1400"/>
            </a:pPr>
            <a:r>
              <a:t>	•	East Bay Community Energy, launched June 2018, Alameda County</a:t>
            </a:r>
          </a:p>
          <a:p>
            <a:pPr>
              <a:defRPr sz="1400"/>
            </a:pPr>
            <a:r>
              <a:t>	•	San Jose Clean Energy (Launched Sept. 2018)</a:t>
            </a:r>
          </a:p>
          <a:p>
            <a:pPr>
              <a:defRPr sz="1400"/>
            </a:pPr>
            <a:r>
              <a:t>	•	King City Community Power Launched July 2018, Monterey County</a:t>
            </a:r>
          </a:p>
          <a:p>
            <a:pPr>
              <a:defRPr sz="1400"/>
            </a:pPr>
            <a:endParaRPr/>
          </a:p>
          <a:p>
            <a:pPr>
              <a:defRPr sz="1400"/>
            </a:pPr>
            <a:r>
              <a:t>	Emerging Community Choice agencies (CCAs):</a:t>
            </a:r>
          </a:p>
          <a:p>
            <a:pPr>
              <a:defRPr sz="1400"/>
            </a:pPr>
            <a:r>
              <a:t>	•	Desert Community Energy (Coachella Valley – Central and Eastern Riverside County)</a:t>
            </a:r>
          </a:p>
          <a:p>
            <a:pPr>
              <a:defRPr sz="1400"/>
            </a:pPr>
            <a:r>
              <a:t>	•	Western Community Energy (Western Riverside County Council of Governments)</a:t>
            </a:r>
          </a:p>
          <a:p>
            <a:pPr>
              <a:defRPr sz="1400"/>
            </a:pPr>
            <a:r>
              <a:t>	•	Butte County Community Choice</a:t>
            </a:r>
          </a:p>
          <a:p>
            <a:pPr>
              <a:defRPr sz="1400"/>
            </a:pPr>
            <a:r>
              <a:t>	•	Hanford Community Choice (Kings County)</a:t>
            </a:r>
          </a:p>
          <a:p>
            <a:pPr>
              <a:defRPr sz="1400"/>
            </a:pPr>
            <a:r>
              <a:t>	•	San Luis Obispo/Morro Bay Community Choice</a:t>
            </a:r>
          </a:p>
          <a:p>
            <a:pPr>
              <a:defRPr sz="1400"/>
            </a:pPr>
            <a:r>
              <a:t>	•	City of San Diego</a:t>
            </a:r>
          </a:p>
          <a:p>
            <a:pPr>
              <a:defRPr sz="1400"/>
            </a:pPr>
            <a:r>
              <a:t>	•	North Coast – San Diego County</a:t>
            </a:r>
          </a:p>
          <a:p>
            <a:pPr>
              <a:defRPr sz="1400"/>
            </a:pPr>
            <a:r>
              <a:t>	•	Central Coast Power (Santa Barbara County and cities)</a:t>
            </a:r>
          </a:p>
          <a:p>
            <a:pPr>
              <a:defRPr sz="1400"/>
            </a:pPr>
            <a:r>
              <a:t>	•	Who’s Next?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xfrm>
            <a:off x="381000" y="685800"/>
            <a:ext cx="6096000" cy="3429000"/>
          </a:xfrm>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t>Including smart thermostats and smart appliances </a:t>
            </a:r>
          </a:p>
          <a:p>
            <a:r>
              <a:t>Overcome utility monopoly</a:t>
            </a:r>
          </a:p>
          <a:p>
            <a:r>
              <a:t>Allow every government building to participate in a microgrid</a:t>
            </a:r>
          </a:p>
          <a:p>
            <a:r>
              <a:t>Ensure backup for emergency services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Full Imag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2"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0" indent="38100">
              <a:spcBef>
                <a:spcPts val="1300"/>
              </a:spcBef>
              <a:buSzTx/>
              <a:buNone/>
              <a:defRPr sz="2600">
                <a:solidFill>
                  <a:srgbClr val="FFFFFF"/>
                </a:solidFill>
              </a:defRPr>
            </a:lvl2pPr>
            <a:lvl3pPr marL="0" indent="0">
              <a:spcBef>
                <a:spcPts val="1300"/>
              </a:spcBef>
              <a:buSzTx/>
              <a:buNone/>
              <a:defRPr sz="2600">
                <a:solidFill>
                  <a:srgbClr val="FFFFFF"/>
                </a:solidFill>
              </a:defRPr>
            </a:lvl3pPr>
            <a:lvl4pPr marL="0" indent="0">
              <a:spcBef>
                <a:spcPts val="1300"/>
              </a:spcBef>
              <a:buSzTx/>
              <a:buNone/>
              <a:defRPr sz="2600">
                <a:solidFill>
                  <a:srgbClr val="FFFFFF"/>
                </a:solidFill>
              </a:defRPr>
            </a:lvl4pPr>
            <a:lvl5pPr marL="0" indent="0">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00"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500">
                <a:solidFill>
                  <a:srgbClr val="FFFFFF"/>
                </a:solidFill>
              </a:defRPr>
            </a:lvl1pPr>
            <a:lvl2pPr marL="0" indent="38100" algn="ctr">
              <a:lnSpc>
                <a:spcPct val="110000"/>
              </a:lnSpc>
              <a:spcBef>
                <a:spcPts val="1300"/>
              </a:spcBef>
              <a:buSzTx/>
              <a:buNone/>
              <a:defRPr sz="3500">
                <a:solidFill>
                  <a:srgbClr val="FFFFFF"/>
                </a:solidFill>
              </a:defRPr>
            </a:lvl2pPr>
            <a:lvl3pPr marL="0" indent="0" algn="ctr">
              <a:lnSpc>
                <a:spcPct val="110000"/>
              </a:lnSpc>
              <a:spcBef>
                <a:spcPts val="1300"/>
              </a:spcBef>
              <a:buSzTx/>
              <a:buNone/>
              <a:defRPr sz="3500">
                <a:solidFill>
                  <a:srgbClr val="FFFFFF"/>
                </a:solidFill>
              </a:defRPr>
            </a:lvl3pPr>
            <a:lvl4pPr marL="0" indent="0" algn="ctr">
              <a:lnSpc>
                <a:spcPct val="110000"/>
              </a:lnSpc>
              <a:spcBef>
                <a:spcPts val="1300"/>
              </a:spcBef>
              <a:buSzTx/>
              <a:buNone/>
              <a:defRPr sz="3500">
                <a:solidFill>
                  <a:srgbClr val="FFFFFF"/>
                </a:solidFill>
              </a:defRPr>
            </a:lvl4pPr>
            <a:lvl5pPr marL="0" indent="0" algn="ctr">
              <a:lnSpc>
                <a:spcPct val="110000"/>
              </a:lnSpc>
              <a:spcBef>
                <a:spcPts val="1300"/>
              </a:spcBef>
              <a:buSzTx/>
              <a:buNone/>
              <a:defRPr sz="3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09"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0" indent="38100" algn="ctr">
              <a:lnSpc>
                <a:spcPct val="110000"/>
              </a:lnSpc>
              <a:spcBef>
                <a:spcPts val="1300"/>
              </a:spcBef>
              <a:buSzTx/>
              <a:buNone/>
              <a:defRPr sz="3800">
                <a:solidFill>
                  <a:srgbClr val="FFFFFF"/>
                </a:solidFill>
              </a:defRPr>
            </a:lvl2pPr>
            <a:lvl3pPr marL="0" indent="0" algn="ctr">
              <a:lnSpc>
                <a:spcPct val="110000"/>
              </a:lnSpc>
              <a:spcBef>
                <a:spcPts val="1300"/>
              </a:spcBef>
              <a:buSzTx/>
              <a:buNone/>
              <a:defRPr sz="3800">
                <a:solidFill>
                  <a:srgbClr val="FFFFFF"/>
                </a:solidFill>
              </a:defRPr>
            </a:lvl3pPr>
            <a:lvl4pPr marL="0" indent="0" algn="ctr">
              <a:lnSpc>
                <a:spcPct val="110000"/>
              </a:lnSpc>
              <a:spcBef>
                <a:spcPts val="1300"/>
              </a:spcBef>
              <a:buSzTx/>
              <a:buNone/>
              <a:defRPr sz="3800">
                <a:solidFill>
                  <a:srgbClr val="FFFFFF"/>
                </a:solidFill>
              </a:defRPr>
            </a:lvl4pPr>
            <a:lvl5pPr marL="0" indent="0" algn="ctr">
              <a:lnSpc>
                <a:spcPct val="110000"/>
              </a:lnSpc>
              <a:spcBef>
                <a:spcPts val="1300"/>
              </a:spcBef>
              <a:buSzTx/>
              <a:buNone/>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1" name="Title Text"/>
          <p:cNvSpPr txBox="1">
            <a:spLocks noGrp="1"/>
          </p:cNvSpPr>
          <p:nvPr>
            <p:ph type="title"/>
          </p:nvPr>
        </p:nvSpPr>
        <p:spPr>
          <a:prstGeom prst="rect">
            <a:avLst/>
          </a:prstGeom>
        </p:spPr>
        <p:txBody>
          <a:bodyPr/>
          <a:lstStyle/>
          <a:p>
            <a:r>
              <a:t>Title Text</a:t>
            </a:r>
          </a:p>
        </p:txBody>
      </p:sp>
      <p:sp>
        <p:nvSpPr>
          <p:cNvPr id="1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863599" y="596899"/>
            <a:ext cx="14528801" cy="787401"/>
          </a:xfrm>
          <a:prstGeom prst="rect">
            <a:avLst/>
          </a:prstGeom>
        </p:spPr>
        <p:txBody>
          <a:bodyPr/>
          <a:lstStyle>
            <a:lvl1pPr>
              <a:defRPr sz="4400"/>
            </a:lvl1pPr>
          </a:lstStyle>
          <a:p>
            <a:r>
              <a:t>Title Text</a:t>
            </a:r>
          </a:p>
        </p:txBody>
      </p:sp>
      <p:sp>
        <p:nvSpPr>
          <p:cNvPr id="161" name="Body Level One…"/>
          <p:cNvSpPr txBox="1">
            <a:spLocks noGrp="1"/>
          </p:cNvSpPr>
          <p:nvPr>
            <p:ph type="body" idx="1"/>
          </p:nvPr>
        </p:nvSpPr>
        <p:spPr>
          <a:xfrm>
            <a:off x="863599" y="1371599"/>
            <a:ext cx="14528801" cy="71628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7857066" y="8475133"/>
            <a:ext cx="3793068" cy="48683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736600" y="393700"/>
            <a:ext cx="14782800" cy="698500"/>
          </a:xfrm>
          <a:prstGeom prst="rect">
            <a:avLst/>
          </a:prstGeom>
          <a:effectLst>
            <a:outerShdw blurRad="38100" dist="38100" dir="5400000" rotWithShape="0">
              <a:srgbClr val="000000">
                <a:alpha val="90000"/>
              </a:srgbClr>
            </a:outerShdw>
          </a:effectLst>
        </p:spPr>
        <p:txBody>
          <a:bodyPr>
            <a:noAutofit/>
          </a:bodyPr>
          <a:lstStyle>
            <a:lvl1pPr algn="ctr">
              <a:lnSpc>
                <a:spcPts val="5400"/>
              </a:lnSpc>
            </a:lvl1pPr>
          </a:lstStyle>
          <a:p>
            <a:r>
              <a:t>Title Text</a:t>
            </a:r>
          </a:p>
        </p:txBody>
      </p:sp>
      <p:sp>
        <p:nvSpPr>
          <p:cNvPr id="170"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noAutofit/>
          </a:bodyPr>
          <a:lstStyle>
            <a:lvl1pPr algn="ctr">
              <a:spcBef>
                <a:spcPts val="1300"/>
              </a:spcBef>
              <a:defRPr sz="2600">
                <a:solidFill>
                  <a:srgbClr val="FFFFFF"/>
                </a:solidFill>
              </a:defRPr>
            </a:lvl1pPr>
            <a:lvl2pPr marL="38100" indent="0" algn="ctr">
              <a:spcBef>
                <a:spcPts val="1300"/>
              </a:spcBef>
              <a:buSzTx/>
              <a:buNone/>
              <a:defRPr sz="2600">
                <a:solidFill>
                  <a:srgbClr val="FFFFFF"/>
                </a:solidFill>
              </a:defRPr>
            </a:lvl2pPr>
            <a:lvl3pPr marL="0" indent="292100" algn="ctr">
              <a:spcBef>
                <a:spcPts val="1100"/>
              </a:spcBef>
              <a:buSzTx/>
              <a:buNone/>
              <a:defRPr sz="2600">
                <a:solidFill>
                  <a:srgbClr val="FFFFFF"/>
                </a:solidFill>
              </a:defRPr>
            </a:lvl3pPr>
            <a:lvl4pPr marL="0" indent="615950" algn="ctr">
              <a:spcBef>
                <a:spcPts val="900"/>
              </a:spcBef>
              <a:buSzTx/>
              <a:buNone/>
              <a:defRPr sz="2600">
                <a:solidFill>
                  <a:srgbClr val="FFFFFF"/>
                </a:solidFill>
              </a:defRPr>
            </a:lvl4pPr>
            <a:lvl5pPr marL="0" indent="895350" algn="ctr">
              <a:spcBef>
                <a:spcPts val="9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noAutofit/>
          </a:bodyPr>
          <a:lstStyle>
            <a:lvl1pPr>
              <a:lnSpc>
                <a:spcPts val="5400"/>
              </a:lnSpc>
            </a:lvl1pPr>
          </a:lstStyle>
          <a:p>
            <a:r>
              <a:t>Title Text</a:t>
            </a:r>
          </a:p>
        </p:txBody>
      </p:sp>
      <p:sp>
        <p:nvSpPr>
          <p:cNvPr id="179"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noAutofit/>
          </a:bodyPr>
          <a:lstStyle>
            <a:lvl1pPr>
              <a:spcBef>
                <a:spcPts val="1300"/>
              </a:spcBef>
              <a:defRPr sz="2600">
                <a:solidFill>
                  <a:srgbClr val="FFFFFF"/>
                </a:solidFill>
              </a:defRPr>
            </a:lvl1pPr>
            <a:lvl2pPr marL="38100" indent="0">
              <a:spcBef>
                <a:spcPts val="1300"/>
              </a:spcBef>
              <a:buSzTx/>
              <a:buNone/>
              <a:defRPr sz="2600">
                <a:solidFill>
                  <a:srgbClr val="FFFFFF"/>
                </a:solidFill>
              </a:defRPr>
            </a:lvl2pPr>
            <a:lvl3pPr marL="0" indent="292100">
              <a:spcBef>
                <a:spcPts val="1100"/>
              </a:spcBef>
              <a:buSzTx/>
              <a:buNone/>
              <a:defRPr sz="2600">
                <a:solidFill>
                  <a:srgbClr val="FFFFFF"/>
                </a:solidFill>
              </a:defRPr>
            </a:lvl3pPr>
            <a:lvl4pPr marL="0" indent="615950">
              <a:spcBef>
                <a:spcPts val="900"/>
              </a:spcBef>
              <a:buSzTx/>
              <a:buNone/>
              <a:defRPr sz="2600">
                <a:solidFill>
                  <a:srgbClr val="FFFFFF"/>
                </a:solidFill>
              </a:defRPr>
            </a:lvl4pPr>
            <a:lvl5pPr marL="0" indent="895350">
              <a:spcBef>
                <a:spcPts val="9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857250" y="596900"/>
            <a:ext cx="14541500" cy="1447800"/>
          </a:xfrm>
          <a:prstGeom prst="rect">
            <a:avLst/>
          </a:prstGeom>
        </p:spPr>
        <p:txBody>
          <a:bodyPr>
            <a:noAutofit/>
          </a:bodyPr>
          <a:lstStyle>
            <a:lvl1pPr algn="ctr">
              <a:lnSpc>
                <a:spcPts val="5400"/>
              </a:lnSpc>
            </a:lvl1pPr>
          </a:lstStyle>
          <a:p>
            <a:r>
              <a:t>Title Text</a:t>
            </a:r>
          </a:p>
        </p:txBody>
      </p:sp>
      <p:sp>
        <p:nvSpPr>
          <p:cNvPr id="188" name="Body Level One…"/>
          <p:cNvSpPr txBox="1">
            <a:spLocks noGrp="1"/>
          </p:cNvSpPr>
          <p:nvPr>
            <p:ph type="body" sz="quarter" idx="1"/>
          </p:nvPr>
        </p:nvSpPr>
        <p:spPr>
          <a:xfrm>
            <a:off x="850900" y="1955800"/>
            <a:ext cx="14554200" cy="1092200"/>
          </a:xfrm>
          <a:prstGeom prst="rect">
            <a:avLst/>
          </a:prstGeom>
        </p:spPr>
        <p:txBody>
          <a:bodyPr>
            <a:noAutofit/>
          </a:bodyPr>
          <a:lstStyle>
            <a:lvl1pPr algn="ctr"/>
            <a:lvl2pPr marL="38100" indent="228600">
              <a:spcBef>
                <a:spcPts val="1300"/>
              </a:spcBef>
              <a:buSzTx/>
              <a:buNone/>
              <a:defRPr b="0">
                <a:solidFill>
                  <a:srgbClr val="FFFFFF"/>
                </a:solidFill>
              </a:defRPr>
            </a:lvl2pPr>
            <a:lvl3pPr marL="0" indent="457200">
              <a:spcBef>
                <a:spcPts val="1100"/>
              </a:spcBef>
              <a:buSzTx/>
              <a:buNone/>
              <a:defRPr sz="3000" b="0">
                <a:solidFill>
                  <a:srgbClr val="FFFFFF"/>
                </a:solidFill>
              </a:defRPr>
            </a:lvl3pPr>
            <a:lvl4pPr marL="0" indent="685800">
              <a:spcBef>
                <a:spcPts val="900"/>
              </a:spcBef>
              <a:buSzTx/>
              <a:buNone/>
              <a:defRPr sz="2600" b="0">
                <a:solidFill>
                  <a:srgbClr val="FFFFFF"/>
                </a:solidFill>
              </a:defRPr>
            </a:lvl4pPr>
            <a:lvl5pPr marL="0" indent="914400">
              <a:spcBef>
                <a:spcPts val="900"/>
              </a:spcBef>
              <a:buSzTx/>
              <a:buNone/>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05" name="Title Text"/>
          <p:cNvSpPr txBox="1">
            <a:spLocks noGrp="1"/>
          </p:cNvSpPr>
          <p:nvPr>
            <p:ph type="title"/>
          </p:nvPr>
        </p:nvSpPr>
        <p:spPr>
          <a:xfrm>
            <a:off x="863600" y="596900"/>
            <a:ext cx="14528800" cy="762000"/>
          </a:xfrm>
          <a:prstGeom prst="rect">
            <a:avLst/>
          </a:prstGeom>
        </p:spPr>
        <p:txBody>
          <a:bodyPr>
            <a:noAutofit/>
          </a:bodyPr>
          <a:lstStyle>
            <a:lvl1pPr algn="ctr">
              <a:lnSpc>
                <a:spcPts val="5400"/>
              </a:lnSpc>
              <a:spcBef>
                <a:spcPts val="300"/>
              </a:spcBef>
            </a:lvl1pPr>
          </a:lstStyle>
          <a:p>
            <a:r>
              <a:t>Title Text</a:t>
            </a:r>
          </a:p>
        </p:txBody>
      </p:sp>
      <p:sp>
        <p:nvSpPr>
          <p:cNvPr id="206" name="Body Level One…"/>
          <p:cNvSpPr txBox="1">
            <a:spLocks noGrp="1"/>
          </p:cNvSpPr>
          <p:nvPr>
            <p:ph type="body" sz="quarter" idx="1"/>
          </p:nvPr>
        </p:nvSpPr>
        <p:spPr>
          <a:xfrm>
            <a:off x="863600" y="1270000"/>
            <a:ext cx="14528800" cy="1016000"/>
          </a:xfrm>
          <a:prstGeom prst="rect">
            <a:avLst/>
          </a:prstGeom>
        </p:spPr>
        <p:txBody>
          <a:bodyPr>
            <a:noAutofit/>
          </a:bodyPr>
          <a:lstStyle>
            <a:lvl1pPr algn="ctr"/>
            <a:lvl2pPr marL="38100" indent="228600">
              <a:spcBef>
                <a:spcPts val="1300"/>
              </a:spcBef>
              <a:buSzTx/>
              <a:buNone/>
              <a:defRPr>
                <a:solidFill>
                  <a:srgbClr val="FFFFFF"/>
                </a:solidFill>
              </a:defRPr>
            </a:lvl2pPr>
            <a:lvl3pPr marL="0" indent="457200">
              <a:spcBef>
                <a:spcPts val="1100"/>
              </a:spcBef>
              <a:buSzTx/>
              <a:buNone/>
              <a:defRPr sz="3000">
                <a:solidFill>
                  <a:srgbClr val="FFFFFF"/>
                </a:solidFill>
              </a:defRPr>
            </a:lvl3pPr>
            <a:lvl4pPr marL="0" indent="685800">
              <a:spcBef>
                <a:spcPts val="900"/>
              </a:spcBef>
              <a:buSzTx/>
              <a:buNone/>
              <a:defRPr sz="2600">
                <a:solidFill>
                  <a:srgbClr val="FFFFFF"/>
                </a:solidFill>
              </a:defRPr>
            </a:lvl4pPr>
            <a:lvl5pPr marL="0" indent="914400">
              <a:spcBef>
                <a:spcPts val="900"/>
              </a:spcBef>
              <a:buSzTx/>
              <a:buNone/>
              <a:defRPr sz="2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14" name="Slide Number"/>
          <p:cNvSpPr txBox="1">
            <a:spLocks noGrp="1"/>
          </p:cNvSpPr>
          <p:nvPr>
            <p:ph type="sldNum" sz="quarter" idx="2"/>
          </p:nvPr>
        </p:nvSpPr>
        <p:spPr>
          <a:xfrm>
            <a:off x="14777759" y="8536940"/>
            <a:ext cx="360641" cy="363221"/>
          </a:xfrm>
          <a:prstGeom prst="rect">
            <a:avLst/>
          </a:prstGeom>
        </p:spPr>
        <p:txBody>
          <a:bodyPr lIns="60959" tIns="60959" rIns="60959" bIns="60959" anchor="ctr"/>
          <a:lstStyle>
            <a:lvl1pPr defTabSz="1219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57250" y="596900"/>
            <a:ext cx="14541500" cy="1447800"/>
          </a:xfrm>
          <a:prstGeom prst="rect">
            <a:avLst/>
          </a:prstGeom>
        </p:spPr>
        <p:txBody>
          <a:bodyPr/>
          <a:lstStyle>
            <a:lvl1pPr algn="ctr">
              <a:lnSpc>
                <a:spcPts val="5400"/>
              </a:lnSpc>
              <a:defRPr sz="5500"/>
            </a:lvl1pPr>
          </a:lstStyle>
          <a:p>
            <a:r>
              <a:t>Title Text</a:t>
            </a:r>
          </a:p>
        </p:txBody>
      </p:sp>
      <p:sp>
        <p:nvSpPr>
          <p:cNvPr id="21" name="Body Level One…"/>
          <p:cNvSpPr txBox="1">
            <a:spLocks noGrp="1"/>
          </p:cNvSpPr>
          <p:nvPr>
            <p:ph type="body" sz="quarter" idx="1"/>
          </p:nvPr>
        </p:nvSpPr>
        <p:spPr>
          <a:xfrm>
            <a:off x="850900" y="1955800"/>
            <a:ext cx="14554200" cy="1092200"/>
          </a:xfrm>
          <a:prstGeom prst="rect">
            <a:avLst/>
          </a:prstGeom>
        </p:spPr>
        <p:txBody>
          <a:bodyPr/>
          <a:lstStyle>
            <a:lvl1pPr algn="ctr"/>
            <a:lvl2pPr marL="0" indent="38100" algn="ctr">
              <a:buSzTx/>
              <a:buNone/>
            </a:lvl2pPr>
            <a:lvl3pPr marL="0" indent="0" algn="ctr">
              <a:buSzTx/>
              <a:buNone/>
            </a:lvl3pPr>
            <a:lvl4pPr marL="0" indent="0" algn="ctr">
              <a:buSzTx/>
              <a:buNone/>
            </a:lvl4pPr>
            <a:lvl5pPr marL="0"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222"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0" indent="38100" algn="ctr">
              <a:spcBef>
                <a:spcPts val="1300"/>
              </a:spcBef>
              <a:buSzTx/>
              <a:buNone/>
              <a:defRPr sz="2600">
                <a:solidFill>
                  <a:srgbClr val="FFFFFF"/>
                </a:solidFill>
              </a:defRPr>
            </a:lvl2pPr>
            <a:lvl3pPr marL="0" indent="0" algn="ctr">
              <a:spcBef>
                <a:spcPts val="1300"/>
              </a:spcBef>
              <a:buSzTx/>
              <a:buNone/>
              <a:defRPr sz="2600">
                <a:solidFill>
                  <a:srgbClr val="FFFFFF"/>
                </a:solidFill>
              </a:defRPr>
            </a:lvl3pPr>
            <a:lvl4pPr marL="0" indent="0" algn="ctr">
              <a:spcBef>
                <a:spcPts val="1300"/>
              </a:spcBef>
              <a:buSzTx/>
              <a:buNone/>
              <a:defRPr sz="2600">
                <a:solidFill>
                  <a:srgbClr val="FFFFFF"/>
                </a:solidFill>
              </a:defRPr>
            </a:lvl4pPr>
            <a:lvl5pPr marL="0" indent="0" algn="ctr">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4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0" indent="0">
              <a:spcBef>
                <a:spcPts val="1300"/>
              </a:spcBef>
              <a:buSzTx/>
              <a:buNone/>
              <a:defRPr sz="2600">
                <a:solidFill>
                  <a:srgbClr val="FFFFFF"/>
                </a:solidFill>
              </a:defRPr>
            </a:lvl2pPr>
            <a:lvl3pPr marL="0" indent="0">
              <a:spcBef>
                <a:spcPts val="1300"/>
              </a:spcBef>
              <a:buSzTx/>
              <a:buNone/>
              <a:defRPr sz="2600">
                <a:solidFill>
                  <a:srgbClr val="FFFFFF"/>
                </a:solidFill>
              </a:defRPr>
            </a:lvl3pPr>
            <a:lvl4pPr marL="0" indent="0">
              <a:spcBef>
                <a:spcPts val="1300"/>
              </a:spcBef>
              <a:buSzTx/>
              <a:buNone/>
              <a:defRPr sz="2600">
                <a:solidFill>
                  <a:srgbClr val="FFFFFF"/>
                </a:solidFill>
              </a:defRPr>
            </a:lvl4pPr>
            <a:lvl5pPr marL="0" indent="0">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ull Image">
    <p:bg>
      <p:bgPr>
        <a:solidFill>
          <a:srgbClr val="FFFFFF"/>
        </a:solidFill>
        <a:effectLst/>
      </p:bgPr>
    </p:bg>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736599" y="393699"/>
            <a:ext cx="13754101" cy="774701"/>
          </a:xfrm>
          <a:prstGeom prst="rect">
            <a:avLst/>
          </a:prstGeom>
          <a:effectLst>
            <a:outerShdw blurRad="50800" dist="50800" dir="5400000" rotWithShape="0">
              <a:srgbClr val="000000">
                <a:alpha val="90000"/>
              </a:srgbClr>
            </a:outerShdw>
          </a:effectLst>
        </p:spPr>
        <p:txBody>
          <a:bodyPr lIns="60959" tIns="60959" rIns="60959" bIns="60959" anchor="ctr"/>
          <a:lstStyle>
            <a:lvl1pPr defTabSz="1219200">
              <a:lnSpc>
                <a:spcPts val="5300"/>
              </a:lnSpc>
              <a:defRPr sz="5800" b="0">
                <a:solidFill>
                  <a:srgbClr val="000000"/>
                </a:solidFill>
                <a:latin typeface="Calibri"/>
                <a:ea typeface="Calibri"/>
                <a:cs typeface="Calibri"/>
                <a:sym typeface="Calibri"/>
              </a:defRPr>
            </a:lvl1pPr>
          </a:lstStyle>
          <a:p>
            <a:r>
              <a:t>Title Text</a:t>
            </a:r>
          </a:p>
        </p:txBody>
      </p:sp>
      <p:sp>
        <p:nvSpPr>
          <p:cNvPr id="249" name="Body Level One…"/>
          <p:cNvSpPr txBox="1">
            <a:spLocks noGrp="1"/>
          </p:cNvSpPr>
          <p:nvPr>
            <p:ph type="body" sz="quarter" idx="1"/>
          </p:nvPr>
        </p:nvSpPr>
        <p:spPr>
          <a:xfrm>
            <a:off x="736599" y="1079499"/>
            <a:ext cx="13754101" cy="762001"/>
          </a:xfrm>
          <a:prstGeom prst="rect">
            <a:avLst/>
          </a:prstGeom>
          <a:effectLst>
            <a:outerShdw blurRad="50800" dist="50800" dir="5400000" rotWithShape="0">
              <a:srgbClr val="000000">
                <a:alpha val="90000"/>
              </a:srgbClr>
            </a:outerShdw>
          </a:effectLst>
        </p:spPr>
        <p:txBody>
          <a:bodyPr lIns="60959" tIns="60959" rIns="60959" bIns="60959"/>
          <a:lstStyle>
            <a:lvl1pPr marL="288757" indent="-288757" defTabSz="1219200">
              <a:lnSpc>
                <a:spcPct val="90000"/>
              </a:lnSpc>
              <a:spcBef>
                <a:spcPts val="1200"/>
              </a:spcBef>
              <a:buSzPct val="100000"/>
              <a:buFont typeface="Arial"/>
              <a:buChar char="•"/>
              <a:defRPr sz="2400" b="0">
                <a:solidFill>
                  <a:srgbClr val="FFFFFF"/>
                </a:solidFill>
                <a:latin typeface="Calibri"/>
                <a:ea typeface="Calibri"/>
                <a:cs typeface="Calibri"/>
                <a:sym typeface="Calibri"/>
              </a:defRPr>
            </a:lvl1pPr>
            <a:lvl2pPr marL="0" indent="28575" defTabSz="1219200">
              <a:lnSpc>
                <a:spcPct val="90000"/>
              </a:lnSpc>
              <a:spcBef>
                <a:spcPts val="1200"/>
              </a:spcBef>
              <a:buSzTx/>
              <a:buFont typeface="Arial"/>
              <a:buNone/>
              <a:defRPr sz="2400" b="0">
                <a:solidFill>
                  <a:srgbClr val="FFFFFF"/>
                </a:solidFill>
                <a:latin typeface="Calibri"/>
                <a:ea typeface="Calibri"/>
                <a:cs typeface="Calibri"/>
                <a:sym typeface="Calibri"/>
              </a:defRPr>
            </a:lvl2pPr>
            <a:lvl3pPr marL="0" indent="0" defTabSz="1219200">
              <a:lnSpc>
                <a:spcPct val="90000"/>
              </a:lnSpc>
              <a:spcBef>
                <a:spcPts val="1200"/>
              </a:spcBef>
              <a:buSzTx/>
              <a:buFont typeface="Arial"/>
              <a:buNone/>
              <a:defRPr sz="2400" b="0">
                <a:solidFill>
                  <a:srgbClr val="FFFFFF"/>
                </a:solidFill>
                <a:latin typeface="Calibri"/>
                <a:ea typeface="Calibri"/>
                <a:cs typeface="Calibri"/>
                <a:sym typeface="Calibri"/>
              </a:defRPr>
            </a:lvl3pPr>
            <a:lvl4pPr marL="0" indent="0" defTabSz="1219200">
              <a:lnSpc>
                <a:spcPct val="90000"/>
              </a:lnSpc>
              <a:spcBef>
                <a:spcPts val="1200"/>
              </a:spcBef>
              <a:buSzTx/>
              <a:buFont typeface="Arial"/>
              <a:buNone/>
              <a:defRPr sz="2400" b="0">
                <a:solidFill>
                  <a:srgbClr val="FFFFFF"/>
                </a:solidFill>
                <a:latin typeface="Calibri"/>
                <a:ea typeface="Calibri"/>
                <a:cs typeface="Calibri"/>
                <a:sym typeface="Calibri"/>
              </a:defRPr>
            </a:lvl4pPr>
            <a:lvl5pPr marL="0" indent="0" defTabSz="1219200">
              <a:lnSpc>
                <a:spcPct val="90000"/>
              </a:lnSpc>
              <a:spcBef>
                <a:spcPts val="1200"/>
              </a:spcBef>
              <a:buSzTx/>
              <a:buFont typeface="Arial"/>
              <a:buNone/>
              <a:defRPr sz="2400" b="0">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14777759" y="8536940"/>
            <a:ext cx="360641" cy="363221"/>
          </a:xfrm>
          <a:prstGeom prst="rect">
            <a:avLst/>
          </a:prstGeom>
        </p:spPr>
        <p:txBody>
          <a:bodyPr lIns="60959" tIns="60959" rIns="60959" bIns="60959" anchor="ctr"/>
          <a:lstStyle>
            <a:lvl1pPr defTabSz="1219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57"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258" name="Body Level One…"/>
          <p:cNvSpPr txBox="1">
            <a:spLocks noGrp="1"/>
          </p:cNvSpPr>
          <p:nvPr>
            <p:ph type="body" sz="quarter" idx="1"/>
          </p:nvPr>
        </p:nvSpPr>
        <p:spPr>
          <a:xfrm>
            <a:off x="863600" y="1270000"/>
            <a:ext cx="14528800" cy="1016000"/>
          </a:xfrm>
          <a:prstGeom prst="rect">
            <a:avLst/>
          </a:prstGeom>
        </p:spPr>
        <p:txBody>
          <a:bodyPr/>
          <a:lstStyle>
            <a:lvl1pPr algn="ctr"/>
            <a:lvl2pPr marL="0" indent="38100" algn="ctr">
              <a:buSzTx/>
              <a:buNone/>
            </a:lvl2pPr>
            <a:lvl3pPr marL="0" indent="0" algn="ctr">
              <a:buSzTx/>
              <a:buNone/>
            </a:lvl3pPr>
            <a:lvl4pPr marL="0" indent="0" algn="ctr">
              <a:buSzTx/>
              <a:buNone/>
            </a:lvl4pPr>
            <a:lvl5pPr marL="0" indent="0" algn="ctr">
              <a:buSzTx/>
              <a:buNone/>
            </a:lvl5pPr>
          </a:lstStyle>
          <a:p>
            <a:r>
              <a:t>Body Level One</a:t>
            </a:r>
          </a:p>
          <a:p>
            <a:pPr lvl="1"/>
            <a:r>
              <a:t>Body Level Two</a:t>
            </a:r>
          </a:p>
          <a:p>
            <a:pPr lvl="2"/>
            <a:r>
              <a:t>Body Level Three</a:t>
            </a:r>
          </a:p>
          <a:p>
            <a:pPr lvl="3"/>
            <a:r>
              <a:t>Body Level Four</a:t>
            </a:r>
          </a:p>
          <a:p>
            <a:pPr lvl="4"/>
            <a:r>
              <a:t>Body Level Five</a:t>
            </a:r>
          </a:p>
        </p:txBody>
      </p:sp>
      <p:sp>
        <p:nvSpPr>
          <p:cNvPr id="259"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4914900"/>
          </a:xfrm>
          <a:prstGeom prst="rect">
            <a:avLst/>
          </a:prstGeom>
        </p:spPr>
        <p:txBody>
          <a:bodyPr anchor="ctr"/>
          <a:lstStyle>
            <a:lvl1pPr marL="286225" indent="-286225">
              <a:lnSpc>
                <a:spcPts val="5500"/>
              </a:lnSpc>
            </a:lvl1pPr>
          </a:lstStyle>
          <a:p>
            <a:r>
              <a:t>Title Text</a:t>
            </a:r>
          </a:p>
        </p:txBody>
      </p:sp>
      <p:sp>
        <p:nvSpPr>
          <p:cNvPr id="39"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0" indent="38100">
              <a:lnSpc>
                <a:spcPct val="110000"/>
              </a:lnSpc>
              <a:spcBef>
                <a:spcPts val="1300"/>
              </a:spcBef>
              <a:buSzTx/>
              <a:buNone/>
              <a:defRPr sz="3000">
                <a:solidFill>
                  <a:srgbClr val="FFFFFF"/>
                </a:solidFill>
              </a:defRPr>
            </a:lvl2pPr>
            <a:lvl3pPr marL="0" indent="0">
              <a:lnSpc>
                <a:spcPct val="110000"/>
              </a:lnSpc>
              <a:spcBef>
                <a:spcPts val="1300"/>
              </a:spcBef>
              <a:buSzTx/>
              <a:buNone/>
              <a:defRPr sz="3000">
                <a:solidFill>
                  <a:srgbClr val="FFFFFF"/>
                </a:solidFill>
              </a:defRPr>
            </a:lvl3pPr>
            <a:lvl4pPr marL="0" indent="0">
              <a:lnSpc>
                <a:spcPct val="110000"/>
              </a:lnSpc>
              <a:spcBef>
                <a:spcPts val="1300"/>
              </a:spcBef>
              <a:buSzTx/>
              <a:buNone/>
              <a:defRPr sz="3000">
                <a:solidFill>
                  <a:srgbClr val="FFFFFF"/>
                </a:solidFill>
              </a:defRPr>
            </a:lvl4pPr>
            <a:lvl5pPr marL="0" indent="0">
              <a:lnSpc>
                <a:spcPct val="110000"/>
              </a:lnSpc>
              <a:spcBef>
                <a:spcPts val="1300"/>
              </a:spcBef>
              <a:buSzTx/>
              <a:buNone/>
              <a:defRPr sz="3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defRPr sz="5500"/>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0" indent="38100" algn="ctr">
              <a:spcBef>
                <a:spcPts val="1300"/>
              </a:spcBef>
              <a:buSzTx/>
              <a:buNone/>
              <a:defRPr sz="2600">
                <a:solidFill>
                  <a:srgbClr val="FFFFFF"/>
                </a:solidFill>
              </a:defRPr>
            </a:lvl2pPr>
            <a:lvl3pPr marL="0" indent="0" algn="ctr">
              <a:spcBef>
                <a:spcPts val="1300"/>
              </a:spcBef>
              <a:buSzTx/>
              <a:buNone/>
              <a:defRPr sz="2600">
                <a:solidFill>
                  <a:srgbClr val="FFFFFF"/>
                </a:solidFill>
              </a:defRPr>
            </a:lvl3pPr>
            <a:lvl4pPr marL="0" indent="0" algn="ctr">
              <a:spcBef>
                <a:spcPts val="1300"/>
              </a:spcBef>
              <a:buSzTx/>
              <a:buNone/>
              <a:defRPr sz="2600">
                <a:solidFill>
                  <a:srgbClr val="FFFFFF"/>
                </a:solidFill>
              </a:defRPr>
            </a:lvl4pPr>
            <a:lvl5pPr marL="0" indent="0" algn="ctr">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0" indent="38100" algn="ctr">
              <a:lnSpc>
                <a:spcPct val="110000"/>
              </a:lnSpc>
              <a:spcBef>
                <a:spcPts val="1300"/>
              </a:spcBef>
              <a:buSzTx/>
              <a:buNone/>
              <a:defRPr sz="4000">
                <a:solidFill>
                  <a:srgbClr val="FFFFFF"/>
                </a:solidFill>
              </a:defRPr>
            </a:lvl2pPr>
            <a:lvl3pPr marL="0" indent="0" algn="ctr">
              <a:lnSpc>
                <a:spcPct val="110000"/>
              </a:lnSpc>
              <a:spcBef>
                <a:spcPts val="1300"/>
              </a:spcBef>
              <a:buSzTx/>
              <a:buNone/>
              <a:defRPr sz="4000">
                <a:solidFill>
                  <a:srgbClr val="FFFFFF"/>
                </a:solidFill>
              </a:defRPr>
            </a:lvl3pPr>
            <a:lvl4pPr marL="0" indent="0" algn="ctr">
              <a:lnSpc>
                <a:spcPct val="110000"/>
              </a:lnSpc>
              <a:spcBef>
                <a:spcPts val="1300"/>
              </a:spcBef>
              <a:buSzTx/>
              <a:buNone/>
              <a:defRPr sz="4000">
                <a:solidFill>
                  <a:srgbClr val="FFFFFF"/>
                </a:solidFill>
              </a:defRPr>
            </a:lvl4pPr>
            <a:lvl5pPr marL="0" indent="0" algn="ctr">
              <a:lnSpc>
                <a:spcPct val="110000"/>
              </a:lnSpc>
              <a:spcBef>
                <a:spcPts val="1300"/>
              </a:spcBef>
              <a:buSzTx/>
              <a:buNone/>
              <a:defRPr sz="4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defRPr sz="5500"/>
            </a:lvl1pPr>
          </a:lstStyle>
          <a:p>
            <a:r>
              <a:t>Title Text</a:t>
            </a:r>
          </a:p>
        </p:txBody>
      </p:sp>
      <p:sp>
        <p:nvSpPr>
          <p:cNvPr id="73"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0" indent="38100" algn="ctr">
              <a:lnSpc>
                <a:spcPct val="110000"/>
              </a:lnSpc>
              <a:spcBef>
                <a:spcPts val="1300"/>
              </a:spcBef>
              <a:buSzTx/>
              <a:buNone/>
              <a:defRPr sz="3000">
                <a:solidFill>
                  <a:srgbClr val="FFFFFF"/>
                </a:solidFill>
              </a:defRPr>
            </a:lvl2pPr>
            <a:lvl3pPr marL="0" indent="0" algn="ctr">
              <a:lnSpc>
                <a:spcPct val="110000"/>
              </a:lnSpc>
              <a:spcBef>
                <a:spcPts val="1300"/>
              </a:spcBef>
              <a:buSzTx/>
              <a:buNone/>
              <a:defRPr sz="3000">
                <a:solidFill>
                  <a:srgbClr val="FFFFFF"/>
                </a:solidFill>
              </a:defRPr>
            </a:lvl3pPr>
            <a:lvl4pPr marL="0" indent="0" algn="ctr">
              <a:lnSpc>
                <a:spcPct val="110000"/>
              </a:lnSpc>
              <a:spcBef>
                <a:spcPts val="1300"/>
              </a:spcBef>
              <a:buSzTx/>
              <a:buNone/>
              <a:defRPr sz="3000">
                <a:solidFill>
                  <a:srgbClr val="FFFFFF"/>
                </a:solidFill>
              </a:defRPr>
            </a:lvl4pPr>
            <a:lvl5pPr marL="0" indent="0" algn="ctr">
              <a:lnSpc>
                <a:spcPct val="110000"/>
              </a:lnSpc>
              <a:spcBef>
                <a:spcPts val="1300"/>
              </a:spcBef>
              <a:buSzTx/>
              <a:buNone/>
              <a:defRPr sz="3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82"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0" indent="38100">
              <a:spcBef>
                <a:spcPts val="1300"/>
              </a:spcBef>
              <a:buSzTx/>
              <a:buNone/>
              <a:defRPr sz="2600">
                <a:solidFill>
                  <a:srgbClr val="FFFFFF"/>
                </a:solidFill>
              </a:defRPr>
            </a:lvl2pPr>
            <a:lvl3pPr marL="0" indent="0">
              <a:spcBef>
                <a:spcPts val="1300"/>
              </a:spcBef>
              <a:buSzTx/>
              <a:buNone/>
              <a:defRPr sz="2600">
                <a:solidFill>
                  <a:srgbClr val="FFFFFF"/>
                </a:solidFill>
              </a:defRPr>
            </a:lvl3pPr>
            <a:lvl4pPr marL="0" indent="0">
              <a:spcBef>
                <a:spcPts val="1300"/>
              </a:spcBef>
              <a:buSzTx/>
              <a:buNone/>
              <a:defRPr sz="2600">
                <a:solidFill>
                  <a:srgbClr val="FFFFFF"/>
                </a:solidFill>
              </a:defRPr>
            </a:lvl4pPr>
            <a:lvl5pPr marL="0" indent="0">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4782800" cy="698500"/>
          </a:xfrm>
          <a:prstGeom prst="rect">
            <a:avLst/>
          </a:prstGeom>
          <a:effectLst>
            <a:outerShdw blurRad="38100" dist="38100" dir="5400000" rotWithShape="0">
              <a:srgbClr val="000000">
                <a:alpha val="90000"/>
              </a:srgbClr>
            </a:outerShdw>
          </a:effectLst>
        </p:spPr>
        <p:txBody>
          <a:bodyPr/>
          <a:lstStyle>
            <a:lvl1pPr algn="ctr">
              <a:lnSpc>
                <a:spcPts val="5400"/>
              </a:lnSpc>
              <a:defRPr sz="5500"/>
            </a:lvl1pPr>
          </a:lstStyle>
          <a:p>
            <a:r>
              <a:t>Title Text</a:t>
            </a:r>
          </a:p>
        </p:txBody>
      </p:sp>
      <p:sp>
        <p:nvSpPr>
          <p:cNvPr id="91"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0" indent="38100" algn="ctr">
              <a:spcBef>
                <a:spcPts val="1300"/>
              </a:spcBef>
              <a:buSzTx/>
              <a:buNone/>
              <a:defRPr sz="2600">
                <a:solidFill>
                  <a:srgbClr val="FFFFFF"/>
                </a:solidFill>
              </a:defRPr>
            </a:lvl2pPr>
            <a:lvl3pPr marL="0" indent="0" algn="ctr">
              <a:spcBef>
                <a:spcPts val="1300"/>
              </a:spcBef>
              <a:buSzTx/>
              <a:buNone/>
              <a:defRPr sz="2600">
                <a:solidFill>
                  <a:srgbClr val="FFFFFF"/>
                </a:solidFill>
              </a:defRPr>
            </a:lvl3pPr>
            <a:lvl4pPr marL="0" indent="0" algn="ctr">
              <a:spcBef>
                <a:spcPts val="1300"/>
              </a:spcBef>
              <a:buSzTx/>
              <a:buNone/>
              <a:defRPr sz="2600">
                <a:solidFill>
                  <a:srgbClr val="FFFFFF"/>
                </a:solidFill>
              </a:defRPr>
            </a:lvl4pPr>
            <a:lvl5pPr marL="0" indent="0" algn="ctr">
              <a:spcBef>
                <a:spcPts val="1300"/>
              </a:spcBef>
              <a:buSzTx/>
              <a:buNone/>
              <a:defRPr sz="2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410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857066" y="8475133"/>
            <a:ext cx="3793068" cy="486834"/>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3" r:id="rId12"/>
    <p:sldLayoutId id="2147483665" r:id="rId13"/>
    <p:sldLayoutId id="2147483666" r:id="rId14"/>
    <p:sldLayoutId id="2147483667" r:id="rId15"/>
    <p:sldLayoutId id="2147483668" r:id="rId16"/>
    <p:sldLayoutId id="2147483669" r:id="rId17"/>
    <p:sldLayoutId id="2147483671" r:id="rId18"/>
    <p:sldLayoutId id="2147483672" r:id="rId19"/>
    <p:sldLayoutId id="2147483673" r:id="rId20"/>
    <p:sldLayoutId id="2147483675" r:id="rId21"/>
    <p:sldLayoutId id="2147483676" r:id="rId22"/>
    <p:sldLayoutId id="2147483677" r:id="rId23"/>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1pPr>
      <a:lvl2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2pPr>
      <a:lvl3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3pPr>
      <a:lvl4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4pPr>
      <a:lvl5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5pPr>
      <a:lvl6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6pPr>
      <a:lvl7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7pPr>
      <a:lvl8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8pPr>
      <a:lvl9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j-lt"/>
          <a:ea typeface="+mj-ea"/>
          <a:cs typeface="+mj-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j-lt"/>
          <a:ea typeface="+mj-ea"/>
          <a:cs typeface="+mj-cs"/>
          <a:sym typeface="Arial"/>
        </a:defRPr>
      </a:lvl1pPr>
      <a:lvl2pPr marL="390313" marR="0" indent="-352213" algn="l" defTabSz="546100" rtl="0" latinLnBrk="0">
        <a:lnSpc>
          <a:spcPct val="100000"/>
        </a:lnSpc>
        <a:spcBef>
          <a:spcPts val="3800"/>
        </a:spcBef>
        <a:spcAft>
          <a:spcPts val="0"/>
        </a:spcAft>
        <a:buClrTx/>
        <a:buSzPct val="90000"/>
        <a:buFontTx/>
        <a:buChar char="•"/>
        <a:tabLst/>
        <a:defRPr sz="3200" b="1" i="0" u="none" strike="noStrike" cap="none" spc="0" baseline="0">
          <a:ln>
            <a:noFill/>
          </a:ln>
          <a:solidFill>
            <a:srgbClr val="9DA9A9"/>
          </a:solidFill>
          <a:uFillTx/>
          <a:latin typeface="+mj-lt"/>
          <a:ea typeface="+mj-ea"/>
          <a:cs typeface="+mj-cs"/>
          <a:sym typeface="Arial"/>
        </a:defRPr>
      </a:lvl2pPr>
      <a:lvl3pPr marL="667238" marR="0" indent="-375138" algn="l" defTabSz="546100" rtl="0" latinLnBrk="0">
        <a:lnSpc>
          <a:spcPct val="100000"/>
        </a:lnSpc>
        <a:spcBef>
          <a:spcPts val="3800"/>
        </a:spcBef>
        <a:spcAft>
          <a:spcPts val="0"/>
        </a:spcAft>
        <a:buClrTx/>
        <a:buSzPct val="80000"/>
        <a:buFontTx/>
        <a:buChar char="–"/>
        <a:tabLst/>
        <a:defRPr sz="3200" b="1" i="0" u="none" strike="noStrike" cap="none" spc="0" baseline="0">
          <a:ln>
            <a:noFill/>
          </a:ln>
          <a:solidFill>
            <a:srgbClr val="9DA9A9"/>
          </a:solidFill>
          <a:uFillTx/>
          <a:latin typeface="+mj-lt"/>
          <a:ea typeface="+mj-ea"/>
          <a:cs typeface="+mj-cs"/>
          <a:sym typeface="Arial"/>
        </a:defRPr>
      </a:lvl3pPr>
      <a:lvl4pPr marL="985404" marR="0" indent="-369454" algn="l" defTabSz="546100" rtl="0" latinLnBrk="0">
        <a:lnSpc>
          <a:spcPct val="100000"/>
        </a:lnSpc>
        <a:spcBef>
          <a:spcPts val="3800"/>
        </a:spcBef>
        <a:spcAft>
          <a:spcPts val="0"/>
        </a:spcAft>
        <a:buClrTx/>
        <a:buSzPct val="80000"/>
        <a:buFontTx/>
        <a:buChar char="–"/>
        <a:tabLst/>
        <a:defRPr sz="3200" b="1" i="0" u="none" strike="noStrike" cap="none" spc="0" baseline="0">
          <a:ln>
            <a:noFill/>
          </a:ln>
          <a:solidFill>
            <a:srgbClr val="9DA9A9"/>
          </a:solidFill>
          <a:uFillTx/>
          <a:latin typeface="+mj-lt"/>
          <a:ea typeface="+mj-ea"/>
          <a:cs typeface="+mj-cs"/>
          <a:sym typeface="Arial"/>
        </a:defRPr>
      </a:lvl4pPr>
      <a:lvl5pPr marL="1264804" marR="0" indent="-369454" algn="l" defTabSz="546100" rtl="0" latinLnBrk="0">
        <a:lnSpc>
          <a:spcPct val="100000"/>
        </a:lnSpc>
        <a:spcBef>
          <a:spcPts val="3800"/>
        </a:spcBef>
        <a:spcAft>
          <a:spcPts val="0"/>
        </a:spcAft>
        <a:buClrTx/>
        <a:buSzPct val="80000"/>
        <a:buFontTx/>
        <a:buChar char="–"/>
        <a:tabLst/>
        <a:defRPr sz="3200" b="1" i="0" u="none" strike="noStrike" cap="none" spc="0" baseline="0">
          <a:ln>
            <a:noFill/>
          </a:ln>
          <a:solidFill>
            <a:srgbClr val="9DA9A9"/>
          </a:solidFill>
          <a:uFillTx/>
          <a:latin typeface="+mj-lt"/>
          <a:ea typeface="+mj-ea"/>
          <a:cs typeface="+mj-cs"/>
          <a:sym typeface="Arial"/>
        </a:defRPr>
      </a:lvl5pPr>
      <a:lvl6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j-lt"/>
          <a:ea typeface="+mj-ea"/>
          <a:cs typeface="+mj-cs"/>
          <a:sym typeface="Arial"/>
        </a:defRPr>
      </a:lvl6pPr>
      <a:lvl7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j-lt"/>
          <a:ea typeface="+mj-ea"/>
          <a:cs typeface="+mj-cs"/>
          <a:sym typeface="Arial"/>
        </a:defRPr>
      </a:lvl7pPr>
      <a:lvl8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j-lt"/>
          <a:ea typeface="+mj-ea"/>
          <a:cs typeface="+mj-cs"/>
          <a:sym typeface="Arial"/>
        </a:defRPr>
      </a:lvl8pPr>
      <a:lvl9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theclimatemobilization.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Walney 5.jpg" descr="Walney 5.jpg"/>
          <p:cNvPicPr>
            <a:picLocks noChangeAspect="1"/>
          </p:cNvPicPr>
          <p:nvPr/>
        </p:nvPicPr>
        <p:blipFill>
          <a:blip r:embed="rId3">
            <a:extLst/>
          </a:blip>
          <a:stretch>
            <a:fillRect/>
          </a:stretch>
        </p:blipFill>
        <p:spPr>
          <a:xfrm>
            <a:off x="-9003" y="0"/>
            <a:ext cx="16256000" cy="9144000"/>
          </a:xfrm>
          <a:prstGeom prst="rect">
            <a:avLst/>
          </a:prstGeom>
          <a:ln w="12700">
            <a:miter lim="400000"/>
          </a:ln>
        </p:spPr>
      </p:pic>
      <p:sp>
        <p:nvSpPr>
          <p:cNvPr id="646" name="Walney Extension  Wind Farm"/>
          <p:cNvSpPr txBox="1"/>
          <p:nvPr/>
        </p:nvSpPr>
        <p:spPr>
          <a:xfrm>
            <a:off x="232654" y="199005"/>
            <a:ext cx="9551078" cy="841996"/>
          </a:xfrm>
          <a:prstGeom prst="rect">
            <a:avLst/>
          </a:prstGeom>
          <a:ln w="12700">
            <a:miter lim="400000"/>
          </a:ln>
          <a:effectLst>
            <a:outerShdw blurRad="50800" dist="50800" dir="5400000" rotWithShape="0">
              <a:srgbClr val="000000">
                <a:alpha val="9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5200">
                <a:solidFill>
                  <a:srgbClr val="FFFB00"/>
                </a:solidFill>
              </a:defRPr>
            </a:lvl1pPr>
          </a:lstStyle>
          <a:p>
            <a:r>
              <a:t>Walney Extension  Wind Farm</a:t>
            </a:r>
          </a:p>
        </p:txBody>
      </p:sp>
      <p:sp>
        <p:nvSpPr>
          <p:cNvPr id="648" name="Irish Sea, England"/>
          <p:cNvSpPr txBox="1"/>
          <p:nvPr/>
        </p:nvSpPr>
        <p:spPr>
          <a:xfrm>
            <a:off x="326876" y="1010003"/>
            <a:ext cx="4379559" cy="385391"/>
          </a:xfrm>
          <a:prstGeom prst="rect">
            <a:avLst/>
          </a:prstGeom>
          <a:ln w="12700">
            <a:miter lim="400000"/>
          </a:ln>
          <a:effectLst>
            <a:outerShdw blurRad="25400" dist="25400" dir="5400000" rotWithShape="0">
              <a:srgbClr val="000000">
                <a:alpha val="7909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a:solidFill>
                  <a:srgbClr val="FFFFFF"/>
                </a:solidFill>
              </a:defRPr>
            </a:lvl1pPr>
          </a:lstStyle>
          <a:p>
            <a:r>
              <a:t>Irish Sea, England</a:t>
            </a:r>
          </a:p>
        </p:txBody>
      </p:sp>
      <p:sp>
        <p:nvSpPr>
          <p:cNvPr id="649" name="Largest Wind Farm in the World…"/>
          <p:cNvSpPr txBox="1"/>
          <p:nvPr/>
        </p:nvSpPr>
        <p:spPr>
          <a:xfrm>
            <a:off x="9783732" y="6522172"/>
            <a:ext cx="5592726" cy="1431161"/>
          </a:xfrm>
          <a:prstGeom prst="rect">
            <a:avLst/>
          </a:prstGeom>
          <a:solidFill>
            <a:srgbClr val="000000">
              <a:alpha val="6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0" tIns="91440" rIns="91440" bIns="91440">
            <a:spAutoFit/>
          </a:bodyPr>
          <a:lstStyle/>
          <a:p>
            <a:pPr>
              <a:defRPr sz="2700">
                <a:solidFill>
                  <a:srgbClr val="FFFFFF"/>
                </a:solidFill>
              </a:defRPr>
            </a:pPr>
            <a:r>
              <a:rPr dirty="0"/>
              <a:t>Largest Wind Farm in the World</a:t>
            </a:r>
          </a:p>
          <a:p>
            <a:pPr>
              <a:defRPr sz="2700">
                <a:solidFill>
                  <a:srgbClr val="FFFFFF"/>
                </a:solidFill>
              </a:defRPr>
            </a:pPr>
            <a:r>
              <a:rPr dirty="0"/>
              <a:t>Went Online September 2018</a:t>
            </a:r>
          </a:p>
          <a:p>
            <a:pPr>
              <a:defRPr sz="2700">
                <a:solidFill>
                  <a:srgbClr val="FFFFFF"/>
                </a:solidFill>
              </a:defRPr>
            </a:pPr>
            <a:r>
              <a:rPr dirty="0"/>
              <a:t>More Area than San Francisco</a:t>
            </a:r>
          </a:p>
        </p:txBody>
      </p:sp>
    </p:spTree>
    <p:extLst>
      <p:ext uri="{BB962C8B-B14F-4D97-AF65-F5344CB8AC3E}">
        <p14:creationId xmlns:p14="http://schemas.microsoft.com/office/powerpoint/2010/main" val="2282766522"/>
      </p:ext>
    </p:extLst>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649"/>
                                        </p:tgtEl>
                                        <p:attrNameLst>
                                          <p:attrName>style.visibility</p:attrName>
                                        </p:attrNameLst>
                                      </p:cBhvr>
                                      <p:to>
                                        <p:strVal val="visible"/>
                                      </p:to>
                                    </p:set>
                                    <p:animEffect transition="in" filter="dissolve">
                                      <p:cBhvr>
                                        <p:cTn id="7" dur="1000"/>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Auto Manufacturers Are Moving to Electric Vehicles"/>
          <p:cNvSpPr txBox="1"/>
          <p:nvPr/>
        </p:nvSpPr>
        <p:spPr>
          <a:xfrm>
            <a:off x="1062998" y="584200"/>
            <a:ext cx="14130004" cy="7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5400"/>
              </a:lnSpc>
              <a:spcBef>
                <a:spcPts val="300"/>
              </a:spcBef>
              <a:defRPr sz="4500">
                <a:solidFill>
                  <a:srgbClr val="FFFFFF"/>
                </a:solidFill>
              </a:defRPr>
            </a:lvl1pPr>
          </a:lstStyle>
          <a:p>
            <a:r>
              <a:t>Auto Manufacturers Are Moving to Electric Vehicles</a:t>
            </a:r>
          </a:p>
        </p:txBody>
      </p:sp>
      <p:sp>
        <p:nvSpPr>
          <p:cNvPr id="723" name="Companies with Electric Models in Production"/>
          <p:cNvSpPr txBox="1"/>
          <p:nvPr/>
        </p:nvSpPr>
        <p:spPr>
          <a:xfrm>
            <a:off x="3599853" y="1383051"/>
            <a:ext cx="9056292" cy="55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46100">
              <a:spcBef>
                <a:spcPts val="3800"/>
              </a:spcBef>
              <a:defRPr sz="3200">
                <a:solidFill>
                  <a:srgbClr val="9DA9A9"/>
                </a:solidFill>
              </a:defRPr>
            </a:lvl1pPr>
          </a:lstStyle>
          <a:p>
            <a:r>
              <a:t>Companies with Electric Models in Production</a:t>
            </a:r>
          </a:p>
        </p:txBody>
      </p:sp>
      <p:sp>
        <p:nvSpPr>
          <p:cNvPr id="724" name="Aixam…"/>
          <p:cNvSpPr txBox="1"/>
          <p:nvPr/>
        </p:nvSpPr>
        <p:spPr>
          <a:xfrm>
            <a:off x="571500" y="2197359"/>
            <a:ext cx="2932464" cy="620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1" tIns="73081" rIns="73081" bIns="73081">
            <a:spAutoFit/>
          </a:bodyPr>
          <a:lstStyle/>
          <a:p>
            <a:pPr algn="ctr" defTabSz="704850">
              <a:lnSpc>
                <a:spcPts val="4800"/>
              </a:lnSpc>
              <a:defRPr sz="3000">
                <a:solidFill>
                  <a:srgbClr val="FFFFFF"/>
                </a:solidFill>
              </a:defRPr>
            </a:pPr>
            <a:r>
              <a:t>Aixam</a:t>
            </a:r>
          </a:p>
          <a:p>
            <a:pPr algn="ctr" defTabSz="704850">
              <a:lnSpc>
                <a:spcPts val="4800"/>
              </a:lnSpc>
              <a:defRPr sz="3000">
                <a:solidFill>
                  <a:srgbClr val="FFFFFF"/>
                </a:solidFill>
              </a:defRPr>
            </a:pPr>
            <a:r>
              <a:t>Aston Martin</a:t>
            </a:r>
          </a:p>
          <a:p>
            <a:pPr algn="ctr" defTabSz="704850">
              <a:lnSpc>
                <a:spcPts val="4800"/>
              </a:lnSpc>
              <a:defRPr sz="3000">
                <a:solidFill>
                  <a:srgbClr val="FFFFFF"/>
                </a:solidFill>
              </a:defRPr>
            </a:pPr>
            <a:r>
              <a:t>Audi</a:t>
            </a:r>
          </a:p>
          <a:p>
            <a:pPr algn="ctr" defTabSz="704850">
              <a:lnSpc>
                <a:spcPts val="4800"/>
              </a:lnSpc>
              <a:defRPr sz="3000">
                <a:solidFill>
                  <a:srgbClr val="FFFFFF"/>
                </a:solidFill>
              </a:defRPr>
            </a:pPr>
            <a:r>
              <a:t>BAIC</a:t>
            </a:r>
          </a:p>
          <a:p>
            <a:pPr algn="ctr" defTabSz="704850">
              <a:lnSpc>
                <a:spcPts val="4800"/>
              </a:lnSpc>
              <a:defRPr sz="3000">
                <a:solidFill>
                  <a:srgbClr val="FFFFFF"/>
                </a:solidFill>
              </a:defRPr>
            </a:pPr>
            <a:r>
              <a:t>BMW</a:t>
            </a:r>
          </a:p>
          <a:p>
            <a:pPr algn="ctr" defTabSz="704850">
              <a:lnSpc>
                <a:spcPts val="4800"/>
              </a:lnSpc>
              <a:defRPr sz="3000">
                <a:solidFill>
                  <a:srgbClr val="FFFFFF"/>
                </a:solidFill>
              </a:defRPr>
            </a:pPr>
            <a:r>
              <a:t>Bolloré</a:t>
            </a:r>
          </a:p>
          <a:p>
            <a:pPr algn="ctr" defTabSz="704850">
              <a:lnSpc>
                <a:spcPts val="4800"/>
              </a:lnSpc>
              <a:defRPr sz="3000">
                <a:solidFill>
                  <a:srgbClr val="FFFFFF"/>
                </a:solidFill>
              </a:defRPr>
            </a:pPr>
            <a:r>
              <a:t>Buddy Electric</a:t>
            </a:r>
          </a:p>
          <a:p>
            <a:pPr algn="ctr" defTabSz="704850">
              <a:lnSpc>
                <a:spcPts val="4800"/>
              </a:lnSpc>
              <a:defRPr sz="3000">
                <a:solidFill>
                  <a:srgbClr val="FFFFFF"/>
                </a:solidFill>
              </a:defRPr>
            </a:pPr>
            <a:r>
              <a:t>BYD</a:t>
            </a:r>
          </a:p>
          <a:p>
            <a:pPr algn="ctr" defTabSz="704850">
              <a:lnSpc>
                <a:spcPts val="4800"/>
              </a:lnSpc>
              <a:defRPr sz="3000">
                <a:solidFill>
                  <a:srgbClr val="FFFFFF"/>
                </a:solidFill>
              </a:defRPr>
            </a:pPr>
            <a:r>
              <a:t>ChangAn</a:t>
            </a:r>
          </a:p>
          <a:p>
            <a:pPr algn="ctr" defTabSz="704850">
              <a:lnSpc>
                <a:spcPts val="4800"/>
              </a:lnSpc>
              <a:defRPr sz="3000">
                <a:solidFill>
                  <a:srgbClr val="FFFFFF"/>
                </a:solidFill>
              </a:defRPr>
            </a:pPr>
            <a:r>
              <a:t>Chery</a:t>
            </a:r>
          </a:p>
        </p:txBody>
      </p:sp>
      <p:sp>
        <p:nvSpPr>
          <p:cNvPr id="725" name="Chevy…"/>
          <p:cNvSpPr txBox="1"/>
          <p:nvPr/>
        </p:nvSpPr>
        <p:spPr>
          <a:xfrm>
            <a:off x="3497624" y="2184659"/>
            <a:ext cx="3037573" cy="620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1" tIns="73081" rIns="73081" bIns="73081">
            <a:spAutoFit/>
          </a:bodyPr>
          <a:lstStyle/>
          <a:p>
            <a:pPr algn="ctr" defTabSz="704850">
              <a:lnSpc>
                <a:spcPts val="4800"/>
              </a:lnSpc>
              <a:defRPr sz="3000">
                <a:solidFill>
                  <a:srgbClr val="FFFFFF"/>
                </a:solidFill>
              </a:defRPr>
            </a:pPr>
            <a:r>
              <a:t>Chevy</a:t>
            </a:r>
          </a:p>
          <a:p>
            <a:pPr algn="ctr" defTabSz="704850">
              <a:lnSpc>
                <a:spcPts val="4800"/>
              </a:lnSpc>
              <a:defRPr sz="3000">
                <a:solidFill>
                  <a:srgbClr val="FFFFFF"/>
                </a:solidFill>
              </a:defRPr>
            </a:pPr>
            <a:r>
              <a:t>Citroën</a:t>
            </a:r>
          </a:p>
          <a:p>
            <a:pPr algn="ctr" defTabSz="704850">
              <a:lnSpc>
                <a:spcPts val="4800"/>
              </a:lnSpc>
              <a:defRPr sz="3000">
                <a:solidFill>
                  <a:srgbClr val="FFFFFF"/>
                </a:solidFill>
              </a:defRPr>
            </a:pPr>
            <a:r>
              <a:t>Citydom GmbH</a:t>
            </a:r>
          </a:p>
          <a:p>
            <a:pPr algn="ctr" defTabSz="704850">
              <a:lnSpc>
                <a:spcPts val="4800"/>
              </a:lnSpc>
              <a:defRPr sz="3000">
                <a:solidFill>
                  <a:srgbClr val="FFFFFF"/>
                </a:solidFill>
              </a:defRPr>
            </a:pPr>
            <a:r>
              <a:t>CODA</a:t>
            </a:r>
          </a:p>
          <a:p>
            <a:pPr algn="ctr" defTabSz="704850">
              <a:lnSpc>
                <a:spcPts val="4800"/>
              </a:lnSpc>
              <a:defRPr sz="3000">
                <a:solidFill>
                  <a:srgbClr val="FFFFFF"/>
                </a:solidFill>
              </a:defRPr>
            </a:pPr>
            <a:r>
              <a:t>Daimler</a:t>
            </a:r>
          </a:p>
          <a:p>
            <a:pPr algn="ctr" defTabSz="704850">
              <a:lnSpc>
                <a:spcPts val="4800"/>
              </a:lnSpc>
              <a:defRPr sz="3000">
                <a:solidFill>
                  <a:srgbClr val="FFFFFF"/>
                </a:solidFill>
              </a:defRPr>
            </a:pPr>
            <a:r>
              <a:t>Exagon</a:t>
            </a:r>
          </a:p>
          <a:p>
            <a:pPr algn="ctr" defTabSz="704850">
              <a:lnSpc>
                <a:spcPts val="4800"/>
              </a:lnSpc>
              <a:defRPr sz="3000">
                <a:solidFill>
                  <a:srgbClr val="FFFFFF"/>
                </a:solidFill>
              </a:defRPr>
            </a:pPr>
            <a:r>
              <a:t>Fiat</a:t>
            </a:r>
          </a:p>
          <a:p>
            <a:pPr algn="ctr" defTabSz="704850">
              <a:lnSpc>
                <a:spcPts val="4800"/>
              </a:lnSpc>
              <a:defRPr sz="3000">
                <a:solidFill>
                  <a:srgbClr val="FFFFFF"/>
                </a:solidFill>
              </a:defRPr>
            </a:pPr>
            <a:r>
              <a:t>Fisker</a:t>
            </a:r>
          </a:p>
          <a:p>
            <a:pPr algn="ctr" defTabSz="704850">
              <a:lnSpc>
                <a:spcPts val="4800"/>
              </a:lnSpc>
              <a:defRPr sz="3000">
                <a:solidFill>
                  <a:srgbClr val="FFFFFF"/>
                </a:solidFill>
              </a:defRPr>
            </a:pPr>
            <a:r>
              <a:t>Ford</a:t>
            </a:r>
          </a:p>
          <a:p>
            <a:pPr algn="ctr" defTabSz="704850">
              <a:lnSpc>
                <a:spcPts val="4800"/>
              </a:lnSpc>
              <a:defRPr sz="3000">
                <a:solidFill>
                  <a:srgbClr val="FFFFFF"/>
                </a:solidFill>
              </a:defRPr>
            </a:pPr>
            <a:r>
              <a:t>Geely</a:t>
            </a:r>
          </a:p>
        </p:txBody>
      </p:sp>
      <p:sp>
        <p:nvSpPr>
          <p:cNvPr id="726" name="GM…"/>
          <p:cNvSpPr txBox="1"/>
          <p:nvPr/>
        </p:nvSpPr>
        <p:spPr>
          <a:xfrm>
            <a:off x="7138111" y="2184659"/>
            <a:ext cx="1979777" cy="620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1" tIns="73081" rIns="73081" bIns="73081">
            <a:spAutoFit/>
          </a:bodyPr>
          <a:lstStyle/>
          <a:p>
            <a:pPr algn="ctr" defTabSz="704850">
              <a:lnSpc>
                <a:spcPts val="4800"/>
              </a:lnSpc>
              <a:defRPr sz="3000">
                <a:solidFill>
                  <a:srgbClr val="FFFFFF"/>
                </a:solidFill>
              </a:defRPr>
            </a:pPr>
            <a:r>
              <a:t>GM</a:t>
            </a:r>
          </a:p>
          <a:p>
            <a:pPr algn="ctr" defTabSz="704850">
              <a:lnSpc>
                <a:spcPts val="4800"/>
              </a:lnSpc>
              <a:defRPr sz="3000">
                <a:solidFill>
                  <a:srgbClr val="FFFFFF"/>
                </a:solidFill>
              </a:defRPr>
            </a:pPr>
            <a:r>
              <a:t>Goupil</a:t>
            </a:r>
          </a:p>
          <a:p>
            <a:pPr algn="ctr" defTabSz="704850">
              <a:lnSpc>
                <a:spcPts val="4800"/>
              </a:lnSpc>
              <a:defRPr sz="3000">
                <a:solidFill>
                  <a:srgbClr val="FFFFFF"/>
                </a:solidFill>
              </a:defRPr>
            </a:pPr>
            <a:r>
              <a:t>Honda</a:t>
            </a:r>
          </a:p>
          <a:p>
            <a:pPr algn="ctr" defTabSz="704850">
              <a:lnSpc>
                <a:spcPts val="4800"/>
              </a:lnSpc>
              <a:defRPr sz="3000">
                <a:solidFill>
                  <a:srgbClr val="FFFFFF"/>
                </a:solidFill>
              </a:defRPr>
            </a:pPr>
            <a:r>
              <a:t>Hyundai</a:t>
            </a:r>
          </a:p>
          <a:p>
            <a:pPr algn="ctr" defTabSz="704850">
              <a:lnSpc>
                <a:spcPts val="4800"/>
              </a:lnSpc>
              <a:defRPr sz="3000">
                <a:solidFill>
                  <a:srgbClr val="FFFFFF"/>
                </a:solidFill>
              </a:defRPr>
            </a:pPr>
            <a:r>
              <a:t>JAC</a:t>
            </a:r>
          </a:p>
          <a:p>
            <a:pPr algn="ctr" defTabSz="704850">
              <a:lnSpc>
                <a:spcPts val="4800"/>
              </a:lnSpc>
              <a:defRPr sz="3000">
                <a:solidFill>
                  <a:srgbClr val="FFFFFF"/>
                </a:solidFill>
              </a:defRPr>
            </a:pPr>
            <a:r>
              <a:t>Kandi</a:t>
            </a:r>
          </a:p>
          <a:p>
            <a:pPr algn="ctr" defTabSz="704850">
              <a:lnSpc>
                <a:spcPts val="4800"/>
              </a:lnSpc>
              <a:defRPr sz="3000">
                <a:solidFill>
                  <a:srgbClr val="FFFFFF"/>
                </a:solidFill>
              </a:defRPr>
            </a:pPr>
            <a:r>
              <a:t>Kantanka</a:t>
            </a:r>
          </a:p>
          <a:p>
            <a:pPr algn="ctr" defTabSz="704850">
              <a:lnSpc>
                <a:spcPts val="4800"/>
              </a:lnSpc>
              <a:defRPr sz="3000">
                <a:solidFill>
                  <a:srgbClr val="FFFFFF"/>
                </a:solidFill>
              </a:defRPr>
            </a:pPr>
            <a:r>
              <a:t>Kia</a:t>
            </a:r>
          </a:p>
          <a:p>
            <a:pPr algn="ctr" defTabSz="704850">
              <a:lnSpc>
                <a:spcPts val="4800"/>
              </a:lnSpc>
              <a:defRPr sz="3000">
                <a:solidFill>
                  <a:srgbClr val="FFFFFF"/>
                </a:solidFill>
              </a:defRPr>
            </a:pPr>
            <a:r>
              <a:t>Kyburz</a:t>
            </a:r>
          </a:p>
          <a:p>
            <a:pPr algn="ctr" defTabSz="704850">
              <a:lnSpc>
                <a:spcPts val="4800"/>
              </a:lnSpc>
              <a:defRPr sz="3000">
                <a:solidFill>
                  <a:srgbClr val="FFFFFF"/>
                </a:solidFill>
              </a:defRPr>
            </a:pPr>
            <a:r>
              <a:t>Mahindra</a:t>
            </a:r>
          </a:p>
        </p:txBody>
      </p:sp>
      <p:sp>
        <p:nvSpPr>
          <p:cNvPr id="727" name="Mercedes-Benz…"/>
          <p:cNvSpPr txBox="1"/>
          <p:nvPr/>
        </p:nvSpPr>
        <p:spPr>
          <a:xfrm>
            <a:off x="9710978" y="2184659"/>
            <a:ext cx="3059712" cy="620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1" tIns="73081" rIns="73081" bIns="73081">
            <a:spAutoFit/>
          </a:bodyPr>
          <a:lstStyle/>
          <a:p>
            <a:pPr algn="ctr" defTabSz="704850">
              <a:lnSpc>
                <a:spcPts val="4800"/>
              </a:lnSpc>
              <a:defRPr sz="3000">
                <a:solidFill>
                  <a:srgbClr val="FFFFFF"/>
                </a:solidFill>
              </a:defRPr>
            </a:pPr>
            <a:r>
              <a:t>Mercedes-Benz</a:t>
            </a:r>
          </a:p>
          <a:p>
            <a:pPr algn="ctr" defTabSz="704850">
              <a:lnSpc>
                <a:spcPts val="4800"/>
              </a:lnSpc>
              <a:defRPr sz="3000">
                <a:solidFill>
                  <a:srgbClr val="FFFFFF"/>
                </a:solidFill>
              </a:defRPr>
            </a:pPr>
            <a:r>
              <a:t>Mitsubishi</a:t>
            </a:r>
          </a:p>
          <a:p>
            <a:pPr algn="ctr" defTabSz="704850">
              <a:lnSpc>
                <a:spcPts val="4800"/>
              </a:lnSpc>
              <a:defRPr sz="3000">
                <a:solidFill>
                  <a:srgbClr val="FFFFFF"/>
                </a:solidFill>
              </a:defRPr>
            </a:pPr>
            <a:r>
              <a:t>Mullen</a:t>
            </a:r>
          </a:p>
          <a:p>
            <a:pPr algn="ctr" defTabSz="704850">
              <a:lnSpc>
                <a:spcPts val="4800"/>
              </a:lnSpc>
              <a:defRPr sz="3000">
                <a:solidFill>
                  <a:srgbClr val="FFFFFF"/>
                </a:solidFill>
              </a:defRPr>
            </a:pPr>
            <a:r>
              <a:t>NIO</a:t>
            </a:r>
          </a:p>
          <a:p>
            <a:pPr algn="ctr" defTabSz="704850">
              <a:lnSpc>
                <a:spcPts val="4800"/>
              </a:lnSpc>
              <a:defRPr sz="3000">
                <a:solidFill>
                  <a:srgbClr val="FFFFFF"/>
                </a:solidFill>
              </a:defRPr>
            </a:pPr>
            <a:r>
              <a:t>Nissan</a:t>
            </a:r>
          </a:p>
          <a:p>
            <a:pPr algn="ctr" defTabSz="704850">
              <a:lnSpc>
                <a:spcPts val="4800"/>
              </a:lnSpc>
              <a:defRPr sz="3000">
                <a:solidFill>
                  <a:srgbClr val="FFFFFF"/>
                </a:solidFill>
              </a:defRPr>
            </a:pPr>
            <a:r>
              <a:t>Opel</a:t>
            </a:r>
          </a:p>
          <a:p>
            <a:pPr algn="ctr" defTabSz="704850">
              <a:lnSpc>
                <a:spcPts val="4800"/>
              </a:lnSpc>
              <a:defRPr sz="3000">
                <a:solidFill>
                  <a:srgbClr val="FFFFFF"/>
                </a:solidFill>
              </a:defRPr>
            </a:pPr>
            <a:r>
              <a:t>Peugeot</a:t>
            </a:r>
          </a:p>
          <a:p>
            <a:pPr algn="ctr" defTabSz="704850">
              <a:lnSpc>
                <a:spcPts val="4800"/>
              </a:lnSpc>
              <a:defRPr sz="3000">
                <a:solidFill>
                  <a:srgbClr val="FFFFFF"/>
                </a:solidFill>
              </a:defRPr>
            </a:pPr>
            <a:r>
              <a:t>Qiantu</a:t>
            </a:r>
          </a:p>
          <a:p>
            <a:pPr algn="ctr" defTabSz="704850">
              <a:lnSpc>
                <a:spcPts val="4800"/>
              </a:lnSpc>
              <a:defRPr sz="3000">
                <a:solidFill>
                  <a:srgbClr val="FFFFFF"/>
                </a:solidFill>
              </a:defRPr>
            </a:pPr>
            <a:r>
              <a:t>Rayttle</a:t>
            </a:r>
          </a:p>
          <a:p>
            <a:pPr algn="ctr" defTabSz="704850">
              <a:lnSpc>
                <a:spcPts val="4800"/>
              </a:lnSpc>
              <a:defRPr sz="3000">
                <a:solidFill>
                  <a:srgbClr val="FFFFFF"/>
                </a:solidFill>
              </a:defRPr>
            </a:pPr>
            <a:r>
              <a:t>Renault</a:t>
            </a:r>
          </a:p>
        </p:txBody>
      </p:sp>
      <p:sp>
        <p:nvSpPr>
          <p:cNvPr id="728" name="$mart…"/>
          <p:cNvSpPr txBox="1"/>
          <p:nvPr/>
        </p:nvSpPr>
        <p:spPr>
          <a:xfrm>
            <a:off x="13281656" y="2184659"/>
            <a:ext cx="2438540" cy="5591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3081" tIns="73081" rIns="73081" bIns="73081">
            <a:spAutoFit/>
          </a:bodyPr>
          <a:lstStyle/>
          <a:p>
            <a:pPr algn="ctr" defTabSz="704850">
              <a:lnSpc>
                <a:spcPts val="4800"/>
              </a:lnSpc>
              <a:defRPr sz="3000">
                <a:solidFill>
                  <a:srgbClr val="FFFFFF"/>
                </a:solidFill>
              </a:defRPr>
            </a:pPr>
            <a:r>
              <a:t>$mart</a:t>
            </a:r>
          </a:p>
          <a:p>
            <a:pPr algn="ctr" defTabSz="704850">
              <a:lnSpc>
                <a:spcPts val="4800"/>
              </a:lnSpc>
              <a:defRPr sz="3000">
                <a:solidFill>
                  <a:srgbClr val="FFFFFF"/>
                </a:solidFill>
              </a:defRPr>
            </a:pPr>
            <a:r>
              <a:t>Subaru</a:t>
            </a:r>
          </a:p>
          <a:p>
            <a:pPr algn="ctr" defTabSz="704850">
              <a:lnSpc>
                <a:spcPts val="4800"/>
              </a:lnSpc>
              <a:defRPr sz="3000">
                <a:solidFill>
                  <a:srgbClr val="FFFFFF"/>
                </a:solidFill>
              </a:defRPr>
            </a:pPr>
            <a:r>
              <a:t>Tata</a:t>
            </a:r>
          </a:p>
          <a:p>
            <a:pPr algn="ctr" defTabSz="704850">
              <a:lnSpc>
                <a:spcPts val="4800"/>
              </a:lnSpc>
              <a:defRPr sz="3000">
                <a:solidFill>
                  <a:srgbClr val="FFFFFF"/>
                </a:solidFill>
              </a:defRPr>
            </a:pPr>
            <a:r>
              <a:t>Tesla</a:t>
            </a:r>
          </a:p>
          <a:p>
            <a:pPr algn="ctr" defTabSz="704850">
              <a:lnSpc>
                <a:spcPts val="4800"/>
              </a:lnSpc>
              <a:defRPr sz="3000">
                <a:solidFill>
                  <a:srgbClr val="FFFFFF"/>
                </a:solidFill>
              </a:defRPr>
            </a:pPr>
            <a:r>
              <a:t>Toyota</a:t>
            </a:r>
          </a:p>
          <a:p>
            <a:pPr algn="ctr" defTabSz="704850">
              <a:lnSpc>
                <a:spcPts val="4800"/>
              </a:lnSpc>
              <a:defRPr sz="3000">
                <a:solidFill>
                  <a:srgbClr val="FFFFFF"/>
                </a:solidFill>
              </a:defRPr>
            </a:pPr>
            <a:r>
              <a:t>Trumpchi</a:t>
            </a:r>
          </a:p>
          <a:p>
            <a:pPr algn="ctr" defTabSz="704850">
              <a:lnSpc>
                <a:spcPts val="4800"/>
              </a:lnSpc>
              <a:defRPr sz="3000">
                <a:solidFill>
                  <a:srgbClr val="FFFFFF"/>
                </a:solidFill>
              </a:defRPr>
            </a:pPr>
            <a:r>
              <a:t>Venturi</a:t>
            </a:r>
          </a:p>
          <a:p>
            <a:pPr algn="ctr" defTabSz="704850">
              <a:lnSpc>
                <a:spcPts val="4800"/>
              </a:lnSpc>
              <a:defRPr sz="3000">
                <a:solidFill>
                  <a:srgbClr val="FFFFFF"/>
                </a:solidFill>
              </a:defRPr>
            </a:pPr>
            <a:r>
              <a:t>Volkswagen</a:t>
            </a:r>
          </a:p>
          <a:p>
            <a:pPr algn="ctr" defTabSz="704850">
              <a:lnSpc>
                <a:spcPts val="4800"/>
              </a:lnSpc>
              <a:defRPr sz="3000">
                <a:solidFill>
                  <a:srgbClr val="FFFFFF"/>
                </a:solidFill>
              </a:defRPr>
            </a:pPr>
            <a:r>
              <a:t>Zotye</a:t>
            </a:r>
          </a:p>
        </p:txBody>
      </p:sp>
      <p:sp>
        <p:nvSpPr>
          <p:cNvPr id="729" name="Data: Bloomberg New Energy Finance, EVObsession"/>
          <p:cNvSpPr txBox="1"/>
          <p:nvPr/>
        </p:nvSpPr>
        <p:spPr>
          <a:xfrm>
            <a:off x="914400" y="8691785"/>
            <a:ext cx="3891360" cy="22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solidFill>
                  <a:srgbClr val="FFFFFF">
                    <a:alpha val="50000"/>
                  </a:srgbClr>
                </a:solidFill>
              </a:defRPr>
            </a:lvl1pPr>
          </a:lstStyle>
          <a:p>
            <a:r>
              <a:t>Data: Bloomberg New Energy Finance, EVObsession</a:t>
            </a:r>
          </a:p>
        </p:txBody>
      </p:sp>
      <p:sp>
        <p:nvSpPr>
          <p:cNvPr id="730" name="Transportation"/>
          <p:cNvSpPr txBox="1"/>
          <p:nvPr/>
        </p:nvSpPr>
        <p:spPr>
          <a:xfrm>
            <a:off x="5305070" y="-2690467"/>
            <a:ext cx="6184276" cy="2104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7000">
                <a:solidFill>
                  <a:srgbClr val="FFFFFF"/>
                </a:solidFill>
              </a:defRPr>
            </a:lvl1pPr>
          </a:lstStyle>
          <a:p>
            <a:r>
              <a:t>Transportation</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724"/>
                                        </p:tgtEl>
                                        <p:attrNameLst>
                                          <p:attrName>style.visibility</p:attrName>
                                        </p:attrNameLst>
                                      </p:cBhvr>
                                      <p:to>
                                        <p:strVal val="visible"/>
                                      </p:to>
                                    </p:set>
                                    <p:animEffect transition="in" filter="wipe(up)">
                                      <p:cBhvr>
                                        <p:cTn id="7" dur="499"/>
                                        <p:tgtEl>
                                          <p:spTgt spid="724"/>
                                        </p:tgtEl>
                                      </p:cBhvr>
                                    </p:animEffect>
                                  </p:childTnLst>
                                </p:cTn>
                              </p:par>
                            </p:childTnLst>
                          </p:cTn>
                        </p:par>
                        <p:par>
                          <p:cTn id="8" fill="hold">
                            <p:stCondLst>
                              <p:cond delay="499"/>
                            </p:stCondLst>
                            <p:childTnLst>
                              <p:par>
                                <p:cTn id="9" presetID="22" presetClass="entr" presetSubtype="1" fill="hold" grpId="2" nodeType="afterEffect">
                                  <p:stCondLst>
                                    <p:cond delay="200"/>
                                  </p:stCondLst>
                                  <p:iterate>
                                    <p:tmAbs val="0"/>
                                  </p:iterate>
                                  <p:childTnLst>
                                    <p:set>
                                      <p:cBhvr>
                                        <p:cTn id="10" fill="hold"/>
                                        <p:tgtEl>
                                          <p:spTgt spid="725"/>
                                        </p:tgtEl>
                                        <p:attrNameLst>
                                          <p:attrName>style.visibility</p:attrName>
                                        </p:attrNameLst>
                                      </p:cBhvr>
                                      <p:to>
                                        <p:strVal val="visible"/>
                                      </p:to>
                                    </p:set>
                                    <p:animEffect transition="in" filter="wipe(up)">
                                      <p:cBhvr>
                                        <p:cTn id="11" dur="499"/>
                                        <p:tgtEl>
                                          <p:spTgt spid="725"/>
                                        </p:tgtEl>
                                      </p:cBhvr>
                                    </p:animEffect>
                                  </p:childTnLst>
                                </p:cTn>
                              </p:par>
                            </p:childTnLst>
                          </p:cTn>
                        </p:par>
                        <p:par>
                          <p:cTn id="12" fill="hold">
                            <p:stCondLst>
                              <p:cond delay="1198"/>
                            </p:stCondLst>
                            <p:childTnLst>
                              <p:par>
                                <p:cTn id="13" presetID="22" presetClass="entr" presetSubtype="1" fill="hold" grpId="3" nodeType="afterEffect">
                                  <p:stCondLst>
                                    <p:cond delay="400"/>
                                  </p:stCondLst>
                                  <p:iterate>
                                    <p:tmAbs val="0"/>
                                  </p:iterate>
                                  <p:childTnLst>
                                    <p:set>
                                      <p:cBhvr>
                                        <p:cTn id="14" fill="hold"/>
                                        <p:tgtEl>
                                          <p:spTgt spid="726"/>
                                        </p:tgtEl>
                                        <p:attrNameLst>
                                          <p:attrName>style.visibility</p:attrName>
                                        </p:attrNameLst>
                                      </p:cBhvr>
                                      <p:to>
                                        <p:strVal val="visible"/>
                                      </p:to>
                                    </p:set>
                                    <p:animEffect transition="in" filter="wipe(up)">
                                      <p:cBhvr>
                                        <p:cTn id="15" dur="499"/>
                                        <p:tgtEl>
                                          <p:spTgt spid="726"/>
                                        </p:tgtEl>
                                      </p:cBhvr>
                                    </p:animEffect>
                                  </p:childTnLst>
                                </p:cTn>
                              </p:par>
                            </p:childTnLst>
                          </p:cTn>
                        </p:par>
                        <p:par>
                          <p:cTn id="16" fill="hold">
                            <p:stCondLst>
                              <p:cond delay="2097"/>
                            </p:stCondLst>
                            <p:childTnLst>
                              <p:par>
                                <p:cTn id="17" presetID="22" presetClass="entr" presetSubtype="1" fill="hold" grpId="4" nodeType="afterEffect">
                                  <p:stCondLst>
                                    <p:cond delay="600"/>
                                  </p:stCondLst>
                                  <p:iterate>
                                    <p:tmAbs val="0"/>
                                  </p:iterate>
                                  <p:childTnLst>
                                    <p:set>
                                      <p:cBhvr>
                                        <p:cTn id="18" fill="hold"/>
                                        <p:tgtEl>
                                          <p:spTgt spid="727"/>
                                        </p:tgtEl>
                                        <p:attrNameLst>
                                          <p:attrName>style.visibility</p:attrName>
                                        </p:attrNameLst>
                                      </p:cBhvr>
                                      <p:to>
                                        <p:strVal val="visible"/>
                                      </p:to>
                                    </p:set>
                                    <p:animEffect transition="in" filter="wipe(up)">
                                      <p:cBhvr>
                                        <p:cTn id="19" dur="499"/>
                                        <p:tgtEl>
                                          <p:spTgt spid="727"/>
                                        </p:tgtEl>
                                      </p:cBhvr>
                                    </p:animEffect>
                                  </p:childTnLst>
                                </p:cTn>
                              </p:par>
                            </p:childTnLst>
                          </p:cTn>
                        </p:par>
                        <p:par>
                          <p:cTn id="20" fill="hold">
                            <p:stCondLst>
                              <p:cond delay="3196"/>
                            </p:stCondLst>
                            <p:childTnLst>
                              <p:par>
                                <p:cTn id="21" presetID="22" presetClass="entr" presetSubtype="1" fill="hold" grpId="5" nodeType="afterEffect">
                                  <p:stCondLst>
                                    <p:cond delay="600"/>
                                  </p:stCondLst>
                                  <p:iterate>
                                    <p:tmAbs val="0"/>
                                  </p:iterate>
                                  <p:childTnLst>
                                    <p:set>
                                      <p:cBhvr>
                                        <p:cTn id="22" fill="hold"/>
                                        <p:tgtEl>
                                          <p:spTgt spid="728"/>
                                        </p:tgtEl>
                                        <p:attrNameLst>
                                          <p:attrName>style.visibility</p:attrName>
                                        </p:attrNameLst>
                                      </p:cBhvr>
                                      <p:to>
                                        <p:strVal val="visible"/>
                                      </p:to>
                                    </p:set>
                                    <p:animEffect transition="in" filter="wipe(up)">
                                      <p:cBhvr>
                                        <p:cTn id="23" dur="499"/>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 grpId="1" animBg="1" advAuto="0"/>
      <p:bldP spid="725" grpId="2" animBg="1" advAuto="0"/>
      <p:bldP spid="726" grpId="3" animBg="1" advAuto="0"/>
      <p:bldP spid="727" grpId="4" animBg="1" advAuto="0"/>
      <p:bldP spid="728"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 name="EV 3.jpg" descr="EV 3.jpg"/>
          <p:cNvPicPr>
            <a:picLocks noChangeAspect="1"/>
          </p:cNvPicPr>
          <p:nvPr/>
        </p:nvPicPr>
        <p:blipFill>
          <a:blip r:embed="rId3">
            <a:extLst/>
          </a:blip>
          <a:stretch>
            <a:fillRect/>
          </a:stretch>
        </p:blipFill>
        <p:spPr>
          <a:xfrm>
            <a:off x="-62640" y="-225646"/>
            <a:ext cx="16381280" cy="10920855"/>
          </a:xfrm>
          <a:prstGeom prst="rect">
            <a:avLst/>
          </a:prstGeom>
          <a:ln w="12700">
            <a:miter lim="400000"/>
          </a:ln>
        </p:spPr>
      </p:pic>
      <p:sp>
        <p:nvSpPr>
          <p:cNvPr id="735" name="Rectangle"/>
          <p:cNvSpPr/>
          <p:nvPr/>
        </p:nvSpPr>
        <p:spPr>
          <a:xfrm>
            <a:off x="11559248" y="5289184"/>
            <a:ext cx="4712429" cy="3575911"/>
          </a:xfrm>
          <a:prstGeom prst="rect">
            <a:avLst/>
          </a:prstGeom>
          <a:solidFill>
            <a:srgbClr val="000000">
              <a:alpha val="73806"/>
            </a:srgbClr>
          </a:solidFill>
          <a:ln w="12700">
            <a:miter lim="400000"/>
          </a:ln>
        </p:spPr>
        <p:txBody>
          <a:bodyPr lIns="25400" tIns="25400" rIns="25400" bIns="25400" anchor="b"/>
          <a:lstStyle/>
          <a:p>
            <a:endParaRPr/>
          </a:p>
        </p:txBody>
      </p:sp>
      <p:sp>
        <p:nvSpPr>
          <p:cNvPr id="737" name="Benefits of Buying an Electric Vehicle"/>
          <p:cNvSpPr txBox="1">
            <a:spLocks noGrp="1"/>
          </p:cNvSpPr>
          <p:nvPr>
            <p:ph type="ctrTitle"/>
          </p:nvPr>
        </p:nvSpPr>
        <p:spPr>
          <a:xfrm>
            <a:off x="177800" y="406400"/>
            <a:ext cx="13495670" cy="1252972"/>
          </a:xfrm>
          <a:prstGeom prst="rect">
            <a:avLst/>
          </a:prstGeom>
          <a:solidFill>
            <a:srgbClr val="000000">
              <a:alpha val="50000"/>
            </a:srgbClr>
          </a:solidFill>
          <a:ln w="12700">
            <a:miter lim="400000"/>
          </a:ln>
        </p:spPr>
        <p:txBody>
          <a:bodyPr wrap="square" lIns="182880" tIns="182880" rIns="182880" bIns="182880">
            <a:spAutoFit/>
          </a:bodyPr>
          <a:lstStyle>
            <a:lvl1pPr defTabSz="452627">
              <a:lnSpc>
                <a:spcPts val="5300"/>
              </a:lnSpc>
              <a:defRPr sz="5742">
                <a:solidFill>
                  <a:srgbClr val="1CC900"/>
                </a:solidFill>
              </a:defRPr>
            </a:lvl1pPr>
          </a:lstStyle>
          <a:p>
            <a:pPr hangingPunct="0">
              <a:lnSpc>
                <a:spcPct val="100000"/>
              </a:lnSpc>
            </a:pPr>
            <a:r>
              <a:rPr dirty="0"/>
              <a:t>Benefits of Buying an Electric Vehicle</a:t>
            </a:r>
          </a:p>
        </p:txBody>
      </p:sp>
      <p:sp>
        <p:nvSpPr>
          <p:cNvPr id="738" name="No Fossil Fuels"/>
          <p:cNvSpPr txBox="1"/>
          <p:nvPr/>
        </p:nvSpPr>
        <p:spPr>
          <a:xfrm>
            <a:off x="11815411" y="5361438"/>
            <a:ext cx="4200104" cy="582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No Fossil Fuels</a:t>
            </a:r>
          </a:p>
        </p:txBody>
      </p:sp>
      <p:sp>
        <p:nvSpPr>
          <p:cNvPr id="739" name="Simpler to Make"/>
          <p:cNvSpPr txBox="1"/>
          <p:nvPr/>
        </p:nvSpPr>
        <p:spPr>
          <a:xfrm>
            <a:off x="11815411" y="5928704"/>
            <a:ext cx="4200104"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Simpler to Make</a:t>
            </a:r>
          </a:p>
        </p:txBody>
      </p:sp>
      <p:sp>
        <p:nvSpPr>
          <p:cNvPr id="740" name="Fewer Moving Parts"/>
          <p:cNvSpPr txBox="1"/>
          <p:nvPr/>
        </p:nvSpPr>
        <p:spPr>
          <a:xfrm>
            <a:off x="11815411" y="6521371"/>
            <a:ext cx="4200104"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Fewer Moving Parts</a:t>
            </a:r>
          </a:p>
        </p:txBody>
      </p:sp>
      <p:sp>
        <p:nvSpPr>
          <p:cNvPr id="741" name="Less Maintenance"/>
          <p:cNvSpPr txBox="1"/>
          <p:nvPr/>
        </p:nvSpPr>
        <p:spPr>
          <a:xfrm>
            <a:off x="11815411" y="7084404"/>
            <a:ext cx="4200104"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Less Maintenance</a:t>
            </a:r>
          </a:p>
        </p:txBody>
      </p:sp>
      <p:sp>
        <p:nvSpPr>
          <p:cNvPr id="742" name="Safer"/>
          <p:cNvSpPr txBox="1"/>
          <p:nvPr/>
        </p:nvSpPr>
        <p:spPr>
          <a:xfrm>
            <a:off x="11815411" y="7655904"/>
            <a:ext cx="4200104"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Safer</a:t>
            </a:r>
          </a:p>
        </p:txBody>
      </p:sp>
      <p:sp>
        <p:nvSpPr>
          <p:cNvPr id="743" name="Fun to Drive"/>
          <p:cNvSpPr txBox="1"/>
          <p:nvPr/>
        </p:nvSpPr>
        <p:spPr>
          <a:xfrm>
            <a:off x="11815411" y="8197771"/>
            <a:ext cx="4200104"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400">
                <a:solidFill>
                  <a:srgbClr val="FFFFFF"/>
                </a:solidFill>
              </a:defRPr>
            </a:lvl1pPr>
          </a:lstStyle>
          <a:p>
            <a:r>
              <a:t>Fun to Drive</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0"/>
                                  </p:stCondLst>
                                  <p:iterate>
                                    <p:tmAbs val="0"/>
                                  </p:iterate>
                                  <p:childTnLst>
                                    <p:set>
                                      <p:cBhvr>
                                        <p:cTn id="6" fill="hold"/>
                                        <p:tgtEl>
                                          <p:spTgt spid="737"/>
                                        </p:tgtEl>
                                        <p:attrNameLst>
                                          <p:attrName>style.visibility</p:attrName>
                                        </p:attrNameLst>
                                      </p:cBhvr>
                                      <p:to>
                                        <p:strVal val="visible"/>
                                      </p:to>
                                    </p:set>
                                    <p:animEffect transition="in" filter="dissolve">
                                      <p:cBhvr>
                                        <p:cTn id="7" dur="499"/>
                                        <p:tgtEl>
                                          <p:spTgt spid="737"/>
                                        </p:tgtEl>
                                      </p:cBhvr>
                                    </p:animEffect>
                                  </p:childTnLst>
                                </p:cTn>
                              </p:par>
                            </p:childTnLst>
                          </p:cTn>
                        </p:par>
                        <p:par>
                          <p:cTn id="8" fill="hold">
                            <p:stCondLst>
                              <p:cond delay="499"/>
                            </p:stCondLst>
                            <p:childTnLst>
                              <p:par>
                                <p:cTn id="9" presetID="22" presetClass="entr" presetSubtype="2" fill="hold" grpId="3" nodeType="afterEffect">
                                  <p:stCondLst>
                                    <p:cond delay="0"/>
                                  </p:stCondLst>
                                  <p:iterate>
                                    <p:tmAbs val="0"/>
                                  </p:iterate>
                                  <p:childTnLst>
                                    <p:set>
                                      <p:cBhvr>
                                        <p:cTn id="10" fill="hold"/>
                                        <p:tgtEl>
                                          <p:spTgt spid="735"/>
                                        </p:tgtEl>
                                        <p:attrNameLst>
                                          <p:attrName>style.visibility</p:attrName>
                                        </p:attrNameLst>
                                      </p:cBhvr>
                                      <p:to>
                                        <p:strVal val="visible"/>
                                      </p:to>
                                    </p:set>
                                    <p:animEffect transition="in" filter="wipe(right)">
                                      <p:cBhvr>
                                        <p:cTn id="11" dur="499"/>
                                        <p:tgtEl>
                                          <p:spTgt spid="735"/>
                                        </p:tgtEl>
                                      </p:cBhvr>
                                    </p:animEffect>
                                  </p:childTnLst>
                                </p:cTn>
                              </p:par>
                            </p:childTnLst>
                          </p:cTn>
                        </p:par>
                        <p:par>
                          <p:cTn id="12" fill="hold">
                            <p:stCondLst>
                              <p:cond delay="998"/>
                            </p:stCondLst>
                            <p:childTnLst>
                              <p:par>
                                <p:cTn id="13" presetID="9" presetClass="entr" fill="hold" grpId="4" nodeType="afterEffect">
                                  <p:stCondLst>
                                    <p:cond delay="700"/>
                                  </p:stCondLst>
                                  <p:iterate>
                                    <p:tmAbs val="0"/>
                                  </p:iterate>
                                  <p:childTnLst>
                                    <p:set>
                                      <p:cBhvr>
                                        <p:cTn id="14" fill="hold"/>
                                        <p:tgtEl>
                                          <p:spTgt spid="738"/>
                                        </p:tgtEl>
                                        <p:attrNameLst>
                                          <p:attrName>style.visibility</p:attrName>
                                        </p:attrNameLst>
                                      </p:cBhvr>
                                      <p:to>
                                        <p:strVal val="visible"/>
                                      </p:to>
                                    </p:set>
                                    <p:animEffect transition="in" filter="dissolve">
                                      <p:cBhvr>
                                        <p:cTn id="15" dur="500"/>
                                        <p:tgtEl>
                                          <p:spTgt spid="738"/>
                                        </p:tgtEl>
                                      </p:cBhvr>
                                    </p:animEffect>
                                  </p:childTnLst>
                                </p:cTn>
                              </p:par>
                            </p:childTnLst>
                          </p:cTn>
                        </p:par>
                        <p:par>
                          <p:cTn id="16" fill="hold">
                            <p:stCondLst>
                              <p:cond delay="2198"/>
                            </p:stCondLst>
                            <p:childTnLst>
                              <p:par>
                                <p:cTn id="17" presetID="9" presetClass="entr" fill="hold" grpId="5" nodeType="afterEffect">
                                  <p:stCondLst>
                                    <p:cond delay="400"/>
                                  </p:stCondLst>
                                  <p:iterate>
                                    <p:tmAbs val="0"/>
                                  </p:iterate>
                                  <p:childTnLst>
                                    <p:set>
                                      <p:cBhvr>
                                        <p:cTn id="18" fill="hold"/>
                                        <p:tgtEl>
                                          <p:spTgt spid="739"/>
                                        </p:tgtEl>
                                        <p:attrNameLst>
                                          <p:attrName>style.visibility</p:attrName>
                                        </p:attrNameLst>
                                      </p:cBhvr>
                                      <p:to>
                                        <p:strVal val="visible"/>
                                      </p:to>
                                    </p:set>
                                    <p:animEffect transition="in" filter="dissolve">
                                      <p:cBhvr>
                                        <p:cTn id="19" dur="500"/>
                                        <p:tgtEl>
                                          <p:spTgt spid="739"/>
                                        </p:tgtEl>
                                      </p:cBhvr>
                                    </p:animEffect>
                                  </p:childTnLst>
                                </p:cTn>
                              </p:par>
                            </p:childTnLst>
                          </p:cTn>
                        </p:par>
                        <p:par>
                          <p:cTn id="20" fill="hold">
                            <p:stCondLst>
                              <p:cond delay="3098"/>
                            </p:stCondLst>
                            <p:childTnLst>
                              <p:par>
                                <p:cTn id="21" presetID="9" presetClass="entr" fill="hold" grpId="6" nodeType="afterEffect">
                                  <p:stCondLst>
                                    <p:cond delay="400"/>
                                  </p:stCondLst>
                                  <p:iterate>
                                    <p:tmAbs val="0"/>
                                  </p:iterate>
                                  <p:childTnLst>
                                    <p:set>
                                      <p:cBhvr>
                                        <p:cTn id="22" fill="hold"/>
                                        <p:tgtEl>
                                          <p:spTgt spid="740"/>
                                        </p:tgtEl>
                                        <p:attrNameLst>
                                          <p:attrName>style.visibility</p:attrName>
                                        </p:attrNameLst>
                                      </p:cBhvr>
                                      <p:to>
                                        <p:strVal val="visible"/>
                                      </p:to>
                                    </p:set>
                                    <p:animEffect transition="in" filter="dissolve">
                                      <p:cBhvr>
                                        <p:cTn id="23" dur="500"/>
                                        <p:tgtEl>
                                          <p:spTgt spid="740"/>
                                        </p:tgtEl>
                                      </p:cBhvr>
                                    </p:animEffect>
                                  </p:childTnLst>
                                </p:cTn>
                              </p:par>
                            </p:childTnLst>
                          </p:cTn>
                        </p:par>
                        <p:par>
                          <p:cTn id="24" fill="hold">
                            <p:stCondLst>
                              <p:cond delay="3998"/>
                            </p:stCondLst>
                            <p:childTnLst>
                              <p:par>
                                <p:cTn id="25" presetID="9" presetClass="entr" fill="hold" grpId="7" nodeType="afterEffect">
                                  <p:stCondLst>
                                    <p:cond delay="400"/>
                                  </p:stCondLst>
                                  <p:iterate>
                                    <p:tmAbs val="0"/>
                                  </p:iterate>
                                  <p:childTnLst>
                                    <p:set>
                                      <p:cBhvr>
                                        <p:cTn id="26" fill="hold"/>
                                        <p:tgtEl>
                                          <p:spTgt spid="741"/>
                                        </p:tgtEl>
                                        <p:attrNameLst>
                                          <p:attrName>style.visibility</p:attrName>
                                        </p:attrNameLst>
                                      </p:cBhvr>
                                      <p:to>
                                        <p:strVal val="visible"/>
                                      </p:to>
                                    </p:set>
                                    <p:animEffect transition="in" filter="dissolve">
                                      <p:cBhvr>
                                        <p:cTn id="27" dur="500"/>
                                        <p:tgtEl>
                                          <p:spTgt spid="741"/>
                                        </p:tgtEl>
                                      </p:cBhvr>
                                    </p:animEffect>
                                  </p:childTnLst>
                                </p:cTn>
                              </p:par>
                            </p:childTnLst>
                          </p:cTn>
                        </p:par>
                        <p:par>
                          <p:cTn id="28" fill="hold">
                            <p:stCondLst>
                              <p:cond delay="4898"/>
                            </p:stCondLst>
                            <p:childTnLst>
                              <p:par>
                                <p:cTn id="29" presetID="9" presetClass="entr" fill="hold" grpId="8" nodeType="afterEffect">
                                  <p:stCondLst>
                                    <p:cond delay="400"/>
                                  </p:stCondLst>
                                  <p:iterate>
                                    <p:tmAbs val="0"/>
                                  </p:iterate>
                                  <p:childTnLst>
                                    <p:set>
                                      <p:cBhvr>
                                        <p:cTn id="30" fill="hold"/>
                                        <p:tgtEl>
                                          <p:spTgt spid="742"/>
                                        </p:tgtEl>
                                        <p:attrNameLst>
                                          <p:attrName>style.visibility</p:attrName>
                                        </p:attrNameLst>
                                      </p:cBhvr>
                                      <p:to>
                                        <p:strVal val="visible"/>
                                      </p:to>
                                    </p:set>
                                    <p:animEffect transition="in" filter="dissolve">
                                      <p:cBhvr>
                                        <p:cTn id="31" dur="499"/>
                                        <p:tgtEl>
                                          <p:spTgt spid="742"/>
                                        </p:tgtEl>
                                      </p:cBhvr>
                                    </p:animEffect>
                                  </p:childTnLst>
                                </p:cTn>
                              </p:par>
                            </p:childTnLst>
                          </p:cTn>
                        </p:par>
                        <p:par>
                          <p:cTn id="32" fill="hold">
                            <p:stCondLst>
                              <p:cond delay="5797"/>
                            </p:stCondLst>
                            <p:childTnLst>
                              <p:par>
                                <p:cTn id="33" presetID="9" presetClass="entr" fill="hold" grpId="9" nodeType="afterEffect">
                                  <p:stCondLst>
                                    <p:cond delay="400"/>
                                  </p:stCondLst>
                                  <p:iterate>
                                    <p:tmAbs val="0"/>
                                  </p:iterate>
                                  <p:childTnLst>
                                    <p:set>
                                      <p:cBhvr>
                                        <p:cTn id="34" fill="hold"/>
                                        <p:tgtEl>
                                          <p:spTgt spid="743"/>
                                        </p:tgtEl>
                                        <p:attrNameLst>
                                          <p:attrName>style.visibility</p:attrName>
                                        </p:attrNameLst>
                                      </p:cBhvr>
                                      <p:to>
                                        <p:strVal val="visible"/>
                                      </p:to>
                                    </p:set>
                                    <p:animEffect transition="in" filter="dissolve">
                                      <p:cBhvr>
                                        <p:cTn id="35" dur="499"/>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3" animBg="1" advAuto="0"/>
      <p:bldP spid="737" grpId="2" animBg="1" advAuto="0"/>
      <p:bldP spid="738" grpId="4" animBg="1" advAuto="0"/>
      <p:bldP spid="739" grpId="5" animBg="1" advAuto="0"/>
      <p:bldP spid="740" grpId="6" animBg="1" advAuto="0"/>
      <p:bldP spid="741" grpId="7" animBg="1" advAuto="0"/>
      <p:bldP spid="742" grpId="8" animBg="1" advAuto="0"/>
      <p:bldP spid="743" grpId="9"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13 cities have committed to buying only zero-emissions buses starting in 2025:"/>
          <p:cNvSpPr txBox="1"/>
          <p:nvPr/>
        </p:nvSpPr>
        <p:spPr>
          <a:xfrm>
            <a:off x="1016425" y="1147955"/>
            <a:ext cx="14223149" cy="1704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sz="5500">
                <a:solidFill>
                  <a:srgbClr val="FFFFFF"/>
                </a:solidFill>
              </a:defRPr>
            </a:lvl1pPr>
          </a:lstStyle>
          <a:p>
            <a:r>
              <a:t>13 cities have committed to buying only zero-emissions buses starting in 2025:</a:t>
            </a:r>
          </a:p>
        </p:txBody>
      </p:sp>
      <p:grpSp>
        <p:nvGrpSpPr>
          <p:cNvPr id="752" name="Group"/>
          <p:cNvGrpSpPr/>
          <p:nvPr/>
        </p:nvGrpSpPr>
        <p:grpSpPr>
          <a:xfrm>
            <a:off x="2036133" y="3398366"/>
            <a:ext cx="12183732" cy="595060"/>
            <a:chOff x="-1" y="0"/>
            <a:chExt cx="12183730" cy="595058"/>
          </a:xfrm>
        </p:grpSpPr>
        <p:sp>
          <p:nvSpPr>
            <p:cNvPr id="748" name="Auckland"/>
            <p:cNvSpPr txBox="1"/>
            <p:nvPr/>
          </p:nvSpPr>
          <p:spPr>
            <a:xfrm>
              <a:off x="-2" y="-1"/>
              <a:ext cx="2114985"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Auckland</a:t>
              </a:r>
            </a:p>
          </p:txBody>
        </p:sp>
        <p:sp>
          <p:nvSpPr>
            <p:cNvPr id="749" name="Barcelona"/>
            <p:cNvSpPr txBox="1"/>
            <p:nvPr/>
          </p:nvSpPr>
          <p:spPr>
            <a:xfrm>
              <a:off x="2996576" y="-1"/>
              <a:ext cx="2263658"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Barcelona</a:t>
              </a:r>
            </a:p>
          </p:txBody>
        </p:sp>
        <p:sp>
          <p:nvSpPr>
            <p:cNvPr id="750" name="Cape Town"/>
            <p:cNvSpPr txBox="1"/>
            <p:nvPr/>
          </p:nvSpPr>
          <p:spPr>
            <a:xfrm>
              <a:off x="6064833" y="-1"/>
              <a:ext cx="2452050"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Cape Town</a:t>
              </a:r>
            </a:p>
          </p:txBody>
        </p:sp>
        <p:sp>
          <p:nvSpPr>
            <p:cNvPr id="751" name="Copenhagen"/>
            <p:cNvSpPr txBox="1"/>
            <p:nvPr/>
          </p:nvSpPr>
          <p:spPr>
            <a:xfrm>
              <a:off x="9377686" y="-1"/>
              <a:ext cx="2806044"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Copenhagen</a:t>
              </a:r>
            </a:p>
          </p:txBody>
        </p:sp>
      </p:grpSp>
      <p:grpSp>
        <p:nvGrpSpPr>
          <p:cNvPr id="758" name="Group"/>
          <p:cNvGrpSpPr/>
          <p:nvPr/>
        </p:nvGrpSpPr>
        <p:grpSpPr>
          <a:xfrm>
            <a:off x="1481325" y="4274470"/>
            <a:ext cx="13293350" cy="595059"/>
            <a:chOff x="0" y="0"/>
            <a:chExt cx="13293349" cy="595058"/>
          </a:xfrm>
        </p:grpSpPr>
        <p:sp>
          <p:nvSpPr>
            <p:cNvPr id="753" name="London"/>
            <p:cNvSpPr txBox="1"/>
            <p:nvPr/>
          </p:nvSpPr>
          <p:spPr>
            <a:xfrm>
              <a:off x="-1" y="0"/>
              <a:ext cx="1743411" cy="595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London</a:t>
              </a:r>
            </a:p>
          </p:txBody>
        </p:sp>
        <p:sp>
          <p:nvSpPr>
            <p:cNvPr id="754" name="Los Angeles"/>
            <p:cNvSpPr txBox="1"/>
            <p:nvPr/>
          </p:nvSpPr>
          <p:spPr>
            <a:xfrm>
              <a:off x="2623655" y="0"/>
              <a:ext cx="2740714" cy="595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FF2600"/>
                  </a:solidFill>
                </a:defRPr>
              </a:lvl1pPr>
            </a:lstStyle>
            <a:p>
              <a:r>
                <a:t>Los Angeles</a:t>
              </a:r>
            </a:p>
          </p:txBody>
        </p:sp>
        <p:sp>
          <p:nvSpPr>
            <p:cNvPr id="755" name="Mexico City"/>
            <p:cNvSpPr txBox="1"/>
            <p:nvPr/>
          </p:nvSpPr>
          <p:spPr>
            <a:xfrm>
              <a:off x="6272577" y="0"/>
              <a:ext cx="2584445" cy="595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Mexico City</a:t>
              </a:r>
            </a:p>
          </p:txBody>
        </p:sp>
        <p:sp>
          <p:nvSpPr>
            <p:cNvPr id="756" name="Milan"/>
            <p:cNvSpPr txBox="1"/>
            <p:nvPr/>
          </p:nvSpPr>
          <p:spPr>
            <a:xfrm>
              <a:off x="9952596" y="0"/>
              <a:ext cx="1250294" cy="595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Milan</a:t>
              </a:r>
            </a:p>
          </p:txBody>
        </p:sp>
        <p:sp>
          <p:nvSpPr>
            <p:cNvPr id="757" name="Paris"/>
            <p:cNvSpPr txBox="1"/>
            <p:nvPr/>
          </p:nvSpPr>
          <p:spPr>
            <a:xfrm>
              <a:off x="12091673" y="0"/>
              <a:ext cx="1201676" cy="595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Paris</a:t>
              </a:r>
            </a:p>
          </p:txBody>
        </p:sp>
      </p:grpSp>
      <p:grpSp>
        <p:nvGrpSpPr>
          <p:cNvPr id="763" name="Group"/>
          <p:cNvGrpSpPr/>
          <p:nvPr/>
        </p:nvGrpSpPr>
        <p:grpSpPr>
          <a:xfrm>
            <a:off x="3497836" y="5150573"/>
            <a:ext cx="9384257" cy="595060"/>
            <a:chOff x="0" y="0"/>
            <a:chExt cx="9384255" cy="595058"/>
          </a:xfrm>
        </p:grpSpPr>
        <p:sp>
          <p:nvSpPr>
            <p:cNvPr id="759" name="Quito"/>
            <p:cNvSpPr txBox="1"/>
            <p:nvPr/>
          </p:nvSpPr>
          <p:spPr>
            <a:xfrm>
              <a:off x="-1" y="-1"/>
              <a:ext cx="1274603"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Quito</a:t>
              </a:r>
            </a:p>
          </p:txBody>
        </p:sp>
        <p:sp>
          <p:nvSpPr>
            <p:cNvPr id="760" name="Rome"/>
            <p:cNvSpPr txBox="1"/>
            <p:nvPr/>
          </p:nvSpPr>
          <p:spPr>
            <a:xfrm>
              <a:off x="2176645" y="-1"/>
              <a:ext cx="1349264"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Rome</a:t>
              </a:r>
            </a:p>
          </p:txBody>
        </p:sp>
        <p:sp>
          <p:nvSpPr>
            <p:cNvPr id="761" name="Seattle"/>
            <p:cNvSpPr txBox="1"/>
            <p:nvPr/>
          </p:nvSpPr>
          <p:spPr>
            <a:xfrm>
              <a:off x="4555346" y="-1"/>
              <a:ext cx="1571948"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Seattle</a:t>
              </a:r>
            </a:p>
          </p:txBody>
        </p:sp>
        <p:sp>
          <p:nvSpPr>
            <p:cNvPr id="762" name="Vancouver"/>
            <p:cNvSpPr txBox="1"/>
            <p:nvPr/>
          </p:nvSpPr>
          <p:spPr>
            <a:xfrm>
              <a:off x="7021627" y="-1"/>
              <a:ext cx="2362629" cy="5950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3500">
                  <a:solidFill>
                    <a:srgbClr val="1E73BA"/>
                  </a:solidFill>
                </a:defRPr>
              </a:lvl1pPr>
            </a:lstStyle>
            <a:p>
              <a:r>
                <a:t>Vancouver</a:t>
              </a:r>
            </a:p>
          </p:txBody>
        </p:sp>
      </p:grpSp>
      <p:sp>
        <p:nvSpPr>
          <p:cNvPr id="764" name="Shanghai and Shenzhen, China are already buying only electric buses."/>
          <p:cNvSpPr txBox="1"/>
          <p:nvPr/>
        </p:nvSpPr>
        <p:spPr>
          <a:xfrm>
            <a:off x="2425888" y="6592338"/>
            <a:ext cx="11404224" cy="1403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defRPr sz="4500">
                <a:solidFill>
                  <a:srgbClr val="FFFFFF"/>
                </a:solidFill>
              </a:defRPr>
            </a:pPr>
            <a:r>
              <a:t>Shanghai and Shenzhen, China are </a:t>
            </a:r>
            <a:r>
              <a:rPr>
                <a:solidFill>
                  <a:srgbClr val="FF2600"/>
                </a:solidFill>
              </a:rPr>
              <a:t>already buying only electric buses.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74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600"/>
                                  </p:stCondLst>
                                  <p:iterate>
                                    <p:tmAbs val="0"/>
                                  </p:iterate>
                                  <p:childTnLst>
                                    <p:set>
                                      <p:cBhvr>
                                        <p:cTn id="9" fill="hold"/>
                                        <p:tgtEl>
                                          <p:spTgt spid="752"/>
                                        </p:tgtEl>
                                        <p:attrNameLst>
                                          <p:attrName>style.visibility</p:attrName>
                                        </p:attrNameLst>
                                      </p:cBhvr>
                                      <p:to>
                                        <p:strVal val="visible"/>
                                      </p:to>
                                    </p:set>
                                    <p:animEffect transition="in" filter="wipe(left)">
                                      <p:cBhvr>
                                        <p:cTn id="10" dur="700"/>
                                        <p:tgtEl>
                                          <p:spTgt spid="752"/>
                                        </p:tgtEl>
                                      </p:cBhvr>
                                    </p:animEffect>
                                  </p:childTnLst>
                                </p:cTn>
                              </p:par>
                            </p:childTnLst>
                          </p:cTn>
                        </p:par>
                        <p:par>
                          <p:cTn id="11" fill="hold">
                            <p:stCondLst>
                              <p:cond delay="1300"/>
                            </p:stCondLst>
                            <p:childTnLst>
                              <p:par>
                                <p:cTn id="12" presetID="22" presetClass="entr" presetSubtype="8" fill="hold" grpId="3" nodeType="afterEffect">
                                  <p:stCondLst>
                                    <p:cond delay="0"/>
                                  </p:stCondLst>
                                  <p:iterate>
                                    <p:tmAbs val="0"/>
                                  </p:iterate>
                                  <p:childTnLst>
                                    <p:set>
                                      <p:cBhvr>
                                        <p:cTn id="13" fill="hold"/>
                                        <p:tgtEl>
                                          <p:spTgt spid="758"/>
                                        </p:tgtEl>
                                        <p:attrNameLst>
                                          <p:attrName>style.visibility</p:attrName>
                                        </p:attrNameLst>
                                      </p:cBhvr>
                                      <p:to>
                                        <p:strVal val="visible"/>
                                      </p:to>
                                    </p:set>
                                    <p:animEffect transition="in" filter="wipe(left)">
                                      <p:cBhvr>
                                        <p:cTn id="14" dur="700"/>
                                        <p:tgtEl>
                                          <p:spTgt spid="758"/>
                                        </p:tgtEl>
                                      </p:cBhvr>
                                    </p:animEffect>
                                  </p:childTnLst>
                                </p:cTn>
                              </p:par>
                            </p:childTnLst>
                          </p:cTn>
                        </p:par>
                        <p:par>
                          <p:cTn id="15" fill="hold">
                            <p:stCondLst>
                              <p:cond delay="2000"/>
                            </p:stCondLst>
                            <p:childTnLst>
                              <p:par>
                                <p:cTn id="16" presetID="22" presetClass="entr" presetSubtype="8" fill="hold" grpId="4" nodeType="afterEffect">
                                  <p:stCondLst>
                                    <p:cond delay="0"/>
                                  </p:stCondLst>
                                  <p:iterate>
                                    <p:tmAbs val="0"/>
                                  </p:iterate>
                                  <p:childTnLst>
                                    <p:set>
                                      <p:cBhvr>
                                        <p:cTn id="17" fill="hold"/>
                                        <p:tgtEl>
                                          <p:spTgt spid="763"/>
                                        </p:tgtEl>
                                        <p:attrNameLst>
                                          <p:attrName>style.visibility</p:attrName>
                                        </p:attrNameLst>
                                      </p:cBhvr>
                                      <p:to>
                                        <p:strVal val="visible"/>
                                      </p:to>
                                    </p:set>
                                    <p:animEffect transition="in" filter="wipe(left)">
                                      <p:cBhvr>
                                        <p:cTn id="18" dur="799"/>
                                        <p:tgtEl>
                                          <p:spTgt spid="763"/>
                                        </p:tgtEl>
                                      </p:cBhvr>
                                    </p:animEffect>
                                  </p:childTnLst>
                                </p:cTn>
                              </p:par>
                            </p:childTnLst>
                          </p:cTn>
                        </p:par>
                        <p:par>
                          <p:cTn id="19" fill="hold">
                            <p:stCondLst>
                              <p:cond delay="2799"/>
                            </p:stCondLst>
                            <p:childTnLst>
                              <p:par>
                                <p:cTn id="20" presetID="1" presetClass="entr" presetSubtype="0" fill="hold" grpId="5" nodeType="afterEffect">
                                  <p:stCondLst>
                                    <p:cond delay="500"/>
                                  </p:stCondLst>
                                  <p:iterate type="lt">
                                    <p:tmAbs val="100"/>
                                  </p:iterate>
                                  <p:childTnLst>
                                    <p:set>
                                      <p:cBhvr>
                                        <p:cTn id="21" fill="hold"/>
                                        <p:tgtEl>
                                          <p:spTgt spid="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1" animBg="1" advAuto="0"/>
      <p:bldP spid="752" grpId="2" animBg="1" advAuto="0"/>
      <p:bldP spid="758" grpId="3" animBg="1" advAuto="0"/>
      <p:bldP spid="763" grpId="4" animBg="1" advAuto="0"/>
      <p:bldP spid="764"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Inland Trail 3.jpg" descr="Inland Trail 3.jpg"/>
          <p:cNvPicPr>
            <a:picLocks noChangeAspect="1"/>
          </p:cNvPicPr>
          <p:nvPr/>
        </p:nvPicPr>
        <p:blipFill>
          <a:blip r:embed="rId3">
            <a:extLst/>
          </a:blip>
          <a:stretch>
            <a:fillRect/>
          </a:stretch>
        </p:blipFill>
        <p:spPr>
          <a:xfrm>
            <a:off x="-3444" y="-983773"/>
            <a:ext cx="16256001" cy="10263189"/>
          </a:xfrm>
          <a:prstGeom prst="rect">
            <a:avLst/>
          </a:prstGeom>
          <a:ln w="12700">
            <a:miter lim="400000"/>
          </a:ln>
        </p:spPr>
      </p:pic>
      <p:sp>
        <p:nvSpPr>
          <p:cNvPr id="769" name="North San Diego County, CA"/>
          <p:cNvSpPr txBox="1">
            <a:spLocks noGrp="1"/>
          </p:cNvSpPr>
          <p:nvPr>
            <p:ph type="subTitle" sz="quarter" idx="1"/>
          </p:nvPr>
        </p:nvSpPr>
        <p:spPr>
          <a:xfrm>
            <a:off x="10270066" y="8326966"/>
            <a:ext cx="4726981" cy="583805"/>
          </a:xfrm>
          <a:prstGeom prst="rect">
            <a:avLst/>
          </a:prstGeom>
          <a:effectLst>
            <a:outerShdw blurRad="25400" dist="25400" dir="5400000" rotWithShape="0">
              <a:srgbClr val="000000">
                <a:alpha val="90000"/>
              </a:srgbClr>
            </a:outerShdw>
          </a:effectLst>
        </p:spPr>
        <p:txBody>
          <a:bodyPr/>
          <a:lstStyle/>
          <a:p>
            <a:r>
              <a:t>North San Diego County, CA</a:t>
            </a:r>
          </a:p>
        </p:txBody>
      </p:sp>
      <p:sp>
        <p:nvSpPr>
          <p:cNvPr id="770" name="Inland Rail Trail"/>
          <p:cNvSpPr txBox="1"/>
          <p:nvPr/>
        </p:nvSpPr>
        <p:spPr>
          <a:xfrm>
            <a:off x="10223677" y="7703495"/>
            <a:ext cx="8344737" cy="780574"/>
          </a:xfrm>
          <a:prstGeom prst="rect">
            <a:avLst/>
          </a:prstGeom>
          <a:ln w="12700">
            <a:miter lim="400000"/>
          </a:ln>
          <a:effectLst>
            <a:outerShdw blurRad="63500" dist="76200" dir="3669440" rotWithShape="0">
              <a:srgbClr val="000000">
                <a:alpha val="747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700">
                <a:solidFill>
                  <a:srgbClr val="FFFFFF"/>
                </a:solidFill>
              </a:defRPr>
            </a:lvl1pPr>
          </a:lstStyle>
          <a:p>
            <a:r>
              <a:t>Inland Rail Trail</a:t>
            </a:r>
          </a:p>
        </p:txBody>
      </p:sp>
      <p:sp>
        <p:nvSpPr>
          <p:cNvPr id="771" name="Mobility Alternatives"/>
          <p:cNvSpPr txBox="1"/>
          <p:nvPr/>
        </p:nvSpPr>
        <p:spPr>
          <a:xfrm>
            <a:off x="720686" y="-42334"/>
            <a:ext cx="8657230" cy="1225977"/>
          </a:xfrm>
          <a:prstGeom prst="rect">
            <a:avLst/>
          </a:prstGeom>
          <a:ln w="12700">
            <a:miter lim="400000"/>
          </a:ln>
          <a:effectLst>
            <a:outerShdw blurRad="101600" dist="76200" dir="1754855" rotWithShape="0">
              <a:srgbClr val="000000">
                <a:alpha val="347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defRPr sz="7300" b="0">
                <a:solidFill>
                  <a:schemeClr val="accent5"/>
                </a:solidFill>
                <a:latin typeface="BlairMdITC TT"/>
                <a:ea typeface="BlairMdITC TT"/>
                <a:cs typeface="BlairMdITC TT"/>
                <a:sym typeface="BlairMdITC TT"/>
              </a:defRPr>
            </a:lvl1pPr>
          </a:lstStyle>
          <a:p>
            <a:r>
              <a:rPr dirty="0"/>
              <a:t>Mobility Alternatives</a:t>
            </a:r>
          </a:p>
        </p:txBody>
      </p:sp>
      <p:sp>
        <p:nvSpPr>
          <p:cNvPr id="772" name="Rectangle"/>
          <p:cNvSpPr/>
          <p:nvPr/>
        </p:nvSpPr>
        <p:spPr>
          <a:xfrm>
            <a:off x="-4288" y="7561808"/>
            <a:ext cx="3742202" cy="1063948"/>
          </a:xfrm>
          <a:prstGeom prst="rect">
            <a:avLst/>
          </a:prstGeom>
          <a:solidFill>
            <a:srgbClr val="000000">
              <a:alpha val="74420"/>
            </a:srgbClr>
          </a:solidFill>
          <a:ln w="12700">
            <a:miter lim="400000"/>
          </a:ln>
        </p:spPr>
        <p:txBody>
          <a:bodyPr lIns="25400" tIns="25400" rIns="25400" bIns="25400" anchor="b"/>
          <a:lstStyle/>
          <a:p>
            <a:endParaRPr/>
          </a:p>
        </p:txBody>
      </p:sp>
      <p:sp>
        <p:nvSpPr>
          <p:cNvPr id="773" name="Bicycling"/>
          <p:cNvSpPr txBox="1"/>
          <p:nvPr/>
        </p:nvSpPr>
        <p:spPr>
          <a:xfrm>
            <a:off x="245711" y="7557260"/>
            <a:ext cx="3423378"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320842" indent="-320842">
              <a:buSzPct val="100000"/>
              <a:buChar char="•"/>
              <a:defRPr sz="3200" b="0">
                <a:solidFill>
                  <a:srgbClr val="FFFFFF"/>
                </a:solidFill>
                <a:latin typeface="BlairMdITC TT"/>
                <a:ea typeface="BlairMdITC TT"/>
                <a:cs typeface="BlairMdITC TT"/>
                <a:sym typeface="BlairMdITC TT"/>
              </a:defRPr>
            </a:lvl1pPr>
          </a:lstStyle>
          <a:p>
            <a:r>
              <a:t>Bicycling  </a:t>
            </a:r>
          </a:p>
        </p:txBody>
      </p:sp>
      <p:sp>
        <p:nvSpPr>
          <p:cNvPr id="774" name="Walking"/>
          <p:cNvSpPr txBox="1"/>
          <p:nvPr/>
        </p:nvSpPr>
        <p:spPr>
          <a:xfrm>
            <a:off x="245711" y="7989060"/>
            <a:ext cx="3423378" cy="59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320842" indent="-320842">
              <a:buSzPct val="100000"/>
              <a:buChar char="•"/>
              <a:defRPr sz="3200" b="0">
                <a:solidFill>
                  <a:srgbClr val="FFFFFF"/>
                </a:solidFill>
                <a:latin typeface="BlairMdITC TT"/>
                <a:ea typeface="BlairMdITC TT"/>
                <a:cs typeface="BlairMdITC TT"/>
                <a:sym typeface="BlairMdITC TT"/>
              </a:defRPr>
            </a:lvl1pPr>
          </a:lstStyle>
          <a:p>
            <a:r>
              <a:t>Walking  </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400"/>
                                  </p:stCondLst>
                                  <p:iterate>
                                    <p:tmAbs val="0"/>
                                  </p:iterate>
                                  <p:childTnLst>
                                    <p:set>
                                      <p:cBhvr>
                                        <p:cTn id="6" fill="hold"/>
                                        <p:tgtEl>
                                          <p:spTgt spid="772"/>
                                        </p:tgtEl>
                                        <p:attrNameLst>
                                          <p:attrName>style.visibility</p:attrName>
                                        </p:attrNameLst>
                                      </p:cBhvr>
                                      <p:to>
                                        <p:strVal val="visible"/>
                                      </p:to>
                                    </p:set>
                                    <p:animEffect transition="in" filter="wipe(left)">
                                      <p:cBhvr>
                                        <p:cTn id="7" dur="499"/>
                                        <p:tgtEl>
                                          <p:spTgt spid="772"/>
                                        </p:tgtEl>
                                      </p:cBhvr>
                                    </p:animEffect>
                                  </p:childTnLst>
                                </p:cTn>
                              </p:par>
                            </p:childTnLst>
                          </p:cTn>
                        </p:par>
                        <p:par>
                          <p:cTn id="8" fill="hold">
                            <p:stCondLst>
                              <p:cond delay="899"/>
                            </p:stCondLst>
                            <p:childTnLst>
                              <p:par>
                                <p:cTn id="9" presetID="9" presetClass="entr" fill="hold" grpId="2" nodeType="afterEffect">
                                  <p:stCondLst>
                                    <p:cond delay="400"/>
                                  </p:stCondLst>
                                  <p:iterate>
                                    <p:tmAbs val="0"/>
                                  </p:iterate>
                                  <p:childTnLst>
                                    <p:set>
                                      <p:cBhvr>
                                        <p:cTn id="10" fill="hold"/>
                                        <p:tgtEl>
                                          <p:spTgt spid="773"/>
                                        </p:tgtEl>
                                        <p:attrNameLst>
                                          <p:attrName>style.visibility</p:attrName>
                                        </p:attrNameLst>
                                      </p:cBhvr>
                                      <p:to>
                                        <p:strVal val="visible"/>
                                      </p:to>
                                    </p:set>
                                    <p:animEffect transition="in" filter="dissolve">
                                      <p:cBhvr>
                                        <p:cTn id="11" dur="499"/>
                                        <p:tgtEl>
                                          <p:spTgt spid="773"/>
                                        </p:tgtEl>
                                      </p:cBhvr>
                                    </p:animEffect>
                                  </p:childTnLst>
                                </p:cTn>
                              </p:par>
                            </p:childTnLst>
                          </p:cTn>
                        </p:par>
                        <p:par>
                          <p:cTn id="12" fill="hold">
                            <p:stCondLst>
                              <p:cond delay="1798"/>
                            </p:stCondLst>
                            <p:childTnLst>
                              <p:par>
                                <p:cTn id="13" presetID="9" presetClass="entr" fill="hold" grpId="3" nodeType="afterEffect">
                                  <p:stCondLst>
                                    <p:cond delay="400"/>
                                  </p:stCondLst>
                                  <p:iterate>
                                    <p:tmAbs val="0"/>
                                  </p:iterate>
                                  <p:childTnLst>
                                    <p:set>
                                      <p:cBhvr>
                                        <p:cTn id="14" fill="hold"/>
                                        <p:tgtEl>
                                          <p:spTgt spid="774"/>
                                        </p:tgtEl>
                                        <p:attrNameLst>
                                          <p:attrName>style.visibility</p:attrName>
                                        </p:attrNameLst>
                                      </p:cBhvr>
                                      <p:to>
                                        <p:strVal val="visible"/>
                                      </p:to>
                                    </p:set>
                                    <p:animEffect transition="in" filter="dissolve">
                                      <p:cBhvr>
                                        <p:cTn id="15" dur="499"/>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 grpId="1" animBg="1" advAuto="0"/>
      <p:bldP spid="773" grpId="2" animBg="1" advAuto="0"/>
      <p:bldP spid="774"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Transportation Mobilization Actions"/>
          <p:cNvSpPr txBox="1"/>
          <p:nvPr/>
        </p:nvSpPr>
        <p:spPr>
          <a:xfrm>
            <a:off x="700728" y="342860"/>
            <a:ext cx="14854544" cy="106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800">
                <a:solidFill>
                  <a:srgbClr val="FFFB00"/>
                </a:solidFill>
              </a:defRPr>
            </a:lvl1pPr>
          </a:lstStyle>
          <a:p>
            <a:r>
              <a:t>Transportation Mobilization Actions</a:t>
            </a:r>
          </a:p>
        </p:txBody>
      </p:sp>
      <p:sp>
        <p:nvSpPr>
          <p:cNvPr id="779" name="Text"/>
          <p:cNvSpPr txBox="1"/>
          <p:nvPr/>
        </p:nvSpPr>
        <p:spPr>
          <a:xfrm>
            <a:off x="5245277" y="1754638"/>
            <a:ext cx="5396352" cy="385391"/>
          </a:xfrm>
          <a:prstGeom prst="rect">
            <a:avLst/>
          </a:prstGeom>
          <a:ln w="12700">
            <a:miter lim="400000"/>
          </a:ln>
        </p:spPr>
        <p:txBody>
          <a:bodyPr lIns="50800" tIns="50800" rIns="50800" bIns="50800">
            <a:spAutoFit/>
          </a:bodyPr>
          <a:lstStyle/>
          <a:p>
            <a:endParaRPr/>
          </a:p>
        </p:txBody>
      </p:sp>
      <p:sp>
        <p:nvSpPr>
          <p:cNvPr id="780" name="Make Your Next Auto Purchase an EV"/>
          <p:cNvSpPr txBox="1"/>
          <p:nvPr/>
        </p:nvSpPr>
        <p:spPr>
          <a:xfrm>
            <a:off x="1295710" y="2211837"/>
            <a:ext cx="8347514" cy="570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sz="3300">
                <a:solidFill>
                  <a:srgbClr val="FF2600"/>
                </a:solidFill>
              </a:defRPr>
            </a:lvl1pPr>
          </a:lstStyle>
          <a:p>
            <a:r>
              <a:t>Make Your Next Auto Purchase an EV</a:t>
            </a:r>
          </a:p>
        </p:txBody>
      </p:sp>
      <p:sp>
        <p:nvSpPr>
          <p:cNvPr id="781" name="Use Clean Public Transportation Whenever Possible"/>
          <p:cNvSpPr txBox="1"/>
          <p:nvPr/>
        </p:nvSpPr>
        <p:spPr>
          <a:xfrm>
            <a:off x="1262141" y="3530678"/>
            <a:ext cx="11174785" cy="570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sz="3300">
                <a:solidFill>
                  <a:srgbClr val="FF2600"/>
                </a:solidFill>
              </a:defRPr>
            </a:lvl1pPr>
          </a:lstStyle>
          <a:p>
            <a:r>
              <a:t>Use Clean Public Transportation Whenever Possible </a:t>
            </a:r>
          </a:p>
        </p:txBody>
      </p:sp>
      <p:sp>
        <p:nvSpPr>
          <p:cNvPr id="782" name="Telecommute vs Driving or Flying"/>
          <p:cNvSpPr txBox="1"/>
          <p:nvPr/>
        </p:nvSpPr>
        <p:spPr>
          <a:xfrm>
            <a:off x="1262141" y="4696804"/>
            <a:ext cx="11174785" cy="570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sz="3300">
                <a:solidFill>
                  <a:srgbClr val="FF2600"/>
                </a:solidFill>
              </a:defRPr>
            </a:lvl1pPr>
          </a:lstStyle>
          <a:p>
            <a:r>
              <a:t>Telecommute vs Driving or Flying</a:t>
            </a:r>
          </a:p>
        </p:txBody>
      </p:sp>
      <p:sp>
        <p:nvSpPr>
          <p:cNvPr id="783" name="Lobby Your City to:"/>
          <p:cNvSpPr txBox="1"/>
          <p:nvPr/>
        </p:nvSpPr>
        <p:spPr>
          <a:xfrm>
            <a:off x="1262141" y="5818638"/>
            <a:ext cx="11174785" cy="570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sz="3300">
                <a:solidFill>
                  <a:srgbClr val="FF2600"/>
                </a:solidFill>
              </a:defRPr>
            </a:lvl1pPr>
          </a:lstStyle>
          <a:p>
            <a:r>
              <a:t>Lobby Your City to:</a:t>
            </a:r>
          </a:p>
        </p:txBody>
      </p:sp>
      <p:sp>
        <p:nvSpPr>
          <p:cNvPr id="784" name="Build a network of bicycle and walking paths for non-motorized Vehicles…"/>
          <p:cNvSpPr txBox="1"/>
          <p:nvPr/>
        </p:nvSpPr>
        <p:spPr>
          <a:xfrm>
            <a:off x="700728" y="6940471"/>
            <a:ext cx="14854544" cy="149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320842" indent="-320842">
              <a:buSzPct val="100000"/>
              <a:buChar char="•"/>
              <a:defRPr sz="3200">
                <a:solidFill>
                  <a:srgbClr val="FFFB00"/>
                </a:solidFill>
              </a:defRPr>
            </a:pPr>
            <a:r>
              <a:t>Build a network of bicycle and walking paths for non-motorized Vehicles</a:t>
            </a:r>
          </a:p>
          <a:p>
            <a:pPr marL="320842" indent="-320842">
              <a:buSzPct val="100000"/>
              <a:buChar char="•"/>
              <a:defRPr sz="3200">
                <a:solidFill>
                  <a:srgbClr val="FFFB00"/>
                </a:solidFill>
              </a:defRPr>
            </a:pPr>
            <a:r>
              <a:t>Build Pedestrian Friendly Streets</a:t>
            </a:r>
          </a:p>
          <a:p>
            <a:pPr marL="320842" indent="-320842">
              <a:buSzPct val="100000"/>
              <a:buChar char="•"/>
              <a:defRPr sz="3200">
                <a:solidFill>
                  <a:srgbClr val="FFFB00"/>
                </a:solidFill>
              </a:defRPr>
            </a:pPr>
            <a:r>
              <a:t>Expand Net-Zero Public Transport</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 name="Net Zero Cutaway.jpg" descr="Net Zero Cutaway.jpg"/>
          <p:cNvPicPr>
            <a:picLocks noChangeAspect="1"/>
          </p:cNvPicPr>
          <p:nvPr/>
        </p:nvPicPr>
        <p:blipFill>
          <a:blip r:embed="rId3">
            <a:extLst/>
          </a:blip>
          <a:stretch>
            <a:fillRect/>
          </a:stretch>
        </p:blipFill>
        <p:spPr>
          <a:xfrm>
            <a:off x="2756958" y="279400"/>
            <a:ext cx="10769601" cy="8559800"/>
          </a:xfrm>
          <a:prstGeom prst="rect">
            <a:avLst/>
          </a:prstGeom>
          <a:ln w="12700">
            <a:miter lim="400000"/>
          </a:ln>
        </p:spPr>
      </p:pic>
      <p:sp>
        <p:nvSpPr>
          <p:cNvPr id="790" name="Rectangle"/>
          <p:cNvSpPr/>
          <p:nvPr/>
        </p:nvSpPr>
        <p:spPr>
          <a:xfrm>
            <a:off x="2933700" y="355600"/>
            <a:ext cx="4336406" cy="693738"/>
          </a:xfrm>
          <a:prstGeom prst="rect">
            <a:avLst/>
          </a:prstGeom>
          <a:solidFill>
            <a:srgbClr val="94D2EC"/>
          </a:solidFill>
          <a:ln w="12700">
            <a:miter lim="400000"/>
          </a:ln>
        </p:spPr>
        <p:txBody>
          <a:bodyPr lIns="25400" tIns="25400" rIns="25400" bIns="25400" anchor="b"/>
          <a:lstStyle/>
          <a:p>
            <a:endParaRPr/>
          </a:p>
        </p:txBody>
      </p:sp>
      <p:sp>
        <p:nvSpPr>
          <p:cNvPr id="791" name="Features of a Net-Zero Home"/>
          <p:cNvSpPr txBox="1"/>
          <p:nvPr/>
        </p:nvSpPr>
        <p:spPr>
          <a:xfrm>
            <a:off x="2868228" y="361736"/>
            <a:ext cx="7235950" cy="681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100"/>
            </a:lvl1pPr>
          </a:lstStyle>
          <a:p>
            <a:r>
              <a:t>Features of a Net-Zero Home</a:t>
            </a:r>
          </a:p>
        </p:txBody>
      </p:sp>
      <p:sp>
        <p:nvSpPr>
          <p:cNvPr id="792" name="Rectangle"/>
          <p:cNvSpPr/>
          <p:nvPr/>
        </p:nvSpPr>
        <p:spPr>
          <a:xfrm>
            <a:off x="2908300" y="2849562"/>
            <a:ext cx="1865611" cy="668338"/>
          </a:xfrm>
          <a:prstGeom prst="rect">
            <a:avLst/>
          </a:prstGeom>
          <a:solidFill>
            <a:srgbClr val="AFE0F3"/>
          </a:solidFill>
          <a:ln w="12700">
            <a:miter lim="400000"/>
          </a:ln>
        </p:spPr>
        <p:txBody>
          <a:bodyPr lIns="25400" tIns="25400" rIns="25400" bIns="25400" anchor="b"/>
          <a:lstStyle/>
          <a:p>
            <a:endParaRPr/>
          </a:p>
        </p:txBody>
      </p:sp>
      <p:sp>
        <p:nvSpPr>
          <p:cNvPr id="793" name="LED…"/>
          <p:cNvSpPr txBox="1"/>
          <p:nvPr/>
        </p:nvSpPr>
        <p:spPr>
          <a:xfrm>
            <a:off x="3514662" y="2832286"/>
            <a:ext cx="1338686"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r>
              <a:t>LED </a:t>
            </a:r>
          </a:p>
          <a:p>
            <a:pPr algn="ctr"/>
            <a:r>
              <a:t>Lighting</a:t>
            </a:r>
          </a:p>
        </p:txBody>
      </p:sp>
      <p:sp>
        <p:nvSpPr>
          <p:cNvPr id="794" name="Rectangle"/>
          <p:cNvSpPr/>
          <p:nvPr/>
        </p:nvSpPr>
        <p:spPr>
          <a:xfrm>
            <a:off x="2921000" y="3929062"/>
            <a:ext cx="1865611" cy="668338"/>
          </a:xfrm>
          <a:prstGeom prst="rect">
            <a:avLst/>
          </a:prstGeom>
          <a:solidFill>
            <a:srgbClr val="C6E4F2"/>
          </a:solidFill>
          <a:ln w="12700">
            <a:miter lim="400000"/>
          </a:ln>
        </p:spPr>
        <p:txBody>
          <a:bodyPr lIns="25400" tIns="25400" rIns="25400" bIns="25400" anchor="b"/>
          <a:lstStyle/>
          <a:p>
            <a:endParaRPr/>
          </a:p>
        </p:txBody>
      </p:sp>
      <p:sp>
        <p:nvSpPr>
          <p:cNvPr id="795" name="Double  Insulation"/>
          <p:cNvSpPr txBox="1"/>
          <p:nvPr/>
        </p:nvSpPr>
        <p:spPr>
          <a:xfrm>
            <a:off x="3434184" y="3924486"/>
            <a:ext cx="1313731"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Double </a:t>
            </a:r>
            <a:br/>
            <a:r>
              <a:t>Insulation</a:t>
            </a:r>
          </a:p>
        </p:txBody>
      </p:sp>
      <p:sp>
        <p:nvSpPr>
          <p:cNvPr id="796" name="Rectangle"/>
          <p:cNvSpPr/>
          <p:nvPr/>
        </p:nvSpPr>
        <p:spPr>
          <a:xfrm>
            <a:off x="3009900" y="5054786"/>
            <a:ext cx="1865611" cy="668338"/>
          </a:xfrm>
          <a:prstGeom prst="rect">
            <a:avLst/>
          </a:prstGeom>
          <a:solidFill>
            <a:srgbClr val="CCEAF6"/>
          </a:solidFill>
          <a:ln w="12700">
            <a:miter lim="400000"/>
          </a:ln>
        </p:spPr>
        <p:txBody>
          <a:bodyPr lIns="25400" tIns="25400" rIns="25400" bIns="25400" anchor="b"/>
          <a:lstStyle/>
          <a:p>
            <a:endParaRPr/>
          </a:p>
        </p:txBody>
      </p:sp>
      <p:sp>
        <p:nvSpPr>
          <p:cNvPr id="797" name="Energy…"/>
          <p:cNvSpPr txBox="1"/>
          <p:nvPr/>
        </p:nvSpPr>
        <p:spPr>
          <a:xfrm>
            <a:off x="3181436" y="5016686"/>
            <a:ext cx="1666827"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Energy </a:t>
            </a:r>
          </a:p>
          <a:p>
            <a:pPr algn="ctr"/>
            <a:r>
              <a:t>Management</a:t>
            </a:r>
          </a:p>
        </p:txBody>
      </p:sp>
      <p:sp>
        <p:nvSpPr>
          <p:cNvPr id="798" name="Rectangle"/>
          <p:cNvSpPr/>
          <p:nvPr/>
        </p:nvSpPr>
        <p:spPr>
          <a:xfrm>
            <a:off x="2839888" y="5922962"/>
            <a:ext cx="1553023" cy="668338"/>
          </a:xfrm>
          <a:prstGeom prst="rect">
            <a:avLst/>
          </a:prstGeom>
          <a:solidFill>
            <a:srgbClr val="D7EDF8"/>
          </a:solidFill>
          <a:ln w="12700">
            <a:miter lim="400000"/>
          </a:ln>
        </p:spPr>
        <p:txBody>
          <a:bodyPr lIns="25400" tIns="25400" rIns="25400" bIns="25400" anchor="b"/>
          <a:lstStyle/>
          <a:p>
            <a:pPr>
              <a:defRPr>
                <a:solidFill>
                  <a:srgbClr val="D9ECF8"/>
                </a:solidFill>
              </a:defRPr>
            </a:pPr>
            <a:endParaRPr/>
          </a:p>
        </p:txBody>
      </p:sp>
      <p:sp>
        <p:nvSpPr>
          <p:cNvPr id="799" name="Heat…"/>
          <p:cNvSpPr txBox="1"/>
          <p:nvPr/>
        </p:nvSpPr>
        <p:spPr>
          <a:xfrm>
            <a:off x="3324162" y="5918386"/>
            <a:ext cx="1338686"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r>
              <a:t>Heat </a:t>
            </a:r>
          </a:p>
          <a:p>
            <a:pPr algn="ctr"/>
            <a:r>
              <a:t>Pump</a:t>
            </a:r>
          </a:p>
        </p:txBody>
      </p:sp>
      <p:sp>
        <p:nvSpPr>
          <p:cNvPr id="800" name="Rectangle"/>
          <p:cNvSpPr/>
          <p:nvPr/>
        </p:nvSpPr>
        <p:spPr>
          <a:xfrm>
            <a:off x="10579100" y="8158162"/>
            <a:ext cx="2901454" cy="668338"/>
          </a:xfrm>
          <a:prstGeom prst="rect">
            <a:avLst/>
          </a:prstGeom>
          <a:solidFill>
            <a:srgbClr val="94867C"/>
          </a:solidFill>
          <a:ln w="12700">
            <a:miter lim="400000"/>
          </a:ln>
        </p:spPr>
        <p:txBody>
          <a:bodyPr lIns="25400" tIns="25400" rIns="25400" bIns="25400" anchor="b"/>
          <a:lstStyle/>
          <a:p>
            <a:endParaRPr/>
          </a:p>
        </p:txBody>
      </p:sp>
      <p:sp>
        <p:nvSpPr>
          <p:cNvPr id="801" name="Rectangle"/>
          <p:cNvSpPr/>
          <p:nvPr/>
        </p:nvSpPr>
        <p:spPr>
          <a:xfrm>
            <a:off x="11082982" y="7345362"/>
            <a:ext cx="2283272" cy="693738"/>
          </a:xfrm>
          <a:prstGeom prst="rect">
            <a:avLst/>
          </a:prstGeom>
          <a:solidFill>
            <a:srgbClr val="94867C"/>
          </a:solidFill>
          <a:ln w="12700">
            <a:miter lim="400000"/>
          </a:ln>
        </p:spPr>
        <p:txBody>
          <a:bodyPr lIns="25400" tIns="25400" rIns="25400" bIns="25400" anchor="b"/>
          <a:lstStyle/>
          <a:p>
            <a:endParaRPr/>
          </a:p>
        </p:txBody>
      </p:sp>
      <p:sp>
        <p:nvSpPr>
          <p:cNvPr id="802" name="Tier 3…"/>
          <p:cNvSpPr txBox="1"/>
          <p:nvPr/>
        </p:nvSpPr>
        <p:spPr>
          <a:xfrm>
            <a:off x="11018552" y="7378886"/>
            <a:ext cx="1539950"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Tier 3</a:t>
            </a:r>
          </a:p>
          <a:p>
            <a:pPr algn="ctr"/>
            <a:r>
              <a:t>Appliances </a:t>
            </a:r>
          </a:p>
        </p:txBody>
      </p:sp>
      <p:sp>
        <p:nvSpPr>
          <p:cNvPr id="803" name="Rectangle"/>
          <p:cNvSpPr/>
          <p:nvPr/>
        </p:nvSpPr>
        <p:spPr>
          <a:xfrm>
            <a:off x="11036300" y="2100262"/>
            <a:ext cx="1865611" cy="668338"/>
          </a:xfrm>
          <a:prstGeom prst="rect">
            <a:avLst/>
          </a:prstGeom>
          <a:solidFill>
            <a:srgbClr val="A8DBF0"/>
          </a:solidFill>
          <a:ln w="12700">
            <a:miter lim="400000"/>
          </a:ln>
        </p:spPr>
        <p:txBody>
          <a:bodyPr lIns="25400" tIns="25400" rIns="25400" bIns="25400" anchor="b"/>
          <a:lstStyle/>
          <a:p>
            <a:endParaRPr/>
          </a:p>
        </p:txBody>
      </p:sp>
      <p:sp>
        <p:nvSpPr>
          <p:cNvPr id="804" name="Photo-Voltaic…"/>
          <p:cNvSpPr txBox="1"/>
          <p:nvPr/>
        </p:nvSpPr>
        <p:spPr>
          <a:xfrm>
            <a:off x="10974709" y="2095686"/>
            <a:ext cx="1802881"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Photo-Voltaic</a:t>
            </a:r>
          </a:p>
          <a:p>
            <a:pPr algn="ctr"/>
            <a:r>
              <a:t>Panels</a:t>
            </a:r>
          </a:p>
        </p:txBody>
      </p:sp>
      <p:sp>
        <p:nvSpPr>
          <p:cNvPr id="805" name="Rectangle"/>
          <p:cNvSpPr/>
          <p:nvPr/>
        </p:nvSpPr>
        <p:spPr>
          <a:xfrm>
            <a:off x="10655300" y="2849562"/>
            <a:ext cx="2164854" cy="668338"/>
          </a:xfrm>
          <a:prstGeom prst="rect">
            <a:avLst/>
          </a:prstGeom>
          <a:solidFill>
            <a:srgbClr val="B1DEF2"/>
          </a:solidFill>
          <a:ln w="12700">
            <a:miter lim="400000"/>
          </a:ln>
        </p:spPr>
        <p:txBody>
          <a:bodyPr lIns="25400" tIns="25400" rIns="25400" bIns="25400" anchor="b"/>
          <a:lstStyle/>
          <a:p>
            <a:endParaRPr/>
          </a:p>
        </p:txBody>
      </p:sp>
      <p:sp>
        <p:nvSpPr>
          <p:cNvPr id="806" name="Low-Flow…"/>
          <p:cNvSpPr txBox="1"/>
          <p:nvPr/>
        </p:nvSpPr>
        <p:spPr>
          <a:xfrm>
            <a:off x="10483936" y="2908486"/>
            <a:ext cx="2202782"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r>
              <a:t>Low-Flow</a:t>
            </a:r>
          </a:p>
          <a:p>
            <a:pPr algn="ctr"/>
            <a:r>
              <a:t>Water Fixtures</a:t>
            </a:r>
          </a:p>
        </p:txBody>
      </p:sp>
      <p:sp>
        <p:nvSpPr>
          <p:cNvPr id="807" name="Rectangle"/>
          <p:cNvSpPr/>
          <p:nvPr/>
        </p:nvSpPr>
        <p:spPr>
          <a:xfrm>
            <a:off x="11518900" y="3723481"/>
            <a:ext cx="1865611" cy="1285975"/>
          </a:xfrm>
          <a:prstGeom prst="rect">
            <a:avLst/>
          </a:prstGeom>
          <a:solidFill>
            <a:srgbClr val="CCE6F1"/>
          </a:solidFill>
          <a:ln w="12700">
            <a:miter lim="400000"/>
          </a:ln>
        </p:spPr>
        <p:txBody>
          <a:bodyPr lIns="25400" tIns="25400" rIns="25400" bIns="25400" anchor="b"/>
          <a:lstStyle/>
          <a:p>
            <a:endParaRPr/>
          </a:p>
        </p:txBody>
      </p:sp>
      <p:sp>
        <p:nvSpPr>
          <p:cNvPr id="808" name="High Performance Windows &amp; Doors"/>
          <p:cNvSpPr txBox="1"/>
          <p:nvPr/>
        </p:nvSpPr>
        <p:spPr>
          <a:xfrm>
            <a:off x="11236014" y="3773723"/>
            <a:ext cx="2202782" cy="1261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lstStyle>
          <a:p>
            <a:r>
              <a:t>High Performance Windows &amp; Doors</a:t>
            </a:r>
          </a:p>
        </p:txBody>
      </p:sp>
      <p:sp>
        <p:nvSpPr>
          <p:cNvPr id="809" name="Rectangle"/>
          <p:cNvSpPr/>
          <p:nvPr/>
        </p:nvSpPr>
        <p:spPr>
          <a:xfrm>
            <a:off x="11291813" y="5311576"/>
            <a:ext cx="1865611" cy="668339"/>
          </a:xfrm>
          <a:prstGeom prst="rect">
            <a:avLst/>
          </a:prstGeom>
          <a:solidFill>
            <a:srgbClr val="CEE8F5"/>
          </a:solidFill>
          <a:ln w="12700">
            <a:miter lim="400000"/>
          </a:ln>
        </p:spPr>
        <p:txBody>
          <a:bodyPr lIns="25400" tIns="25400" rIns="25400" bIns="25400" anchor="b"/>
          <a:lstStyle/>
          <a:p>
            <a:endParaRPr/>
          </a:p>
        </p:txBody>
      </p:sp>
      <p:sp>
        <p:nvSpPr>
          <p:cNvPr id="810" name="Exceptional…"/>
          <p:cNvSpPr txBox="1"/>
          <p:nvPr/>
        </p:nvSpPr>
        <p:spPr>
          <a:xfrm>
            <a:off x="11224567" y="5324276"/>
            <a:ext cx="1610520"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Exceptional</a:t>
            </a:r>
          </a:p>
          <a:p>
            <a:pPr algn="ctr"/>
            <a:r>
              <a:t>Air Sealing</a:t>
            </a:r>
          </a:p>
        </p:txBody>
      </p:sp>
      <p:sp>
        <p:nvSpPr>
          <p:cNvPr id="811" name="Rectangle"/>
          <p:cNvSpPr/>
          <p:nvPr/>
        </p:nvSpPr>
        <p:spPr>
          <a:xfrm>
            <a:off x="2826469" y="7208843"/>
            <a:ext cx="2080072" cy="1261692"/>
          </a:xfrm>
          <a:prstGeom prst="rect">
            <a:avLst/>
          </a:prstGeom>
          <a:solidFill>
            <a:srgbClr val="94867C"/>
          </a:solidFill>
          <a:ln w="12700">
            <a:miter lim="400000"/>
          </a:ln>
        </p:spPr>
        <p:txBody>
          <a:bodyPr lIns="25400" tIns="25400" rIns="25400" bIns="25400" anchor="b"/>
          <a:lstStyle/>
          <a:p>
            <a:endParaRPr/>
          </a:p>
        </p:txBody>
      </p:sp>
      <p:sp>
        <p:nvSpPr>
          <p:cNvPr id="812" name="Heat Pump…"/>
          <p:cNvSpPr txBox="1"/>
          <p:nvPr/>
        </p:nvSpPr>
        <p:spPr>
          <a:xfrm>
            <a:off x="3221111" y="7111888"/>
            <a:ext cx="1671788"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Heat Pump</a:t>
            </a:r>
          </a:p>
          <a:p>
            <a:pPr algn="ctr"/>
            <a:r>
              <a:t>Water Heater</a:t>
            </a:r>
          </a:p>
        </p:txBody>
      </p:sp>
      <p:sp>
        <p:nvSpPr>
          <p:cNvPr id="813" name="Heat Recovery…"/>
          <p:cNvSpPr txBox="1"/>
          <p:nvPr/>
        </p:nvSpPr>
        <p:spPr>
          <a:xfrm>
            <a:off x="3005943" y="7759476"/>
            <a:ext cx="1949724" cy="677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r>
              <a:t>Heat Recovery</a:t>
            </a:r>
          </a:p>
          <a:p>
            <a:pPr algn="ctr"/>
            <a:r>
              <a:t>Ventilation</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Net Zero Buildings Mobilization Actions"/>
          <p:cNvSpPr txBox="1"/>
          <p:nvPr/>
        </p:nvSpPr>
        <p:spPr>
          <a:xfrm>
            <a:off x="319794" y="241260"/>
            <a:ext cx="16528166" cy="1027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500">
                <a:solidFill>
                  <a:srgbClr val="FFFB00"/>
                </a:solidFill>
              </a:defRPr>
            </a:lvl1pPr>
          </a:lstStyle>
          <a:p>
            <a:r>
              <a:t>Net Zero Buildings Mobilization Actions</a:t>
            </a:r>
          </a:p>
        </p:txBody>
      </p:sp>
      <p:sp>
        <p:nvSpPr>
          <p:cNvPr id="818" name="Install LED Lighting"/>
          <p:cNvSpPr txBox="1"/>
          <p:nvPr/>
        </p:nvSpPr>
        <p:spPr>
          <a:xfrm>
            <a:off x="1807811" y="2494458"/>
            <a:ext cx="10522720" cy="582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Install LED Lighting</a:t>
            </a:r>
          </a:p>
        </p:txBody>
      </p:sp>
      <p:sp>
        <p:nvSpPr>
          <p:cNvPr id="819" name="Retrofit Water Fixtures to Low-Flow"/>
          <p:cNvSpPr txBox="1"/>
          <p:nvPr/>
        </p:nvSpPr>
        <p:spPr>
          <a:xfrm>
            <a:off x="1795111" y="4434503"/>
            <a:ext cx="12748130"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Retrofit Water Fixtures to Low-Flow</a:t>
            </a:r>
          </a:p>
        </p:txBody>
      </p:sp>
      <p:sp>
        <p:nvSpPr>
          <p:cNvPr id="820" name="Install PV Solar"/>
          <p:cNvSpPr txBox="1"/>
          <p:nvPr/>
        </p:nvSpPr>
        <p:spPr>
          <a:xfrm>
            <a:off x="1807811" y="1855665"/>
            <a:ext cx="10522720"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Install PV Solar</a:t>
            </a:r>
          </a:p>
        </p:txBody>
      </p:sp>
      <p:sp>
        <p:nvSpPr>
          <p:cNvPr id="821" name="Weatherize &amp; Insulate"/>
          <p:cNvSpPr txBox="1"/>
          <p:nvPr/>
        </p:nvSpPr>
        <p:spPr>
          <a:xfrm>
            <a:off x="1807811" y="3133250"/>
            <a:ext cx="10522720"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Weatherize &amp; Insulate</a:t>
            </a:r>
          </a:p>
        </p:txBody>
      </p:sp>
      <p:sp>
        <p:nvSpPr>
          <p:cNvPr id="822" name="Install Energy Efficient Windows"/>
          <p:cNvSpPr txBox="1"/>
          <p:nvPr/>
        </p:nvSpPr>
        <p:spPr>
          <a:xfrm>
            <a:off x="1790877" y="3772613"/>
            <a:ext cx="11341209" cy="582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Install Energy Efficient Windows</a:t>
            </a:r>
          </a:p>
        </p:txBody>
      </p:sp>
      <p:sp>
        <p:nvSpPr>
          <p:cNvPr id="823" name="Install High Efficiency HVAC Heat Pump/Whole House Fan"/>
          <p:cNvSpPr txBox="1"/>
          <p:nvPr/>
        </p:nvSpPr>
        <p:spPr>
          <a:xfrm>
            <a:off x="1795111" y="6411484"/>
            <a:ext cx="12748130"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Install High Efficiency HVAC Heat Pump/Whole House Fan</a:t>
            </a:r>
          </a:p>
        </p:txBody>
      </p:sp>
      <p:sp>
        <p:nvSpPr>
          <p:cNvPr id="824" name="Install Smart Thermostat/Home Automation System"/>
          <p:cNvSpPr txBox="1"/>
          <p:nvPr/>
        </p:nvSpPr>
        <p:spPr>
          <a:xfrm>
            <a:off x="1795111" y="5715575"/>
            <a:ext cx="12748130" cy="582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Install Smart Thermostat/Home Automation System</a:t>
            </a:r>
          </a:p>
        </p:txBody>
      </p:sp>
      <p:sp>
        <p:nvSpPr>
          <p:cNvPr id="825" name="Purchase Energy Efficient Appliances"/>
          <p:cNvSpPr txBox="1"/>
          <p:nvPr/>
        </p:nvSpPr>
        <p:spPr>
          <a:xfrm>
            <a:off x="1790877" y="5063468"/>
            <a:ext cx="11341209" cy="582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3400">
                <a:solidFill>
                  <a:schemeClr val="accent5"/>
                </a:solidFill>
              </a:defRPr>
            </a:lvl1pPr>
          </a:lstStyle>
          <a:p>
            <a:r>
              <a:t>Purchase Energy Efficient Appliances</a:t>
            </a:r>
          </a:p>
        </p:txBody>
      </p:sp>
      <p:sp>
        <p:nvSpPr>
          <p:cNvPr id="826" name="Demand that your City, State, and Fed Implement a Net Zero Building Policy for Homeowners, Businesses, and all Government Buildings!"/>
          <p:cNvSpPr txBox="1"/>
          <p:nvPr/>
        </p:nvSpPr>
        <p:spPr>
          <a:xfrm>
            <a:off x="681744" y="7579704"/>
            <a:ext cx="14924064" cy="1103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500">
                <a:solidFill>
                  <a:srgbClr val="FFFB00"/>
                </a:solidFill>
              </a:defRPr>
            </a:lvl1pPr>
          </a:lstStyle>
          <a:p>
            <a:r>
              <a:t>Demand that your City, State, and Fed Implement a Net Zero Building Policy for Homeowners, Businesses, and all Government Buildings!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lant Diet 4.jpg" descr="Plant Diet 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674" y="-33061"/>
            <a:ext cx="16274496" cy="9775350"/>
          </a:xfrm>
          <a:prstGeom prst="rect">
            <a:avLst/>
          </a:prstGeom>
          <a:ln w="12700">
            <a:miter lim="400000"/>
          </a:ln>
        </p:spPr>
      </p:pic>
      <p:pic>
        <p:nvPicPr>
          <p:cNvPr id="831" name="Plant Diet 12.jpg" descr="Plant Diet 12.jpg"/>
          <p:cNvPicPr>
            <a:picLocks noChangeAspect="1"/>
          </p:cNvPicPr>
          <p:nvPr/>
        </p:nvPicPr>
        <p:blipFill rotWithShape="1">
          <a:blip r:embed="rId4">
            <a:extLst/>
          </a:blip>
          <a:srcRect b="11338"/>
          <a:stretch/>
        </p:blipFill>
        <p:spPr>
          <a:xfrm>
            <a:off x="45006" y="-33060"/>
            <a:ext cx="16256001" cy="9608581"/>
          </a:xfrm>
          <a:prstGeom prst="rect">
            <a:avLst/>
          </a:prstGeom>
          <a:ln w="12700">
            <a:miter lim="400000"/>
          </a:ln>
        </p:spPr>
      </p:pic>
      <p:pic>
        <p:nvPicPr>
          <p:cNvPr id="832" name="Plant Face 2.jpg" descr="Plant Face 2.jpg"/>
          <p:cNvPicPr>
            <a:picLocks noChangeAspect="1"/>
          </p:cNvPicPr>
          <p:nvPr/>
        </p:nvPicPr>
        <p:blipFill rotWithShape="1">
          <a:blip r:embed="rId5" cstate="screen">
            <a:extLst>
              <a:ext uri="{28A0092B-C50C-407E-A947-70E740481C1C}">
                <a14:useLocalDpi xmlns:a14="http://schemas.microsoft.com/office/drawing/2010/main"/>
              </a:ext>
            </a:extLst>
          </a:blip>
          <a:srcRect t="-103" b="-1"/>
          <a:stretch/>
        </p:blipFill>
        <p:spPr>
          <a:xfrm>
            <a:off x="0" y="-33061"/>
            <a:ext cx="16309844" cy="9765309"/>
          </a:xfrm>
          <a:prstGeom prst="rect">
            <a:avLst/>
          </a:prstGeom>
          <a:ln w="12700">
            <a:miter lim="400000"/>
          </a:ln>
        </p:spPr>
      </p:pic>
      <p:sp>
        <p:nvSpPr>
          <p:cNvPr id="833" name="Food"/>
          <p:cNvSpPr txBox="1"/>
          <p:nvPr/>
        </p:nvSpPr>
        <p:spPr>
          <a:xfrm>
            <a:off x="471599" y="-273314"/>
            <a:ext cx="4487178" cy="2014012"/>
          </a:xfrm>
          <a:prstGeom prst="rect">
            <a:avLst/>
          </a:prstGeom>
          <a:ln w="12700">
            <a:miter lim="400000"/>
          </a:ln>
          <a:effectLst>
            <a:outerShdw blurRad="76200" dist="889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3500">
                <a:solidFill>
                  <a:srgbClr val="DDDDDD"/>
                </a:solidFill>
              </a:defRPr>
            </a:lvl1pPr>
          </a:lstStyle>
          <a:p>
            <a:r>
              <a:t>Food</a:t>
            </a:r>
          </a:p>
        </p:txBody>
      </p:sp>
      <p:sp>
        <p:nvSpPr>
          <p:cNvPr id="834" name="Line"/>
          <p:cNvSpPr/>
          <p:nvPr/>
        </p:nvSpPr>
        <p:spPr>
          <a:xfrm>
            <a:off x="627060" y="1532282"/>
            <a:ext cx="4007905" cy="0"/>
          </a:xfrm>
          <a:prstGeom prst="line">
            <a:avLst/>
          </a:prstGeom>
          <a:ln w="63500">
            <a:solidFill>
              <a:schemeClr val="accent1"/>
            </a:solidFill>
          </a:ln>
        </p:spPr>
        <p:txBody>
          <a:bodyPr lIns="45718" tIns="45718" rIns="45718" bIns="45718"/>
          <a:lstStyle/>
          <a:p>
            <a:pPr>
              <a:defRPr>
                <a:solidFill>
                  <a:srgbClr val="FFFFFF"/>
                </a:solidFill>
              </a:defRPr>
            </a:pPr>
            <a:endParaRPr/>
          </a:p>
        </p:txBody>
      </p:sp>
      <p:sp>
        <p:nvSpPr>
          <p:cNvPr id="835" name="Plant Based Diet"/>
          <p:cNvSpPr txBox="1"/>
          <p:nvPr/>
        </p:nvSpPr>
        <p:spPr>
          <a:xfrm>
            <a:off x="623999" y="1530086"/>
            <a:ext cx="4182378" cy="656482"/>
          </a:xfrm>
          <a:prstGeom prst="rect">
            <a:avLst/>
          </a:prstGeom>
          <a:ln w="12700">
            <a:miter lim="400000"/>
          </a:ln>
          <a:effectLst>
            <a:outerShdw blurRad="381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000">
                <a:solidFill>
                  <a:srgbClr val="FFFFFF"/>
                </a:solidFill>
              </a:defRPr>
            </a:lvl1pPr>
          </a:lstStyle>
          <a:p>
            <a:r>
              <a:t>Plant Based Diet</a:t>
            </a:r>
          </a:p>
        </p:txBody>
      </p:sp>
      <p:sp>
        <p:nvSpPr>
          <p:cNvPr id="836" name="If 50% of the World’s Population Restricts Diet to 2500 Calories per Day and Reduces Meat Consumption, OVER 26.7 Gigatons of Greenhouse Gases can be avoided by 2050."/>
          <p:cNvSpPr txBox="1"/>
          <p:nvPr/>
        </p:nvSpPr>
        <p:spPr>
          <a:xfrm>
            <a:off x="12219099" y="5376536"/>
            <a:ext cx="4007905" cy="2226476"/>
          </a:xfrm>
          <a:prstGeom prst="rect">
            <a:avLst/>
          </a:prstGeom>
          <a:ln w="12700">
            <a:miter lim="400000"/>
          </a:ln>
          <a:effectLst>
            <a:outerShdw blurRad="88900" dist="101600" dir="2168027" rotWithShape="0">
              <a:srgbClr val="000000">
                <a:alpha val="59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100">
                <a:solidFill>
                  <a:srgbClr val="FFFFFF"/>
                </a:solidFill>
              </a:defRPr>
            </a:lvl1pPr>
          </a:lstStyle>
          <a:p>
            <a:r>
              <a:t>If 50% of the World’s Population Restricts Diet to 2500 Calories per Day and Reduces Meat Consumption, OVER 26.7 Gigatons of Greenhouse Gases can be avoided by 2050.</a:t>
            </a:r>
          </a:p>
        </p:txBody>
      </p:sp>
      <p:sp>
        <p:nvSpPr>
          <p:cNvPr id="837" name="—Drawdown"/>
          <p:cNvSpPr txBox="1"/>
          <p:nvPr/>
        </p:nvSpPr>
        <p:spPr>
          <a:xfrm>
            <a:off x="13815066" y="7587986"/>
            <a:ext cx="246547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defRPr sz="2400">
                <a:solidFill>
                  <a:srgbClr val="FFFFFF"/>
                </a:solidFill>
              </a:defRPr>
            </a:lvl1pPr>
          </a:lstStyle>
          <a:p>
            <a:r>
              <a:rPr dirty="0"/>
              <a:t>—Drawdown</a:t>
            </a:r>
          </a:p>
        </p:txBody>
      </p:sp>
      <p:sp>
        <p:nvSpPr>
          <p:cNvPr id="838" name="“Vertumnus&quot;"/>
          <p:cNvSpPr txBox="1"/>
          <p:nvPr/>
        </p:nvSpPr>
        <p:spPr>
          <a:xfrm>
            <a:off x="354990" y="7887270"/>
            <a:ext cx="5321010"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FFFFFF"/>
                </a:solidFill>
              </a:defRPr>
            </a:lvl1pPr>
          </a:lstStyle>
          <a:p>
            <a:r>
              <a:t>“Vertumnus"</a:t>
            </a:r>
          </a:p>
        </p:txBody>
      </p:sp>
      <p:sp>
        <p:nvSpPr>
          <p:cNvPr id="839" name="1591- Guiseppe Arcimboldo"/>
          <p:cNvSpPr txBox="1"/>
          <p:nvPr/>
        </p:nvSpPr>
        <p:spPr>
          <a:xfrm>
            <a:off x="304832" y="8264791"/>
            <a:ext cx="5321009"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a:solidFill>
                  <a:srgbClr val="FFFFFF"/>
                </a:solidFill>
              </a:defRPr>
            </a:lvl1pPr>
          </a:lstStyle>
          <a:p>
            <a:r>
              <a:t>1591- Guiseppe Arcimboldo</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400"/>
                                  </p:stCondLst>
                                  <p:iterate>
                                    <p:tmAbs val="0"/>
                                  </p:iterate>
                                  <p:childTnLst>
                                    <p:set>
                                      <p:cBhvr>
                                        <p:cTn id="6" fill="hold"/>
                                        <p:tgtEl>
                                          <p:spTgt spid="836"/>
                                        </p:tgtEl>
                                        <p:attrNameLst>
                                          <p:attrName>style.visibility</p:attrName>
                                        </p:attrNameLst>
                                      </p:cBhvr>
                                      <p:to>
                                        <p:strVal val="visible"/>
                                      </p:to>
                                    </p:set>
                                    <p:animEffect transition="in" filter="dissolve">
                                      <p:cBhvr>
                                        <p:cTn id="7" dur="600"/>
                                        <p:tgtEl>
                                          <p:spTgt spid="836"/>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837"/>
                                        </p:tgtEl>
                                        <p:attrNameLst>
                                          <p:attrName>style.visibility</p:attrName>
                                        </p:attrNameLst>
                                      </p:cBhvr>
                                      <p:to>
                                        <p:strVal val="visible"/>
                                      </p:to>
                                    </p:set>
                                    <p:animEffect transition="in" filter="dissolve">
                                      <p:cBhvr>
                                        <p:cTn id="11" dur="60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1" animBg="1" advAuto="0"/>
      <p:bldP spid="837"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 name="GM Garden 1.jpg" descr="GM Garden 1.jpg"/>
          <p:cNvPicPr>
            <a:picLocks noChangeAspect="1"/>
          </p:cNvPicPr>
          <p:nvPr/>
        </p:nvPicPr>
        <p:blipFill>
          <a:blip r:embed="rId3">
            <a:extLst/>
          </a:blip>
          <a:stretch>
            <a:fillRect/>
          </a:stretch>
        </p:blipFill>
        <p:spPr>
          <a:xfrm>
            <a:off x="0" y="-1"/>
            <a:ext cx="16251186" cy="9144001"/>
          </a:xfrm>
          <a:prstGeom prst="rect">
            <a:avLst/>
          </a:prstGeom>
          <a:ln w="12700">
            <a:miter lim="400000"/>
          </a:ln>
        </p:spPr>
      </p:pic>
      <p:sp>
        <p:nvSpPr>
          <p:cNvPr id="844" name="Food"/>
          <p:cNvSpPr txBox="1"/>
          <p:nvPr/>
        </p:nvSpPr>
        <p:spPr>
          <a:xfrm>
            <a:off x="343077" y="6267371"/>
            <a:ext cx="4487178" cy="2014011"/>
          </a:xfrm>
          <a:prstGeom prst="rect">
            <a:avLst/>
          </a:prstGeom>
          <a:ln w="12700">
            <a:miter lim="400000"/>
          </a:ln>
          <a:effectLst>
            <a:outerShdw blurRad="76200" dist="88900" dir="2168027" rotWithShape="0">
              <a:srgbClr val="000000">
                <a:alpha val="59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3500">
                <a:solidFill>
                  <a:schemeClr val="accent2"/>
                </a:solidFill>
              </a:defRPr>
            </a:lvl1pPr>
          </a:lstStyle>
          <a:p>
            <a:r>
              <a:t>Food</a:t>
            </a:r>
          </a:p>
        </p:txBody>
      </p:sp>
      <p:sp>
        <p:nvSpPr>
          <p:cNvPr id="845" name="Line"/>
          <p:cNvSpPr/>
          <p:nvPr/>
        </p:nvSpPr>
        <p:spPr>
          <a:xfrm>
            <a:off x="490072" y="8077200"/>
            <a:ext cx="4007905" cy="0"/>
          </a:xfrm>
          <a:prstGeom prst="line">
            <a:avLst/>
          </a:prstGeom>
          <a:ln w="63500">
            <a:solidFill>
              <a:srgbClr val="535353"/>
            </a:solidFill>
          </a:ln>
        </p:spPr>
        <p:txBody>
          <a:bodyPr lIns="45718" tIns="45718" rIns="45718" bIns="45718"/>
          <a:lstStyle/>
          <a:p>
            <a:pPr>
              <a:defRPr>
                <a:solidFill>
                  <a:srgbClr val="FFFFFF"/>
                </a:solidFill>
              </a:defRPr>
            </a:pPr>
            <a:endParaRPr/>
          </a:p>
        </p:txBody>
      </p:sp>
      <p:sp>
        <p:nvSpPr>
          <p:cNvPr id="846" name="Community Gardens"/>
          <p:cNvSpPr txBox="1"/>
          <p:nvPr/>
        </p:nvSpPr>
        <p:spPr>
          <a:xfrm>
            <a:off x="377435" y="8058071"/>
            <a:ext cx="5578320" cy="656482"/>
          </a:xfrm>
          <a:prstGeom prst="rect">
            <a:avLst/>
          </a:prstGeom>
          <a:ln w="12700">
            <a:miter lim="400000"/>
          </a:ln>
          <a:effectLst>
            <a:outerShdw blurRad="25400" dist="25400" dir="2168027" rotWithShape="0">
              <a:srgbClr val="000000">
                <a:alpha val="29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000">
                <a:solidFill>
                  <a:srgbClr val="B61F07"/>
                </a:solidFill>
              </a:defRPr>
            </a:lvl1pPr>
          </a:lstStyle>
          <a:p>
            <a:r>
              <a:t>Community Gardens</a:t>
            </a:r>
          </a:p>
        </p:txBody>
      </p:sp>
      <p:sp>
        <p:nvSpPr>
          <p:cNvPr id="847" name="Rectangle"/>
          <p:cNvSpPr/>
          <p:nvPr/>
        </p:nvSpPr>
        <p:spPr>
          <a:xfrm>
            <a:off x="11474747" y="320675"/>
            <a:ext cx="4779038" cy="968640"/>
          </a:xfrm>
          <a:prstGeom prst="rect">
            <a:avLst/>
          </a:prstGeom>
          <a:solidFill>
            <a:srgbClr val="000000">
              <a:alpha val="66504"/>
            </a:srgbClr>
          </a:solidFill>
          <a:ln w="12700">
            <a:miter lim="400000"/>
          </a:ln>
        </p:spPr>
        <p:txBody>
          <a:bodyPr lIns="25400" tIns="25400" rIns="25400" bIns="25400" anchor="b"/>
          <a:lstStyle/>
          <a:p>
            <a:endParaRPr/>
          </a:p>
        </p:txBody>
      </p:sp>
      <p:sp>
        <p:nvSpPr>
          <p:cNvPr id="848" name="Cadillac Urban Gardens"/>
          <p:cNvSpPr txBox="1"/>
          <p:nvPr/>
        </p:nvSpPr>
        <p:spPr>
          <a:xfrm>
            <a:off x="11620677" y="345847"/>
            <a:ext cx="4487178" cy="52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000">
                <a:solidFill>
                  <a:srgbClr val="FFFFFF"/>
                </a:solidFill>
              </a:defRPr>
            </a:lvl1pPr>
          </a:lstStyle>
          <a:p>
            <a:r>
              <a:t>Cadillac Urban Gardens</a:t>
            </a:r>
          </a:p>
        </p:txBody>
      </p:sp>
      <p:sp>
        <p:nvSpPr>
          <p:cNvPr id="849" name="Detroit, MI"/>
          <p:cNvSpPr txBox="1"/>
          <p:nvPr/>
        </p:nvSpPr>
        <p:spPr>
          <a:xfrm>
            <a:off x="11701111" y="764947"/>
            <a:ext cx="4152235" cy="447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FFFFFF"/>
                </a:solidFill>
              </a:defRPr>
            </a:lvl1pPr>
          </a:lstStyle>
          <a:p>
            <a:r>
              <a:t>Detroit, MI</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847"/>
                                        </p:tgtEl>
                                        <p:attrNameLst>
                                          <p:attrName>style.visibility</p:attrName>
                                        </p:attrNameLst>
                                      </p:cBhvr>
                                      <p:to>
                                        <p:strVal val="visible"/>
                                      </p:to>
                                    </p:set>
                                    <p:animEffect transition="in" filter="wipe(right)">
                                      <p:cBhvr>
                                        <p:cTn id="7" dur="1000"/>
                                        <p:tgtEl>
                                          <p:spTgt spid="847"/>
                                        </p:tgtEl>
                                      </p:cBhvr>
                                    </p:animEffect>
                                  </p:childTnLst>
                                </p:cTn>
                              </p:par>
                            </p:childTnLst>
                          </p:cTn>
                        </p:par>
                        <p:par>
                          <p:cTn id="8" fill="hold">
                            <p:stCondLst>
                              <p:cond delay="1000"/>
                            </p:stCondLst>
                            <p:childTnLst>
                              <p:par>
                                <p:cTn id="9" presetID="9" presetClass="entr" fill="hold" grpId="2" nodeType="afterEffect">
                                  <p:stCondLst>
                                    <p:cond delay="400"/>
                                  </p:stCondLst>
                                  <p:iterate>
                                    <p:tmAbs val="0"/>
                                  </p:iterate>
                                  <p:childTnLst>
                                    <p:set>
                                      <p:cBhvr>
                                        <p:cTn id="10" fill="hold"/>
                                        <p:tgtEl>
                                          <p:spTgt spid="848"/>
                                        </p:tgtEl>
                                        <p:attrNameLst>
                                          <p:attrName>style.visibility</p:attrName>
                                        </p:attrNameLst>
                                      </p:cBhvr>
                                      <p:to>
                                        <p:strVal val="visible"/>
                                      </p:to>
                                    </p:set>
                                    <p:animEffect transition="in" filter="dissolve">
                                      <p:cBhvr>
                                        <p:cTn id="11" dur="600"/>
                                        <p:tgtEl>
                                          <p:spTgt spid="848"/>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849"/>
                                        </p:tgtEl>
                                        <p:attrNameLst>
                                          <p:attrName>style.visibility</p:attrName>
                                        </p:attrNameLst>
                                      </p:cBhvr>
                                      <p:to>
                                        <p:strVal val="visible"/>
                                      </p:to>
                                    </p:set>
                                    <p:animEffect transition="in" filter="dissolve">
                                      <p:cBhvr>
                                        <p:cTn id="15" dur="600"/>
                                        <p:tgtEl>
                                          <p:spTgt spid="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 grpId="1" animBg="1" advAuto="0"/>
      <p:bldP spid="848" grpId="2" animBg="1" advAuto="0"/>
      <p:bldP spid="849"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WATER"/>
          <p:cNvSpPr txBox="1"/>
          <p:nvPr/>
        </p:nvSpPr>
        <p:spPr>
          <a:xfrm>
            <a:off x="262644" y="296524"/>
            <a:ext cx="5731497" cy="1705652"/>
          </a:xfrm>
          <a:prstGeom prst="rect">
            <a:avLst/>
          </a:prstGeom>
          <a:ln w="12700">
            <a:miter lim="400000"/>
          </a:ln>
          <a:effectLst>
            <a:outerShdw blurRad="76200" dist="76200" dir="2168027" rotWithShape="0">
              <a:srgbClr val="000000">
                <a:alpha val="29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1300">
                <a:solidFill>
                  <a:schemeClr val="accent2"/>
                </a:solidFill>
              </a:defRPr>
            </a:lvl1pPr>
          </a:lstStyle>
          <a:p>
            <a:r>
              <a:t>WATER</a:t>
            </a:r>
          </a:p>
        </p:txBody>
      </p:sp>
      <p:sp>
        <p:nvSpPr>
          <p:cNvPr id="855" name="Line"/>
          <p:cNvSpPr/>
          <p:nvPr/>
        </p:nvSpPr>
        <p:spPr>
          <a:xfrm>
            <a:off x="416639" y="1859452"/>
            <a:ext cx="5050813" cy="1"/>
          </a:xfrm>
          <a:prstGeom prst="line">
            <a:avLst/>
          </a:prstGeom>
          <a:ln w="63500">
            <a:solidFill>
              <a:srgbClr val="535353"/>
            </a:solidFill>
          </a:ln>
        </p:spPr>
        <p:txBody>
          <a:bodyPr lIns="45718" tIns="45718" rIns="45718" bIns="45718"/>
          <a:lstStyle/>
          <a:p>
            <a:pPr>
              <a:defRPr>
                <a:solidFill>
                  <a:srgbClr val="FFFFFF"/>
                </a:solidFill>
              </a:defRPr>
            </a:pPr>
            <a:endParaRPr/>
          </a:p>
        </p:txBody>
      </p:sp>
      <p:sp>
        <p:nvSpPr>
          <p:cNvPr id="856" name="Conservation"/>
          <p:cNvSpPr txBox="1"/>
          <p:nvPr/>
        </p:nvSpPr>
        <p:spPr>
          <a:xfrm>
            <a:off x="402344" y="1809671"/>
            <a:ext cx="5895157" cy="965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100">
                <a:solidFill>
                  <a:srgbClr val="5287A0"/>
                </a:solidFill>
              </a:defRPr>
            </a:lvl1pPr>
          </a:lstStyle>
          <a:p>
            <a:r>
              <a:t>Conservation </a:t>
            </a:r>
          </a:p>
        </p:txBody>
      </p:sp>
      <p:sp>
        <p:nvSpPr>
          <p:cNvPr id="857" name="Harvest and Recycle Rainwater"/>
          <p:cNvSpPr txBox="1"/>
          <p:nvPr/>
        </p:nvSpPr>
        <p:spPr>
          <a:xfrm>
            <a:off x="372711" y="3047898"/>
            <a:ext cx="5731497" cy="484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Harvest and Recycle Rainwater</a:t>
            </a:r>
          </a:p>
        </p:txBody>
      </p:sp>
      <p:sp>
        <p:nvSpPr>
          <p:cNvPr id="858" name="Install “Low-Flow” Toilets/Fixtures"/>
          <p:cNvSpPr txBox="1"/>
          <p:nvPr/>
        </p:nvSpPr>
        <p:spPr>
          <a:xfrm>
            <a:off x="372711" y="3805367"/>
            <a:ext cx="5954423" cy="484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Install “Low-Flow” Toilets/Fixtures</a:t>
            </a:r>
          </a:p>
        </p:txBody>
      </p:sp>
      <p:sp>
        <p:nvSpPr>
          <p:cNvPr id="859" name="Repair Water Leaks"/>
          <p:cNvSpPr txBox="1"/>
          <p:nvPr/>
        </p:nvSpPr>
        <p:spPr>
          <a:xfrm>
            <a:off x="372711" y="4501919"/>
            <a:ext cx="5731497" cy="48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Repair Water Leaks</a:t>
            </a:r>
          </a:p>
        </p:txBody>
      </p:sp>
      <p:sp>
        <p:nvSpPr>
          <p:cNvPr id="860" name="Wash Car at Carwash (They Recycle Water)"/>
          <p:cNvSpPr txBox="1"/>
          <p:nvPr/>
        </p:nvSpPr>
        <p:spPr>
          <a:xfrm>
            <a:off x="372711" y="7297608"/>
            <a:ext cx="5731497"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Wash Car at Carwash (They Recycle Water)</a:t>
            </a:r>
          </a:p>
        </p:txBody>
      </p:sp>
      <p:sp>
        <p:nvSpPr>
          <p:cNvPr id="861" name="Replace Grass with Xeriscape"/>
          <p:cNvSpPr txBox="1"/>
          <p:nvPr/>
        </p:nvSpPr>
        <p:spPr>
          <a:xfrm>
            <a:off x="372711" y="5896971"/>
            <a:ext cx="5731497" cy="48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Replace Grass with Xeriscape</a:t>
            </a:r>
          </a:p>
        </p:txBody>
      </p:sp>
      <p:sp>
        <p:nvSpPr>
          <p:cNvPr id="862" name="Use High Efficiency Washer"/>
          <p:cNvSpPr txBox="1"/>
          <p:nvPr/>
        </p:nvSpPr>
        <p:spPr>
          <a:xfrm>
            <a:off x="372711" y="6613757"/>
            <a:ext cx="5731497" cy="484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Use High Efficiency Washer</a:t>
            </a:r>
          </a:p>
        </p:txBody>
      </p:sp>
      <p:sp>
        <p:nvSpPr>
          <p:cNvPr id="863" name="Use Dry Cleanup"/>
          <p:cNvSpPr txBox="1"/>
          <p:nvPr/>
        </p:nvSpPr>
        <p:spPr>
          <a:xfrm>
            <a:off x="372711" y="5199445"/>
            <a:ext cx="5731497" cy="4844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60684" indent="-260684">
              <a:buSzPct val="100000"/>
              <a:buChar char="•"/>
              <a:defRPr sz="2600">
                <a:solidFill>
                  <a:srgbClr val="FFFB00"/>
                </a:solidFill>
              </a:defRPr>
            </a:lvl1pPr>
          </a:lstStyle>
          <a:p>
            <a:r>
              <a:t>Use Dry Cleanup</a:t>
            </a:r>
          </a:p>
        </p:txBody>
      </p:sp>
      <p:pic>
        <p:nvPicPr>
          <p:cNvPr id="864" name="Rainwater 2.jpg" descr="Rainwater 2.jpg"/>
          <p:cNvPicPr>
            <a:picLocks noChangeAspect="1"/>
          </p:cNvPicPr>
          <p:nvPr/>
        </p:nvPicPr>
        <p:blipFill>
          <a:blip r:embed="rId3">
            <a:extLst/>
          </a:blip>
          <a:stretch>
            <a:fillRect/>
          </a:stretch>
        </p:blipFill>
        <p:spPr>
          <a:xfrm>
            <a:off x="6687923" y="1647711"/>
            <a:ext cx="8857329" cy="58993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Globally, wind could supply…"/>
          <p:cNvSpPr txBox="1"/>
          <p:nvPr/>
        </p:nvSpPr>
        <p:spPr>
          <a:xfrm>
            <a:off x="892383" y="3049426"/>
            <a:ext cx="14471233" cy="3045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defRPr sz="6800">
                <a:solidFill>
                  <a:srgbClr val="FFFFFF"/>
                </a:solidFill>
              </a:defRPr>
            </a:pPr>
            <a:r>
              <a:t>Globally, wind could supply </a:t>
            </a:r>
          </a:p>
          <a:p>
            <a:pPr algn="ctr">
              <a:defRPr sz="6800">
                <a:solidFill>
                  <a:srgbClr val="FFFFFF"/>
                </a:solidFill>
              </a:defRPr>
            </a:pPr>
            <a:r>
              <a:t>worldwide electricity consumption</a:t>
            </a:r>
          </a:p>
          <a:p>
            <a:pPr algn="ctr">
              <a:defRPr sz="6800">
                <a:solidFill>
                  <a:srgbClr val="FF1314"/>
                </a:solidFill>
              </a:defRPr>
            </a:pPr>
            <a:r>
              <a:t>40 times over</a:t>
            </a:r>
          </a:p>
        </p:txBody>
      </p:sp>
    </p:spTree>
    <p:extLst>
      <p:ext uri="{BB962C8B-B14F-4D97-AF65-F5344CB8AC3E}">
        <p14:creationId xmlns:p14="http://schemas.microsoft.com/office/powerpoint/2010/main" val="3100679172"/>
      </p:ext>
    </p:extLst>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Title"/>
          <p:cNvSpPr txBox="1">
            <a:spLocks noGrp="1"/>
          </p:cNvSpPr>
          <p:nvPr>
            <p:ph type="ctrTitle"/>
          </p:nvPr>
        </p:nvSpPr>
        <p:spPr>
          <a:prstGeom prst="rect">
            <a:avLst/>
          </a:prstGeom>
        </p:spPr>
        <p:txBody>
          <a:bodyPr/>
          <a:lstStyle/>
          <a:p>
            <a:r>
              <a:t> </a:t>
            </a:r>
          </a:p>
        </p:txBody>
      </p:sp>
      <p:pic>
        <p:nvPicPr>
          <p:cNvPr id="870" name="Desal CBAD 2-small.jpg" descr="Desal CBAD 2-small.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656" y="0"/>
            <a:ext cx="16275631" cy="9144000"/>
          </a:xfrm>
          <a:prstGeom prst="rect">
            <a:avLst/>
          </a:prstGeom>
          <a:ln w="12700">
            <a:miter lim="400000"/>
          </a:ln>
        </p:spPr>
      </p:pic>
      <p:sp>
        <p:nvSpPr>
          <p:cNvPr id="871" name="WATER"/>
          <p:cNvSpPr txBox="1"/>
          <p:nvPr/>
        </p:nvSpPr>
        <p:spPr>
          <a:xfrm>
            <a:off x="233011" y="-31829"/>
            <a:ext cx="5731496" cy="1705652"/>
          </a:xfrm>
          <a:prstGeom prst="rect">
            <a:avLst/>
          </a:prstGeom>
          <a:ln w="12700">
            <a:miter lim="400000"/>
          </a:ln>
          <a:effectLst>
            <a:outerShdw blurRad="76200" dist="76200" dir="2168027" rotWithShape="0">
              <a:srgbClr val="000000">
                <a:alpha val="299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1300">
                <a:solidFill>
                  <a:schemeClr val="accent2"/>
                </a:solidFill>
              </a:defRPr>
            </a:lvl1pPr>
          </a:lstStyle>
          <a:p>
            <a:r>
              <a:t>WATER</a:t>
            </a:r>
          </a:p>
        </p:txBody>
      </p:sp>
      <p:sp>
        <p:nvSpPr>
          <p:cNvPr id="872" name="Line"/>
          <p:cNvSpPr/>
          <p:nvPr/>
        </p:nvSpPr>
        <p:spPr>
          <a:xfrm>
            <a:off x="327739" y="1491152"/>
            <a:ext cx="5050813" cy="1"/>
          </a:xfrm>
          <a:prstGeom prst="line">
            <a:avLst/>
          </a:prstGeom>
          <a:ln w="63500">
            <a:solidFill>
              <a:srgbClr val="535353"/>
            </a:solidFill>
          </a:ln>
        </p:spPr>
        <p:txBody>
          <a:bodyPr lIns="45718" tIns="45718" rIns="45718" bIns="45718"/>
          <a:lstStyle/>
          <a:p>
            <a:pPr>
              <a:defRPr>
                <a:solidFill>
                  <a:srgbClr val="FFFFFF"/>
                </a:solidFill>
              </a:defRPr>
            </a:pPr>
            <a:endParaRPr/>
          </a:p>
        </p:txBody>
      </p:sp>
      <p:sp>
        <p:nvSpPr>
          <p:cNvPr id="873" name="DESALINATION"/>
          <p:cNvSpPr txBox="1"/>
          <p:nvPr/>
        </p:nvSpPr>
        <p:spPr>
          <a:xfrm>
            <a:off x="313444" y="1441371"/>
            <a:ext cx="5895157" cy="854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5300">
                <a:solidFill>
                  <a:srgbClr val="5287A0"/>
                </a:solidFill>
              </a:defRPr>
            </a:lvl1pPr>
          </a:lstStyle>
          <a:p>
            <a:r>
              <a:t>DESALINATION </a:t>
            </a:r>
          </a:p>
        </p:txBody>
      </p:sp>
      <p:sp>
        <p:nvSpPr>
          <p:cNvPr id="874" name="Rectangle"/>
          <p:cNvSpPr/>
          <p:nvPr/>
        </p:nvSpPr>
        <p:spPr>
          <a:xfrm>
            <a:off x="8045780" y="7592351"/>
            <a:ext cx="8210195" cy="1000390"/>
          </a:xfrm>
          <a:prstGeom prst="rect">
            <a:avLst/>
          </a:prstGeom>
          <a:solidFill>
            <a:srgbClr val="000000">
              <a:alpha val="53362"/>
            </a:srgbClr>
          </a:solidFill>
          <a:ln w="12700">
            <a:miter lim="400000"/>
          </a:ln>
        </p:spPr>
        <p:txBody>
          <a:bodyPr lIns="25400" tIns="25400" rIns="25400" bIns="25400" anchor="b"/>
          <a:lstStyle/>
          <a:p>
            <a:endParaRPr/>
          </a:p>
        </p:txBody>
      </p:sp>
      <p:sp>
        <p:nvSpPr>
          <p:cNvPr id="875" name="America’s Largest Seawater Desalination Plant"/>
          <p:cNvSpPr txBox="1"/>
          <p:nvPr/>
        </p:nvSpPr>
        <p:spPr>
          <a:xfrm>
            <a:off x="8240890" y="7655904"/>
            <a:ext cx="8049659" cy="484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700">
                <a:solidFill>
                  <a:srgbClr val="FFFFFF"/>
                </a:solidFill>
              </a:defRPr>
            </a:lvl1pPr>
          </a:lstStyle>
          <a:p>
            <a:r>
              <a:t>America’s Largest Seawater Desalination Plant</a:t>
            </a:r>
          </a:p>
        </p:txBody>
      </p:sp>
      <p:sp>
        <p:nvSpPr>
          <p:cNvPr id="876" name="Carlsbad, CA"/>
          <p:cNvSpPr txBox="1"/>
          <p:nvPr/>
        </p:nvSpPr>
        <p:spPr>
          <a:xfrm>
            <a:off x="8278990" y="8053837"/>
            <a:ext cx="8049659" cy="39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100">
                <a:solidFill>
                  <a:srgbClr val="FFFFFF"/>
                </a:solidFill>
              </a:defRPr>
            </a:lvl1pPr>
          </a:lstStyle>
          <a:p>
            <a:r>
              <a:t>Carlsbad, CA</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874"/>
                                        </p:tgtEl>
                                        <p:attrNameLst>
                                          <p:attrName>style.visibility</p:attrName>
                                        </p:attrNameLst>
                                      </p:cBhvr>
                                      <p:to>
                                        <p:strVal val="visible"/>
                                      </p:to>
                                    </p:set>
                                    <p:animEffect transition="in" filter="wipe(right)">
                                      <p:cBhvr>
                                        <p:cTn id="7" dur="600"/>
                                        <p:tgtEl>
                                          <p:spTgt spid="874"/>
                                        </p:tgtEl>
                                      </p:cBhvr>
                                    </p:animEffect>
                                  </p:childTnLst>
                                </p:cTn>
                              </p:par>
                            </p:childTnLst>
                          </p:cTn>
                        </p:par>
                        <p:par>
                          <p:cTn id="8" fill="hold">
                            <p:stCondLst>
                              <p:cond delay="600"/>
                            </p:stCondLst>
                            <p:childTnLst>
                              <p:par>
                                <p:cTn id="9" presetID="9" presetClass="entr" fill="hold" grpId="2" nodeType="afterEffect">
                                  <p:stCondLst>
                                    <p:cond delay="400"/>
                                  </p:stCondLst>
                                  <p:iterate>
                                    <p:tmAbs val="0"/>
                                  </p:iterate>
                                  <p:childTnLst>
                                    <p:set>
                                      <p:cBhvr>
                                        <p:cTn id="10" fill="hold"/>
                                        <p:tgtEl>
                                          <p:spTgt spid="875"/>
                                        </p:tgtEl>
                                        <p:attrNameLst>
                                          <p:attrName>style.visibility</p:attrName>
                                        </p:attrNameLst>
                                      </p:cBhvr>
                                      <p:to>
                                        <p:strVal val="visible"/>
                                      </p:to>
                                    </p:set>
                                    <p:animEffect transition="in" filter="dissolve">
                                      <p:cBhvr>
                                        <p:cTn id="11" dur="600"/>
                                        <p:tgtEl>
                                          <p:spTgt spid="875"/>
                                        </p:tgtEl>
                                      </p:cBhvr>
                                    </p:animEffect>
                                  </p:childTnLst>
                                </p:cTn>
                              </p:par>
                            </p:childTnLst>
                          </p:cTn>
                        </p:par>
                        <p:par>
                          <p:cTn id="12" fill="hold">
                            <p:stCondLst>
                              <p:cond delay="1600"/>
                            </p:stCondLst>
                            <p:childTnLst>
                              <p:par>
                                <p:cTn id="13" presetID="22" presetClass="entr" presetSubtype="8" fill="hold" grpId="3" nodeType="afterEffect">
                                  <p:stCondLst>
                                    <p:cond delay="400"/>
                                  </p:stCondLst>
                                  <p:iterate>
                                    <p:tmAbs val="0"/>
                                  </p:iterate>
                                  <p:childTnLst>
                                    <p:set>
                                      <p:cBhvr>
                                        <p:cTn id="14" fill="hold"/>
                                        <p:tgtEl>
                                          <p:spTgt spid="876"/>
                                        </p:tgtEl>
                                        <p:attrNameLst>
                                          <p:attrName>style.visibility</p:attrName>
                                        </p:attrNameLst>
                                      </p:cBhvr>
                                      <p:to>
                                        <p:strVal val="visible"/>
                                      </p:to>
                                    </p:set>
                                    <p:animEffect transition="in" filter="wipe(left)">
                                      <p:cBhvr>
                                        <p:cTn id="15" dur="600"/>
                                        <p:tgtEl>
                                          <p:spTgt spid="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1" animBg="1" advAuto="0"/>
      <p:bldP spid="875" grpId="2" animBg="1" advAuto="0"/>
      <p:bldP spid="876" grpId="3"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ext"/>
          <p:cNvSpPr txBox="1"/>
          <p:nvPr/>
        </p:nvSpPr>
        <p:spPr>
          <a:xfrm>
            <a:off x="7654044" y="4379304"/>
            <a:ext cx="617712" cy="385392"/>
          </a:xfrm>
          <a:prstGeom prst="rect">
            <a:avLst/>
          </a:prstGeom>
          <a:ln w="12700">
            <a:miter lim="400000"/>
          </a:ln>
        </p:spPr>
        <p:txBody>
          <a:bodyPr wrap="none" lIns="50800" tIns="50800" rIns="50800" bIns="50800">
            <a:spAutoFit/>
          </a:bodyPr>
          <a:lstStyle/>
          <a:p>
            <a:endParaRPr/>
          </a:p>
        </p:txBody>
      </p:sp>
      <p:sp>
        <p:nvSpPr>
          <p:cNvPr id="881" name="“Stuff” Reduction"/>
          <p:cNvSpPr txBox="1"/>
          <p:nvPr/>
        </p:nvSpPr>
        <p:spPr>
          <a:xfrm>
            <a:off x="4459994" y="289904"/>
            <a:ext cx="7513812" cy="1039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600">
                <a:solidFill>
                  <a:srgbClr val="FFFB00"/>
                </a:solidFill>
              </a:defRPr>
            </a:lvl1pPr>
          </a:lstStyle>
          <a:p>
            <a:r>
              <a:t>“Stuff” Reduction</a:t>
            </a:r>
          </a:p>
        </p:txBody>
      </p:sp>
      <p:sp>
        <p:nvSpPr>
          <p:cNvPr id="882" name="Minimize Frivolous Purchases"/>
          <p:cNvSpPr txBox="1"/>
          <p:nvPr/>
        </p:nvSpPr>
        <p:spPr>
          <a:xfrm>
            <a:off x="3052411" y="1850215"/>
            <a:ext cx="10522720" cy="768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4600">
                <a:solidFill>
                  <a:schemeClr val="accent5"/>
                </a:solidFill>
              </a:defRPr>
            </a:lvl1pPr>
          </a:lstStyle>
          <a:p>
            <a:r>
              <a:t>Minimize Frivolous Purchases</a:t>
            </a:r>
          </a:p>
        </p:txBody>
      </p:sp>
      <p:sp>
        <p:nvSpPr>
          <p:cNvPr id="883" name="Recycle / Resell Unwanted Items"/>
          <p:cNvSpPr txBox="1"/>
          <p:nvPr/>
        </p:nvSpPr>
        <p:spPr>
          <a:xfrm>
            <a:off x="3052411" y="2891615"/>
            <a:ext cx="10522720" cy="768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4600">
                <a:solidFill>
                  <a:schemeClr val="accent5"/>
                </a:solidFill>
              </a:defRPr>
            </a:lvl1pPr>
          </a:lstStyle>
          <a:p>
            <a:r>
              <a:t>Recycle / Resell Unwanted Items</a:t>
            </a:r>
          </a:p>
        </p:txBody>
      </p:sp>
      <p:sp>
        <p:nvSpPr>
          <p:cNvPr id="884" name="Purchase Used When Possible"/>
          <p:cNvSpPr txBox="1"/>
          <p:nvPr/>
        </p:nvSpPr>
        <p:spPr>
          <a:xfrm>
            <a:off x="3052411" y="3933015"/>
            <a:ext cx="10522720" cy="768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4600">
                <a:solidFill>
                  <a:schemeClr val="accent5"/>
                </a:solidFill>
              </a:defRPr>
            </a:lvl1pPr>
          </a:lstStyle>
          <a:p>
            <a:r>
              <a:t>Purchase Used When Possible</a:t>
            </a:r>
          </a:p>
        </p:txBody>
      </p:sp>
      <p:sp>
        <p:nvSpPr>
          <p:cNvPr id="885" name="Repair It instead of Throwing Away"/>
          <p:cNvSpPr txBox="1"/>
          <p:nvPr/>
        </p:nvSpPr>
        <p:spPr>
          <a:xfrm>
            <a:off x="3052411" y="4974415"/>
            <a:ext cx="10522720" cy="768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4600">
                <a:solidFill>
                  <a:schemeClr val="accent5"/>
                </a:solidFill>
              </a:defRPr>
            </a:lvl1pPr>
          </a:lstStyle>
          <a:p>
            <a:r>
              <a:t>Repair It instead of Throwing Away</a:t>
            </a:r>
          </a:p>
        </p:txBody>
      </p:sp>
      <p:sp>
        <p:nvSpPr>
          <p:cNvPr id="886" name="Eliminate “One Time Use” Plastics/Drinking Straws"/>
          <p:cNvSpPr txBox="1"/>
          <p:nvPr/>
        </p:nvSpPr>
        <p:spPr>
          <a:xfrm>
            <a:off x="3052411" y="6015815"/>
            <a:ext cx="11165723" cy="145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511342" indent="-511342">
              <a:buSzPct val="100000"/>
              <a:buChar char="•"/>
              <a:defRPr sz="4600">
                <a:solidFill>
                  <a:schemeClr val="accent5"/>
                </a:solidFill>
              </a:defRPr>
            </a:lvl1pPr>
          </a:lstStyle>
          <a:p>
            <a:r>
              <a:t>Eliminate “One Time Use” Plastics/Drinking Straws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Compost 2.jpg" descr="Compost 2.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642" y="-218690"/>
            <a:ext cx="16300596" cy="9365178"/>
          </a:xfrm>
          <a:prstGeom prst="rect">
            <a:avLst/>
          </a:prstGeom>
          <a:ln w="12700">
            <a:miter lim="400000"/>
          </a:ln>
        </p:spPr>
      </p:pic>
      <p:sp>
        <p:nvSpPr>
          <p:cNvPr id="892" name="Waste"/>
          <p:cNvSpPr txBox="1"/>
          <p:nvPr/>
        </p:nvSpPr>
        <p:spPr>
          <a:xfrm>
            <a:off x="597077" y="256038"/>
            <a:ext cx="5379948" cy="2014011"/>
          </a:xfrm>
          <a:prstGeom prst="rect">
            <a:avLst/>
          </a:prstGeom>
          <a:ln w="12700">
            <a:miter lim="400000"/>
          </a:ln>
          <a:effectLst>
            <a:outerShdw blurRad="76200" dist="889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3500">
                <a:solidFill>
                  <a:srgbClr val="ECAC55"/>
                </a:solidFill>
              </a:defRPr>
            </a:lvl1pPr>
          </a:lstStyle>
          <a:p>
            <a:r>
              <a:rPr dirty="0"/>
              <a:t>Waste</a:t>
            </a:r>
          </a:p>
        </p:txBody>
      </p:sp>
      <p:sp>
        <p:nvSpPr>
          <p:cNvPr id="893" name="Net Zero"/>
          <p:cNvSpPr txBox="1"/>
          <p:nvPr/>
        </p:nvSpPr>
        <p:spPr>
          <a:xfrm>
            <a:off x="421111" y="115420"/>
            <a:ext cx="6407362" cy="1041401"/>
          </a:xfrm>
          <a:prstGeom prst="rect">
            <a:avLst/>
          </a:prstGeom>
          <a:ln w="12700">
            <a:miter lim="400000"/>
          </a:ln>
          <a:effectLst>
            <a:outerShdw blurRad="25400" dist="50800" dir="1787083"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200">
                <a:solidFill>
                  <a:srgbClr val="E0630B"/>
                </a:solidFill>
                <a:latin typeface="+mn-lt"/>
                <a:ea typeface="+mn-ea"/>
                <a:cs typeface="+mn-cs"/>
                <a:sym typeface="Helvetica"/>
              </a:defRPr>
            </a:lvl1pPr>
          </a:lstStyle>
          <a:p>
            <a:r>
              <a:t>Net Zero</a:t>
            </a:r>
          </a:p>
        </p:txBody>
      </p:sp>
      <p:sp>
        <p:nvSpPr>
          <p:cNvPr id="894" name="Composting"/>
          <p:cNvSpPr txBox="1"/>
          <p:nvPr/>
        </p:nvSpPr>
        <p:spPr>
          <a:xfrm>
            <a:off x="749477" y="1966304"/>
            <a:ext cx="5118672" cy="989826"/>
          </a:xfrm>
          <a:prstGeom prst="rect">
            <a:avLst/>
          </a:prstGeom>
          <a:ln w="12700">
            <a:miter lim="400000"/>
          </a:ln>
          <a:effectLst>
            <a:outerShdw blurRad="381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6300">
                <a:solidFill>
                  <a:srgbClr val="E0630B"/>
                </a:solidFill>
              </a:defRPr>
            </a:lvl1pPr>
          </a:lstStyle>
          <a:p>
            <a:r>
              <a:t>Composting</a:t>
            </a:r>
          </a:p>
        </p:txBody>
      </p:sp>
      <p:sp>
        <p:nvSpPr>
          <p:cNvPr id="895" name="Line"/>
          <p:cNvSpPr/>
          <p:nvPr/>
        </p:nvSpPr>
        <p:spPr>
          <a:xfrm>
            <a:off x="728133" y="2064945"/>
            <a:ext cx="4820051" cy="1"/>
          </a:xfrm>
          <a:prstGeom prst="line">
            <a:avLst/>
          </a:prstGeom>
          <a:ln w="50800">
            <a:solidFill>
              <a:srgbClr val="535353"/>
            </a:solidFill>
          </a:ln>
        </p:spPr>
        <p:txBody>
          <a:bodyPr lIns="45718" tIns="45718" rIns="45718" bIns="45718"/>
          <a:lstStyle/>
          <a:p>
            <a:pPr>
              <a:defRPr>
                <a:solidFill>
                  <a:srgbClr val="FFFFFF"/>
                </a:solidFill>
              </a:defRPr>
            </a:pPr>
            <a:endParaRPr/>
          </a:p>
        </p:txBody>
      </p:sp>
      <p:sp>
        <p:nvSpPr>
          <p:cNvPr id="896" name="Rectangle"/>
          <p:cNvSpPr/>
          <p:nvPr/>
        </p:nvSpPr>
        <p:spPr>
          <a:xfrm>
            <a:off x="7265209" y="4025900"/>
            <a:ext cx="9051946" cy="4983416"/>
          </a:xfrm>
          <a:prstGeom prst="rect">
            <a:avLst/>
          </a:prstGeom>
          <a:solidFill>
            <a:srgbClr val="000000">
              <a:alpha val="65963"/>
            </a:srgbClr>
          </a:solidFill>
          <a:ln w="12700">
            <a:miter lim="400000"/>
          </a:ln>
        </p:spPr>
        <p:txBody>
          <a:bodyPr lIns="25400" tIns="25400" rIns="25400" bIns="25400" anchor="b"/>
          <a:lstStyle/>
          <a:p>
            <a:endParaRPr/>
          </a:p>
        </p:txBody>
      </p:sp>
      <p:sp>
        <p:nvSpPr>
          <p:cNvPr id="897" name="Reduces Landfill Waste"/>
          <p:cNvSpPr txBox="1"/>
          <p:nvPr/>
        </p:nvSpPr>
        <p:spPr>
          <a:xfrm>
            <a:off x="7436068" y="4140421"/>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Reduces Landfill Waste</a:t>
            </a:r>
          </a:p>
        </p:txBody>
      </p:sp>
      <p:sp>
        <p:nvSpPr>
          <p:cNvPr id="898" name="Positively Effects Air Quality"/>
          <p:cNvSpPr txBox="1"/>
          <p:nvPr/>
        </p:nvSpPr>
        <p:spPr>
          <a:xfrm>
            <a:off x="7436068" y="5498402"/>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Positively Effects Air Quality</a:t>
            </a:r>
          </a:p>
        </p:txBody>
      </p:sp>
      <p:sp>
        <p:nvSpPr>
          <p:cNvPr id="899" name="Reduces Greenhouse Gases"/>
          <p:cNvSpPr txBox="1"/>
          <p:nvPr/>
        </p:nvSpPr>
        <p:spPr>
          <a:xfrm>
            <a:off x="7436068" y="4822969"/>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Reduces Greenhouse Gases</a:t>
            </a:r>
          </a:p>
        </p:txBody>
      </p:sp>
      <p:sp>
        <p:nvSpPr>
          <p:cNvPr id="900" name="Averts Garden Pests"/>
          <p:cNvSpPr txBox="1"/>
          <p:nvPr/>
        </p:nvSpPr>
        <p:spPr>
          <a:xfrm>
            <a:off x="7436068" y="6140337"/>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Averts Garden Pests</a:t>
            </a:r>
          </a:p>
        </p:txBody>
      </p:sp>
      <p:sp>
        <p:nvSpPr>
          <p:cNvPr id="901" name="Neutralizes Soil"/>
          <p:cNvSpPr txBox="1"/>
          <p:nvPr/>
        </p:nvSpPr>
        <p:spPr>
          <a:xfrm>
            <a:off x="7436068" y="6782272"/>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Neutralizes Soil</a:t>
            </a:r>
          </a:p>
        </p:txBody>
      </p:sp>
      <p:sp>
        <p:nvSpPr>
          <p:cNvPr id="902" name="Increases Biodiversity"/>
          <p:cNvSpPr txBox="1"/>
          <p:nvPr/>
        </p:nvSpPr>
        <p:spPr>
          <a:xfrm>
            <a:off x="7436068" y="7457706"/>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Increases Biodiversity</a:t>
            </a:r>
          </a:p>
        </p:txBody>
      </p:sp>
      <p:sp>
        <p:nvSpPr>
          <p:cNvPr id="903" name="Cost Effective"/>
          <p:cNvSpPr txBox="1"/>
          <p:nvPr/>
        </p:nvSpPr>
        <p:spPr>
          <a:xfrm>
            <a:off x="7436068" y="8140253"/>
            <a:ext cx="8881087" cy="810478"/>
          </a:xfrm>
          <a:prstGeom prst="rect">
            <a:avLst/>
          </a:prstGeom>
          <a:ln w="12700">
            <a:miter lim="400000"/>
          </a:ln>
          <a:effectLst>
            <a:outerShdw blurRad="88900" dist="38100" dir="2168027"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marL="511342" indent="-511342">
              <a:buSzPct val="100000"/>
              <a:buChar char="•"/>
              <a:defRPr sz="4600">
                <a:solidFill>
                  <a:srgbClr val="FFFB00"/>
                </a:solidFill>
              </a:defRPr>
            </a:lvl1pPr>
          </a:lstStyle>
          <a:p>
            <a:r>
              <a:t>Cost Effective </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896"/>
                                        </p:tgtEl>
                                        <p:attrNameLst>
                                          <p:attrName>style.visibility</p:attrName>
                                        </p:attrNameLst>
                                      </p:cBhvr>
                                      <p:to>
                                        <p:strVal val="visible"/>
                                      </p:to>
                                    </p:set>
                                    <p:animEffect transition="in" filter="wipe(right)">
                                      <p:cBhvr>
                                        <p:cTn id="7" dur="1000"/>
                                        <p:tgtEl>
                                          <p:spTgt spid="896"/>
                                        </p:tgtEl>
                                      </p:cBhvr>
                                    </p:animEffect>
                                  </p:childTnLst>
                                </p:cTn>
                              </p:par>
                            </p:childTnLst>
                          </p:cTn>
                        </p:par>
                        <p:par>
                          <p:cTn id="8" fill="hold">
                            <p:stCondLst>
                              <p:cond delay="1000"/>
                            </p:stCondLst>
                            <p:childTnLst>
                              <p:par>
                                <p:cTn id="9" presetID="9" presetClass="entr" fill="hold" grpId="2" nodeType="afterEffect">
                                  <p:stCondLst>
                                    <p:cond delay="400"/>
                                  </p:stCondLst>
                                  <p:iterate>
                                    <p:tmAbs val="0"/>
                                  </p:iterate>
                                  <p:childTnLst>
                                    <p:set>
                                      <p:cBhvr>
                                        <p:cTn id="10" fill="hold"/>
                                        <p:tgtEl>
                                          <p:spTgt spid="897"/>
                                        </p:tgtEl>
                                        <p:attrNameLst>
                                          <p:attrName>style.visibility</p:attrName>
                                        </p:attrNameLst>
                                      </p:cBhvr>
                                      <p:to>
                                        <p:strVal val="visible"/>
                                      </p:to>
                                    </p:set>
                                    <p:animEffect transition="in" filter="dissolve">
                                      <p:cBhvr>
                                        <p:cTn id="11" dur="600"/>
                                        <p:tgtEl>
                                          <p:spTgt spid="897"/>
                                        </p:tgtEl>
                                      </p:cBhvr>
                                    </p:animEffect>
                                  </p:childTnLst>
                                </p:cTn>
                              </p:par>
                            </p:childTnLst>
                          </p:cTn>
                        </p:par>
                        <p:par>
                          <p:cTn id="12" fill="hold">
                            <p:stCondLst>
                              <p:cond delay="2000"/>
                            </p:stCondLst>
                            <p:childTnLst>
                              <p:par>
                                <p:cTn id="13" presetID="9" presetClass="entr" fill="hold" grpId="3" nodeType="afterEffect">
                                  <p:stCondLst>
                                    <p:cond delay="400"/>
                                  </p:stCondLst>
                                  <p:iterate>
                                    <p:tmAbs val="0"/>
                                  </p:iterate>
                                  <p:childTnLst>
                                    <p:set>
                                      <p:cBhvr>
                                        <p:cTn id="14" fill="hold"/>
                                        <p:tgtEl>
                                          <p:spTgt spid="899"/>
                                        </p:tgtEl>
                                        <p:attrNameLst>
                                          <p:attrName>style.visibility</p:attrName>
                                        </p:attrNameLst>
                                      </p:cBhvr>
                                      <p:to>
                                        <p:strVal val="visible"/>
                                      </p:to>
                                    </p:set>
                                    <p:animEffect transition="in" filter="dissolve">
                                      <p:cBhvr>
                                        <p:cTn id="15" dur="600"/>
                                        <p:tgtEl>
                                          <p:spTgt spid="899"/>
                                        </p:tgtEl>
                                      </p:cBhvr>
                                    </p:animEffect>
                                  </p:childTnLst>
                                </p:cTn>
                              </p:par>
                            </p:childTnLst>
                          </p:cTn>
                        </p:par>
                        <p:par>
                          <p:cTn id="16" fill="hold">
                            <p:stCondLst>
                              <p:cond delay="3000"/>
                            </p:stCondLst>
                            <p:childTnLst>
                              <p:par>
                                <p:cTn id="17" presetID="9" presetClass="entr" fill="hold" grpId="4" nodeType="afterEffect">
                                  <p:stCondLst>
                                    <p:cond delay="400"/>
                                  </p:stCondLst>
                                  <p:iterate>
                                    <p:tmAbs val="0"/>
                                  </p:iterate>
                                  <p:childTnLst>
                                    <p:set>
                                      <p:cBhvr>
                                        <p:cTn id="18" fill="hold"/>
                                        <p:tgtEl>
                                          <p:spTgt spid="898"/>
                                        </p:tgtEl>
                                        <p:attrNameLst>
                                          <p:attrName>style.visibility</p:attrName>
                                        </p:attrNameLst>
                                      </p:cBhvr>
                                      <p:to>
                                        <p:strVal val="visible"/>
                                      </p:to>
                                    </p:set>
                                    <p:animEffect transition="in" filter="dissolve">
                                      <p:cBhvr>
                                        <p:cTn id="19" dur="600"/>
                                        <p:tgtEl>
                                          <p:spTgt spid="898"/>
                                        </p:tgtEl>
                                      </p:cBhvr>
                                    </p:animEffect>
                                  </p:childTnLst>
                                </p:cTn>
                              </p:par>
                            </p:childTnLst>
                          </p:cTn>
                        </p:par>
                        <p:par>
                          <p:cTn id="20" fill="hold">
                            <p:stCondLst>
                              <p:cond delay="4000"/>
                            </p:stCondLst>
                            <p:childTnLst>
                              <p:par>
                                <p:cTn id="21" presetID="9" presetClass="entr" fill="hold" grpId="5" nodeType="afterEffect">
                                  <p:stCondLst>
                                    <p:cond delay="400"/>
                                  </p:stCondLst>
                                  <p:iterate>
                                    <p:tmAbs val="0"/>
                                  </p:iterate>
                                  <p:childTnLst>
                                    <p:set>
                                      <p:cBhvr>
                                        <p:cTn id="22" fill="hold"/>
                                        <p:tgtEl>
                                          <p:spTgt spid="900"/>
                                        </p:tgtEl>
                                        <p:attrNameLst>
                                          <p:attrName>style.visibility</p:attrName>
                                        </p:attrNameLst>
                                      </p:cBhvr>
                                      <p:to>
                                        <p:strVal val="visible"/>
                                      </p:to>
                                    </p:set>
                                    <p:animEffect transition="in" filter="dissolve">
                                      <p:cBhvr>
                                        <p:cTn id="23" dur="600"/>
                                        <p:tgtEl>
                                          <p:spTgt spid="900"/>
                                        </p:tgtEl>
                                      </p:cBhvr>
                                    </p:animEffect>
                                  </p:childTnLst>
                                </p:cTn>
                              </p:par>
                            </p:childTnLst>
                          </p:cTn>
                        </p:par>
                        <p:par>
                          <p:cTn id="24" fill="hold">
                            <p:stCondLst>
                              <p:cond delay="5000"/>
                            </p:stCondLst>
                            <p:childTnLst>
                              <p:par>
                                <p:cTn id="25" presetID="9" presetClass="entr" fill="hold" grpId="6" nodeType="afterEffect">
                                  <p:stCondLst>
                                    <p:cond delay="400"/>
                                  </p:stCondLst>
                                  <p:iterate>
                                    <p:tmAbs val="0"/>
                                  </p:iterate>
                                  <p:childTnLst>
                                    <p:set>
                                      <p:cBhvr>
                                        <p:cTn id="26" fill="hold"/>
                                        <p:tgtEl>
                                          <p:spTgt spid="901"/>
                                        </p:tgtEl>
                                        <p:attrNameLst>
                                          <p:attrName>style.visibility</p:attrName>
                                        </p:attrNameLst>
                                      </p:cBhvr>
                                      <p:to>
                                        <p:strVal val="visible"/>
                                      </p:to>
                                    </p:set>
                                    <p:animEffect transition="in" filter="dissolve">
                                      <p:cBhvr>
                                        <p:cTn id="27" dur="600"/>
                                        <p:tgtEl>
                                          <p:spTgt spid="901"/>
                                        </p:tgtEl>
                                      </p:cBhvr>
                                    </p:animEffect>
                                  </p:childTnLst>
                                </p:cTn>
                              </p:par>
                            </p:childTnLst>
                          </p:cTn>
                        </p:par>
                        <p:par>
                          <p:cTn id="28" fill="hold">
                            <p:stCondLst>
                              <p:cond delay="6000"/>
                            </p:stCondLst>
                            <p:childTnLst>
                              <p:par>
                                <p:cTn id="29" presetID="9" presetClass="entr" fill="hold" grpId="7" nodeType="afterEffect">
                                  <p:stCondLst>
                                    <p:cond delay="400"/>
                                  </p:stCondLst>
                                  <p:iterate>
                                    <p:tmAbs val="0"/>
                                  </p:iterate>
                                  <p:childTnLst>
                                    <p:set>
                                      <p:cBhvr>
                                        <p:cTn id="30" fill="hold"/>
                                        <p:tgtEl>
                                          <p:spTgt spid="902"/>
                                        </p:tgtEl>
                                        <p:attrNameLst>
                                          <p:attrName>style.visibility</p:attrName>
                                        </p:attrNameLst>
                                      </p:cBhvr>
                                      <p:to>
                                        <p:strVal val="visible"/>
                                      </p:to>
                                    </p:set>
                                    <p:animEffect transition="in" filter="dissolve">
                                      <p:cBhvr>
                                        <p:cTn id="31" dur="600"/>
                                        <p:tgtEl>
                                          <p:spTgt spid="902"/>
                                        </p:tgtEl>
                                      </p:cBhvr>
                                    </p:animEffect>
                                  </p:childTnLst>
                                </p:cTn>
                              </p:par>
                            </p:childTnLst>
                          </p:cTn>
                        </p:par>
                        <p:par>
                          <p:cTn id="32" fill="hold">
                            <p:stCondLst>
                              <p:cond delay="7000"/>
                            </p:stCondLst>
                            <p:childTnLst>
                              <p:par>
                                <p:cTn id="33" presetID="9" presetClass="entr" fill="hold" grpId="8" nodeType="afterEffect">
                                  <p:stCondLst>
                                    <p:cond delay="400"/>
                                  </p:stCondLst>
                                  <p:iterate>
                                    <p:tmAbs val="0"/>
                                  </p:iterate>
                                  <p:childTnLst>
                                    <p:set>
                                      <p:cBhvr>
                                        <p:cTn id="34" fill="hold"/>
                                        <p:tgtEl>
                                          <p:spTgt spid="903"/>
                                        </p:tgtEl>
                                        <p:attrNameLst>
                                          <p:attrName>style.visibility</p:attrName>
                                        </p:attrNameLst>
                                      </p:cBhvr>
                                      <p:to>
                                        <p:strVal val="visible"/>
                                      </p:to>
                                    </p:set>
                                    <p:animEffect transition="in" filter="dissolve">
                                      <p:cBhvr>
                                        <p:cTn id="35" dur="600"/>
                                        <p:tgtEl>
                                          <p:spTgt spid="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1" animBg="1" advAuto="0"/>
      <p:bldP spid="897" grpId="2" animBg="1" advAuto="0"/>
      <p:bldP spid="898" grpId="4" animBg="1" advAuto="0"/>
      <p:bldP spid="899" grpId="3" animBg="1" advAuto="0"/>
      <p:bldP spid="900" grpId="5" animBg="1" advAuto="0"/>
      <p:bldP spid="901" grpId="6" animBg="1" advAuto="0"/>
      <p:bldP spid="902" grpId="7" animBg="1" advAuto="0"/>
      <p:bldP spid="903" grpId="8"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 name="Rainforest 1.jpg" descr="Rainforest 1.jpg"/>
          <p:cNvPicPr>
            <a:picLocks noChangeAspect="1"/>
          </p:cNvPicPr>
          <p:nvPr/>
        </p:nvPicPr>
        <p:blipFill rotWithShape="1">
          <a:blip r:embed="rId3">
            <a:extLst/>
          </a:blip>
          <a:srcRect t="7943" b="7943"/>
          <a:stretch/>
        </p:blipFill>
        <p:spPr>
          <a:xfrm>
            <a:off x="0" y="-1"/>
            <a:ext cx="16293712" cy="9144001"/>
          </a:xfrm>
          <a:prstGeom prst="rect">
            <a:avLst/>
          </a:prstGeom>
          <a:ln w="12700">
            <a:miter lim="400000"/>
          </a:ln>
        </p:spPr>
      </p:pic>
      <p:sp>
        <p:nvSpPr>
          <p:cNvPr id="908" name="DRAWDOWN"/>
          <p:cNvSpPr txBox="1"/>
          <p:nvPr/>
        </p:nvSpPr>
        <p:spPr>
          <a:xfrm>
            <a:off x="391745" y="37045"/>
            <a:ext cx="9169698" cy="1318310"/>
          </a:xfrm>
          <a:prstGeom prst="rect">
            <a:avLst/>
          </a:prstGeom>
          <a:ln w="12700">
            <a:miter lim="400000"/>
          </a:ln>
          <a:effectLst>
            <a:outerShdw blurRad="76200" dist="88900" dir="2168027"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defRPr sz="7900" b="0">
                <a:solidFill>
                  <a:srgbClr val="FFFFFF"/>
                </a:solidFill>
                <a:latin typeface="Futura Bold"/>
                <a:ea typeface="Futura Bold"/>
                <a:cs typeface="Futura Bold"/>
                <a:sym typeface="Futura Bold"/>
              </a:defRPr>
            </a:lvl1pPr>
          </a:lstStyle>
          <a:p>
            <a:r>
              <a:rPr dirty="0"/>
              <a:t>DRAWDOWN</a:t>
            </a:r>
            <a:r>
              <a:rPr lang="en-US" dirty="0"/>
              <a:t> IS</a:t>
            </a:r>
            <a:r>
              <a:rPr dirty="0"/>
              <a:t> </a:t>
            </a:r>
          </a:p>
        </p:txBody>
      </p:sp>
      <p:sp>
        <p:nvSpPr>
          <p:cNvPr id="909" name="“that point in time when the concentration of greenhouse gases in the atmosphere begins to decline on a year-to-year basis.”"/>
          <p:cNvSpPr txBox="1"/>
          <p:nvPr/>
        </p:nvSpPr>
        <p:spPr>
          <a:xfrm>
            <a:off x="2339908" y="4011459"/>
            <a:ext cx="11576184" cy="195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300" b="0">
                <a:solidFill>
                  <a:srgbClr val="FFFFFF"/>
                </a:solidFill>
              </a:defRPr>
            </a:lvl1pPr>
          </a:lstStyle>
          <a:p>
            <a:r>
              <a:t>“that point in time when the concentration of greenhouse gases in the atmosphere begins to decline on a year-to-year basis.”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2" nodeType="afterEffect">
                                  <p:stCondLst>
                                    <p:cond delay="100"/>
                                  </p:stCondLst>
                                  <p:iterate>
                                    <p:tmAbs val="0"/>
                                  </p:iterate>
                                  <p:childTnLst>
                                    <p:set>
                                      <p:cBhvr>
                                        <p:cTn id="6" fill="hold"/>
                                        <p:tgtEl>
                                          <p:spTgt spid="909"/>
                                        </p:tgtEl>
                                        <p:attrNameLst>
                                          <p:attrName>style.visibility</p:attrName>
                                        </p:attrNameLst>
                                      </p:cBhvr>
                                      <p:to>
                                        <p:strVal val="visible"/>
                                      </p:to>
                                    </p:set>
                                    <p:animEffect transition="in" filter="dissolve">
                                      <p:cBhvr>
                                        <p:cTn id="7" dur="1500"/>
                                        <p:tgtEl>
                                          <p:spTgt spid="909"/>
                                        </p:tgtEl>
                                      </p:cBhvr>
                                    </p:animEffect>
                                  </p:childTnLst>
                                </p:cTn>
                              </p:par>
                            </p:childTnLst>
                          </p:cTn>
                        </p:par>
                        <p:par>
                          <p:cTn id="8" fill="hold">
                            <p:stCondLst>
                              <p:cond delay="1600"/>
                            </p:stCondLst>
                            <p:childTnLst>
                              <p:par>
                                <p:cTn id="9" presetID="-1" presetClass="path" presetSubtype="0" accel="50000" decel="50000" fill="hold" nodeType="afterEffect">
                                  <p:stCondLst>
                                    <p:cond delay="0"/>
                                  </p:stCondLst>
                                  <p:childTnLst>
                                    <p:animMotion origin="layout" path="M 0.000000 0.000000 C 0.000000 0.000000 0.000000 -0.000000 -0.000000 0.261111" pathEditMode="relative">
                                      <p:cBhvr>
                                        <p:cTn id="10" dur="5000" fill="hold"/>
                                        <p:tgtEl>
                                          <p:spTgt spid="908"/>
                                        </p:tgtEl>
                                        <p:attrNameLst>
                                          <p:attrName>ppt_x</p:attrName>
                                          <p:attrName>ppt_y</p:attrName>
                                        </p:attrNameLst>
                                      </p:cBhvr>
                                    </p:animMotion>
                                  </p:childTnLst>
                                </p:cTn>
                              </p:par>
                            </p:childTnLst>
                          </p:cTn>
                        </p:par>
                        <p:par>
                          <p:cTn id="11" fill="hold">
                            <p:stCondLst>
                              <p:cond delay="6600"/>
                            </p:stCondLst>
                            <p:childTnLst>
                              <p:par>
                                <p:cTn id="12" presetID="9" presetClass="emph" fill="hold" grpId="4" nodeType="withEffect">
                                  <p:stCondLst>
                                    <p:cond delay="0"/>
                                  </p:stCondLst>
                                  <p:childTnLst>
                                    <p:set>
                                      <p:cBhvr>
                                        <p:cTn id="13" dur="indefinite" fill="hold"/>
                                        <p:tgtEl>
                                          <p:spTgt spid="908"/>
                                        </p:tgtEl>
                                        <p:attrNameLst>
                                          <p:attrName>style.opacity</p:attrName>
                                        </p:attrNameLst>
                                      </p:cBhvr>
                                      <p:to>
                                        <p:strVal val="0.00"/>
                                      </p:to>
                                    </p:set>
                                    <p:animEffect filter="image" prLst="opacity: 0.00; ">
                                      <p:cBhvr>
                                        <p:cTn id="14" dur="indefinite" fill="hold"/>
                                        <p:tgtEl>
                                          <p:spTgt spid="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4" animBg="1" advAuto="0"/>
      <p:bldP spid="909"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We see global warming not as inevitability but as an invitation to build, innovate and effect change, a pathway that awakens creativity, compassion, and genius.  This is not a liberal agenda, nor is it a conservative one. This is the human agenda”"/>
          <p:cNvSpPr txBox="1">
            <a:spLocks noGrp="1"/>
          </p:cNvSpPr>
          <p:nvPr>
            <p:ph type="title"/>
          </p:nvPr>
        </p:nvSpPr>
        <p:spPr>
          <a:xfrm>
            <a:off x="677333" y="309033"/>
            <a:ext cx="8974734" cy="7816587"/>
          </a:xfrm>
          <a:prstGeom prst="rect">
            <a:avLst/>
          </a:prstGeom>
        </p:spPr>
        <p:txBody>
          <a:bodyPr/>
          <a:lstStyle/>
          <a:p>
            <a:pPr algn="l" defTabSz="425195">
              <a:lnSpc>
                <a:spcPts val="6200"/>
              </a:lnSpc>
              <a:defRPr sz="5022">
                <a:solidFill>
                  <a:srgbClr val="FFFF00"/>
                </a:solidFill>
              </a:defRPr>
            </a:pPr>
            <a:r>
              <a:t>“We see global warming not as inevitability but as an invitation to build, innovate and effect change, a pathway that </a:t>
            </a:r>
            <a:r>
              <a:rPr>
                <a:solidFill>
                  <a:srgbClr val="45A4FC"/>
                </a:solidFill>
              </a:rPr>
              <a:t>awakens creativity, compassion, and genius.  </a:t>
            </a:r>
            <a:r>
              <a:t>This is not a liberal agenda, nor is it a conservative one. </a:t>
            </a:r>
            <a:r>
              <a:rPr>
                <a:solidFill>
                  <a:srgbClr val="45A4FC"/>
                </a:solidFill>
              </a:rPr>
              <a:t>This is the human agenda</a:t>
            </a:r>
            <a:r>
              <a:t>”</a:t>
            </a:r>
          </a:p>
        </p:txBody>
      </p:sp>
      <p:sp>
        <p:nvSpPr>
          <p:cNvPr id="915" name="Paul Hawken, Drawdown"/>
          <p:cNvSpPr txBox="1"/>
          <p:nvPr/>
        </p:nvSpPr>
        <p:spPr>
          <a:xfrm>
            <a:off x="5313010" y="8223171"/>
            <a:ext cx="4602586" cy="520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3000">
                <a:solidFill>
                  <a:srgbClr val="FFFFFF"/>
                </a:solidFill>
              </a:defRPr>
            </a:lvl1pPr>
          </a:lstStyle>
          <a:p>
            <a:r>
              <a:t>Paul Hawken, Drawdown</a:t>
            </a:r>
          </a:p>
        </p:txBody>
      </p:sp>
      <p:pic>
        <p:nvPicPr>
          <p:cNvPr id="916" name="Hawken 3.jpg" descr="Hawken 3.jpg"/>
          <p:cNvPicPr>
            <a:picLocks noChangeAspect="1"/>
          </p:cNvPicPr>
          <p:nvPr/>
        </p:nvPicPr>
        <p:blipFill>
          <a:blip r:embed="rId3">
            <a:extLst/>
          </a:blip>
          <a:stretch>
            <a:fillRect/>
          </a:stretch>
        </p:blipFill>
        <p:spPr>
          <a:xfrm>
            <a:off x="10268942" y="-1"/>
            <a:ext cx="6096001" cy="9144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Our governments and institutions have failed to protect us. It's up to all of us to take matters into our own hands with a new approach that could actually work”"/>
          <p:cNvSpPr txBox="1"/>
          <p:nvPr/>
        </p:nvSpPr>
        <p:spPr>
          <a:xfrm>
            <a:off x="190103" y="3062386"/>
            <a:ext cx="15875795" cy="4042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chorCtr="0">
            <a:spAutoFit/>
          </a:bodyPr>
          <a:lstStyle>
            <a:lvl1pPr>
              <a:defRPr sz="6400">
                <a:solidFill>
                  <a:srgbClr val="FFFFFF"/>
                </a:solidFill>
              </a:defRPr>
            </a:lvl1pPr>
          </a:lstStyle>
          <a:p>
            <a:pPr algn="ctr"/>
            <a:r>
              <a:rPr dirty="0"/>
              <a:t>“Our governments and institutions have failed to protect us. It's up to all of us to take matters into our own hands with a new approach that could actually work”</a:t>
            </a:r>
          </a:p>
        </p:txBody>
      </p:sp>
      <p:sp>
        <p:nvSpPr>
          <p:cNvPr id="921" name="theclimatemobilization.org"/>
          <p:cNvSpPr txBox="1"/>
          <p:nvPr/>
        </p:nvSpPr>
        <p:spPr>
          <a:xfrm>
            <a:off x="9835044" y="7991749"/>
            <a:ext cx="6355803" cy="59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500" u="sng">
                <a:solidFill>
                  <a:srgbClr val="0000FF"/>
                </a:solidFill>
                <a:uFill>
                  <a:solidFill>
                    <a:srgbClr val="0000FF"/>
                  </a:solidFill>
                </a:uFill>
                <a:hlinkClick r:id="rId3"/>
              </a:defRPr>
            </a:lvl1pPr>
          </a:lstStyle>
          <a:p>
            <a:pPr>
              <a:defRPr u="none">
                <a:solidFill>
                  <a:srgbClr val="FFFFFF"/>
                </a:solidFill>
                <a:uFillTx/>
              </a:defRPr>
            </a:pPr>
            <a:r>
              <a:rPr u="sng">
                <a:solidFill>
                  <a:srgbClr val="0000FF"/>
                </a:solidFill>
                <a:uFill>
                  <a:solidFill>
                    <a:srgbClr val="0000FF"/>
                  </a:solidFill>
                </a:uFill>
                <a:hlinkClick r:id="rId3"/>
              </a:rPr>
              <a:t>theclimatemobilization.org</a:t>
            </a:r>
          </a:p>
        </p:txBody>
      </p:sp>
      <p:sp>
        <p:nvSpPr>
          <p:cNvPr id="922" name="MOBILIZE!"/>
          <p:cNvSpPr txBox="1"/>
          <p:nvPr/>
        </p:nvSpPr>
        <p:spPr>
          <a:xfrm>
            <a:off x="621836" y="-59151"/>
            <a:ext cx="15012328"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0000">
                <a:solidFill>
                  <a:srgbClr val="FF2600"/>
                </a:solidFill>
              </a:defRPr>
            </a:lvl1pPr>
          </a:lstStyle>
          <a:p>
            <a:pPr algn="ctr"/>
            <a:r>
              <a:rPr dirty="0"/>
              <a:t>MOBILIZE!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3"/>
          <p:cNvSpPr txBox="1"/>
          <p:nvPr/>
        </p:nvSpPr>
        <p:spPr>
          <a:xfrm>
            <a:off x="4525419" y="1958741"/>
            <a:ext cx="7205162" cy="7356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51100">
                <a:solidFill>
                  <a:srgbClr val="FFFFFF"/>
                </a:solidFill>
              </a:defRPr>
            </a:pPr>
            <a:r>
              <a:t>S</a:t>
            </a:r>
            <a:r>
              <a:rPr baseline="31999"/>
              <a:t>3</a:t>
            </a:r>
          </a:p>
        </p:txBody>
      </p:sp>
      <p:sp>
        <p:nvSpPr>
          <p:cNvPr id="927" name="MOBILIZE!"/>
          <p:cNvSpPr txBox="1"/>
          <p:nvPr/>
        </p:nvSpPr>
        <p:spPr>
          <a:xfrm>
            <a:off x="621836" y="-59151"/>
            <a:ext cx="15012328" cy="3180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0000">
                <a:solidFill>
                  <a:srgbClr val="FF2600"/>
                </a:solidFill>
              </a:defRPr>
            </a:lvl1pPr>
          </a:lstStyle>
          <a:p>
            <a:pPr algn="ctr"/>
            <a:r>
              <a:rPr dirty="0"/>
              <a:t>MOBILIZE!</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Must We Change?"/>
          <p:cNvSpPr txBox="1"/>
          <p:nvPr/>
        </p:nvSpPr>
        <p:spPr>
          <a:xfrm>
            <a:off x="0" y="842880"/>
            <a:ext cx="16256000" cy="205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defRPr sz="12700">
                <a:solidFill>
                  <a:srgbClr val="FFFB00"/>
                </a:solidFill>
              </a:defRPr>
            </a:lvl1pPr>
          </a:lstStyle>
          <a:p>
            <a:pPr algn="ctr"/>
            <a:r>
              <a:t>Must We Change?</a:t>
            </a:r>
          </a:p>
        </p:txBody>
      </p:sp>
      <p:sp>
        <p:nvSpPr>
          <p:cNvPr id="932" name="Can We Change?"/>
          <p:cNvSpPr txBox="1"/>
          <p:nvPr/>
        </p:nvSpPr>
        <p:spPr>
          <a:xfrm>
            <a:off x="0" y="3263808"/>
            <a:ext cx="16256000" cy="205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defRPr sz="12700">
                <a:solidFill>
                  <a:srgbClr val="FFFB00"/>
                </a:solidFill>
              </a:defRPr>
            </a:lvl1pPr>
          </a:lstStyle>
          <a:p>
            <a:pPr algn="ctr"/>
            <a:r>
              <a:t>Can We Change?</a:t>
            </a:r>
          </a:p>
        </p:txBody>
      </p:sp>
      <p:sp>
        <p:nvSpPr>
          <p:cNvPr id="933" name="Will We Change?"/>
          <p:cNvSpPr txBox="1"/>
          <p:nvPr/>
        </p:nvSpPr>
        <p:spPr>
          <a:xfrm>
            <a:off x="-1" y="5710135"/>
            <a:ext cx="16255999" cy="2056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ctr">
              <a:defRPr sz="12700">
                <a:solidFill>
                  <a:srgbClr val="FFFB00"/>
                </a:solidFill>
              </a:defRPr>
            </a:pPr>
            <a:r>
              <a:rPr>
                <a:solidFill>
                  <a:srgbClr val="FF2600"/>
                </a:solidFill>
              </a:rPr>
              <a:t>Will</a:t>
            </a:r>
            <a:r>
              <a:t> We Change?</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31"/>
                                        </p:tgtEl>
                                        <p:attrNameLst>
                                          <p:attrName>style.visibility</p:attrName>
                                        </p:attrNameLst>
                                      </p:cBhvr>
                                      <p:to>
                                        <p:strVal val="visible"/>
                                      </p:to>
                                    </p:set>
                                    <p:animEffect transition="in" filter="dissolve">
                                      <p:cBhvr>
                                        <p:cTn id="7" dur="1000"/>
                                        <p:tgtEl>
                                          <p:spTgt spid="9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32"/>
                                        </p:tgtEl>
                                        <p:attrNameLst>
                                          <p:attrName>style.visibility</p:attrName>
                                        </p:attrNameLst>
                                      </p:cBhvr>
                                      <p:to>
                                        <p:strVal val="visible"/>
                                      </p:to>
                                    </p:set>
                                    <p:animEffect transition="in" filter="dissolve">
                                      <p:cBhvr>
                                        <p:cTn id="12" dur="1000"/>
                                        <p:tgtEl>
                                          <p:spTgt spid="9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933"/>
                                        </p:tgtEl>
                                        <p:attrNameLst>
                                          <p:attrName>style.visibility</p:attrName>
                                        </p:attrNameLst>
                                      </p:cBhvr>
                                      <p:to>
                                        <p:strVal val="visible"/>
                                      </p:to>
                                    </p:set>
                                    <p:animEffect transition="in" filter="dissolve">
                                      <p:cBhvr>
                                        <p:cTn id="17" dur="10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 grpId="1" animBg="1" advAuto="0"/>
      <p:bldP spid="932" grpId="2" animBg="1" advAuto="0"/>
      <p:bldP spid="933"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It is not an exaggeration to say… by omission and commission, by unwillingness to do what we have to do, we are living out a mutual suicide pact planet-wide”"/>
          <p:cNvSpPr txBox="1"/>
          <p:nvPr/>
        </p:nvSpPr>
        <p:spPr>
          <a:xfrm>
            <a:off x="1107379" y="1226104"/>
            <a:ext cx="5957367" cy="6368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4700" b="0">
                <a:solidFill>
                  <a:srgbClr val="FFFB00"/>
                </a:solidFill>
              </a:defRPr>
            </a:pPr>
            <a:r>
              <a:rPr>
                <a:solidFill>
                  <a:srgbClr val="FF2600"/>
                </a:solidFill>
              </a:rPr>
              <a:t>“It is not an exaggeration</a:t>
            </a:r>
            <a:r>
              <a:t> to say… by omission and commission, by unwillingness to do what we have to do, </a:t>
            </a:r>
            <a:r>
              <a:rPr>
                <a:solidFill>
                  <a:srgbClr val="FF2600"/>
                </a:solidFill>
              </a:rPr>
              <a:t>we are living out a mutual suicide pact planet-wide”</a:t>
            </a:r>
          </a:p>
        </p:txBody>
      </p:sp>
      <p:sp>
        <p:nvSpPr>
          <p:cNvPr id="936" name="—John Kerry"/>
          <p:cNvSpPr txBox="1"/>
          <p:nvPr/>
        </p:nvSpPr>
        <p:spPr>
          <a:xfrm>
            <a:off x="4688635" y="8233916"/>
            <a:ext cx="2239925" cy="484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700" b="0">
                <a:solidFill>
                  <a:srgbClr val="FFFFFF"/>
                </a:solidFill>
              </a:defRPr>
            </a:lvl1pPr>
          </a:lstStyle>
          <a:p>
            <a:r>
              <a:t>—John Kerry</a:t>
            </a:r>
          </a:p>
        </p:txBody>
      </p:sp>
      <p:pic>
        <p:nvPicPr>
          <p:cNvPr id="937" name="kerry 2.jpg" descr="kerry 2.jpg"/>
          <p:cNvPicPr>
            <a:picLocks noChangeAspect="1"/>
          </p:cNvPicPr>
          <p:nvPr/>
        </p:nvPicPr>
        <p:blipFill>
          <a:blip r:embed="rId2">
            <a:extLst/>
          </a:blip>
          <a:stretch>
            <a:fillRect/>
          </a:stretch>
        </p:blipFill>
        <p:spPr>
          <a:xfrm>
            <a:off x="7553504" y="1400826"/>
            <a:ext cx="8032610" cy="601912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29">
        <p:dissolv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Blue Marble.jpg" descr="Blue Marble.jpg"/>
          <p:cNvPicPr>
            <a:picLocks noChangeAspect="1"/>
          </p:cNvPicPr>
          <p:nvPr/>
        </p:nvPicPr>
        <p:blipFill>
          <a:blip r:embed="rId3">
            <a:extLst/>
          </a:blip>
          <a:stretch>
            <a:fillRect/>
          </a:stretch>
        </p:blipFill>
        <p:spPr>
          <a:xfrm>
            <a:off x="3408333" y="0"/>
            <a:ext cx="9439334" cy="9144001"/>
          </a:xfrm>
          <a:prstGeom prst="rect">
            <a:avLst/>
          </a:prstGeom>
          <a:ln w="12700">
            <a:miter lim="400000"/>
          </a:ln>
        </p:spPr>
      </p:pic>
      <p:sp>
        <p:nvSpPr>
          <p:cNvPr id="940" name="Source: NASA"/>
          <p:cNvSpPr txBox="1"/>
          <p:nvPr/>
        </p:nvSpPr>
        <p:spPr>
          <a:xfrm>
            <a:off x="914400" y="8691785"/>
            <a:ext cx="1105074" cy="22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solidFill>
                  <a:srgbClr val="FFFFFF">
                    <a:alpha val="50000"/>
                  </a:srgbClr>
                </a:solidFill>
              </a:defRPr>
            </a:lvl1pPr>
          </a:lstStyle>
          <a:p>
            <a:r>
              <a:t>Source: NASA</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9" name="Group"/>
          <p:cNvGrpSpPr/>
          <p:nvPr/>
        </p:nvGrpSpPr>
        <p:grpSpPr>
          <a:xfrm>
            <a:off x="4318000" y="2032000"/>
            <a:ext cx="11938000" cy="7112000"/>
            <a:chOff x="0" y="0"/>
            <a:chExt cx="11938000" cy="7112000"/>
          </a:xfrm>
        </p:grpSpPr>
        <p:pic>
          <p:nvPicPr>
            <p:cNvPr id="657" name="Solar radiation.png" descr="Solar radiation.png"/>
            <p:cNvPicPr>
              <a:picLocks noChangeAspect="1"/>
            </p:cNvPicPr>
            <p:nvPr/>
          </p:nvPicPr>
          <p:blipFill>
            <a:blip r:embed="rId3">
              <a:extLst/>
            </a:blip>
            <a:stretch>
              <a:fillRect/>
            </a:stretch>
          </p:blipFill>
          <p:spPr>
            <a:xfrm>
              <a:off x="0" y="0"/>
              <a:ext cx="11938000" cy="7112000"/>
            </a:xfrm>
            <a:prstGeom prst="rect">
              <a:avLst/>
            </a:prstGeom>
            <a:ln w="12700" cap="flat">
              <a:noFill/>
              <a:miter lim="400000"/>
            </a:ln>
            <a:effectLst/>
          </p:spPr>
        </p:pic>
        <p:pic>
          <p:nvPicPr>
            <p:cNvPr id="658" name="rays.png" descr="rays.png"/>
            <p:cNvPicPr>
              <a:picLocks noChangeAspect="1"/>
            </p:cNvPicPr>
            <p:nvPr/>
          </p:nvPicPr>
          <p:blipFill>
            <a:blip r:embed="rId4">
              <a:extLst/>
            </a:blip>
            <a:stretch>
              <a:fillRect/>
            </a:stretch>
          </p:blipFill>
          <p:spPr>
            <a:xfrm>
              <a:off x="325772" y="569451"/>
              <a:ext cx="7416801" cy="5359403"/>
            </a:xfrm>
            <a:prstGeom prst="rect">
              <a:avLst/>
            </a:prstGeom>
            <a:ln w="12700" cap="flat">
              <a:noFill/>
              <a:miter lim="400000"/>
            </a:ln>
            <a:effectLst/>
          </p:spPr>
        </p:pic>
      </p:grpSp>
      <p:sp>
        <p:nvSpPr>
          <p:cNvPr id="660" name="Enough solar energy reaches Earth every hour…"/>
          <p:cNvSpPr txBox="1"/>
          <p:nvPr/>
        </p:nvSpPr>
        <p:spPr>
          <a:xfrm>
            <a:off x="559739" y="477455"/>
            <a:ext cx="15136523" cy="1403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defRPr sz="4500">
                <a:solidFill>
                  <a:srgbClr val="FFFFFF"/>
                </a:solidFill>
              </a:defRPr>
            </a:pPr>
            <a:r>
              <a:t>Enough solar energy reaches Earth </a:t>
            </a:r>
            <a:r>
              <a:rPr>
                <a:solidFill>
                  <a:srgbClr val="FF2600"/>
                </a:solidFill>
              </a:rPr>
              <a:t>every hour </a:t>
            </a:r>
          </a:p>
          <a:p>
            <a:pPr algn="ctr">
              <a:defRPr sz="4500">
                <a:solidFill>
                  <a:srgbClr val="FFFFFF"/>
                </a:solidFill>
              </a:defRPr>
            </a:pPr>
            <a:r>
              <a:t>to fill all the world’s energy needs </a:t>
            </a:r>
            <a:r>
              <a:rPr>
                <a:solidFill>
                  <a:srgbClr val="FF2600"/>
                </a:solidFill>
              </a:rPr>
              <a:t>for</a:t>
            </a:r>
            <a:r>
              <a:t> </a:t>
            </a:r>
            <a:r>
              <a:rPr>
                <a:solidFill>
                  <a:srgbClr val="FF2600"/>
                </a:solidFill>
              </a:rPr>
              <a:t>a full year</a:t>
            </a:r>
          </a:p>
        </p:txBody>
      </p:sp>
    </p:spTree>
    <p:extLst>
      <p:ext uri="{BB962C8B-B14F-4D97-AF65-F5344CB8AC3E}">
        <p14:creationId xmlns:p14="http://schemas.microsoft.com/office/powerpoint/2010/main" val="3147380059"/>
      </p:ext>
    </p:extLst>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fill="hold"/>
                                        <p:tgtEl>
                                          <p:spTgt spid="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 name="GettyImages-959131962_cropped.jpg" descr="GettyImages-959131962_cropped.jpg"/>
          <p:cNvPicPr>
            <a:picLocks noChangeAspect="1"/>
          </p:cNvPicPr>
          <p:nvPr/>
        </p:nvPicPr>
        <p:blipFill>
          <a:blip r:embed="rId3">
            <a:extLst/>
          </a:blip>
          <a:stretch>
            <a:fillRect/>
          </a:stretch>
        </p:blipFill>
        <p:spPr>
          <a:xfrm>
            <a:off x="0" y="0"/>
            <a:ext cx="16256000" cy="9144000"/>
          </a:xfrm>
          <a:prstGeom prst="rect">
            <a:avLst/>
          </a:prstGeom>
          <a:ln w="12700">
            <a:miter lim="400000"/>
          </a:ln>
        </p:spPr>
      </p:pic>
      <p:sp>
        <p:nvSpPr>
          <p:cNvPr id="665" name="Lafayette, California"/>
          <p:cNvSpPr txBox="1">
            <a:spLocks noGrp="1"/>
          </p:cNvSpPr>
          <p:nvPr>
            <p:ph type="title"/>
          </p:nvPr>
        </p:nvSpPr>
        <p:spPr>
          <a:prstGeom prst="rect">
            <a:avLst/>
          </a:prstGeom>
        </p:spPr>
        <p:txBody>
          <a:bodyPr/>
          <a:lstStyle/>
          <a:p>
            <a:r>
              <a:t>Lafayette, California</a:t>
            </a:r>
          </a:p>
        </p:txBody>
      </p:sp>
      <p:sp>
        <p:nvSpPr>
          <p:cNvPr id="666" name="May 15, 2018"/>
          <p:cNvSpPr txBox="1">
            <a:spLocks noGrp="1"/>
          </p:cNvSpPr>
          <p:nvPr>
            <p:ph type="body" sz="quarter" idx="1"/>
          </p:nvPr>
        </p:nvSpPr>
        <p:spPr>
          <a:prstGeom prst="rect">
            <a:avLst/>
          </a:prstGeom>
        </p:spPr>
        <p:txBody>
          <a:bodyPr/>
          <a:lstStyle/>
          <a:p>
            <a:r>
              <a:t>May 15, 2018</a:t>
            </a:r>
          </a:p>
        </p:txBody>
      </p:sp>
      <p:sp>
        <p:nvSpPr>
          <p:cNvPr id="668" name="The price of solar in California has declined 53% over the past five years."/>
          <p:cNvSpPr txBox="1"/>
          <p:nvPr/>
        </p:nvSpPr>
        <p:spPr>
          <a:xfrm>
            <a:off x="10714291" y="5553471"/>
            <a:ext cx="5347343" cy="1569660"/>
          </a:xfrm>
          <a:prstGeom prst="rect">
            <a:avLst/>
          </a:prstGeom>
          <a:solidFill>
            <a:srgbClr val="000000">
              <a:alpha val="6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000">
                <a:solidFill>
                  <a:srgbClr val="FFFFFF"/>
                </a:solidFill>
              </a:defRPr>
            </a:lvl1pPr>
          </a:lstStyle>
          <a:p>
            <a:r>
              <a:rPr dirty="0"/>
              <a:t>The price of solar in California has declined 53% over the past five years.</a:t>
            </a:r>
          </a:p>
        </p:txBody>
      </p:sp>
      <p:sp>
        <p:nvSpPr>
          <p:cNvPr id="669" name="© 2017 David Paul Morris/Bloomberg via Getty Images"/>
          <p:cNvSpPr txBox="1"/>
          <p:nvPr/>
        </p:nvSpPr>
        <p:spPr>
          <a:xfrm>
            <a:off x="914400" y="8686800"/>
            <a:ext cx="7042150" cy="223615"/>
          </a:xfrm>
          <a:prstGeom prst="rect">
            <a:avLst/>
          </a:prstGeom>
          <a:ln w="12700">
            <a:miter lim="400000"/>
          </a:ln>
          <a:effectLst>
            <a:outerShdw blurRad="25400" dist="25400" dir="5400000" rotWithShape="0">
              <a:srgbClr val="000000">
                <a:alpha val="6996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defRPr sz="1200">
                <a:solidFill>
                  <a:srgbClr val="FFFFFF">
                    <a:alpha val="70000"/>
                  </a:srgbClr>
                </a:solidFill>
              </a:defRPr>
            </a:lvl1pPr>
          </a:lstStyle>
          <a:p>
            <a:r>
              <a:t>© 2017 David Paul Morris/Bloomberg via Getty Images</a:t>
            </a:r>
          </a:p>
        </p:txBody>
      </p:sp>
      <p:sp>
        <p:nvSpPr>
          <p:cNvPr id="671" name="The Average Rooftop Solar…"/>
          <p:cNvSpPr txBox="1"/>
          <p:nvPr/>
        </p:nvSpPr>
        <p:spPr>
          <a:xfrm>
            <a:off x="439992" y="6848871"/>
            <a:ext cx="5179506" cy="1569660"/>
          </a:xfrm>
          <a:prstGeom prst="rect">
            <a:avLst/>
          </a:prstGeom>
          <a:solidFill>
            <a:srgbClr val="000000">
              <a:alpha val="6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700">
                <a:solidFill>
                  <a:srgbClr val="FFFFFF"/>
                </a:solidFill>
              </a:defRPr>
            </a:lvl1pPr>
          </a:lstStyle>
          <a:p>
            <a:r>
              <a:rPr sz="3000" dirty="0"/>
              <a:t>The Average Rooftop Solar </a:t>
            </a:r>
          </a:p>
          <a:p>
            <a:r>
              <a:rPr sz="3000" dirty="0"/>
              <a:t>Installation Payback Period</a:t>
            </a:r>
          </a:p>
          <a:p>
            <a:r>
              <a:rPr sz="3000" dirty="0"/>
              <a:t>is 7.5 Years.</a:t>
            </a:r>
          </a:p>
        </p:txBody>
      </p:sp>
    </p:spTree>
    <p:extLst>
      <p:ext uri="{BB962C8B-B14F-4D97-AF65-F5344CB8AC3E}">
        <p14:creationId xmlns:p14="http://schemas.microsoft.com/office/powerpoint/2010/main" val="58964744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400"/>
                                  </p:stCondLst>
                                  <p:iterate>
                                    <p:tmAbs val="0"/>
                                  </p:iterate>
                                  <p:childTnLst>
                                    <p:set>
                                      <p:cBhvr>
                                        <p:cTn id="6" fill="hold"/>
                                        <p:tgtEl>
                                          <p:spTgt spid="668"/>
                                        </p:tgtEl>
                                        <p:attrNameLst>
                                          <p:attrName>style.visibility</p:attrName>
                                        </p:attrNameLst>
                                      </p:cBhvr>
                                      <p:to>
                                        <p:strVal val="visible"/>
                                      </p:to>
                                    </p:set>
                                    <p:animEffect transition="in" filter="dissolve">
                                      <p:cBhvr>
                                        <p:cTn id="7" dur="700"/>
                                        <p:tgtEl>
                                          <p:spTgt spid="668"/>
                                        </p:tgtEl>
                                      </p:cBhvr>
                                    </p:animEffect>
                                  </p:childTnLst>
                                </p:cTn>
                              </p:par>
                            </p:childTnLst>
                          </p:cTn>
                        </p:par>
                        <p:par>
                          <p:cTn id="8" fill="hold">
                            <p:stCondLst>
                              <p:cond delay="1100"/>
                            </p:stCondLst>
                            <p:childTnLst>
                              <p:par>
                                <p:cTn id="9" presetID="9" presetClass="entr" fill="hold" grpId="0" nodeType="afterEffect">
                                  <p:stCondLst>
                                    <p:cond delay="400"/>
                                  </p:stCondLst>
                                  <p:iterate>
                                    <p:tmAbs val="0"/>
                                  </p:iterate>
                                  <p:childTnLst>
                                    <p:set>
                                      <p:cBhvr>
                                        <p:cTn id="10" fill="hold"/>
                                        <p:tgtEl>
                                          <p:spTgt spid="671"/>
                                        </p:tgtEl>
                                        <p:attrNameLst>
                                          <p:attrName>style.visibility</p:attrName>
                                        </p:attrNameLst>
                                      </p:cBhvr>
                                      <p:to>
                                        <p:strVal val="visible"/>
                                      </p:to>
                                    </p:set>
                                    <p:animEffect transition="in" filter="dissolve">
                                      <p:cBhvr>
                                        <p:cTn id="11" dur="7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advAuto="0"/>
      <p:bldP spid="67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 name="Battery 6.jpg" descr="Battery 6.jpg"/>
          <p:cNvPicPr>
            <a:picLocks noChangeAspect="1"/>
          </p:cNvPicPr>
          <p:nvPr/>
        </p:nvPicPr>
        <p:blipFill>
          <a:blip r:embed="rId3">
            <a:extLst/>
          </a:blip>
          <a:stretch>
            <a:fillRect/>
          </a:stretch>
        </p:blipFill>
        <p:spPr>
          <a:xfrm>
            <a:off x="-424747" y="0"/>
            <a:ext cx="17506711" cy="9144001"/>
          </a:xfrm>
          <a:prstGeom prst="rect">
            <a:avLst/>
          </a:prstGeom>
          <a:ln w="12700">
            <a:miter lim="400000"/>
          </a:ln>
        </p:spPr>
      </p:pic>
      <p:sp>
        <p:nvSpPr>
          <p:cNvPr id="676" name="World’s Largest Lithium Battery"/>
          <p:cNvSpPr txBox="1"/>
          <p:nvPr/>
        </p:nvSpPr>
        <p:spPr>
          <a:xfrm>
            <a:off x="368477" y="137504"/>
            <a:ext cx="9761183" cy="792443"/>
          </a:xfrm>
          <a:prstGeom prst="rect">
            <a:avLst/>
          </a:prstGeom>
          <a:ln w="12700">
            <a:miter lim="400000"/>
          </a:ln>
          <a:effectLst>
            <a:outerShdw blurRad="63500" dist="63500" dir="2664972" rotWithShape="0">
              <a:srgbClr val="000000">
                <a:alpha val="688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4900">
                <a:solidFill>
                  <a:srgbClr val="FFFB00"/>
                </a:solidFill>
              </a:defRPr>
            </a:lvl1pPr>
          </a:lstStyle>
          <a:p>
            <a:r>
              <a:t>World’s Largest Lithium Battery </a:t>
            </a:r>
          </a:p>
        </p:txBody>
      </p:sp>
      <p:sp>
        <p:nvSpPr>
          <p:cNvPr id="677" name="February 2017 - Escondido, California"/>
          <p:cNvSpPr txBox="1"/>
          <p:nvPr/>
        </p:nvSpPr>
        <p:spPr>
          <a:xfrm>
            <a:off x="440444" y="819071"/>
            <a:ext cx="6082747" cy="459514"/>
          </a:xfrm>
          <a:prstGeom prst="rect">
            <a:avLst/>
          </a:prstGeom>
          <a:ln w="12700">
            <a:miter lim="400000"/>
          </a:ln>
          <a:effectLst>
            <a:outerShdw blurRad="25400" dist="25400" dir="2664972" rotWithShape="0">
              <a:srgbClr val="000000">
                <a:alpha val="688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500">
                <a:solidFill>
                  <a:srgbClr val="FFFFFF"/>
                </a:solidFill>
              </a:defRPr>
            </a:lvl1pPr>
          </a:lstStyle>
          <a:p>
            <a:r>
              <a:t>February 2017 - Escondido, California</a:t>
            </a:r>
          </a:p>
        </p:txBody>
      </p:sp>
      <p:sp>
        <p:nvSpPr>
          <p:cNvPr id="678" name="30 MW Storage Facility…"/>
          <p:cNvSpPr txBox="1"/>
          <p:nvPr/>
        </p:nvSpPr>
        <p:spPr>
          <a:xfrm>
            <a:off x="276799" y="7651671"/>
            <a:ext cx="5719077" cy="1261692"/>
          </a:xfrm>
          <a:prstGeom prst="rect">
            <a:avLst/>
          </a:prstGeom>
          <a:ln w="12700">
            <a:miter lim="400000"/>
          </a:ln>
          <a:effectLst>
            <a:outerShdw blurRad="25400" dist="38100" dir="3474341" rotWithShape="0">
              <a:srgbClr val="000000">
                <a:alpha val="6019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a:solidFill>
                  <a:srgbClr val="FFFB00"/>
                </a:solidFill>
              </a:defRPr>
            </a:pPr>
            <a:r>
              <a:t>30 MW Storage Facility</a:t>
            </a:r>
          </a:p>
          <a:p>
            <a:pPr>
              <a:defRPr>
                <a:solidFill>
                  <a:srgbClr val="FFFB00"/>
                </a:solidFill>
              </a:defRPr>
            </a:pPr>
            <a:r>
              <a:t>Capable of providing 120 Mwh of Energy</a:t>
            </a:r>
          </a:p>
          <a:p>
            <a:pPr>
              <a:defRPr>
                <a:solidFill>
                  <a:srgbClr val="FFFB00"/>
                </a:solidFill>
              </a:defRPr>
            </a:pPr>
            <a:r>
              <a:t>Serving 20,000 customers for 4 hours</a:t>
            </a:r>
          </a:p>
          <a:p>
            <a:pPr>
              <a:defRPr>
                <a:solidFill>
                  <a:srgbClr val="FFFB00"/>
                </a:solidFill>
              </a:defRPr>
            </a:pPr>
            <a:r>
              <a:t>400,000 Batteries installed in 20,000 Modules</a:t>
            </a:r>
          </a:p>
        </p:txBody>
      </p:sp>
      <p:sp>
        <p:nvSpPr>
          <p:cNvPr id="679" name="Text"/>
          <p:cNvSpPr txBox="1"/>
          <p:nvPr/>
        </p:nvSpPr>
        <p:spPr>
          <a:xfrm>
            <a:off x="7819144" y="4379304"/>
            <a:ext cx="617712" cy="385392"/>
          </a:xfrm>
          <a:prstGeom prst="rect">
            <a:avLst/>
          </a:prstGeom>
          <a:ln w="12700">
            <a:miter lim="400000"/>
          </a:ln>
        </p:spPr>
        <p:txBody>
          <a:bodyPr wrap="none" lIns="50800" tIns="50800" rIns="50800" bIns="50800">
            <a:spAutoFit/>
          </a:bodyPr>
          <a:lstStyle/>
          <a:p>
            <a:endParaRPr/>
          </a:p>
        </p:txBody>
      </p:sp>
      <p:sp>
        <p:nvSpPr>
          <p:cNvPr id="681" name="In 2013, California enacted the world's first energy storage mandate, requiring its utilities to adopt 1,325 megawatts of energy storage by 2020."/>
          <p:cNvSpPr txBox="1"/>
          <p:nvPr/>
        </p:nvSpPr>
        <p:spPr>
          <a:xfrm>
            <a:off x="8890854" y="6362878"/>
            <a:ext cx="7406155" cy="1338828"/>
          </a:xfrm>
          <a:prstGeom prst="rect">
            <a:avLst/>
          </a:prstGeom>
          <a:solidFill>
            <a:srgbClr val="000000">
              <a:alpha val="6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0" tIns="91440" rIns="91440" bIns="9144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000">
                <a:solidFill>
                  <a:srgbClr val="FFFFFF"/>
                </a:solidFill>
              </a:defRPr>
            </a:lvl1pPr>
          </a:lstStyle>
          <a:p>
            <a:r>
              <a:rPr sz="2500" b="0" dirty="0"/>
              <a:t>In 2013, California enacted the world's first energy storage mandate, requiring its utilities to adopt 1,325 megawatts of energy storage by 2020.</a:t>
            </a:r>
          </a:p>
        </p:txBody>
      </p:sp>
    </p:spTree>
    <p:extLst>
      <p:ext uri="{BB962C8B-B14F-4D97-AF65-F5344CB8AC3E}">
        <p14:creationId xmlns:p14="http://schemas.microsoft.com/office/powerpoint/2010/main" val="2986558101"/>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681"/>
                                        </p:tgtEl>
                                        <p:attrNameLst>
                                          <p:attrName>style.visibility</p:attrName>
                                        </p:attrNameLst>
                                      </p:cBhvr>
                                      <p:to>
                                        <p:strVal val="visible"/>
                                      </p:to>
                                    </p:set>
                                    <p:animEffect transition="in" filter="dissolve">
                                      <p:cBhvr>
                                        <p:cTn id="7" dur="700"/>
                                        <p:tgtEl>
                                          <p:spTgt spid="681"/>
                                        </p:tgtEl>
                                      </p:cBhvr>
                                    </p:animEffect>
                                  </p:childTnLst>
                                </p:cTn>
                              </p:par>
                            </p:childTnLst>
                          </p:cTn>
                        </p:par>
                        <p:par>
                          <p:cTn id="8" fill="hold">
                            <p:stCondLst>
                              <p:cond delay="1000"/>
                            </p:stCondLst>
                            <p:childTnLst>
                              <p:par>
                                <p:cTn id="9" presetID="9" presetClass="entr" fill="hold" grpId="0" nodeType="afterEffect">
                                  <p:stCondLst>
                                    <p:cond delay="400"/>
                                  </p:stCondLst>
                                  <p:iterate>
                                    <p:tmAbs val="0"/>
                                  </p:iterate>
                                  <p:childTnLst>
                                    <p:set>
                                      <p:cBhvr>
                                        <p:cTn id="10" fill="hold"/>
                                        <p:tgtEl>
                                          <p:spTgt spid="678"/>
                                        </p:tgtEl>
                                        <p:attrNameLst>
                                          <p:attrName>style.visibility</p:attrName>
                                        </p:attrNameLst>
                                      </p:cBhvr>
                                      <p:to>
                                        <p:strVal val="visible"/>
                                      </p:to>
                                    </p:set>
                                    <p:animEffect transition="in" filter="dissolve">
                                      <p:cBhvr>
                                        <p:cTn id="11" dur="10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animBg="1" advAuto="0"/>
      <p:bldP spid="681"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olar-plus-batteries…"/>
          <p:cNvSpPr txBox="1">
            <a:spLocks noGrp="1"/>
          </p:cNvSpPr>
          <p:nvPr>
            <p:ph type="title"/>
          </p:nvPr>
        </p:nvSpPr>
        <p:spPr>
          <a:xfrm>
            <a:off x="745066" y="1155700"/>
            <a:ext cx="14528801" cy="5829300"/>
          </a:xfrm>
          <a:prstGeom prst="rect">
            <a:avLst/>
          </a:prstGeom>
        </p:spPr>
        <p:txBody>
          <a:bodyPr/>
          <a:lstStyle/>
          <a:p>
            <a:pPr>
              <a:lnSpc>
                <a:spcPts val="9100"/>
              </a:lnSpc>
              <a:defRPr sz="7500">
                <a:solidFill>
                  <a:srgbClr val="FF2600"/>
                </a:solidFill>
              </a:defRPr>
            </a:pPr>
            <a:r>
              <a:t>“Solar-plus-batteries </a:t>
            </a:r>
          </a:p>
          <a:p>
            <a:pPr>
              <a:lnSpc>
                <a:spcPts val="9100"/>
              </a:lnSpc>
              <a:defRPr sz="7500"/>
            </a:pPr>
            <a:r>
              <a:t>is set to begin </a:t>
            </a:r>
          </a:p>
          <a:p>
            <a:pPr>
              <a:lnSpc>
                <a:spcPts val="9100"/>
              </a:lnSpc>
              <a:defRPr sz="7500">
                <a:solidFill>
                  <a:srgbClr val="FF2600"/>
                </a:solidFill>
              </a:defRPr>
            </a:pPr>
            <a:r>
              <a:t>a dramatic transformation </a:t>
            </a:r>
          </a:p>
          <a:p>
            <a:pPr>
              <a:lnSpc>
                <a:spcPts val="9100"/>
              </a:lnSpc>
              <a:defRPr sz="7500"/>
            </a:pPr>
            <a:r>
              <a:t>of human civilization.”</a:t>
            </a:r>
          </a:p>
        </p:txBody>
      </p:sp>
      <p:sp>
        <p:nvSpPr>
          <p:cNvPr id="686" name="Bloomberg View…"/>
          <p:cNvSpPr txBox="1">
            <a:spLocks noGrp="1"/>
          </p:cNvSpPr>
          <p:nvPr>
            <p:ph type="body" sz="quarter" idx="1"/>
          </p:nvPr>
        </p:nvSpPr>
        <p:spPr>
          <a:xfrm>
            <a:off x="787400" y="6477000"/>
            <a:ext cx="14173200" cy="1917700"/>
          </a:xfrm>
          <a:prstGeom prst="rect">
            <a:avLst/>
          </a:prstGeom>
        </p:spPr>
        <p:txBody>
          <a:bodyPr/>
          <a:lstStyle>
            <a:lvl2pPr>
              <a:lnSpc>
                <a:spcPct val="100000"/>
              </a:lnSpc>
              <a:spcBef>
                <a:spcPts val="300"/>
              </a:spcBef>
              <a:defRPr sz="3000">
                <a:solidFill>
                  <a:srgbClr val="9DA9A9"/>
                </a:solidFill>
              </a:defRPr>
            </a:lvl2pPr>
          </a:lstStyle>
          <a:p>
            <a:r>
              <a:t>Bloomberg View</a:t>
            </a:r>
          </a:p>
          <a:p>
            <a:pPr lvl="1"/>
            <a:r>
              <a:t>April 8, 2015</a:t>
            </a:r>
          </a:p>
        </p:txBody>
      </p:sp>
    </p:spTree>
    <p:extLst>
      <p:ext uri="{BB962C8B-B14F-4D97-AF65-F5344CB8AC3E}">
        <p14:creationId xmlns:p14="http://schemas.microsoft.com/office/powerpoint/2010/main" val="1698890834"/>
      </p:ext>
    </p:extLst>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Microgrids"/>
          <p:cNvSpPr txBox="1"/>
          <p:nvPr/>
        </p:nvSpPr>
        <p:spPr>
          <a:xfrm>
            <a:off x="453144" y="124804"/>
            <a:ext cx="8388194" cy="1730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1500">
                <a:solidFill>
                  <a:srgbClr val="FFFB00"/>
                </a:solidFill>
              </a:defRPr>
            </a:lvl1pPr>
          </a:lstStyle>
          <a:p>
            <a:r>
              <a:t>Microgrids</a:t>
            </a:r>
          </a:p>
        </p:txBody>
      </p:sp>
      <p:sp>
        <p:nvSpPr>
          <p:cNvPr id="691" name="Text"/>
          <p:cNvSpPr txBox="1"/>
          <p:nvPr/>
        </p:nvSpPr>
        <p:spPr>
          <a:xfrm>
            <a:off x="1079677" y="2939971"/>
            <a:ext cx="9375351" cy="385391"/>
          </a:xfrm>
          <a:prstGeom prst="rect">
            <a:avLst/>
          </a:prstGeom>
          <a:ln w="12700">
            <a:miter lim="400000"/>
          </a:ln>
        </p:spPr>
        <p:txBody>
          <a:bodyPr lIns="50800" tIns="50800" rIns="50800" bIns="50800">
            <a:spAutoFit/>
          </a:bodyPr>
          <a:lstStyle/>
          <a:p>
            <a:endParaRPr/>
          </a:p>
        </p:txBody>
      </p:sp>
      <p:sp>
        <p:nvSpPr>
          <p:cNvPr id="692" name="Localized grouping of distributed energy sources together with storage or backup generation including management tools"/>
          <p:cNvSpPr txBox="1"/>
          <p:nvPr/>
        </p:nvSpPr>
        <p:spPr>
          <a:xfrm>
            <a:off x="622477" y="1969735"/>
            <a:ext cx="7496879" cy="969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a:solidFill>
                  <a:srgbClr val="FF2600"/>
                </a:solidFill>
              </a:defRPr>
            </a:lvl1pPr>
          </a:lstStyle>
          <a:p>
            <a:r>
              <a:t>Localized grouping of distributed energy sources together with storage or backup generation including management tools</a:t>
            </a:r>
          </a:p>
        </p:txBody>
      </p:sp>
      <p:sp>
        <p:nvSpPr>
          <p:cNvPr id="693" name="Multiple homes in a neighborhood share solar power and storage"/>
          <p:cNvSpPr txBox="1"/>
          <p:nvPr/>
        </p:nvSpPr>
        <p:spPr>
          <a:xfrm>
            <a:off x="622477" y="2939971"/>
            <a:ext cx="7714961" cy="677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a:solidFill>
                  <a:srgbClr val="FF2600"/>
                </a:solidFill>
              </a:defRPr>
            </a:lvl1pPr>
          </a:lstStyle>
          <a:p>
            <a:r>
              <a:t>Multiple homes in a neighborhood share solar power and storage</a:t>
            </a:r>
          </a:p>
        </p:txBody>
      </p:sp>
      <p:sp>
        <p:nvSpPr>
          <p:cNvPr id="694" name="Can include adjacent businesses or multi-use buildings"/>
          <p:cNvSpPr txBox="1"/>
          <p:nvPr/>
        </p:nvSpPr>
        <p:spPr>
          <a:xfrm>
            <a:off x="622477" y="3618107"/>
            <a:ext cx="8388194" cy="38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a:solidFill>
                  <a:srgbClr val="FF2600"/>
                </a:solidFill>
              </a:defRPr>
            </a:lvl1pPr>
          </a:lstStyle>
          <a:p>
            <a:r>
              <a:t>Can include adjacent businesses or multi-use buildings</a:t>
            </a:r>
          </a:p>
        </p:txBody>
      </p:sp>
      <p:sp>
        <p:nvSpPr>
          <p:cNvPr id="695" name="Use what you need, draw on larger grid as needed, sell excess into the grid"/>
          <p:cNvSpPr txBox="1"/>
          <p:nvPr/>
        </p:nvSpPr>
        <p:spPr>
          <a:xfrm>
            <a:off x="616987" y="4042416"/>
            <a:ext cx="7355459" cy="677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00526" indent="-200526">
              <a:buSzPct val="100000"/>
              <a:buChar char="•"/>
              <a:defRPr>
                <a:solidFill>
                  <a:srgbClr val="FF2600"/>
                </a:solidFill>
              </a:defRPr>
            </a:lvl1pPr>
          </a:lstStyle>
          <a:p>
            <a:r>
              <a:t>Use what you need, draw on larger grid as needed, sell excess into the grid</a:t>
            </a:r>
          </a:p>
        </p:txBody>
      </p:sp>
      <p:sp>
        <p:nvSpPr>
          <p:cNvPr id="696" name="Advantages"/>
          <p:cNvSpPr txBox="1"/>
          <p:nvPr/>
        </p:nvSpPr>
        <p:spPr>
          <a:xfrm>
            <a:off x="554744" y="4937301"/>
            <a:ext cx="4612590" cy="9038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5600">
                <a:solidFill>
                  <a:srgbClr val="01BDFF"/>
                </a:solidFill>
              </a:defRPr>
            </a:lvl1pPr>
          </a:lstStyle>
          <a:p>
            <a:r>
              <a:t>Advantages</a:t>
            </a:r>
          </a:p>
        </p:txBody>
      </p:sp>
      <p:sp>
        <p:nvSpPr>
          <p:cNvPr id="697" name="Text"/>
          <p:cNvSpPr txBox="1"/>
          <p:nvPr/>
        </p:nvSpPr>
        <p:spPr>
          <a:xfrm>
            <a:off x="842611" y="6712241"/>
            <a:ext cx="7056612" cy="385391"/>
          </a:xfrm>
          <a:prstGeom prst="rect">
            <a:avLst/>
          </a:prstGeom>
          <a:ln w="12700">
            <a:miter lim="400000"/>
          </a:ln>
        </p:spPr>
        <p:txBody>
          <a:bodyPr lIns="50800" tIns="50800" rIns="50800" bIns="50800">
            <a:spAutoFit/>
          </a:bodyPr>
          <a:lstStyle/>
          <a:p>
            <a:endParaRPr/>
          </a:p>
        </p:txBody>
      </p:sp>
      <p:sp>
        <p:nvSpPr>
          <p:cNvPr id="698" name="Drawdown CO2"/>
          <p:cNvSpPr txBox="1"/>
          <p:nvPr/>
        </p:nvSpPr>
        <p:spPr>
          <a:xfrm>
            <a:off x="727901" y="6058529"/>
            <a:ext cx="2448472"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a:solidFill>
                  <a:srgbClr val="00B0F0"/>
                </a:solidFill>
              </a:defRPr>
            </a:lvl1pPr>
          </a:lstStyle>
          <a:p>
            <a:r>
              <a:t>Drawdown CO2</a:t>
            </a:r>
          </a:p>
        </p:txBody>
      </p:sp>
      <p:sp>
        <p:nvSpPr>
          <p:cNvPr id="699" name="Electric Reliability - Avoid losses from utility blackouts"/>
          <p:cNvSpPr txBox="1"/>
          <p:nvPr/>
        </p:nvSpPr>
        <p:spPr>
          <a:xfrm>
            <a:off x="717620" y="6635914"/>
            <a:ext cx="7172524"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a:solidFill>
                  <a:srgbClr val="00B0F0"/>
                </a:solidFill>
              </a:defRPr>
            </a:lvl1pPr>
          </a:lstStyle>
          <a:p>
            <a:r>
              <a:t>Electric Reliability - Avoid losses from utility blackouts</a:t>
            </a:r>
          </a:p>
        </p:txBody>
      </p:sp>
      <p:sp>
        <p:nvSpPr>
          <p:cNvPr id="700" name="Lowers Energy Costs for Consumers and Businesses"/>
          <p:cNvSpPr txBox="1"/>
          <p:nvPr/>
        </p:nvSpPr>
        <p:spPr>
          <a:xfrm>
            <a:off x="689801" y="7213299"/>
            <a:ext cx="7050362"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a:solidFill>
                  <a:srgbClr val="00B0F0"/>
                </a:solidFill>
              </a:defRPr>
            </a:lvl1pPr>
          </a:lstStyle>
          <a:p>
            <a:r>
              <a:t>Lowers Energy Costs for Consumers and Businesses</a:t>
            </a:r>
          </a:p>
        </p:txBody>
      </p:sp>
      <p:sp>
        <p:nvSpPr>
          <p:cNvPr id="701" name="Improves Community Well Being"/>
          <p:cNvSpPr txBox="1"/>
          <p:nvPr/>
        </p:nvSpPr>
        <p:spPr>
          <a:xfrm>
            <a:off x="713229" y="7815957"/>
            <a:ext cx="4532686" cy="38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a:solidFill>
                  <a:srgbClr val="00B0F0"/>
                </a:solidFill>
              </a:defRPr>
            </a:lvl1pPr>
          </a:lstStyle>
          <a:p>
            <a:r>
              <a:t>Improves Community Well Being</a:t>
            </a:r>
          </a:p>
        </p:txBody>
      </p:sp>
      <p:pic>
        <p:nvPicPr>
          <p:cNvPr id="702" name="Ardehuizen 1 a.jpeg" descr="Ardehuizen 1 a.jpeg"/>
          <p:cNvPicPr>
            <a:picLocks noChangeAspect="1"/>
          </p:cNvPicPr>
          <p:nvPr/>
        </p:nvPicPr>
        <p:blipFill>
          <a:blip r:embed="rId3">
            <a:extLst/>
          </a:blip>
          <a:stretch>
            <a:fillRect/>
          </a:stretch>
        </p:blipFill>
        <p:spPr>
          <a:xfrm>
            <a:off x="8292372" y="1917769"/>
            <a:ext cx="7496879" cy="5600562"/>
          </a:xfrm>
          <a:prstGeom prst="rect">
            <a:avLst/>
          </a:prstGeom>
          <a:ln w="12700">
            <a:miter lim="400000"/>
          </a:ln>
        </p:spPr>
      </p:pic>
      <p:sp>
        <p:nvSpPr>
          <p:cNvPr id="703" name="Ardehuizen, Netherlands - A “near” self-sufficient eco-village consisting of 23 “Earthship” houses."/>
          <p:cNvSpPr txBox="1"/>
          <p:nvPr/>
        </p:nvSpPr>
        <p:spPr>
          <a:xfrm>
            <a:off x="8217482" y="7593775"/>
            <a:ext cx="7496879" cy="704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just">
              <a:defRPr b="0">
                <a:solidFill>
                  <a:srgbClr val="FFFFFF"/>
                </a:solidFill>
                <a:latin typeface="Helvetica Neue"/>
                <a:ea typeface="Helvetica Neue"/>
                <a:cs typeface="Helvetica Neue"/>
                <a:sym typeface="Helvetica Neue"/>
              </a:defRPr>
            </a:lvl1pPr>
          </a:lstStyle>
          <a:p>
            <a:r>
              <a:t>Ardehuizen, Netherlands - A “near” self-sufficient eco-village consisting of 23 “Earthship” houses.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CCA2.jpg" descr="CCA2.jpg"/>
          <p:cNvPicPr>
            <a:picLocks noChangeAspect="1"/>
          </p:cNvPicPr>
          <p:nvPr/>
        </p:nvPicPr>
        <p:blipFill>
          <a:blip r:embed="rId3">
            <a:extLst/>
          </a:blip>
          <a:stretch>
            <a:fillRect/>
          </a:stretch>
        </p:blipFill>
        <p:spPr>
          <a:xfrm>
            <a:off x="1591071" y="1045713"/>
            <a:ext cx="13073858" cy="7354047"/>
          </a:xfrm>
          <a:prstGeom prst="rect">
            <a:avLst/>
          </a:prstGeom>
          <a:ln w="12700">
            <a:miter lim="400000"/>
          </a:ln>
        </p:spPr>
      </p:pic>
      <p:sp>
        <p:nvSpPr>
          <p:cNvPr id="708" name="How Community Choice Aggregation Works"/>
          <p:cNvSpPr txBox="1"/>
          <p:nvPr/>
        </p:nvSpPr>
        <p:spPr>
          <a:xfrm>
            <a:off x="3200577" y="230638"/>
            <a:ext cx="9854846" cy="620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3600">
                <a:solidFill>
                  <a:srgbClr val="FFFB00"/>
                </a:solidFill>
              </a:defRPr>
            </a:lvl1pPr>
          </a:lstStyle>
          <a:p>
            <a:r>
              <a:t>How Community Choice Aggregation Works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Energy Mobilization Actions"/>
          <p:cNvSpPr txBox="1"/>
          <p:nvPr/>
        </p:nvSpPr>
        <p:spPr>
          <a:xfrm>
            <a:off x="1033111" y="430856"/>
            <a:ext cx="14545708" cy="1261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8200">
                <a:solidFill>
                  <a:srgbClr val="FFFB00"/>
                </a:solidFill>
              </a:defRPr>
            </a:lvl1pPr>
          </a:lstStyle>
          <a:p>
            <a:r>
              <a:t>Energy Mobilization Actions</a:t>
            </a:r>
          </a:p>
        </p:txBody>
      </p:sp>
      <p:sp>
        <p:nvSpPr>
          <p:cNvPr id="715" name="Move rapidly toward Community Choice Aggregation"/>
          <p:cNvSpPr txBox="1"/>
          <p:nvPr/>
        </p:nvSpPr>
        <p:spPr>
          <a:xfrm>
            <a:off x="1657374" y="5876002"/>
            <a:ext cx="12087227" cy="620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sz="3600">
                <a:solidFill>
                  <a:srgbClr val="FF2600"/>
                </a:solidFill>
              </a:defRPr>
            </a:lvl1pPr>
          </a:lstStyle>
          <a:p>
            <a:r>
              <a:t>Move rapidly toward Community Choice Aggregation</a:t>
            </a:r>
          </a:p>
        </p:txBody>
      </p:sp>
      <p:sp>
        <p:nvSpPr>
          <p:cNvPr id="716" name="Install solar on every available rooftop, including homes, businesses, government properties, schools, police, fire stations, community centers, transit depots, carports, parks, etc."/>
          <p:cNvSpPr txBox="1"/>
          <p:nvPr/>
        </p:nvSpPr>
        <p:spPr>
          <a:xfrm>
            <a:off x="1656481" y="2004730"/>
            <a:ext cx="11987412" cy="2220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95300" lvl="1" indent="-457200" defTabSz="546100">
              <a:spcBef>
                <a:spcPts val="1300"/>
              </a:spcBef>
              <a:buSzPct val="100000"/>
              <a:buFont typeface="Arial"/>
              <a:buChar char="•"/>
              <a:defRPr sz="3600">
                <a:solidFill>
                  <a:srgbClr val="FF2600"/>
                </a:solidFill>
              </a:defRPr>
            </a:pPr>
            <a:r>
              <a:t>Install solar on every available rooftop, including homes, businesses, government properties, schools, police, fire stations, community centers, transit depots, carports, parks, etc.</a:t>
            </a:r>
          </a:p>
        </p:txBody>
      </p:sp>
      <p:sp>
        <p:nvSpPr>
          <p:cNvPr id="717" name="Lobby to Allow Microgrids"/>
          <p:cNvSpPr txBox="1"/>
          <p:nvPr/>
        </p:nvSpPr>
        <p:spPr>
          <a:xfrm>
            <a:off x="1703024" y="4702095"/>
            <a:ext cx="6294761" cy="620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57200" indent="-457200" defTabSz="546100">
              <a:spcBef>
                <a:spcPts val="1300"/>
              </a:spcBef>
              <a:buSzPct val="100000"/>
              <a:buFont typeface="Arial"/>
              <a:buChar char="•"/>
              <a:defRPr sz="3600">
                <a:solidFill>
                  <a:srgbClr val="FF2600"/>
                </a:solidFill>
              </a:defRPr>
            </a:lvl1pPr>
          </a:lstStyle>
          <a:p>
            <a:r>
              <a:t>Lobby to Allow Microgrids</a:t>
            </a:r>
          </a:p>
        </p:txBody>
      </p:sp>
      <p:sp>
        <p:nvSpPr>
          <p:cNvPr id="718" name="Partner with surrounding cities to build Utility Scale Solar Plants and offshore Wind Farms"/>
          <p:cNvSpPr txBox="1"/>
          <p:nvPr/>
        </p:nvSpPr>
        <p:spPr>
          <a:xfrm>
            <a:off x="1633950" y="7049909"/>
            <a:ext cx="12715579" cy="1153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57200" indent="-457200" defTabSz="546100">
              <a:spcBef>
                <a:spcPts val="1300"/>
              </a:spcBef>
              <a:buSzPct val="100000"/>
              <a:buFont typeface="Arial"/>
              <a:buChar char="•"/>
              <a:defRPr sz="3600">
                <a:solidFill>
                  <a:srgbClr val="FF2600"/>
                </a:solidFill>
              </a:defRPr>
            </a:lvl1pPr>
          </a:lstStyle>
          <a:p>
            <a:r>
              <a:t>Partner with surrounding cities to build Utility Scale Solar Plants and offshore Wind Farms</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000000"/>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43</TotalTime>
  <Words>4348</Words>
  <Application>Microsoft Macintosh PowerPoint</Application>
  <PresentationFormat>Custom</PresentationFormat>
  <Paragraphs>609</Paragraphs>
  <Slides>29</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BlairMdITC TT</vt:lpstr>
      <vt:lpstr>Calibri</vt:lpstr>
      <vt:lpstr>Futura Bold</vt:lpstr>
      <vt:lpstr>Helvetica</vt:lpstr>
      <vt:lpstr>Helvetica Neue</vt:lpstr>
      <vt:lpstr>Lucida Grande</vt:lpstr>
      <vt:lpstr>White</vt:lpstr>
      <vt:lpstr>PowerPoint Presentation</vt:lpstr>
      <vt:lpstr>PowerPoint Presentation</vt:lpstr>
      <vt:lpstr>PowerPoint Presentation</vt:lpstr>
      <vt:lpstr>Lafayette, California</vt:lpstr>
      <vt:lpstr>PowerPoint Presentation</vt:lpstr>
      <vt:lpstr>“Solar-plus-batteries  is set to begin  a dramatic transformation  of human civilization.”</vt:lpstr>
      <vt:lpstr>PowerPoint Presentation</vt:lpstr>
      <vt:lpstr>PowerPoint Presentation</vt:lpstr>
      <vt:lpstr>PowerPoint Presentation</vt:lpstr>
      <vt:lpstr>PowerPoint Presentation</vt:lpstr>
      <vt:lpstr>Benefits of Buying an Electric Vehicle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“We see global warming not as inevitability but as an invitation to build, innovate and effect change, a pathway that awakens creativity, compassion, and genius.  This is not a liberal agenda, nor is it a conservative one. This is the human agenda”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Valentine Songeur</cp:lastModifiedBy>
  <cp:revision>6</cp:revision>
  <dcterms:modified xsi:type="dcterms:W3CDTF">2019-01-15T23:47:53Z</dcterms:modified>
</cp:coreProperties>
</file>