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3" r:id="rId2"/>
  </p:sldMasterIdLst>
  <p:notesMasterIdLst>
    <p:notesMasterId r:id="rId37"/>
  </p:notesMasterIdLst>
  <p:handoutMasterIdLst>
    <p:handoutMasterId r:id="rId38"/>
  </p:handoutMasterIdLst>
  <p:sldIdLst>
    <p:sldId id="440" r:id="rId3"/>
    <p:sldId id="439" r:id="rId4"/>
    <p:sldId id="437" r:id="rId5"/>
    <p:sldId id="400" r:id="rId6"/>
    <p:sldId id="405" r:id="rId7"/>
    <p:sldId id="410" r:id="rId8"/>
    <p:sldId id="411" r:id="rId9"/>
    <p:sldId id="412" r:id="rId10"/>
    <p:sldId id="413" r:id="rId11"/>
    <p:sldId id="414" r:id="rId12"/>
    <p:sldId id="415" r:id="rId13"/>
    <p:sldId id="416" r:id="rId14"/>
    <p:sldId id="417" r:id="rId15"/>
    <p:sldId id="418" r:id="rId16"/>
    <p:sldId id="419" r:id="rId17"/>
    <p:sldId id="420" r:id="rId18"/>
    <p:sldId id="421" r:id="rId19"/>
    <p:sldId id="422" r:id="rId20"/>
    <p:sldId id="423" r:id="rId21"/>
    <p:sldId id="408" r:id="rId22"/>
    <p:sldId id="373" r:id="rId23"/>
    <p:sldId id="424" r:id="rId24"/>
    <p:sldId id="425" r:id="rId25"/>
    <p:sldId id="426" r:id="rId26"/>
    <p:sldId id="427" r:id="rId27"/>
    <p:sldId id="428" r:id="rId28"/>
    <p:sldId id="429" r:id="rId29"/>
    <p:sldId id="430" r:id="rId30"/>
    <p:sldId id="445" r:id="rId31"/>
    <p:sldId id="434" r:id="rId32"/>
    <p:sldId id="387" r:id="rId33"/>
    <p:sldId id="436" r:id="rId34"/>
    <p:sldId id="444" r:id="rId35"/>
    <p:sldId id="348" r:id="rId36"/>
  </p:sldIdLst>
  <p:sldSz cx="9144000" cy="6858000" type="screen4x3"/>
  <p:notesSz cx="6950075" cy="9236075"/>
  <p:defaultTextStyle>
    <a:defPPr>
      <a:defRPr lang="en-US"/>
    </a:defPPr>
    <a:lvl1pPr algn="l" rtl="0" fontAlgn="base">
      <a:spcBef>
        <a:spcPct val="0"/>
      </a:spcBef>
      <a:spcAft>
        <a:spcPct val="0"/>
      </a:spcAft>
      <a:defRPr sz="2400" kern="1200" baseline="-25000">
        <a:solidFill>
          <a:schemeClr val="tx1"/>
        </a:solidFill>
        <a:latin typeface="Arial" charset="0"/>
        <a:ea typeface="ＭＳ Ｐゴシック" pitchFamily="34" charset="-128"/>
        <a:cs typeface="+mn-cs"/>
      </a:defRPr>
    </a:lvl1pPr>
    <a:lvl2pPr marL="457200" algn="l" rtl="0" fontAlgn="base">
      <a:spcBef>
        <a:spcPct val="0"/>
      </a:spcBef>
      <a:spcAft>
        <a:spcPct val="0"/>
      </a:spcAft>
      <a:defRPr sz="2400" kern="1200" baseline="-25000">
        <a:solidFill>
          <a:schemeClr val="tx1"/>
        </a:solidFill>
        <a:latin typeface="Arial" charset="0"/>
        <a:ea typeface="ＭＳ Ｐゴシック" pitchFamily="34" charset="-128"/>
        <a:cs typeface="+mn-cs"/>
      </a:defRPr>
    </a:lvl2pPr>
    <a:lvl3pPr marL="914400" algn="l" rtl="0" fontAlgn="base">
      <a:spcBef>
        <a:spcPct val="0"/>
      </a:spcBef>
      <a:spcAft>
        <a:spcPct val="0"/>
      </a:spcAft>
      <a:defRPr sz="2400" kern="1200" baseline="-250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2400" kern="1200" baseline="-250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2400" kern="1200" baseline="-25000">
        <a:solidFill>
          <a:schemeClr val="tx1"/>
        </a:solidFill>
        <a:latin typeface="Arial" charset="0"/>
        <a:ea typeface="ＭＳ Ｐゴシック" pitchFamily="34" charset="-128"/>
        <a:cs typeface="+mn-cs"/>
      </a:defRPr>
    </a:lvl5pPr>
    <a:lvl6pPr marL="2286000" algn="l" defTabSz="914400" rtl="0" eaLnBrk="1" latinLnBrk="0" hangingPunct="1">
      <a:defRPr sz="2400" kern="1200" baseline="-25000">
        <a:solidFill>
          <a:schemeClr val="tx1"/>
        </a:solidFill>
        <a:latin typeface="Arial" charset="0"/>
        <a:ea typeface="ＭＳ Ｐゴシック" pitchFamily="34" charset="-128"/>
        <a:cs typeface="+mn-cs"/>
      </a:defRPr>
    </a:lvl6pPr>
    <a:lvl7pPr marL="2743200" algn="l" defTabSz="914400" rtl="0" eaLnBrk="1" latinLnBrk="0" hangingPunct="1">
      <a:defRPr sz="2400" kern="1200" baseline="-25000">
        <a:solidFill>
          <a:schemeClr val="tx1"/>
        </a:solidFill>
        <a:latin typeface="Arial" charset="0"/>
        <a:ea typeface="ＭＳ Ｐゴシック" pitchFamily="34" charset="-128"/>
        <a:cs typeface="+mn-cs"/>
      </a:defRPr>
    </a:lvl7pPr>
    <a:lvl8pPr marL="3200400" algn="l" defTabSz="914400" rtl="0" eaLnBrk="1" latinLnBrk="0" hangingPunct="1">
      <a:defRPr sz="2400" kern="1200" baseline="-25000">
        <a:solidFill>
          <a:schemeClr val="tx1"/>
        </a:solidFill>
        <a:latin typeface="Arial" charset="0"/>
        <a:ea typeface="ＭＳ Ｐゴシック" pitchFamily="34" charset="-128"/>
        <a:cs typeface="+mn-cs"/>
      </a:defRPr>
    </a:lvl8pPr>
    <a:lvl9pPr marL="3657600" algn="l" defTabSz="914400" rtl="0" eaLnBrk="1" latinLnBrk="0" hangingPunct="1">
      <a:defRPr sz="2400" kern="1200" baseline="-250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83"/>
    <a:srgbClr val="FFFFFF"/>
    <a:srgbClr val="FF7C8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105" autoAdjust="0"/>
    <p:restoredTop sz="61127" autoAdjust="0"/>
  </p:normalViewPr>
  <p:slideViewPr>
    <p:cSldViewPr>
      <p:cViewPr varScale="1">
        <p:scale>
          <a:sx n="67" d="100"/>
          <a:sy n="67" d="100"/>
        </p:scale>
        <p:origin x="1648" y="1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2" d="100"/>
          <a:sy n="82" d="100"/>
        </p:scale>
        <p:origin x="400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010982" cy="4623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dirty="0">
                <a:latin typeface="Arial" charset="0"/>
                <a:ea typeface="ＭＳ Ｐゴシック" charset="-128"/>
                <a:cs typeface="ＭＳ Ｐゴシック" charset="-128"/>
              </a:defRPr>
            </a:lvl1pPr>
          </a:lstStyle>
          <a:p>
            <a:pPr>
              <a:defRPr/>
            </a:pPr>
            <a:endParaRPr lang="en-GB"/>
          </a:p>
        </p:txBody>
      </p:sp>
      <p:sp>
        <p:nvSpPr>
          <p:cNvPr id="57347" name="Rectangle 3"/>
          <p:cNvSpPr>
            <a:spLocks noGrp="1" noChangeArrowheads="1"/>
          </p:cNvSpPr>
          <p:nvPr>
            <p:ph type="dt" sz="quarter" idx="1"/>
          </p:nvPr>
        </p:nvSpPr>
        <p:spPr bwMode="auto">
          <a:xfrm>
            <a:off x="3937438" y="0"/>
            <a:ext cx="3010982" cy="4623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fld id="{4B3659EB-9764-49CD-A2B4-10233A13B3D6}" type="datetime1">
              <a:rPr lang="en-GB"/>
              <a:pPr>
                <a:defRPr/>
              </a:pPr>
              <a:t>26/11/2018</a:t>
            </a:fld>
            <a:endParaRPr lang="en-GB" dirty="0"/>
          </a:p>
        </p:txBody>
      </p:sp>
      <p:sp>
        <p:nvSpPr>
          <p:cNvPr id="57348" name="Rectangle 4"/>
          <p:cNvSpPr>
            <a:spLocks noGrp="1" noChangeArrowheads="1"/>
          </p:cNvSpPr>
          <p:nvPr>
            <p:ph type="ftr" sz="quarter" idx="2"/>
          </p:nvPr>
        </p:nvSpPr>
        <p:spPr bwMode="auto">
          <a:xfrm>
            <a:off x="0" y="8772278"/>
            <a:ext cx="3010982" cy="4623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dirty="0">
                <a:latin typeface="Arial" charset="0"/>
                <a:ea typeface="ＭＳ Ｐゴシック" charset="-128"/>
                <a:cs typeface="ＭＳ Ｐゴシック" charset="-128"/>
              </a:defRPr>
            </a:lvl1pPr>
          </a:lstStyle>
          <a:p>
            <a:pPr>
              <a:defRPr/>
            </a:pPr>
            <a:endParaRPr lang="en-GB"/>
          </a:p>
        </p:txBody>
      </p:sp>
      <p:sp>
        <p:nvSpPr>
          <p:cNvPr id="57349" name="Rectangle 5"/>
          <p:cNvSpPr>
            <a:spLocks noGrp="1" noChangeArrowheads="1"/>
          </p:cNvSpPr>
          <p:nvPr>
            <p:ph type="sldNum" sz="quarter" idx="3"/>
          </p:nvPr>
        </p:nvSpPr>
        <p:spPr bwMode="auto">
          <a:xfrm>
            <a:off x="3937438" y="8772278"/>
            <a:ext cx="3010982" cy="4623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fld id="{706C0614-79E4-4CCD-899A-A80008B575D3}" type="slidenum">
              <a:rPr lang="en-GB"/>
              <a:pPr>
                <a:defRPr/>
              </a:pPr>
              <a:t>‹#›</a:t>
            </a:fld>
            <a:endParaRPr lang="en-GB" dirty="0"/>
          </a:p>
        </p:txBody>
      </p:sp>
    </p:spTree>
    <p:extLst>
      <p:ext uri="{BB962C8B-B14F-4D97-AF65-F5344CB8AC3E}">
        <p14:creationId xmlns:p14="http://schemas.microsoft.com/office/powerpoint/2010/main" val="33411642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982" cy="462321"/>
          </a:xfrm>
          <a:prstGeom prst="rect">
            <a:avLst/>
          </a:prstGeom>
        </p:spPr>
        <p:txBody>
          <a:bodyPr vert="horz" wrap="square" lIns="91440" tIns="45720" rIns="91440" bIns="45720" numCol="1" anchor="t" anchorCtr="0" compatLnSpc="1">
            <a:prstTxWarp prst="textNoShape">
              <a:avLst/>
            </a:prstTxWarp>
          </a:bodyPr>
          <a:lstStyle>
            <a:lvl1pPr eaLnBrk="0" hangingPunct="0">
              <a:defRPr sz="1200" dirty="0">
                <a:latin typeface="Arial" charset="0"/>
                <a:ea typeface="ＭＳ Ｐゴシック" charset="-128"/>
                <a:cs typeface="ＭＳ Ｐゴシック" charset="-128"/>
              </a:defRPr>
            </a:lvl1pPr>
          </a:lstStyle>
          <a:p>
            <a:pPr>
              <a:defRPr/>
            </a:pPr>
            <a:endParaRPr lang="en-GB"/>
          </a:p>
        </p:txBody>
      </p:sp>
      <p:sp>
        <p:nvSpPr>
          <p:cNvPr id="3" name="Date Placeholder 2"/>
          <p:cNvSpPr>
            <a:spLocks noGrp="1"/>
          </p:cNvSpPr>
          <p:nvPr>
            <p:ph type="dt" idx="1"/>
          </p:nvPr>
        </p:nvSpPr>
        <p:spPr>
          <a:xfrm>
            <a:off x="3937438" y="0"/>
            <a:ext cx="3010982" cy="462321"/>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fld id="{663C0366-9A1C-4B9F-8D65-7E28E7FDA0FA}" type="datetime1">
              <a:rPr lang="en-US"/>
              <a:pPr>
                <a:defRPr/>
              </a:pPr>
              <a:t>11/26/18</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694842" y="4386877"/>
            <a:ext cx="5560391" cy="4156455"/>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772278"/>
            <a:ext cx="3010982" cy="462320"/>
          </a:xfrm>
          <a:prstGeom prst="rect">
            <a:avLst/>
          </a:prstGeom>
        </p:spPr>
        <p:txBody>
          <a:bodyPr vert="horz" wrap="square" lIns="91440" tIns="45720" rIns="91440" bIns="45720" numCol="1" anchor="b" anchorCtr="0" compatLnSpc="1">
            <a:prstTxWarp prst="textNoShape">
              <a:avLst/>
            </a:prstTxWarp>
          </a:bodyPr>
          <a:lstStyle>
            <a:lvl1pPr eaLnBrk="0" hangingPunct="0">
              <a:defRPr sz="1200" dirty="0">
                <a:latin typeface="Arial" charset="0"/>
                <a:ea typeface="ＭＳ Ｐゴシック" charset="-128"/>
                <a:cs typeface="ＭＳ Ｐゴシック" charset="-128"/>
              </a:defRPr>
            </a:lvl1pPr>
          </a:lstStyle>
          <a:p>
            <a:pPr>
              <a:defRPr/>
            </a:pPr>
            <a:endParaRPr lang="en-GB"/>
          </a:p>
        </p:txBody>
      </p:sp>
      <p:sp>
        <p:nvSpPr>
          <p:cNvPr id="7" name="Slide Number Placeholder 6"/>
          <p:cNvSpPr>
            <a:spLocks noGrp="1"/>
          </p:cNvSpPr>
          <p:nvPr>
            <p:ph type="sldNum" sz="quarter" idx="5"/>
          </p:nvPr>
        </p:nvSpPr>
        <p:spPr>
          <a:xfrm>
            <a:off x="3937438" y="8772278"/>
            <a:ext cx="3010982" cy="46232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fld id="{2CCA99C0-E846-456C-A5D8-BB2A0EB141A3}" type="slidenum">
              <a:rPr lang="en-US"/>
              <a:pPr>
                <a:defRPr/>
              </a:pPr>
              <a:t>‹#›</a:t>
            </a:fld>
            <a:endParaRPr lang="en-US" dirty="0"/>
          </a:p>
        </p:txBody>
      </p:sp>
    </p:spTree>
    <p:extLst>
      <p:ext uri="{BB962C8B-B14F-4D97-AF65-F5344CB8AC3E}">
        <p14:creationId xmlns:p14="http://schemas.microsoft.com/office/powerpoint/2010/main" val="187504491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112" charset="-128"/>
                <a:cs typeface="ＭＳ Ｐゴシック" pitchFamily="-112" charset="-128"/>
              </a:rPr>
              <a:t>Home is a word we use often and it can have different meanings – it can be:</a:t>
            </a:r>
          </a:p>
          <a:p>
            <a:r>
              <a:rPr lang="en-US" sz="1200" kern="1200" dirty="0">
                <a:solidFill>
                  <a:schemeClr val="tx1"/>
                </a:solidFill>
                <a:effectLst/>
                <a:latin typeface="+mn-lt"/>
                <a:ea typeface="ＭＳ Ｐゴシック" pitchFamily="-112" charset="-128"/>
                <a:cs typeface="ＭＳ Ｐゴシック" pitchFamily="-112" charset="-128"/>
              </a:rPr>
              <a:t>A house, apartment, or other shelter that is the usual residence of a person, family, or household.</a:t>
            </a:r>
          </a:p>
          <a:p>
            <a:r>
              <a:rPr lang="en-US" sz="1200" kern="1200" dirty="0">
                <a:solidFill>
                  <a:schemeClr val="tx1"/>
                </a:solidFill>
                <a:effectLst/>
                <a:latin typeface="+mn-lt"/>
                <a:ea typeface="ＭＳ Ｐゴシック" pitchFamily="-112" charset="-128"/>
                <a:cs typeface="ＭＳ Ｐゴシック" pitchFamily="-112" charset="-128"/>
              </a:rPr>
              <a:t>Or the other definition is: the place in which one's domestic affections are centered.</a:t>
            </a:r>
          </a:p>
          <a:p>
            <a:r>
              <a:rPr lang="en-US" sz="1200" kern="1200" dirty="0">
                <a:solidFill>
                  <a:schemeClr val="tx1"/>
                </a:solidFill>
                <a:effectLst/>
                <a:latin typeface="+mn-lt"/>
                <a:ea typeface="ＭＳ Ｐゴシック" pitchFamily="-112" charset="-128"/>
                <a:cs typeface="ＭＳ Ｐゴシック" pitchFamily="-112" charset="-128"/>
              </a:rPr>
              <a:t>A home provides safety and warmth; it is the foundation for families and for communities.  Whether a disaster is natural or manmade, it comes with little warning and it attacks people at the center of their life.  It attacks them in their home.</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At ShelterBox we look to give families back that stable place so that they can begin to rebuild their lives and their communities.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CCA99C0-E846-456C-A5D8-BB2A0EB141A3}" type="slidenum">
              <a:rPr lang="en-US" smtClean="0"/>
              <a:pPr>
                <a:defRPr/>
              </a:pPr>
              <a:t>1</a:t>
            </a:fld>
            <a:endParaRPr lang="en-US" dirty="0"/>
          </a:p>
        </p:txBody>
      </p:sp>
    </p:spTree>
    <p:extLst>
      <p:ext uri="{BB962C8B-B14F-4D97-AF65-F5344CB8AC3E}">
        <p14:creationId xmlns:p14="http://schemas.microsoft.com/office/powerpoint/2010/main" val="2288523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Thirst Aid stations ward off cholera and other waterborne disease. Water supplies often become contaminated after a major disaster, as infrastructure and sanitation systems are destroyed. This presents a secondary but no less dangerous threat to survivors than the initial disaster.</a:t>
            </a:r>
          </a:p>
          <a:p>
            <a:endParaRPr lang="en-US" dirty="0"/>
          </a:p>
          <a:p>
            <a:r>
              <a:rPr lang="en-US" sz="1200" b="0" i="0" u="none" strike="noStrike" kern="1200" baseline="0" dirty="0">
                <a:solidFill>
                  <a:schemeClr val="tx1"/>
                </a:solidFill>
                <a:latin typeface="+mn-lt"/>
                <a:ea typeface="ＭＳ Ｐゴシック" pitchFamily="-112" charset="-128"/>
                <a:cs typeface="ＭＳ Ｐゴシック" pitchFamily="-112" charset="-128"/>
              </a:rPr>
              <a:t>The Thirst Aid Station, there on the right, is a bag-based water filter, which converts diseased and dirty water into pure, clean and safe drinking water quickly and easily. The dirty water is poured in at the top and clean water emerges from the bottom instantly. The thing I love about this is that it has been jointly pioneered by British company Pure Hydration and ShelterBox, based on feedback we received from multiple deployments of volunteers in the field.  We used to use the product on the left, that required a lot of training for beneficiaries to use and because there were multiple valves, users ran the risk of drinking untreated water.  This streamlined design on the right is our solution and an important example of how our aid has evolved to better serve our beneficiaries. </a:t>
            </a:r>
            <a:endParaRPr lang="en-US" b="0" dirty="0"/>
          </a:p>
        </p:txBody>
      </p:sp>
      <p:sp>
        <p:nvSpPr>
          <p:cNvPr id="4" name="Slide Number Placeholder 3"/>
          <p:cNvSpPr>
            <a:spLocks noGrp="1"/>
          </p:cNvSpPr>
          <p:nvPr>
            <p:ph type="sldNum" sz="quarter" idx="10"/>
          </p:nvPr>
        </p:nvSpPr>
        <p:spPr/>
        <p:txBody>
          <a:bodyPr/>
          <a:lstStyle/>
          <a:p>
            <a:pPr>
              <a:defRPr/>
            </a:pPr>
            <a:fld id="{2CCA99C0-E846-456C-A5D8-BB2A0EB141A3}" type="slidenum">
              <a:rPr lang="en-US" smtClean="0"/>
              <a:pPr>
                <a:defRPr/>
              </a:pPr>
              <a:t>10</a:t>
            </a:fld>
            <a:endParaRPr lang="en-US" dirty="0"/>
          </a:p>
        </p:txBody>
      </p:sp>
    </p:spTree>
    <p:extLst>
      <p:ext uri="{BB962C8B-B14F-4D97-AF65-F5344CB8AC3E}">
        <p14:creationId xmlns:p14="http://schemas.microsoft.com/office/powerpoint/2010/main" val="102786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marR="0" lvl="0" indent="0" algn="l" defTabSz="460949" rtl="0" eaLnBrk="0" fontAlgn="base" latinLnBrk="0" hangingPunct="0">
              <a:lnSpc>
                <a:spcPct val="100000"/>
              </a:lnSpc>
              <a:spcBef>
                <a:spcPct val="30000"/>
              </a:spcBef>
              <a:spcAft>
                <a:spcPct val="0"/>
              </a:spcAft>
              <a:buClrTx/>
              <a:buSzTx/>
              <a:buFontTx/>
              <a:buNone/>
              <a:tabLst/>
              <a:defRPr/>
            </a:pPr>
            <a:r>
              <a:rPr lang="en-GB" dirty="0">
                <a:ea typeface="ＭＳ Ｐゴシック" pitchFamily="34" charset="-128"/>
              </a:rPr>
              <a:t>In looking at how our organization has (and will continue to) evolve, one of the most recent additions to the ShelterBox Solution </a:t>
            </a:r>
            <a:r>
              <a:rPr lang="en-GB" baseline="0" dirty="0">
                <a:ea typeface="ＭＳ Ｐゴシック" pitchFamily="34" charset="-128"/>
              </a:rPr>
              <a:t>is the Shelter Repair Kit.</a:t>
            </a:r>
          </a:p>
          <a:p>
            <a:pPr marL="0" marR="0" lvl="0" indent="0" algn="l" defTabSz="460949" rtl="0" eaLnBrk="0" fontAlgn="base" latinLnBrk="0" hangingPunct="0">
              <a:lnSpc>
                <a:spcPct val="100000"/>
              </a:lnSpc>
              <a:spcBef>
                <a:spcPct val="30000"/>
              </a:spcBef>
              <a:spcAft>
                <a:spcPct val="0"/>
              </a:spcAft>
              <a:buClrTx/>
              <a:buSzTx/>
              <a:buFontTx/>
              <a:buNone/>
              <a:tabLst/>
              <a:defRPr/>
            </a:pPr>
            <a:endParaRPr lang="en-GB" baseline="0" dirty="0">
              <a:ea typeface="ＭＳ Ｐゴシック" pitchFamily="34" charset="-128"/>
            </a:endParaRPr>
          </a:p>
          <a:p>
            <a:pPr defTabSz="460949"/>
            <a:r>
              <a:rPr lang="en-GB" baseline="0" dirty="0"/>
              <a:t>Sometimes people haven’t lost their whole home – maybe walls or the roof are damaged, as was the case in Nepal in 2015. Sometimes people have been able to scavenge materials from the wreckage but need additional help to waterproof and windproof them. Sometimes there simply isn’t room for tents in urban areas.  Tarps and tools are a great provision.</a:t>
            </a:r>
          </a:p>
          <a:p>
            <a:pPr marL="0" marR="0" indent="0" algn="l" defTabSz="460949" rtl="0" eaLnBrk="0" fontAlgn="base" latinLnBrk="0" hangingPunct="0">
              <a:lnSpc>
                <a:spcPct val="100000"/>
              </a:lnSpc>
              <a:spcBef>
                <a:spcPct val="30000"/>
              </a:spcBef>
              <a:spcAft>
                <a:spcPct val="0"/>
              </a:spcAft>
              <a:buClrTx/>
              <a:buSzTx/>
              <a:buFontTx/>
              <a:buNone/>
              <a:tabLst/>
              <a:defRPr/>
            </a:pPr>
            <a:r>
              <a:rPr lang="en-GB" dirty="0"/>
              <a:t>Here you can see how close the houses are to each other and why there was no room for a tent.</a:t>
            </a:r>
          </a:p>
          <a:p>
            <a:pPr defTabSz="460949"/>
            <a:endParaRPr lang="en-GB" baseline="0"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2390" indent="-289381">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7523" indent="-23150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0533" indent="-23150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83542" indent="-23150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6552" indent="-23150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9561" indent="-23150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72570" indent="-23150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35579" indent="-23150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ACB40F-250A-40BD-955A-13A3B0E4C5F9}" type="slidenum">
              <a:rPr kumimoji="0" lang="en-US" altLang="en-US" sz="1200" b="0" i="0" u="none" strike="noStrike" kern="1200" cap="none" spc="0" normalizeH="0" baseline="-2500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2500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19823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a typeface="ＭＳ Ｐゴシック" pitchFamily="34" charset="-128"/>
              </a:rPr>
              <a:t>ShelterKits contain plastic sheeting, basic tools, rope and fixings that enable families to rapidly provide their own shelter or make repairs to their damaged houses in the aftermath of a disaster.</a:t>
            </a:r>
          </a:p>
          <a:p>
            <a:pPr marL="171450" indent="-171450">
              <a:buFont typeface="Arial" panose="020B0604020202020204" pitchFamily="34" charset="0"/>
              <a:buChar char="•"/>
            </a:pPr>
            <a:endParaRPr lang="en-GB" dirty="0">
              <a:ea typeface="ＭＳ Ｐゴシック" pitchFamily="34" charset="-128"/>
            </a:endParaRPr>
          </a:p>
          <a:p>
            <a:pPr marL="171450" marR="0" lvl="0" indent="-171450" algn="l" defTabSz="46094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These items enable people to improve their immediate environment by cutting firewood or digging a latrine, for example. Then, when it is possible, they are able to start repairing or rebuilding the home they were forced to leave.  Our </a:t>
            </a:r>
            <a:r>
              <a:rPr lang="en-US" dirty="0" err="1"/>
              <a:t>ShelterKits</a:t>
            </a:r>
            <a:r>
              <a:rPr lang="en-US" dirty="0"/>
              <a:t> allow </a:t>
            </a:r>
            <a:r>
              <a:rPr lang="en-GB" baseline="0" dirty="0"/>
              <a:t>people to remain on their </a:t>
            </a:r>
            <a:r>
              <a:rPr lang="en-GB" baseline="0" dirty="0" err="1"/>
              <a:t>homesite</a:t>
            </a:r>
            <a:r>
              <a:rPr lang="en-GB" baseline="0" dirty="0"/>
              <a:t>, secure their possessions, and repair what’s theirs.  Allowing people to remain in their community positively impacts their social, economic and mental welfare. </a:t>
            </a:r>
          </a:p>
        </p:txBody>
      </p:sp>
      <p:sp>
        <p:nvSpPr>
          <p:cNvPr id="4" name="Slide Number Placeholder 3"/>
          <p:cNvSpPr>
            <a:spLocks noGrp="1"/>
          </p:cNvSpPr>
          <p:nvPr>
            <p:ph type="sldNum" sz="quarter" idx="10"/>
          </p:nvPr>
        </p:nvSpPr>
        <p:spPr/>
        <p:txBody>
          <a:bodyPr/>
          <a:lstStyle/>
          <a:p>
            <a:pPr>
              <a:defRPr/>
            </a:pPr>
            <a:fld id="{2CCA99C0-E846-456C-A5D8-BB2A0EB141A3}" type="slidenum">
              <a:rPr lang="en-US" smtClean="0"/>
              <a:pPr>
                <a:defRPr/>
              </a:pPr>
              <a:t>12</a:t>
            </a:fld>
            <a:endParaRPr lang="en-US" dirty="0"/>
          </a:p>
        </p:txBody>
      </p:sp>
    </p:spTree>
    <p:extLst>
      <p:ext uri="{BB962C8B-B14F-4D97-AF65-F5344CB8AC3E}">
        <p14:creationId xmlns:p14="http://schemas.microsoft.com/office/powerpoint/2010/main" val="2242067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2" charset="-128"/>
                <a:cs typeface="ＭＳ Ｐゴシック" pitchFamily="-112" charset="-128"/>
              </a:rPr>
              <a:t>After seeing our gear and these 120 </a:t>
            </a:r>
            <a:r>
              <a:rPr lang="en-US" sz="1200" kern="1200" dirty="0" err="1">
                <a:solidFill>
                  <a:schemeClr val="tx1"/>
                </a:solidFill>
                <a:effectLst/>
                <a:latin typeface="+mn-lt"/>
                <a:ea typeface="ＭＳ Ｐゴシック" pitchFamily="-112" charset="-128"/>
                <a:cs typeface="ＭＳ Ｐゴシック" pitchFamily="-112" charset="-128"/>
              </a:rPr>
              <a:t>lb</a:t>
            </a:r>
            <a:r>
              <a:rPr lang="en-US" sz="1200" kern="1200" dirty="0">
                <a:solidFill>
                  <a:schemeClr val="tx1"/>
                </a:solidFill>
                <a:effectLst/>
                <a:latin typeface="+mn-lt"/>
                <a:ea typeface="ＭＳ Ｐゴシック" pitchFamily="-112" charset="-128"/>
                <a:cs typeface="ＭＳ Ｐゴシック" pitchFamily="-112" charset="-128"/>
              </a:rPr>
              <a:t> boxes, something most people wonder is how we get it there, and the answer is really by any means possible.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mn-lt"/>
              <a:ea typeface="ＭＳ Ｐゴシック" pitchFamily="-112" charset="-128"/>
              <a:cs typeface="ＭＳ Ｐゴシック" pitchFamily="-112" charset="-128"/>
            </a:endParaRPr>
          </a:p>
          <a:p>
            <a:endParaRPr lang="en-US" dirty="0"/>
          </a:p>
        </p:txBody>
      </p:sp>
      <p:sp>
        <p:nvSpPr>
          <p:cNvPr id="4" name="Slide Number Placeholder 3"/>
          <p:cNvSpPr>
            <a:spLocks noGrp="1"/>
          </p:cNvSpPr>
          <p:nvPr>
            <p:ph type="sldNum" sz="quarter" idx="10"/>
          </p:nvPr>
        </p:nvSpPr>
        <p:spPr/>
        <p:txBody>
          <a:bodyPr/>
          <a:lstStyle/>
          <a:p>
            <a:pPr>
              <a:defRPr/>
            </a:pPr>
            <a:fld id="{2CCA99C0-E846-456C-A5D8-BB2A0EB141A3}" type="slidenum">
              <a:rPr lang="en-US" smtClean="0"/>
              <a:pPr>
                <a:defRPr/>
              </a:pPr>
              <a:t>13</a:t>
            </a:fld>
            <a:endParaRPr lang="en-US" dirty="0"/>
          </a:p>
        </p:txBody>
      </p:sp>
    </p:spTree>
    <p:extLst>
      <p:ext uri="{BB962C8B-B14F-4D97-AF65-F5344CB8AC3E}">
        <p14:creationId xmlns:p14="http://schemas.microsoft.com/office/powerpoint/2010/main" val="4200417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here…</a:t>
            </a:r>
          </a:p>
        </p:txBody>
      </p:sp>
      <p:sp>
        <p:nvSpPr>
          <p:cNvPr id="4" name="Slide Number Placeholder 3"/>
          <p:cNvSpPr>
            <a:spLocks noGrp="1"/>
          </p:cNvSpPr>
          <p:nvPr>
            <p:ph type="sldNum" sz="quarter" idx="10"/>
          </p:nvPr>
        </p:nvSpPr>
        <p:spPr/>
        <p:txBody>
          <a:bodyPr/>
          <a:lstStyle/>
          <a:p>
            <a:pPr>
              <a:defRPr/>
            </a:pPr>
            <a:fld id="{2CCA99C0-E846-456C-A5D8-BB2A0EB141A3}" type="slidenum">
              <a:rPr lang="en-US" smtClean="0"/>
              <a:pPr>
                <a:defRPr/>
              </a:pPr>
              <a:t>14</a:t>
            </a:fld>
            <a:endParaRPr lang="en-US" dirty="0"/>
          </a:p>
        </p:txBody>
      </p:sp>
    </p:spTree>
    <p:extLst>
      <p:ext uri="{BB962C8B-B14F-4D97-AF65-F5344CB8AC3E}">
        <p14:creationId xmlns:p14="http://schemas.microsoft.com/office/powerpoint/2010/main" val="1660839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a:t>
            </a:r>
          </a:p>
        </p:txBody>
      </p:sp>
      <p:sp>
        <p:nvSpPr>
          <p:cNvPr id="4" name="Slide Number Placeholder 3"/>
          <p:cNvSpPr>
            <a:spLocks noGrp="1"/>
          </p:cNvSpPr>
          <p:nvPr>
            <p:ph type="sldNum" sz="quarter" idx="10"/>
          </p:nvPr>
        </p:nvSpPr>
        <p:spPr/>
        <p:txBody>
          <a:bodyPr/>
          <a:lstStyle/>
          <a:p>
            <a:pPr>
              <a:defRPr/>
            </a:pPr>
            <a:fld id="{2CCA99C0-E846-456C-A5D8-BB2A0EB141A3}" type="slidenum">
              <a:rPr lang="en-US" smtClean="0"/>
              <a:pPr>
                <a:defRPr/>
              </a:pPr>
              <a:t>15</a:t>
            </a:fld>
            <a:endParaRPr lang="en-US" dirty="0"/>
          </a:p>
        </p:txBody>
      </p:sp>
    </p:spTree>
    <p:extLst>
      <p:ext uri="{BB962C8B-B14F-4D97-AF65-F5344CB8AC3E}">
        <p14:creationId xmlns:p14="http://schemas.microsoft.com/office/powerpoint/2010/main" val="3053211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a:t>
            </a:r>
          </a:p>
        </p:txBody>
      </p:sp>
      <p:sp>
        <p:nvSpPr>
          <p:cNvPr id="4" name="Slide Number Placeholder 3"/>
          <p:cNvSpPr>
            <a:spLocks noGrp="1"/>
          </p:cNvSpPr>
          <p:nvPr>
            <p:ph type="sldNum" sz="quarter" idx="10"/>
          </p:nvPr>
        </p:nvSpPr>
        <p:spPr/>
        <p:txBody>
          <a:bodyPr/>
          <a:lstStyle/>
          <a:p>
            <a:pPr>
              <a:defRPr/>
            </a:pPr>
            <a:fld id="{2CCA99C0-E846-456C-A5D8-BB2A0EB141A3}" type="slidenum">
              <a:rPr lang="en-US" smtClean="0"/>
              <a:pPr>
                <a:defRPr/>
              </a:pPr>
              <a:t>17</a:t>
            </a:fld>
            <a:endParaRPr lang="en-US" dirty="0"/>
          </a:p>
        </p:txBody>
      </p:sp>
    </p:spTree>
    <p:extLst>
      <p:ext uri="{BB962C8B-B14F-4D97-AF65-F5344CB8AC3E}">
        <p14:creationId xmlns:p14="http://schemas.microsoft.com/office/powerpoint/2010/main" val="1675155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here…because our volunteer teams are small and well trained and our aid is nimble, we are able to provide last mile aid – in hard to reach areas or in populations that are traditionally underserved.  </a:t>
            </a:r>
          </a:p>
        </p:txBody>
      </p:sp>
      <p:sp>
        <p:nvSpPr>
          <p:cNvPr id="4" name="Slide Number Placeholder 3"/>
          <p:cNvSpPr>
            <a:spLocks noGrp="1"/>
          </p:cNvSpPr>
          <p:nvPr>
            <p:ph type="sldNum" sz="quarter" idx="10"/>
          </p:nvPr>
        </p:nvSpPr>
        <p:spPr/>
        <p:txBody>
          <a:bodyPr/>
          <a:lstStyle/>
          <a:p>
            <a:pPr>
              <a:defRPr/>
            </a:pPr>
            <a:fld id="{2CCA99C0-E846-456C-A5D8-BB2A0EB141A3}" type="slidenum">
              <a:rPr lang="en-US" smtClean="0"/>
              <a:pPr>
                <a:defRPr/>
              </a:pPr>
              <a:t>18</a:t>
            </a:fld>
            <a:endParaRPr lang="en-US" dirty="0"/>
          </a:p>
        </p:txBody>
      </p:sp>
    </p:spTree>
    <p:extLst>
      <p:ext uri="{BB962C8B-B14F-4D97-AF65-F5344CB8AC3E}">
        <p14:creationId xmlns:p14="http://schemas.microsoft.com/office/powerpoint/2010/main" val="1451380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xfrm>
            <a:off x="1165225"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ＭＳ Ｐゴシック" pitchFamily="-112" charset="-128"/>
                <a:cs typeface="ＭＳ Ｐゴシック" pitchFamily="-112" charset="-128"/>
              </a:rPr>
              <a:t>ShelterBox aid is sponsored by generous donors from around the world, including within the United States.  Individuals, Rotary Clubs, businesses and foundations make monetary contributions to help sponsor aid. </a:t>
            </a:r>
          </a:p>
          <a:p>
            <a:r>
              <a:rPr lang="en-US" sz="1200" kern="1200" dirty="0">
                <a:solidFill>
                  <a:schemeClr val="tx1"/>
                </a:solidFill>
                <a:effectLst/>
                <a:latin typeface="+mn-lt"/>
                <a:ea typeface="ＭＳ Ｐゴシック" pitchFamily="-112" charset="-128"/>
                <a:cs typeface="ＭＳ Ｐゴシック" pitchFamily="-112" charset="-128"/>
              </a:rPr>
              <a:t>There are also three types of volunteer opportunities with ShelterBox:</a:t>
            </a:r>
          </a:p>
          <a:p>
            <a:endParaRPr lang="en-US" sz="1200" kern="1200" dirty="0">
              <a:solidFill>
                <a:schemeClr val="tx1"/>
              </a:solidFill>
              <a:effectLst/>
              <a:latin typeface="+mn-lt"/>
              <a:ea typeface="ＭＳ Ｐゴシック" pitchFamily="-112" charset="-128"/>
              <a:cs typeface="ＭＳ Ｐゴシック" pitchFamily="-112" charset="-128"/>
            </a:endParaRPr>
          </a:p>
          <a:p>
            <a:pPr marL="171450" indent="-171450">
              <a:buFont typeface="Arial" panose="020B0604020202020204" pitchFamily="34" charset="0"/>
              <a:buChar char="•"/>
            </a:pPr>
            <a:r>
              <a:rPr lang="en-US" sz="1200" kern="1200" dirty="0">
                <a:solidFill>
                  <a:schemeClr val="tx1"/>
                </a:solidFill>
                <a:effectLst/>
                <a:latin typeface="+mn-lt"/>
                <a:ea typeface="ＭＳ Ｐゴシック" pitchFamily="-112" charset="-128"/>
                <a:cs typeface="ＭＳ Ｐゴシック" pitchFamily="-112" charset="-128"/>
              </a:rPr>
              <a:t>Volunteer Ambassadors that raise awareness and funds by giving presentations or organizing initiatives in their community </a:t>
            </a:r>
          </a:p>
          <a:p>
            <a:pPr marL="171450" indent="-171450">
              <a:buFont typeface="Arial" panose="020B0604020202020204" pitchFamily="34" charset="0"/>
              <a:buChar char="•"/>
            </a:pPr>
            <a:r>
              <a:rPr lang="en-US" sz="1200" kern="1200" dirty="0">
                <a:solidFill>
                  <a:schemeClr val="tx1"/>
                </a:solidFill>
                <a:effectLst/>
                <a:latin typeface="+mn-lt"/>
                <a:ea typeface="ＭＳ Ｐゴシック" pitchFamily="-112" charset="-128"/>
                <a:cs typeface="ＭＳ Ｐゴシック" pitchFamily="-112" charset="-128"/>
              </a:rPr>
              <a:t>Rotary Club Liaisons who are people who have an interest in disaster relief and would like to be the representative for their Club.  They receive deployment updates and access to pertinent disaster relief information to share with their Rotary club.</a:t>
            </a:r>
          </a:p>
          <a:p>
            <a:pPr marL="171450" indent="-171450">
              <a:buFont typeface="Arial" panose="020B0604020202020204" pitchFamily="34" charset="0"/>
              <a:buChar char="•"/>
            </a:pPr>
            <a:r>
              <a:rPr lang="en-US" sz="1200" kern="1200" dirty="0">
                <a:solidFill>
                  <a:schemeClr val="tx1"/>
                </a:solidFill>
                <a:effectLst/>
                <a:latin typeface="+mn-lt"/>
                <a:ea typeface="ＭＳ Ｐゴシック" pitchFamily="-112" charset="-128"/>
                <a:cs typeface="ＭＳ Ｐゴシック" pitchFamily="-112" charset="-128"/>
              </a:rPr>
              <a:t>The final volunteer type are those that actually deliver our aid.</a:t>
            </a:r>
          </a:p>
          <a:p>
            <a:pPr marL="171450" indent="-171450" eaLnBrk="1" hangingPunct="1">
              <a:spcBef>
                <a:spcPct val="0"/>
              </a:spcBef>
              <a:buFont typeface="Arial" panose="020B0604020202020204" pitchFamily="34" charset="0"/>
              <a:buChar char="•"/>
            </a:pPr>
            <a:endParaRPr lang="en-US" dirty="0">
              <a:ea typeface="ＭＳ Ｐゴシック" pitchFamily="34" charset="-128"/>
            </a:endParaRPr>
          </a:p>
          <a:p>
            <a:pPr marL="0" indent="0">
              <a:buFont typeface="Arial" panose="020B0604020202020204" pitchFamily="34" charset="0"/>
              <a:buNone/>
            </a:pPr>
            <a:endParaRPr lang="en-GB" dirty="0">
              <a:ea typeface="ＭＳ Ｐゴシック" pitchFamily="34" charset="-128"/>
            </a:endParaRPr>
          </a:p>
        </p:txBody>
      </p:sp>
    </p:spTree>
    <p:extLst>
      <p:ext uri="{BB962C8B-B14F-4D97-AF65-F5344CB8AC3E}">
        <p14:creationId xmlns:p14="http://schemas.microsoft.com/office/powerpoint/2010/main" val="1763732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ＭＳ Ｐゴシック" pitchFamily="-112" charset="-128"/>
                <a:cs typeface="ＭＳ Ｐゴシック" pitchFamily="-112" charset="-128"/>
              </a:rPr>
              <a:t>We have a group of around 200 volunteers worldwide who are available at a moments notice to deliver aid in the wake of a disaster.  These highly trained people are called ShelterBox Response Team members or SRT for short.  They go through a rigorous year long training to make sure they are both physically and mentally ready to deploy. </a:t>
            </a:r>
          </a:p>
          <a:p>
            <a:r>
              <a:rPr lang="en-US" sz="1200" kern="1200" dirty="0">
                <a:solidFill>
                  <a:schemeClr val="tx1"/>
                </a:solidFill>
                <a:effectLst/>
                <a:latin typeface="+mn-lt"/>
                <a:ea typeface="ＭＳ Ｐゴシック" pitchFamily="-112" charset="-128"/>
                <a:cs typeface="ＭＳ Ｐゴシック" pitchFamily="-112" charset="-128"/>
              </a:rPr>
              <a:t>Since 2000, our determination has led us to provide shelter to more than 1.1 million people all over the world who have been robbed of their homes by disaster. </a:t>
            </a:r>
          </a:p>
          <a:p>
            <a:r>
              <a:rPr lang="en-US" sz="1200" kern="1200" dirty="0">
                <a:solidFill>
                  <a:schemeClr val="tx1"/>
                </a:solidFill>
                <a:effectLst/>
                <a:latin typeface="+mn-lt"/>
                <a:ea typeface="ＭＳ Ｐゴシック" pitchFamily="-112" charset="-128"/>
                <a:cs typeface="ＭＳ Ｐゴシック" pitchFamily="-112" charset="-128"/>
              </a:rPr>
              <a:t>This determination is driving our evolution into an organization that will soon reach more than a million people every year.  Our volunteers are a key part of our success. </a:t>
            </a:r>
          </a:p>
          <a:p>
            <a:endParaRPr lang="en-US" sz="1200" kern="1200" dirty="0">
              <a:solidFill>
                <a:schemeClr val="tx1"/>
              </a:solidFill>
              <a:effectLst/>
              <a:latin typeface="+mn-lt"/>
              <a:ea typeface="ＭＳ Ｐゴシック" pitchFamily="-112" charset="-128"/>
              <a:cs typeface="ＭＳ Ｐゴシック" pitchFamily="-112" charset="-128"/>
            </a:endParaRPr>
          </a:p>
          <a:p>
            <a:endParaRPr lang="en-US" sz="1200" kern="1200" dirty="0">
              <a:solidFill>
                <a:schemeClr val="tx1"/>
              </a:solidFill>
              <a:effectLst/>
              <a:latin typeface="+mn-lt"/>
              <a:ea typeface="ＭＳ Ｐゴシック" pitchFamily="-112" charset="-128"/>
              <a:cs typeface="ＭＳ Ｐゴシック" pitchFamily="-112" charset="-128"/>
            </a:endParaRPr>
          </a:p>
          <a:p>
            <a:pPr>
              <a:lnSpc>
                <a:spcPct val="107000"/>
              </a:lnSpc>
              <a:spcAft>
                <a:spcPts val="800"/>
              </a:spcAft>
            </a:pPr>
            <a:endParaRPr lang="en-GB" altLang="en-US" sz="1000" dirty="0"/>
          </a:p>
        </p:txBody>
      </p:sp>
    </p:spTree>
    <p:extLst>
      <p:ext uri="{BB962C8B-B14F-4D97-AF65-F5344CB8AC3E}">
        <p14:creationId xmlns:p14="http://schemas.microsoft.com/office/powerpoint/2010/main" val="3786681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GB" sz="1200" b="0" i="0" u="none" strike="noStrike" kern="1200" cap="none" dirty="0">
                <a:solidFill>
                  <a:schemeClr val="dk1"/>
                </a:solidFill>
                <a:effectLst/>
                <a:latin typeface="+mn-lt"/>
                <a:ea typeface="Calibri"/>
                <a:cs typeface="Calibri"/>
                <a:sym typeface="Calibri"/>
              </a:rPr>
              <a:t>Every day, landslides, hurricanes, earthquakes, floods and conflict tear homes and families apart. We often only hear</a:t>
            </a:r>
            <a:r>
              <a:rPr lang="en-GB" sz="1200" b="0" i="0" u="none" strike="noStrike" kern="1200" cap="none" baseline="0" dirty="0">
                <a:solidFill>
                  <a:schemeClr val="dk1"/>
                </a:solidFill>
                <a:effectLst/>
                <a:latin typeface="+mn-lt"/>
                <a:ea typeface="Calibri"/>
                <a:cs typeface="Calibri"/>
                <a:sym typeface="Calibri"/>
              </a:rPr>
              <a:t> about these families when something major happens, when the headlines are covering the destruction. </a:t>
            </a:r>
            <a:r>
              <a:rPr lang="en-GB" sz="1200" b="0" i="0" u="none" strike="noStrike" kern="1200" cap="none" dirty="0">
                <a:solidFill>
                  <a:schemeClr val="dk1"/>
                </a:solidFill>
                <a:effectLst/>
                <a:latin typeface="+mn-lt"/>
                <a:ea typeface="Calibri"/>
                <a:cs typeface="Calibri"/>
                <a:sym typeface="Calibri"/>
              </a:rPr>
              <a:t>But ShelterBox teams are working 365 days a year to</a:t>
            </a:r>
            <a:r>
              <a:rPr lang="en-GB" sz="1200" b="0" i="0" u="none" strike="noStrike" kern="1200" cap="none" baseline="0" dirty="0">
                <a:solidFill>
                  <a:schemeClr val="dk1"/>
                </a:solidFill>
                <a:effectLst/>
                <a:latin typeface="+mn-lt"/>
                <a:ea typeface="Calibri"/>
                <a:cs typeface="Calibri"/>
                <a:sym typeface="Calibri"/>
              </a:rPr>
              <a:t> ensure that no family is left without shelter. </a:t>
            </a:r>
            <a:endParaRPr lang="en-US" sz="1200" b="0" i="0" u="none" strike="noStrike" kern="1200" cap="none" baseline="0" dirty="0">
              <a:solidFill>
                <a:schemeClr val="tx1"/>
              </a:solidFill>
              <a:effectLst/>
              <a:latin typeface="+mn-lt"/>
              <a:ea typeface="ＭＳ Ｐゴシック" pitchFamily="-112" charset="-128"/>
              <a:cs typeface="Calibri"/>
              <a:sym typeface="Calibri"/>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sz="1200" b="0" i="0" u="none" strike="noStrike" kern="1200" cap="none" baseline="0" dirty="0">
                <a:solidFill>
                  <a:schemeClr val="tx1"/>
                </a:solidFill>
                <a:effectLst/>
                <a:latin typeface="+mn-lt"/>
                <a:ea typeface="ＭＳ Ｐゴシック" pitchFamily="-112" charset="-128"/>
                <a:cs typeface="Calibri"/>
                <a:sym typeface="Calibri"/>
              </a:rPr>
              <a:t>T</a:t>
            </a:r>
            <a:r>
              <a:rPr lang="en-US" sz="1200" kern="1200" dirty="0">
                <a:solidFill>
                  <a:schemeClr val="tx1"/>
                </a:solidFill>
                <a:effectLst/>
                <a:latin typeface="+mn-lt"/>
                <a:ea typeface="ＭＳ Ｐゴシック" pitchFamily="-112" charset="-128"/>
                <a:cs typeface="ＭＳ Ｐゴシック" pitchFamily="-112" charset="-128"/>
              </a:rPr>
              <a:t>oday, </a:t>
            </a:r>
            <a:r>
              <a:rPr lang="en-US" sz="1200" b="0" i="0" u="none" strike="noStrike" kern="1200" baseline="0" dirty="0">
                <a:solidFill>
                  <a:schemeClr val="tx1"/>
                </a:solidFill>
                <a:latin typeface="+mn-lt"/>
                <a:ea typeface="ＭＳ Ｐゴシック" pitchFamily="-112" charset="-128"/>
                <a:cs typeface="ＭＳ Ｐゴシック" pitchFamily="-112" charset="-128"/>
              </a:rPr>
              <a:t>more than 60 million people are displaced by force and 25 million are displaced by natural disasters. </a:t>
            </a:r>
            <a:endParaRPr lang="en-GB" sz="1200" b="0" i="0" u="none" strike="noStrike" kern="1200" cap="none" baseline="0" dirty="0">
              <a:solidFill>
                <a:schemeClr val="dk1"/>
              </a:solidFill>
              <a:effectLst/>
              <a:latin typeface="+mn-lt"/>
              <a:cs typeface="Calibri"/>
              <a:sym typeface="Calibri"/>
            </a:endParaRPr>
          </a:p>
          <a:p>
            <a:pPr eaLnBrk="1" hangingPunct="1">
              <a:spcBef>
                <a:spcPct val="0"/>
              </a:spcBef>
            </a:pPr>
            <a:endParaRPr lang="en-GB"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25000">
                <a:solidFill>
                  <a:schemeClr val="tx1"/>
                </a:solidFill>
                <a:latin typeface="Arial" panose="020B0604020202020204" pitchFamily="34" charset="0"/>
                <a:ea typeface="MS PGothic" panose="020B0600070205080204" pitchFamily="34" charset="-128"/>
              </a:defRPr>
            </a:lvl1pPr>
            <a:lvl2pPr marL="742950" indent="-285750">
              <a:defRPr sz="2400" baseline="-25000">
                <a:solidFill>
                  <a:schemeClr val="tx1"/>
                </a:solidFill>
                <a:latin typeface="Arial" panose="020B0604020202020204" pitchFamily="34" charset="0"/>
                <a:ea typeface="MS PGothic" panose="020B0600070205080204" pitchFamily="34" charset="-128"/>
              </a:defRPr>
            </a:lvl2pPr>
            <a:lvl3pPr marL="1143000" indent="-228600">
              <a:defRPr sz="2400" baseline="-25000">
                <a:solidFill>
                  <a:schemeClr val="tx1"/>
                </a:solidFill>
                <a:latin typeface="Arial" panose="020B0604020202020204" pitchFamily="34" charset="0"/>
                <a:ea typeface="MS PGothic" panose="020B0600070205080204" pitchFamily="34" charset="-128"/>
              </a:defRPr>
            </a:lvl3pPr>
            <a:lvl4pPr marL="1600200" indent="-228600">
              <a:defRPr sz="2400" baseline="-25000">
                <a:solidFill>
                  <a:schemeClr val="tx1"/>
                </a:solidFill>
                <a:latin typeface="Arial" panose="020B0604020202020204" pitchFamily="34" charset="0"/>
                <a:ea typeface="MS PGothic" panose="020B0600070205080204" pitchFamily="34" charset="-128"/>
              </a:defRPr>
            </a:lvl4pPr>
            <a:lvl5pPr marL="2057400" indent="-228600">
              <a:defRPr sz="2400" baseline="-25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9pPr>
          </a:lstStyle>
          <a:p>
            <a:fld id="{D96E732F-78FB-49B5-85CA-78944DFD51C4}" type="slidenum">
              <a:rPr lang="en-US" altLang="en-US" sz="1200" smtClean="0"/>
              <a:pPr/>
              <a:t>2</a:t>
            </a:fld>
            <a:endParaRPr lang="en-US" altLang="en-US" sz="1200"/>
          </a:p>
        </p:txBody>
      </p:sp>
    </p:spTree>
    <p:extLst>
      <p:ext uri="{BB962C8B-B14F-4D97-AF65-F5344CB8AC3E}">
        <p14:creationId xmlns:p14="http://schemas.microsoft.com/office/powerpoint/2010/main" val="912847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sz="1200" kern="1200" dirty="0">
                <a:solidFill>
                  <a:schemeClr val="tx1"/>
                </a:solidFill>
                <a:effectLst/>
                <a:latin typeface="+mn-lt"/>
                <a:ea typeface="ＭＳ Ｐゴシック" pitchFamily="-112" charset="-128"/>
                <a:cs typeface="ＭＳ Ｐゴシック" pitchFamily="-112" charset="-128"/>
              </a:rPr>
              <a:t>Rotary has been instrumental in our growth. Since we were founded, we grew from one club’s adopted project to the largest global Rotary club project in the over 100-year history of the organization.  In 2012, we became Rotary International's first Project Partner. This agreement enables both of us to collaborate more closely to bring relief and temporary shelter to survivors of disasters worldwide. The partnership builds on both our strengths in responding to disasters all over the world. The fundraising efforts by Rotarians make up a significant proportion of donations received by ShelterBox. Alongside this, Rotary Clubs provide invaluable logistical support to our field operations. Rotarians are often the first point of contact for the ShelterBox Response Team members when they arrive in country. They provide everything from translators, local knowledge, to a bed to sleep in, in our recent deployment to Haiti a Rotarian provided the warehouse our team needed to store our aid while we distributed it.</a:t>
            </a:r>
          </a:p>
          <a:p>
            <a:pPr marL="171450" indent="-171450" eaLnBrk="1" hangingPunct="1">
              <a:spcBef>
                <a:spcPct val="0"/>
              </a:spcBef>
              <a:buFont typeface="Arial" panose="020B0604020202020204" pitchFamily="34" charset="0"/>
              <a:buChar char="•"/>
            </a:pPr>
            <a:endParaRPr lang="en-US" dirty="0">
              <a:ea typeface="ＭＳ Ｐゴシック" pitchFamily="34" charset="-128"/>
            </a:endParaRPr>
          </a:p>
        </p:txBody>
      </p:sp>
    </p:spTree>
    <p:extLst>
      <p:ext uri="{BB962C8B-B14F-4D97-AF65-F5344CB8AC3E}">
        <p14:creationId xmlns:p14="http://schemas.microsoft.com/office/powerpoint/2010/main" val="4216576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xfrm>
            <a:off x="1165225"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spcBef>
                <a:spcPct val="0"/>
              </a:spcBef>
            </a:pPr>
            <a:r>
              <a:rPr lang="en-US" baseline="0" dirty="0">
                <a:ea typeface="ＭＳ Ｐゴシック" pitchFamily="34" charset="-128"/>
              </a:rPr>
              <a:t>Here are the highlights of a few of ShelterBox’s notable deployments…</a:t>
            </a:r>
            <a:endParaRPr lang="en-US" dirty="0">
              <a:ea typeface="ＭＳ Ｐゴシック" pitchFamily="34" charset="-128"/>
            </a:endParaRPr>
          </a:p>
          <a:p>
            <a:pPr marL="171450" indent="-171450" eaLnBrk="1" hangingPunct="1">
              <a:spcBef>
                <a:spcPct val="0"/>
              </a:spcBef>
              <a:buFont typeface="Arial" panose="020B0604020202020204" pitchFamily="34" charset="0"/>
              <a:buChar char="•"/>
            </a:pPr>
            <a:endParaRPr lang="en-US" dirty="0">
              <a:ea typeface="ＭＳ Ｐゴシック" pitchFamily="34" charset="-128"/>
            </a:endParaRPr>
          </a:p>
        </p:txBody>
      </p:sp>
    </p:spTree>
    <p:extLst>
      <p:ext uri="{BB962C8B-B14F-4D97-AF65-F5344CB8AC3E}">
        <p14:creationId xmlns:p14="http://schemas.microsoft.com/office/powerpoint/2010/main" val="1808456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xfrm>
            <a:off x="1165225"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sz="1200" b="0" i="0" kern="1200" dirty="0">
                <a:solidFill>
                  <a:schemeClr val="tx1"/>
                </a:solidFill>
                <a:effectLst/>
                <a:latin typeface="+mn-lt"/>
                <a:ea typeface="ＭＳ Ｐゴシック" pitchFamily="-112" charset="-128"/>
                <a:cs typeface="ＭＳ Ｐゴシック" pitchFamily="-112" charset="-128"/>
              </a:rPr>
              <a:t>On Boxing Day in 2004, a massive undersea earthquake off the west coast of Sumatra was among the most powerful ever recorded, and was the longest-lasting quake in history. </a:t>
            </a:r>
          </a:p>
          <a:p>
            <a:r>
              <a:rPr lang="en-US" sz="1200" b="0" i="0" kern="1200" dirty="0">
                <a:solidFill>
                  <a:schemeClr val="tx1"/>
                </a:solidFill>
                <a:effectLst/>
                <a:latin typeface="+mn-lt"/>
                <a:ea typeface="ＭＳ Ｐゴシック" pitchFamily="-112" charset="-128"/>
                <a:cs typeface="ＭＳ Ｐゴシック" pitchFamily="-112" charset="-128"/>
              </a:rPr>
              <a:t> </a:t>
            </a:r>
          </a:p>
          <a:p>
            <a:r>
              <a:rPr lang="en-US" sz="1200" b="0" i="0" kern="1200" dirty="0">
                <a:solidFill>
                  <a:schemeClr val="tx1"/>
                </a:solidFill>
                <a:effectLst/>
                <a:latin typeface="+mn-lt"/>
                <a:ea typeface="ＭＳ Ｐゴシック" pitchFamily="-112" charset="-128"/>
                <a:cs typeface="ＭＳ Ｐゴシック" pitchFamily="-112" charset="-128"/>
              </a:rPr>
              <a:t>The energy released was 1,500 times greater than the Hiroshima atomic bomb, triggering other earthquakes as far away as Alaska. The shifting of underwater plates caused the entire globe to move by 1 centimeter, coastlines changed forever, and smaller islands to the south-west of Sumatra were moved or submerged permanently.  </a:t>
            </a:r>
          </a:p>
          <a:p>
            <a:r>
              <a:rPr lang="en-US" sz="1200" b="0" i="0" kern="1200" dirty="0">
                <a:solidFill>
                  <a:schemeClr val="tx1"/>
                </a:solidFill>
                <a:effectLst/>
                <a:latin typeface="+mn-lt"/>
                <a:ea typeface="ＭＳ Ｐゴシック" pitchFamily="-112" charset="-128"/>
                <a:cs typeface="ＭＳ Ｐゴシック" pitchFamily="-112" charset="-128"/>
              </a:rPr>
              <a:t> </a:t>
            </a:r>
          </a:p>
          <a:p>
            <a:r>
              <a:rPr lang="en-US" sz="1200" b="0" i="0" kern="1200" dirty="0">
                <a:solidFill>
                  <a:schemeClr val="tx1"/>
                </a:solidFill>
                <a:effectLst/>
                <a:latin typeface="+mn-lt"/>
                <a:ea typeface="ＭＳ Ｐゴシック" pitchFamily="-112" charset="-128"/>
                <a:cs typeface="ＭＳ Ｐゴシック" pitchFamily="-112" charset="-128"/>
              </a:rPr>
              <a:t>The ensuing Tsunami engulfed coastal communities from Sri Lanka, to India, to Thailand and Indonesia. 230,000 people lost their lives, and when the waters receded, at least as many survivors were in desperate need of shelter.</a:t>
            </a:r>
          </a:p>
          <a:p>
            <a:pPr marL="0" indent="0">
              <a:buFont typeface="Arial" panose="020B0604020202020204" pitchFamily="34" charset="0"/>
              <a:buNone/>
            </a:pPr>
            <a:endParaRPr lang="en-GB" i="1" dirty="0">
              <a:ea typeface="ＭＳ Ｐゴシック" pitchFamily="34" charset="-128"/>
            </a:endParaRPr>
          </a:p>
        </p:txBody>
      </p:sp>
    </p:spTree>
    <p:extLst>
      <p:ext uri="{BB962C8B-B14F-4D97-AF65-F5344CB8AC3E}">
        <p14:creationId xmlns:p14="http://schemas.microsoft.com/office/powerpoint/2010/main" val="3019671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xfrm>
            <a:off x="1165225"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ＭＳ Ｐゴシック" pitchFamily="-112" charset="-128"/>
                <a:cs typeface="ＭＳ Ｐゴシック" pitchFamily="-112" charset="-128"/>
              </a:rPr>
              <a:t>The Indian Ocean Tsunami was ShelterBox’s first large-scale deployment and to give you an idea of the scope of that response, the plane you see here is the </a:t>
            </a:r>
            <a:r>
              <a:rPr lang="en-US" sz="1200" b="0" i="0" u="none" strike="noStrike" kern="1200" baseline="0" dirty="0" err="1">
                <a:solidFill>
                  <a:schemeClr val="tx1"/>
                </a:solidFill>
                <a:latin typeface="+mn-lt"/>
                <a:ea typeface="ＭＳ Ｐゴシック" pitchFamily="-112" charset="-128"/>
                <a:cs typeface="ＭＳ Ｐゴシック" pitchFamily="-112" charset="-128"/>
              </a:rPr>
              <a:t>Antanov</a:t>
            </a:r>
            <a:r>
              <a:rPr lang="en-US" sz="1200" b="0" i="0" u="none" strike="noStrike" kern="1200" baseline="0" dirty="0">
                <a:solidFill>
                  <a:schemeClr val="tx1"/>
                </a:solidFill>
                <a:latin typeface="+mn-lt"/>
                <a:ea typeface="ＭＳ Ｐゴシック" pitchFamily="-112" charset="-128"/>
                <a:cs typeface="ＭＳ Ｐゴシック" pitchFamily="-112" charset="-128"/>
              </a:rPr>
              <a:t> An 124- the largest aircraft in the world</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ＭＳ Ｐゴシック" pitchFamily="-112" charset="-128"/>
              <a:cs typeface="ＭＳ Ｐゴシック" pitchFamily="-112" charset="-128"/>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ＭＳ Ｐゴシック" pitchFamily="-112" charset="-128"/>
                <a:cs typeface="ＭＳ Ｐゴシック" pitchFamily="-112" charset="-128"/>
              </a:rPr>
              <a:t>In the aftermath of the tsunami, we were able to provide more than 22,000 boxes in 4 different countries and set the organization on the world stage as a major player in disaster relief.</a:t>
            </a:r>
            <a:endParaRPr lang="en-GB" dirty="0">
              <a:ea typeface="ＭＳ Ｐゴシック" pitchFamily="34" charset="-128"/>
            </a:endParaRPr>
          </a:p>
          <a:p>
            <a:pPr marL="0" indent="0">
              <a:buFont typeface="Arial" panose="020B0604020202020204" pitchFamily="34" charset="0"/>
              <a:buNone/>
            </a:pPr>
            <a:endParaRPr lang="en-GB" i="1" dirty="0">
              <a:ea typeface="ＭＳ Ｐゴシック" pitchFamily="34" charset="-128"/>
            </a:endParaRPr>
          </a:p>
        </p:txBody>
      </p:sp>
    </p:spTree>
    <p:extLst>
      <p:ext uri="{BB962C8B-B14F-4D97-AF65-F5344CB8AC3E}">
        <p14:creationId xmlns:p14="http://schemas.microsoft.com/office/powerpoint/2010/main" val="1403491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xfrm>
            <a:off x="1165225"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marR="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sz="1200" b="0" i="0" kern="1200" dirty="0">
                <a:solidFill>
                  <a:schemeClr val="tx1"/>
                </a:solidFill>
                <a:effectLst/>
                <a:latin typeface="+mn-lt"/>
                <a:ea typeface="ＭＳ Ｐゴシック" pitchFamily="-112" charset="-128"/>
                <a:cs typeface="ＭＳ Ｐゴシック" pitchFamily="-112" charset="-128"/>
              </a:rPr>
              <a:t>We responded to Hurricane</a:t>
            </a:r>
            <a:r>
              <a:rPr lang="en-US" sz="1200" b="0" i="0" kern="1200" baseline="0" dirty="0">
                <a:solidFill>
                  <a:schemeClr val="tx1"/>
                </a:solidFill>
                <a:effectLst/>
                <a:latin typeface="+mn-lt"/>
                <a:ea typeface="ＭＳ Ｐゴシック" pitchFamily="-112" charset="-128"/>
                <a:cs typeface="ＭＳ Ｐゴシック" pitchFamily="-112" charset="-128"/>
              </a:rPr>
              <a:t> Sandy in November 2012</a:t>
            </a:r>
          </a:p>
          <a:p>
            <a:pPr marL="171450" marR="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1200" b="0" i="0" kern="1200" baseline="0" dirty="0">
              <a:solidFill>
                <a:schemeClr val="tx1"/>
              </a:solidFill>
              <a:effectLst/>
              <a:latin typeface="+mn-lt"/>
              <a:ea typeface="ＭＳ Ｐゴシック" pitchFamily="-112" charset="-128"/>
              <a:cs typeface="ＭＳ Ｐゴシック" pitchFamily="-112" charset="-128"/>
            </a:endParaRPr>
          </a:p>
          <a:p>
            <a:pPr marL="171450" marR="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dirty="0"/>
              <a:t>The United States bore the full force of Hurricane Sandy, where it expanded into a huge storm with winds covering a distance of about 1,000 miles.</a:t>
            </a:r>
          </a:p>
          <a:p>
            <a:pPr marL="171450" marR="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1200" b="0" i="0" kern="1200" baseline="0" dirty="0">
              <a:solidFill>
                <a:schemeClr val="tx1"/>
              </a:solidFill>
              <a:effectLst/>
              <a:latin typeface="+mn-lt"/>
              <a:ea typeface="ＭＳ Ｐゴシック" pitchFamily="34" charset="-128"/>
              <a:cs typeface="ＭＳ Ｐゴシック" pitchFamily="-112" charset="-128"/>
            </a:endParaRPr>
          </a:p>
          <a:p>
            <a:pPr marL="171450" marR="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200" b="0" i="0" kern="1200" baseline="0" dirty="0">
                <a:solidFill>
                  <a:schemeClr val="tx1"/>
                </a:solidFill>
                <a:effectLst/>
                <a:latin typeface="+mn-lt"/>
                <a:ea typeface="ＭＳ Ｐゴシック" pitchFamily="34" charset="-128"/>
                <a:cs typeface="ＭＳ Ｐゴシック" pitchFamily="-112" charset="-128"/>
              </a:rPr>
              <a:t>ShelterBox provided aid for more than 6,000 people following Super Storm Sandy in the fall of 2012.  Though tented shelter was not needed, ShelterBox distributed blankets, warmth items including scarves and knit hats as well as children’s activity packs.  </a:t>
            </a:r>
          </a:p>
          <a:p>
            <a:pPr marL="0" marR="0" indent="0" algn="l" defTabSz="457200" rtl="0" eaLnBrk="1" fontAlgn="base" latinLnBrk="0" hangingPunct="1">
              <a:lnSpc>
                <a:spcPct val="100000"/>
              </a:lnSpc>
              <a:spcBef>
                <a:spcPct val="0"/>
              </a:spcBef>
              <a:spcAft>
                <a:spcPct val="0"/>
              </a:spcAft>
              <a:buClrTx/>
              <a:buSzTx/>
              <a:buFontTx/>
              <a:buNone/>
              <a:tabLst/>
              <a:defRPr/>
            </a:pPr>
            <a:endParaRPr lang="en-US" sz="1200" b="1" i="0" kern="1200" baseline="0" dirty="0">
              <a:solidFill>
                <a:schemeClr val="tx1"/>
              </a:solidFill>
              <a:effectLst/>
              <a:latin typeface="+mn-lt"/>
              <a:ea typeface="ＭＳ Ｐゴシック" pitchFamily="34" charset="-128"/>
              <a:cs typeface="ＭＳ Ｐゴシック" pitchFamily="-112" charset="-128"/>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sz="1200" b="1" i="0" kern="1200" baseline="0" dirty="0">
                <a:solidFill>
                  <a:schemeClr val="tx1"/>
                </a:solidFill>
                <a:effectLst/>
                <a:latin typeface="+mn-lt"/>
                <a:ea typeface="ＭＳ Ｐゴシック" pitchFamily="34" charset="-128"/>
                <a:cs typeface="ＭＳ Ｐゴシック" pitchFamily="-112" charset="-128"/>
              </a:rPr>
              <a:t>Teams worked closely with Rotarians in the area, including the NJ District 7500, whose District Governor said, “</a:t>
            </a:r>
            <a:r>
              <a:rPr lang="en-US" sz="1200" b="1" i="1" kern="1200" dirty="0">
                <a:solidFill>
                  <a:schemeClr val="tx1"/>
                </a:solidFill>
                <a:effectLst/>
                <a:latin typeface="+mn-lt"/>
                <a:ea typeface="ＭＳ Ｐゴシック" pitchFamily="-112" charset="-128"/>
                <a:cs typeface="ＭＳ Ｐゴシック" pitchFamily="-112" charset="-128"/>
              </a:rPr>
              <a:t>I am very pleased to see that in our time of need, ShelterBox responded immediately.  To make a call to ShelterBox on Tuesday and to have a team on the ground on Thursday with a significant order placed by Friday is amazing.”</a:t>
            </a:r>
          </a:p>
          <a:p>
            <a:pPr marL="0" marR="0" indent="0" algn="l" defTabSz="457200" rtl="0" eaLnBrk="1" fontAlgn="base" latinLnBrk="0" hangingPunct="1">
              <a:lnSpc>
                <a:spcPct val="100000"/>
              </a:lnSpc>
              <a:spcBef>
                <a:spcPct val="0"/>
              </a:spcBef>
              <a:spcAft>
                <a:spcPct val="0"/>
              </a:spcAft>
              <a:buClrTx/>
              <a:buSzTx/>
              <a:buFontTx/>
              <a:buNone/>
              <a:tabLst/>
              <a:defRPr/>
            </a:pPr>
            <a:endParaRPr lang="en-US" sz="1200" b="1" i="0" kern="1200" dirty="0">
              <a:solidFill>
                <a:schemeClr val="tx1"/>
              </a:solidFill>
              <a:effectLst/>
              <a:latin typeface="+mn-lt"/>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943888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xfrm>
            <a:off x="1165225"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200" b="0" i="0" kern="1200" dirty="0">
                <a:solidFill>
                  <a:schemeClr val="tx1"/>
                </a:solidFill>
                <a:effectLst/>
                <a:latin typeface="+mn-lt"/>
                <a:ea typeface="ＭＳ Ｐゴシック" pitchFamily="-112" charset="-128"/>
                <a:cs typeface="ＭＳ Ｐゴシック" pitchFamily="-112" charset="-128"/>
              </a:rPr>
              <a:t>Here in the US, we have also provided aid along the Gulf Coast, following Hurricane Katrina and in Arkansas in 2011 and in Oklahoma in 2013 following tornadoes there.  During Hurricane Katrina, the storm struck land August 29</a:t>
            </a:r>
            <a:r>
              <a:rPr lang="en-US" sz="1200" b="0" i="0" kern="1200" baseline="30000" dirty="0">
                <a:solidFill>
                  <a:schemeClr val="tx1"/>
                </a:solidFill>
                <a:effectLst/>
                <a:latin typeface="+mn-lt"/>
                <a:ea typeface="ＭＳ Ｐゴシック" pitchFamily="-112" charset="-128"/>
                <a:cs typeface="ＭＳ Ｐゴシック" pitchFamily="-112" charset="-128"/>
              </a:rPr>
              <a:t>th</a:t>
            </a:r>
            <a:r>
              <a:rPr lang="en-US" sz="1200" b="0" i="0" kern="1200" dirty="0">
                <a:solidFill>
                  <a:schemeClr val="tx1"/>
                </a:solidFill>
                <a:effectLst/>
                <a:latin typeface="+mn-lt"/>
                <a:ea typeface="ＭＳ Ｐゴシック" pitchFamily="-112" charset="-128"/>
                <a:cs typeface="ＭＳ Ｐゴシック" pitchFamily="-112" charset="-128"/>
              </a:rPr>
              <a:t> and we were distributing aid September 1</a:t>
            </a:r>
            <a:r>
              <a:rPr lang="en-US" sz="1200" b="0" i="0" kern="1200" baseline="30000" dirty="0">
                <a:solidFill>
                  <a:schemeClr val="tx1"/>
                </a:solidFill>
                <a:effectLst/>
                <a:latin typeface="+mn-lt"/>
                <a:ea typeface="ＭＳ Ｐゴシック" pitchFamily="-112" charset="-128"/>
                <a:cs typeface="ＭＳ Ｐゴシック" pitchFamily="-112" charset="-128"/>
              </a:rPr>
              <a:t>st</a:t>
            </a:r>
            <a:r>
              <a:rPr lang="en-US" sz="1200" b="0" i="0" kern="1200" dirty="0">
                <a:solidFill>
                  <a:schemeClr val="tx1"/>
                </a:solidFill>
                <a:effectLst/>
                <a:latin typeface="+mn-lt"/>
                <a:ea typeface="ＭＳ Ｐゴシック" pitchFamily="-112" charset="-128"/>
                <a:cs typeface="ＭＳ Ｐゴシック" pitchFamily="-112" charset="-128"/>
              </a:rPr>
              <a:t>, days before the USA Army arrived with aid. </a:t>
            </a:r>
          </a:p>
          <a:p>
            <a:pPr marL="0" marR="0" indent="0" algn="l" defTabSz="457200" rtl="0" eaLnBrk="1" fontAlgn="base" latinLnBrk="0" hangingPunct="1">
              <a:lnSpc>
                <a:spcPct val="100000"/>
              </a:lnSpc>
              <a:spcBef>
                <a:spcPct val="0"/>
              </a:spcBef>
              <a:spcAft>
                <a:spcPct val="0"/>
              </a:spcAft>
              <a:buClrTx/>
              <a:buSzTx/>
              <a:buFontTx/>
              <a:buNone/>
              <a:tabLst/>
              <a:defRPr/>
            </a:pPr>
            <a:endParaRPr lang="en-US" sz="1200" b="0" i="0" kern="1200" dirty="0">
              <a:solidFill>
                <a:schemeClr val="tx1"/>
              </a:solidFill>
              <a:effectLst/>
              <a:latin typeface="+mn-lt"/>
              <a:ea typeface="ＭＳ Ｐゴシック" pitchFamily="-112" charset="-128"/>
              <a:cs typeface="ＭＳ Ｐゴシック" pitchFamily="-112" charset="-128"/>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sz="1200" b="0" i="0" kern="1200" dirty="0">
                <a:solidFill>
                  <a:schemeClr val="tx1"/>
                </a:solidFill>
                <a:effectLst/>
                <a:latin typeface="+mn-lt"/>
                <a:ea typeface="ＭＳ Ｐゴシック" pitchFamily="-112" charset="-128"/>
                <a:cs typeface="ＭＳ Ｐゴシック" pitchFamily="-112" charset="-128"/>
              </a:rPr>
              <a:t>This is Karen Davis and following Hurricane Katrina, she and her husband and their three children lived in the tent for weeks after their home in Mississippi was destroyed.  One of the other recipients in the area told us, “the tents came through when nobody else did.”</a:t>
            </a:r>
            <a:endParaRPr lang="en-US" sz="1100" b="0" i="1" kern="1200" dirty="0">
              <a:solidFill>
                <a:schemeClr val="tx1"/>
              </a:solidFill>
              <a:effectLst/>
              <a:latin typeface="+mn-lt"/>
              <a:ea typeface="ＭＳ Ｐゴシック" pitchFamily="-112" charset="-128"/>
              <a:cs typeface="ＭＳ Ｐゴシック" pitchFamily="-112" charset="-128"/>
            </a:endParaRPr>
          </a:p>
          <a:p>
            <a:pPr marL="0" marR="0" indent="0" algn="l" defTabSz="457200" rtl="0" eaLnBrk="1" fontAlgn="base" latinLnBrk="0" hangingPunct="1">
              <a:lnSpc>
                <a:spcPct val="100000"/>
              </a:lnSpc>
              <a:spcBef>
                <a:spcPct val="0"/>
              </a:spcBef>
              <a:spcAft>
                <a:spcPct val="0"/>
              </a:spcAft>
              <a:buClrTx/>
              <a:buSzTx/>
              <a:buFontTx/>
              <a:buNone/>
              <a:tabLst/>
              <a:defRPr/>
            </a:pPr>
            <a:endParaRPr lang="en-US" sz="1200" b="0" i="0" kern="1200" dirty="0">
              <a:solidFill>
                <a:schemeClr val="tx1"/>
              </a:solidFill>
              <a:effectLst/>
              <a:latin typeface="+mn-lt"/>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720757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xfrm>
            <a:off x="1165225"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ea typeface="ＭＳ Ｐゴシック" pitchFamily="34" charset="-128"/>
              </a:rPr>
              <a:t>When the severe Earthquake struck Haiti in January 2010, ShelterBox mobilized and had sent boxes within hours.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dirty="0">
              <a:ea typeface="ＭＳ Ｐゴシック" pitchFamily="34" charset="-128"/>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ea typeface="ＭＳ Ｐゴシック" pitchFamily="34" charset="-128"/>
              </a:rPr>
              <a:t>The 7.0 magnitude earthquake left 1 million people homeless and took the</a:t>
            </a:r>
            <a:r>
              <a:rPr lang="en-GB" baseline="0" dirty="0">
                <a:ea typeface="ＭＳ Ｐゴシック" pitchFamily="34" charset="-128"/>
              </a:rPr>
              <a:t> lives of more than 300,000.</a:t>
            </a:r>
            <a:r>
              <a:rPr lang="en-GB" dirty="0">
                <a:ea typeface="ＭＳ Ｐゴシック" pitchFamily="34" charset="-128"/>
              </a:rPr>
              <a:t> </a:t>
            </a:r>
          </a:p>
          <a:p>
            <a:pPr marL="171450" indent="-171450">
              <a:buFont typeface="Arial" panose="020B0604020202020204" pitchFamily="34" charset="0"/>
              <a:buChar char="•"/>
            </a:pPr>
            <a:endParaRPr lang="en-GB" dirty="0">
              <a:ea typeface="ＭＳ Ｐゴシック" pitchFamily="34" charset="-128"/>
            </a:endParaRPr>
          </a:p>
          <a:p>
            <a:pPr marL="0" indent="0">
              <a:buFont typeface="Arial" panose="020B0604020202020204" pitchFamily="34" charset="0"/>
              <a:buNone/>
            </a:pPr>
            <a:endParaRPr lang="en-GB" i="1" dirty="0">
              <a:ea typeface="ＭＳ Ｐゴシック" pitchFamily="34" charset="-128"/>
            </a:endParaRPr>
          </a:p>
        </p:txBody>
      </p:sp>
    </p:spTree>
    <p:extLst>
      <p:ext uri="{BB962C8B-B14F-4D97-AF65-F5344CB8AC3E}">
        <p14:creationId xmlns:p14="http://schemas.microsoft.com/office/powerpoint/2010/main" val="1495512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xfrm>
            <a:off x="1165225"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171450" indent="-171450">
              <a:buFont typeface="Arial" panose="020B0604020202020204" pitchFamily="34" charset="0"/>
              <a:buChar char="•"/>
            </a:pPr>
            <a:r>
              <a:rPr lang="en-GB" dirty="0">
                <a:ea typeface="ＭＳ Ｐゴシック" pitchFamily="34" charset="-128"/>
              </a:rPr>
              <a:t>More than 27,000 ShelterBoxes, including 35,000 tents were delivered, meaning that ShelterBox provided more than 1/3 of all of the tented shelter in Haiti.</a:t>
            </a:r>
          </a:p>
          <a:p>
            <a:pPr marL="171450" indent="-171450" eaLnBrk="1" hangingPunct="1">
              <a:spcBef>
                <a:spcPct val="0"/>
              </a:spcBef>
              <a:buFont typeface="Arial" panose="020B0604020202020204" pitchFamily="34" charset="0"/>
              <a:buChar char="•"/>
            </a:pPr>
            <a:endParaRPr lang="en-GB" dirty="0">
              <a:ea typeface="ＭＳ Ｐゴシック" pitchFamily="34" charset="-128"/>
            </a:endParaRPr>
          </a:p>
          <a:p>
            <a:pPr marL="171450" indent="-171450" eaLnBrk="1" hangingPunct="1">
              <a:spcBef>
                <a:spcPct val="0"/>
              </a:spcBef>
              <a:buFont typeface="Arial" panose="020B0604020202020204" pitchFamily="34" charset="0"/>
              <a:buChar char="•"/>
            </a:pPr>
            <a:r>
              <a:rPr lang="en-GB" dirty="0">
                <a:ea typeface="ＭＳ Ｐゴシック" pitchFamily="34" charset="-128"/>
              </a:rPr>
              <a:t>On</a:t>
            </a:r>
            <a:r>
              <a:rPr lang="en-GB" baseline="0" dirty="0">
                <a:ea typeface="ＭＳ Ｐゴシック" pitchFamily="34" charset="-128"/>
              </a:rPr>
              <a:t> October 7, 2016 we deployed again to Haiti, this time to help with the aftermath of Hurricane Matthew, but this time with </a:t>
            </a:r>
            <a:r>
              <a:rPr lang="en-GB" baseline="0" dirty="0" err="1">
                <a:ea typeface="ＭＳ Ｐゴシック" pitchFamily="34" charset="-128"/>
              </a:rPr>
              <a:t>ShelterKits</a:t>
            </a:r>
            <a:r>
              <a:rPr lang="en-GB" baseline="0" dirty="0">
                <a:ea typeface="ＭＳ Ｐゴシック" pitchFamily="34" charset="-128"/>
              </a:rPr>
              <a:t>, as 100,000 who were living in tents had not yet returned home to their communities. </a:t>
            </a:r>
            <a:endParaRPr lang="en-GB" dirty="0">
              <a:ea typeface="ＭＳ Ｐゴシック" pitchFamily="34" charset="-128"/>
            </a:endParaRPr>
          </a:p>
          <a:p>
            <a:pPr marL="0" indent="0">
              <a:buFont typeface="Arial" panose="020B0604020202020204" pitchFamily="34" charset="0"/>
              <a:buNone/>
            </a:pPr>
            <a:endParaRPr lang="en-GB" i="1" dirty="0">
              <a:ea typeface="ＭＳ Ｐゴシック" pitchFamily="34" charset="-128"/>
            </a:endParaRPr>
          </a:p>
        </p:txBody>
      </p:sp>
    </p:spTree>
    <p:extLst>
      <p:ext uri="{BB962C8B-B14F-4D97-AF65-F5344CB8AC3E}">
        <p14:creationId xmlns:p14="http://schemas.microsoft.com/office/powerpoint/2010/main" val="671291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CCA99C0-E846-456C-A5D8-BB2A0EB141A3}" type="slidenum">
              <a:rPr lang="en-US" smtClean="0"/>
              <a:pPr>
                <a:defRPr/>
              </a:pPr>
              <a:t>29</a:t>
            </a:fld>
            <a:endParaRPr lang="en-US" dirty="0"/>
          </a:p>
        </p:txBody>
      </p:sp>
    </p:spTree>
    <p:extLst>
      <p:ext uri="{BB962C8B-B14F-4D97-AF65-F5344CB8AC3E}">
        <p14:creationId xmlns:p14="http://schemas.microsoft.com/office/powerpoint/2010/main" val="2910318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a:solidFill>
                  <a:schemeClr val="tx1"/>
                </a:solidFill>
                <a:effectLst/>
                <a:latin typeface="+mn-lt"/>
                <a:ea typeface="ＭＳ Ｐゴシック" pitchFamily="-112" charset="-128"/>
                <a:cs typeface="ＭＳ Ｐゴシック" pitchFamily="-112" charset="-128"/>
              </a:rPr>
              <a:t>When most people hear “Disaster Relief” they think of earthquakes, tsunamis, hurricanes, natural disasters, not manmade disasters.  Yet so many of our current deployments are conflict based.  From Syria and Iraq where we are helping those displaced by ISIS to Cameroon and Niger where we are helping those fleeing from Boko Haram. </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7 years on, there is no sign of the Syrian refugee crisis easing. In the last year, the number of people who have fled starvation, fear and death has more than tripled.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2" charset="-128"/>
                <a:cs typeface="ＭＳ Ｐゴシック" pitchFamily="-112" charset="-128"/>
              </a:rPr>
              <a:t>ShelterBox has ensured distribution of aid through implementing partners. </a:t>
            </a:r>
            <a:r>
              <a:rPr lang="en-GB" sz="1200" b="0" i="0" u="none" strike="noStrike" kern="1200" dirty="0">
                <a:solidFill>
                  <a:schemeClr val="tx1"/>
                </a:solidFill>
                <a:effectLst/>
                <a:latin typeface="+mn-lt"/>
                <a:ea typeface="ＭＳ Ｐゴシック" pitchFamily="-112" charset="-128"/>
                <a:cs typeface="ＭＳ Ｐゴシック" pitchFamily="-112" charset="-128"/>
              </a:rPr>
              <a:t>Current distributions are focusing on supporting displaced people with protection from winter conditions. </a:t>
            </a:r>
            <a:endParaRPr lang="en-US" sz="1200" b="0" i="0" kern="1200" dirty="0">
              <a:solidFill>
                <a:schemeClr val="tx1"/>
              </a:solidFill>
              <a:effectLst/>
              <a:latin typeface="+mn-lt"/>
              <a:ea typeface="ＭＳ Ｐゴシック" pitchFamily="-112" charset="-128"/>
              <a:cs typeface="ＭＳ Ｐゴシック" pitchFamily="-112" charset="-128"/>
            </a:endParaRPr>
          </a:p>
          <a:p>
            <a:pPr rtl="0" fontAlgn="base"/>
            <a:endParaRPr lang="en-US" sz="1200" kern="1200" dirty="0">
              <a:solidFill>
                <a:schemeClr val="tx1"/>
              </a:solidFill>
              <a:effectLst/>
              <a:latin typeface="+mn-lt"/>
              <a:ea typeface="ＭＳ Ｐゴシック" pitchFamily="-112" charset="-128"/>
              <a:cs typeface="ＭＳ Ｐゴシック" pitchFamily="-112" charset="-128"/>
            </a:endParaRPr>
          </a:p>
        </p:txBody>
      </p:sp>
      <p:sp>
        <p:nvSpPr>
          <p:cNvPr id="4" name="Slide Number Placeholder 3"/>
          <p:cNvSpPr>
            <a:spLocks noGrp="1"/>
          </p:cNvSpPr>
          <p:nvPr>
            <p:ph type="sldNum" sz="quarter" idx="10"/>
          </p:nvPr>
        </p:nvSpPr>
        <p:spPr/>
        <p:txBody>
          <a:bodyPr/>
          <a:lstStyle/>
          <a:p>
            <a:pPr>
              <a:defRPr/>
            </a:pPr>
            <a:fld id="{2CCA99C0-E846-456C-A5D8-BB2A0EB141A3}" type="slidenum">
              <a:rPr lang="en-US" smtClean="0"/>
              <a:pPr>
                <a:defRPr/>
              </a:pPr>
              <a:t>30</a:t>
            </a:fld>
            <a:endParaRPr lang="en-US" dirty="0"/>
          </a:p>
        </p:txBody>
      </p:sp>
    </p:spTree>
    <p:extLst>
      <p:ext uri="{BB962C8B-B14F-4D97-AF65-F5344CB8AC3E}">
        <p14:creationId xmlns:p14="http://schemas.microsoft.com/office/powerpoint/2010/main" val="355249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baseline="0" dirty="0">
                <a:latin typeface="Open Sans" panose="020B0606030504020204" pitchFamily="34" charset="0"/>
                <a:ea typeface="Open Sans" panose="020B0606030504020204" pitchFamily="34" charset="0"/>
                <a:cs typeface="Open Sans" panose="020B0606030504020204" pitchFamily="34" charset="0"/>
              </a:rPr>
              <a:t>Our mission </a:t>
            </a:r>
            <a:r>
              <a:rPr lang="en-US" sz="1200" baseline="0" dirty="0">
                <a:latin typeface="Open Sans" panose="020B0606030504020204" pitchFamily="34" charset="0"/>
                <a:ea typeface="Open Sans" panose="020B0606030504020204" pitchFamily="34" charset="0"/>
                <a:cs typeface="Open Sans" panose="020B0606030504020204" pitchFamily="34" charset="0"/>
              </a:rPr>
              <a:t>is to provide emergency shelter and vital aid with urgency to serve families overwhelmed by disaster or humanitarian crisis.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baseline="0" dirty="0">
                <a:latin typeface="Open Sans" panose="020B0606030504020204" pitchFamily="34" charset="0"/>
                <a:ea typeface="Open Sans" panose="020B0606030504020204" pitchFamily="34" charset="0"/>
                <a:cs typeface="Open Sans" panose="020B0606030504020204" pitchFamily="34" charset="0"/>
              </a:rPr>
              <a:t>Our vision </a:t>
            </a:r>
            <a:r>
              <a:rPr lang="en-US" sz="1200" baseline="0" dirty="0">
                <a:latin typeface="Open Sans" panose="020B0606030504020204" pitchFamily="34" charset="0"/>
                <a:ea typeface="Open Sans" panose="020B0606030504020204" pitchFamily="34" charset="0"/>
                <a:cs typeface="Open Sans" panose="020B0606030504020204" pitchFamily="34" charset="0"/>
              </a:rPr>
              <a:t>is a world where no family is without shelter when disaster strikes.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2" charset="-128"/>
                <a:cs typeface="ＭＳ Ｐゴシック" pitchFamily="-112" charset="-128"/>
              </a:rPr>
              <a:t>Our mission is critical because today, </a:t>
            </a:r>
            <a:r>
              <a:rPr lang="en-US" sz="1200" b="0" i="0" u="none" strike="noStrike" kern="1200" baseline="0" dirty="0">
                <a:solidFill>
                  <a:schemeClr val="tx1"/>
                </a:solidFill>
                <a:latin typeface="+mn-lt"/>
                <a:ea typeface="ＭＳ Ｐゴシック" pitchFamily="-112" charset="-128"/>
                <a:cs typeface="ＭＳ Ｐゴシック" pitchFamily="-112" charset="-128"/>
              </a:rPr>
              <a:t>more than 60 million people are displaced by force and 25 million are displaced by natural disasters. Our VISION is important because forecasts show the number of people displaced will grow to close to 200 million by 2050.  Those people will need our help.   </a:t>
            </a:r>
            <a:endParaRPr lang="en-US" sz="1200" kern="1200" dirty="0">
              <a:solidFill>
                <a:schemeClr val="tx1"/>
              </a:solidFill>
              <a:effectLst/>
              <a:latin typeface="+mn-lt"/>
              <a:ea typeface="ＭＳ Ｐゴシック" pitchFamily="-112" charset="-128"/>
              <a:cs typeface="ＭＳ Ｐゴシック" pitchFamily="-112"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2CCA99C0-E846-456C-A5D8-BB2A0EB141A3}" type="slidenum">
              <a:rPr lang="en-US" smtClean="0"/>
              <a:pPr>
                <a:defRPr/>
              </a:pPr>
              <a:t>3</a:t>
            </a:fld>
            <a:endParaRPr lang="en-US" dirty="0"/>
          </a:p>
        </p:txBody>
      </p:sp>
    </p:spTree>
    <p:extLst>
      <p:ext uri="{BB962C8B-B14F-4D97-AF65-F5344CB8AC3E}">
        <p14:creationId xmlns:p14="http://schemas.microsoft.com/office/powerpoint/2010/main" val="3849356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GB" sz="1200" kern="1200" dirty="0">
                <a:solidFill>
                  <a:schemeClr val="tx1"/>
                </a:solidFill>
                <a:effectLst/>
                <a:latin typeface="+mn-lt"/>
                <a:ea typeface="ＭＳ Ｐゴシック" pitchFamily="-112" charset="-128"/>
                <a:cs typeface="ＭＳ Ｐゴシック" pitchFamily="-112" charset="-128"/>
              </a:rPr>
              <a:t>So, how can </a:t>
            </a:r>
            <a:r>
              <a:rPr lang="en-GB" sz="1200" b="1" kern="1200" dirty="0">
                <a:solidFill>
                  <a:schemeClr val="tx1"/>
                </a:solidFill>
                <a:effectLst/>
                <a:latin typeface="+mn-lt"/>
                <a:ea typeface="ＭＳ Ｐゴシック" pitchFamily="-112" charset="-128"/>
                <a:cs typeface="ＭＳ Ｐゴシック" pitchFamily="-112" charset="-128"/>
              </a:rPr>
              <a:t>YOU </a:t>
            </a:r>
            <a:r>
              <a:rPr lang="en-GB" sz="1200" kern="1200" dirty="0">
                <a:solidFill>
                  <a:schemeClr val="tx1"/>
                </a:solidFill>
                <a:effectLst/>
                <a:latin typeface="+mn-lt"/>
                <a:ea typeface="ＭＳ Ｐゴシック" pitchFamily="-112" charset="-128"/>
                <a:cs typeface="ＭＳ Ｐゴシック" pitchFamily="-112" charset="-128"/>
              </a:rPr>
              <a:t>help?</a:t>
            </a:r>
          </a:p>
          <a:p>
            <a:r>
              <a:rPr lang="en-US" sz="1200" kern="1200" dirty="0">
                <a:solidFill>
                  <a:schemeClr val="tx1"/>
                </a:solidFill>
                <a:effectLst/>
                <a:latin typeface="+mn-lt"/>
                <a:ea typeface="ＭＳ Ｐゴシック" pitchFamily="-112" charset="-128"/>
                <a:cs typeface="ＭＳ Ｐゴシック" pitchFamily="-112" charset="-128"/>
              </a:rPr>
              <a:t>Make a donation. Give to ShelterBox USA</a:t>
            </a:r>
          </a:p>
          <a:p>
            <a:r>
              <a:rPr lang="en-GB" sz="1200" kern="1200" dirty="0">
                <a:solidFill>
                  <a:schemeClr val="tx1"/>
                </a:solidFill>
                <a:effectLst/>
                <a:latin typeface="+mn-lt"/>
                <a:ea typeface="ＭＳ Ｐゴシック" pitchFamily="-112" charset="-128"/>
                <a:cs typeface="ＭＳ Ｐゴシック" pitchFamily="-112" charset="-128"/>
              </a:rPr>
              <a:t>Give of your time by spreading the word about ShelterBox in your community. You could become a ShelterBox Ambassador and raise support for the mission by connecting with civic groups, schools, businesses and individuals in your community</a:t>
            </a:r>
            <a:endParaRPr lang="en-US" sz="1200" kern="1200" dirty="0">
              <a:solidFill>
                <a:schemeClr val="tx1"/>
              </a:solidFill>
              <a:effectLst/>
              <a:latin typeface="+mn-lt"/>
              <a:ea typeface="ＭＳ Ｐゴシック" pitchFamily="-112" charset="-128"/>
              <a:cs typeface="ＭＳ Ｐゴシック" pitchFamily="-112" charset="-128"/>
            </a:endParaRPr>
          </a:p>
          <a:p>
            <a:pPr marL="171450" indent="-171450">
              <a:buFont typeface="Arial" panose="020B0604020202020204" pitchFamily="34" charset="0"/>
              <a:buChar char="•"/>
            </a:pPr>
            <a:endParaRPr lang="en-US" dirty="0">
              <a:ea typeface="ＭＳ Ｐゴシック" pitchFamily="34" charset="-128"/>
            </a:endParaRPr>
          </a:p>
        </p:txBody>
      </p:sp>
    </p:spTree>
    <p:extLst>
      <p:ext uri="{BB962C8B-B14F-4D97-AF65-F5344CB8AC3E}">
        <p14:creationId xmlns:p14="http://schemas.microsoft.com/office/powerpoint/2010/main" val="4265508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sz="1200" kern="1200" dirty="0">
                <a:solidFill>
                  <a:schemeClr val="tx1"/>
                </a:solidFill>
                <a:effectLst/>
                <a:latin typeface="+mn-lt"/>
                <a:ea typeface="ＭＳ Ｐゴシック" pitchFamily="-112" charset="-128"/>
                <a:cs typeface="ＭＳ Ｐゴシック" pitchFamily="-112" charset="-128"/>
              </a:rPr>
              <a:t>Your Club can also help ShelterBox through your ongoing donation to our HERO Program. </a:t>
            </a:r>
          </a:p>
          <a:p>
            <a:r>
              <a:rPr lang="en-US" sz="1200" kern="1200" dirty="0">
                <a:solidFill>
                  <a:schemeClr val="tx1"/>
                </a:solidFill>
                <a:effectLst/>
                <a:latin typeface="+mn-lt"/>
                <a:ea typeface="ＭＳ Ｐゴシック" pitchFamily="-112" charset="-128"/>
                <a:cs typeface="ＭＳ Ｐゴシック" pitchFamily="-112" charset="-128"/>
              </a:rPr>
              <a:t>A ShelterBox HERO is a Rotary Club who has committed to making an ongoing impact in worldwide disaster response by pledging to support ShelterBox annually for three consecutive years.</a:t>
            </a:r>
          </a:p>
          <a:p>
            <a:pPr eaLnBrk="1" hangingPunct="1">
              <a:spcBef>
                <a:spcPct val="0"/>
              </a:spcBef>
            </a:pPr>
            <a:r>
              <a:rPr lang="en-GB" dirty="0">
                <a:ea typeface="ＭＳ Ｐゴシック" pitchFamily="34" charset="-128"/>
              </a:rPr>
              <a:t>By making a 3 year pledge of $1,000, $3,000 or $5,000, you can help us </a:t>
            </a:r>
            <a:r>
              <a:rPr lang="en-US" sz="1200" b="0" i="0" kern="1200" dirty="0">
                <a:solidFill>
                  <a:schemeClr val="tx1"/>
                </a:solidFill>
                <a:effectLst/>
                <a:latin typeface="+mn-lt"/>
                <a:ea typeface="ＭＳ Ｐゴシック" pitchFamily="-112" charset="-128"/>
                <a:cs typeface="ＭＳ Ｐゴシック" pitchFamily="-112" charset="-128"/>
              </a:rPr>
              <a:t>prepare for and immediately respond to the worst day ever and make sure we have a consistent funding stream, should disaster strike. </a:t>
            </a:r>
            <a:endParaRPr lang="en-GB" dirty="0">
              <a:ea typeface="ＭＳ Ｐゴシック" pitchFamily="34" charset="-128"/>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aseline="-25000">
                <a:solidFill>
                  <a:schemeClr val="tx1"/>
                </a:solidFill>
                <a:latin typeface="Arial" charset="0"/>
                <a:ea typeface="ＭＳ Ｐゴシック" pitchFamily="34" charset="-128"/>
              </a:defRPr>
            </a:lvl1pPr>
            <a:lvl2pPr marL="742950" indent="-285750" eaLnBrk="0" hangingPunct="0">
              <a:defRPr sz="2400" baseline="-25000">
                <a:solidFill>
                  <a:schemeClr val="tx1"/>
                </a:solidFill>
                <a:latin typeface="Arial" charset="0"/>
                <a:ea typeface="ＭＳ Ｐゴシック" pitchFamily="34" charset="-128"/>
              </a:defRPr>
            </a:lvl2pPr>
            <a:lvl3pPr marL="1143000" indent="-228600" eaLnBrk="0" hangingPunct="0">
              <a:defRPr sz="2400" baseline="-25000">
                <a:solidFill>
                  <a:schemeClr val="tx1"/>
                </a:solidFill>
                <a:latin typeface="Arial" charset="0"/>
                <a:ea typeface="ＭＳ Ｐゴシック" pitchFamily="34" charset="-128"/>
              </a:defRPr>
            </a:lvl3pPr>
            <a:lvl4pPr marL="1600200" indent="-228600" eaLnBrk="0" hangingPunct="0">
              <a:defRPr sz="2400" baseline="-25000">
                <a:solidFill>
                  <a:schemeClr val="tx1"/>
                </a:solidFill>
                <a:latin typeface="Arial" charset="0"/>
                <a:ea typeface="ＭＳ Ｐゴシック" pitchFamily="34" charset="-128"/>
              </a:defRPr>
            </a:lvl4pPr>
            <a:lvl5pPr marL="2057400" indent="-228600" eaLnBrk="0" hangingPunct="0">
              <a:defRPr sz="2400" baseline="-25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pitchFamily="34" charset="-128"/>
              </a:defRPr>
            </a:lvl9pPr>
          </a:lstStyle>
          <a:p>
            <a:fld id="{8E4BB1A8-0A17-418A-AE23-026D9A8AF06A}" type="slidenum">
              <a:rPr lang="en-US" sz="1200" smtClean="0"/>
              <a:pPr/>
              <a:t>32</a:t>
            </a:fld>
            <a:endParaRPr lang="en-US" sz="1200"/>
          </a:p>
        </p:txBody>
      </p:sp>
    </p:spTree>
    <p:extLst>
      <p:ext uri="{BB962C8B-B14F-4D97-AF65-F5344CB8AC3E}">
        <p14:creationId xmlns:p14="http://schemas.microsoft.com/office/powerpoint/2010/main" val="3312630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0" fontAlgn="base" hangingPunct="0"/>
            <a:r>
              <a:rPr lang="en-US" sz="1200" b="0" i="0" u="none" strike="noStrike" kern="1200" cap="none" dirty="0">
                <a:solidFill>
                  <a:schemeClr val="dk1"/>
                </a:solidFill>
                <a:effectLst/>
                <a:latin typeface="+mn-lt"/>
                <a:ea typeface="Calibri"/>
                <a:cs typeface="Calibri"/>
                <a:sym typeface="Calibri"/>
              </a:rPr>
              <a:t>As tangible as our aid is, it’s important to remember that shelter means more than simply a product – we provide tools for self recovery.  </a:t>
            </a:r>
            <a:endParaRPr lang="en-CA" sz="1200" b="0" i="0" u="none" strike="noStrike" kern="1200" cap="none" dirty="0">
              <a:solidFill>
                <a:schemeClr val="dk1"/>
              </a:solidFill>
              <a:effectLst/>
              <a:latin typeface="+mn-lt"/>
              <a:ea typeface="Calibri"/>
              <a:cs typeface="Calibri"/>
              <a:sym typeface="Calibri"/>
            </a:endParaRPr>
          </a:p>
          <a:p>
            <a:pPr eaLnBrk="0" fontAlgn="base" hangingPunct="0"/>
            <a:r>
              <a:rPr lang="en-US" sz="1200" b="0" i="0" u="none" strike="noStrike" kern="1200" cap="none" dirty="0">
                <a:solidFill>
                  <a:schemeClr val="dk1"/>
                </a:solidFill>
                <a:effectLst/>
                <a:latin typeface="+mn-lt"/>
                <a:ea typeface="Calibri"/>
                <a:cs typeface="Calibri"/>
                <a:sym typeface="Calibri"/>
              </a:rPr>
              <a:t>As families transition from emergency shelter to a permanent home, they are able to pick up the threads of everyday life - a safe space to call home, light to do homework by, an active role in the community.</a:t>
            </a:r>
          </a:p>
          <a:p>
            <a:pPr eaLnBrk="0" fontAlgn="base" hangingPunct="0"/>
            <a:endParaRPr lang="en-US" sz="1200" b="0" i="0" u="none" strike="noStrike" kern="1200" cap="none" dirty="0">
              <a:solidFill>
                <a:schemeClr val="dk1"/>
              </a:solidFill>
              <a:effectLst/>
              <a:latin typeface="+mn-lt"/>
              <a:ea typeface="Calibri"/>
              <a:cs typeface="Calibri"/>
              <a:sym typeface="Calibri"/>
            </a:endParaRPr>
          </a:p>
          <a:p>
            <a:pPr eaLnBrk="0" fontAlgn="base" hangingPunct="0"/>
            <a:r>
              <a:rPr lang="en-US" sz="1200" b="0" i="0" u="none" strike="noStrike" kern="1200" cap="none" dirty="0">
                <a:solidFill>
                  <a:schemeClr val="dk1"/>
                </a:solidFill>
                <a:effectLst/>
                <a:latin typeface="+mn-lt"/>
                <a:ea typeface="Calibri"/>
                <a:cs typeface="Calibri"/>
                <a:sym typeface="Calibri"/>
              </a:rPr>
              <a:t>An example of this comes from Enoch and Mary in Malawi. </a:t>
            </a:r>
          </a:p>
          <a:p>
            <a:pPr eaLnBrk="0" fontAlgn="base" hangingPunct="0"/>
            <a:endParaRPr lang="en-US" sz="1200" b="0" i="0" u="none" strike="noStrike" kern="1200" cap="none" dirty="0">
              <a:solidFill>
                <a:schemeClr val="dk1"/>
              </a:solidFill>
              <a:effectLst/>
              <a:latin typeface="+mn-lt"/>
              <a:ea typeface="Calibri"/>
              <a:cs typeface="Calibri"/>
              <a:sym typeface="Calibri"/>
            </a:endParaRPr>
          </a:p>
          <a:p>
            <a:pPr eaLnBrk="0" fontAlgn="base" hangingPunct="0"/>
            <a:r>
              <a:rPr lang="en-US" sz="1200" b="0" i="0" u="none" strike="noStrike" kern="1200" cap="none" dirty="0">
                <a:solidFill>
                  <a:schemeClr val="dk1"/>
                </a:solidFill>
                <a:effectLst/>
                <a:latin typeface="+mn-lt"/>
                <a:ea typeface="Calibri"/>
                <a:cs typeface="Calibri"/>
                <a:sym typeface="Calibri"/>
              </a:rPr>
              <a:t>Enoch and his family lived in a ShelterBox tent until they were able to build a new house.</a:t>
            </a:r>
          </a:p>
          <a:p>
            <a:pPr eaLnBrk="0" fontAlgn="base" hangingPunct="0"/>
            <a:r>
              <a:rPr lang="en-US" sz="1200" b="0" i="0" u="none" strike="noStrike" kern="1200" cap="none" dirty="0">
                <a:solidFill>
                  <a:schemeClr val="dk1"/>
                </a:solidFill>
                <a:effectLst/>
                <a:latin typeface="+mn-lt"/>
                <a:ea typeface="Calibri"/>
                <a:cs typeface="Calibri"/>
                <a:sym typeface="Calibri"/>
              </a:rPr>
              <a:t>When</a:t>
            </a:r>
            <a:r>
              <a:rPr lang="en-US" sz="1200" b="0" i="0" u="none" strike="noStrike" kern="1200" cap="none" baseline="0" dirty="0">
                <a:solidFill>
                  <a:schemeClr val="dk1"/>
                </a:solidFill>
                <a:effectLst/>
                <a:latin typeface="+mn-lt"/>
                <a:ea typeface="Calibri"/>
                <a:cs typeface="Calibri"/>
                <a:sym typeface="Calibri"/>
              </a:rPr>
              <a:t> asked about the ShelterBox tent Enoch said - </a:t>
            </a:r>
            <a:r>
              <a:rPr lang="en-US" sz="1200" b="0" i="0" u="none" strike="noStrike" kern="1200" cap="none" dirty="0">
                <a:solidFill>
                  <a:schemeClr val="dk1"/>
                </a:solidFill>
                <a:effectLst/>
                <a:latin typeface="+mn-lt"/>
                <a:ea typeface="Calibri"/>
                <a:cs typeface="Calibri"/>
                <a:sym typeface="Calibri"/>
              </a:rPr>
              <a:t>“Staying in the tent felt like I was staying in a house with a roof of iron sheets”.</a:t>
            </a:r>
            <a:endParaRPr lang="en-CA" sz="1200" b="0" i="0" u="none" strike="noStrike" kern="1200" cap="none" dirty="0">
              <a:solidFill>
                <a:schemeClr val="dk1"/>
              </a:solidFill>
              <a:effectLst/>
              <a:latin typeface="+mn-lt"/>
              <a:ea typeface="Calibri"/>
              <a:cs typeface="Calibri"/>
              <a:sym typeface="Calibri"/>
            </a:endParaRPr>
          </a:p>
          <a:p>
            <a:pPr eaLnBrk="0" fontAlgn="base" hangingPunct="0"/>
            <a:endParaRPr lang="en-US" sz="1200" b="0" i="0" u="none" strike="noStrike" kern="1200" cap="none" dirty="0">
              <a:solidFill>
                <a:schemeClr val="dk1"/>
              </a:solidFill>
              <a:effectLst/>
              <a:latin typeface="+mn-lt"/>
              <a:ea typeface="Calibri"/>
              <a:cs typeface="Calibri"/>
              <a:sym typeface="Calibri"/>
            </a:endParaRPr>
          </a:p>
          <a:p>
            <a:pPr eaLnBrk="0" fontAlgn="base" hangingPunct="0"/>
            <a:r>
              <a:rPr lang="en-US" sz="1200" b="0" i="0" u="none" strike="noStrike" kern="1200" cap="none" dirty="0">
                <a:solidFill>
                  <a:schemeClr val="dk1"/>
                </a:solidFill>
                <a:effectLst/>
                <a:latin typeface="+mn-lt"/>
                <a:ea typeface="Calibri"/>
                <a:cs typeface="Calibri"/>
                <a:sym typeface="Calibri"/>
              </a:rPr>
              <a:t>The shelter we provide protects a family from burning heat, bitter cold, dangerous animals and disease, but it means so much more:</a:t>
            </a:r>
            <a:endParaRPr lang="en-CA" sz="1200" b="0" i="0" u="none" strike="noStrike" kern="1200" cap="none" dirty="0">
              <a:solidFill>
                <a:schemeClr val="dk1"/>
              </a:solidFill>
              <a:effectLst/>
              <a:latin typeface="+mn-lt"/>
              <a:ea typeface="Calibri"/>
              <a:cs typeface="Calibri"/>
              <a:sym typeface="Calibri"/>
            </a:endParaRPr>
          </a:p>
          <a:p>
            <a:pPr eaLnBrk="0" fontAlgn="base" hangingPunct="0"/>
            <a:r>
              <a:rPr lang="en-US" sz="1200" b="0" i="0" u="none" strike="noStrike" kern="1200" cap="none" dirty="0">
                <a:solidFill>
                  <a:schemeClr val="dk1"/>
                </a:solidFill>
                <a:effectLst/>
                <a:latin typeface="+mn-lt"/>
                <a:ea typeface="Calibri"/>
                <a:cs typeface="Calibri"/>
                <a:sym typeface="Calibri"/>
              </a:rPr>
              <a:t>A shelter creates a space where families can have privacy from the rest of the world, where they can feel safety and security in being together. </a:t>
            </a:r>
            <a:endParaRPr lang="en-CA" sz="1200" b="0" i="0" u="none" strike="noStrike" kern="1200" cap="none" dirty="0">
              <a:solidFill>
                <a:schemeClr val="dk1"/>
              </a:solidFill>
              <a:effectLst/>
              <a:latin typeface="+mn-lt"/>
              <a:ea typeface="Calibri"/>
              <a:cs typeface="Calibri"/>
              <a:sym typeface="Calibri"/>
            </a:endParaRPr>
          </a:p>
          <a:p>
            <a:pPr eaLnBrk="0" fontAlgn="base" hangingPunct="0"/>
            <a:r>
              <a:rPr lang="en-US" sz="1200" b="0" i="0" u="none" strike="noStrike" kern="1200" cap="none" dirty="0">
                <a:solidFill>
                  <a:schemeClr val="dk1"/>
                </a:solidFill>
                <a:effectLst/>
                <a:latin typeface="+mn-lt"/>
                <a:ea typeface="Calibri"/>
                <a:cs typeface="Calibri"/>
                <a:sym typeface="Calibri"/>
              </a:rPr>
              <a:t>For Enoch and Mary, it provided them with safe shelter until they could build their new home, which you can see in the background of the picture. When our team went to meet them, they were just added the finishing touches to the floor!</a:t>
            </a:r>
          </a:p>
          <a:p>
            <a:pPr eaLnBrk="0" fontAlgn="base" hangingPunct="0"/>
            <a:endParaRPr lang="en-US" sz="1200" b="0" i="0" u="none" strike="noStrike" kern="1200" cap="none" dirty="0">
              <a:solidFill>
                <a:schemeClr val="dk1"/>
              </a:solidFill>
              <a:effectLst/>
              <a:latin typeface="+mn-lt"/>
              <a:ea typeface="Calibri"/>
              <a:cs typeface="Calibri"/>
              <a:sym typeface="Calibri"/>
            </a:endParaRPr>
          </a:p>
          <a:p>
            <a:pPr eaLnBrk="0" fontAlgn="base" hangingPunct="0"/>
            <a:r>
              <a:rPr lang="en-US" sz="1200" b="0" i="1" u="none" strike="noStrike" kern="1200" cap="none" dirty="0">
                <a:solidFill>
                  <a:schemeClr val="dk1"/>
                </a:solidFill>
                <a:effectLst/>
                <a:latin typeface="+mn-lt"/>
                <a:ea typeface="Calibri"/>
                <a:cs typeface="Calibri"/>
                <a:sym typeface="Calibri"/>
              </a:rPr>
              <a:t>This is an example of what we mean by looking at shelter as a process and not one product – the</a:t>
            </a:r>
            <a:r>
              <a:rPr lang="en-US" sz="1200" b="0" i="1" u="none" strike="noStrike" kern="1200" cap="none" baseline="0" dirty="0">
                <a:solidFill>
                  <a:schemeClr val="dk1"/>
                </a:solidFill>
                <a:effectLst/>
                <a:latin typeface="+mn-lt"/>
                <a:ea typeface="Calibri"/>
                <a:cs typeface="Calibri"/>
                <a:sym typeface="Calibri"/>
              </a:rPr>
              <a:t> </a:t>
            </a:r>
            <a:r>
              <a:rPr lang="en-US" sz="1200" b="0" i="1" u="none" strike="noStrike" kern="1200" cap="none" baseline="0" dirty="0" err="1">
                <a:solidFill>
                  <a:schemeClr val="dk1"/>
                </a:solidFill>
                <a:effectLst/>
                <a:latin typeface="+mn-lt"/>
                <a:ea typeface="Calibri"/>
                <a:cs typeface="Calibri"/>
                <a:sym typeface="Calibri"/>
              </a:rPr>
              <a:t>shelterbox</a:t>
            </a:r>
            <a:r>
              <a:rPr lang="en-US" sz="1200" b="0" i="1" u="none" strike="noStrike" kern="1200" cap="none" baseline="0" dirty="0">
                <a:solidFill>
                  <a:schemeClr val="dk1"/>
                </a:solidFill>
                <a:effectLst/>
                <a:latin typeface="+mn-lt"/>
                <a:ea typeface="Calibri"/>
                <a:cs typeface="Calibri"/>
                <a:sym typeface="Calibri"/>
              </a:rPr>
              <a:t> tent started them on the process of rebuilding. </a:t>
            </a:r>
            <a:endParaRPr lang="en-CA" sz="1200" b="0" i="1" u="none" strike="noStrike" kern="1200" cap="none" dirty="0">
              <a:solidFill>
                <a:schemeClr val="dk1"/>
              </a:solidFill>
              <a:effectLst/>
              <a:latin typeface="+mn-lt"/>
              <a:ea typeface="Calibri"/>
              <a:cs typeface="Calibri"/>
              <a:sym typeface="Calibri"/>
            </a:endParaRPr>
          </a:p>
          <a:p>
            <a:pPr eaLnBrk="0" fontAlgn="base" hangingPunct="0"/>
            <a:endParaRPr lang="en-CA" sz="1200" b="0" i="0" u="none" strike="noStrike" kern="1200" cap="none" dirty="0">
              <a:solidFill>
                <a:schemeClr val="dk1"/>
              </a:solidFill>
              <a:effectLst/>
              <a:latin typeface="+mn-lt"/>
              <a:ea typeface="Calibri"/>
              <a:cs typeface="Calibri"/>
              <a:sym typeface="Calibri"/>
            </a:endParaRPr>
          </a:p>
          <a:p>
            <a:endParaRPr lang="en-CA" dirty="0"/>
          </a:p>
        </p:txBody>
      </p:sp>
      <p:sp>
        <p:nvSpPr>
          <p:cNvPr id="4" name="Slide Number Placeholder 3"/>
          <p:cNvSpPr>
            <a:spLocks noGrp="1"/>
          </p:cNvSpPr>
          <p:nvPr>
            <p:ph type="sldNum" sz="quarter" idx="10"/>
          </p:nvPr>
        </p:nvSpPr>
        <p:spPr/>
        <p:txBody>
          <a:bodyPr/>
          <a:lstStyle/>
          <a:p>
            <a:fld id="{0305D7C1-2AA9-4057-9945-40D47130F118}" type="slidenum">
              <a:rPr lang="en-CA" smtClean="0"/>
              <a:t>33</a:t>
            </a:fld>
            <a:endParaRPr lang="en-CA"/>
          </a:p>
        </p:txBody>
      </p:sp>
    </p:spTree>
    <p:extLst>
      <p:ext uri="{BB962C8B-B14F-4D97-AF65-F5344CB8AC3E}">
        <p14:creationId xmlns:p14="http://schemas.microsoft.com/office/powerpoint/2010/main" val="2080427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base" latinLnBrk="0" hangingPunct="1">
              <a:lnSpc>
                <a:spcPct val="90000"/>
              </a:lnSpc>
              <a:spcBef>
                <a:spcPct val="0"/>
              </a:spcBef>
              <a:spcAft>
                <a:spcPct val="0"/>
              </a:spcAft>
              <a:buClrTx/>
              <a:buSzTx/>
              <a:buFontTx/>
              <a:buNone/>
              <a:tabLst/>
              <a:defRPr/>
            </a:pPr>
            <a:r>
              <a:rPr lang="en-US" sz="1200" kern="1200" dirty="0">
                <a:solidFill>
                  <a:schemeClr val="tx1"/>
                </a:solidFill>
                <a:effectLst/>
                <a:latin typeface="+mn-lt"/>
                <a:ea typeface="ＭＳ Ｐゴシック" pitchFamily="-112" charset="-128"/>
                <a:cs typeface="ＭＳ Ｐゴシック" pitchFamily="-112" charset="-128"/>
              </a:rPr>
              <a:t>We will never stop. And we will do whatever it takes to ensure that no family goes without shelter.  With your help we can make sure that no family is forgotten or left behind.  Thank you for letting me come speak with you today.  Do you have any questions?</a:t>
            </a:r>
          </a:p>
          <a:p>
            <a:pPr eaLnBrk="1" hangingPunct="1">
              <a:lnSpc>
                <a:spcPct val="90000"/>
              </a:lnSpc>
              <a:spcBef>
                <a:spcPct val="0"/>
              </a:spcBef>
            </a:pPr>
            <a:endParaRPr lang="en-US" sz="1100" dirty="0">
              <a:ea typeface="ＭＳ Ｐゴシック" pitchFamily="34" charset="-128"/>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aseline="-25000">
                <a:solidFill>
                  <a:schemeClr val="tx1"/>
                </a:solidFill>
                <a:latin typeface="Arial" charset="0"/>
                <a:ea typeface="ＭＳ Ｐゴシック" pitchFamily="34" charset="-128"/>
              </a:defRPr>
            </a:lvl1pPr>
            <a:lvl2pPr marL="742950" indent="-285750" eaLnBrk="0" hangingPunct="0">
              <a:defRPr sz="2400" baseline="-25000">
                <a:solidFill>
                  <a:schemeClr val="tx1"/>
                </a:solidFill>
                <a:latin typeface="Arial" charset="0"/>
                <a:ea typeface="ＭＳ Ｐゴシック" pitchFamily="34" charset="-128"/>
              </a:defRPr>
            </a:lvl2pPr>
            <a:lvl3pPr marL="1143000" indent="-228600" eaLnBrk="0" hangingPunct="0">
              <a:defRPr sz="2400" baseline="-25000">
                <a:solidFill>
                  <a:schemeClr val="tx1"/>
                </a:solidFill>
                <a:latin typeface="Arial" charset="0"/>
                <a:ea typeface="ＭＳ Ｐゴシック" pitchFamily="34" charset="-128"/>
              </a:defRPr>
            </a:lvl3pPr>
            <a:lvl4pPr marL="1600200" indent="-228600" eaLnBrk="0" hangingPunct="0">
              <a:defRPr sz="2400" baseline="-25000">
                <a:solidFill>
                  <a:schemeClr val="tx1"/>
                </a:solidFill>
                <a:latin typeface="Arial" charset="0"/>
                <a:ea typeface="ＭＳ Ｐゴシック" pitchFamily="34" charset="-128"/>
              </a:defRPr>
            </a:lvl4pPr>
            <a:lvl5pPr marL="2057400" indent="-228600" eaLnBrk="0" hangingPunct="0">
              <a:defRPr sz="2400" baseline="-25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pitchFamily="34" charset="-128"/>
              </a:defRPr>
            </a:lvl9pPr>
          </a:lstStyle>
          <a:p>
            <a:fld id="{AF6D6882-29AA-437C-9A61-2C8F1631FAD1}" type="slidenum">
              <a:rPr lang="en-US" sz="1200" smtClean="0"/>
              <a:pPr/>
              <a:t>34</a:t>
            </a:fld>
            <a:endParaRPr lang="en-US" sz="1200"/>
          </a:p>
        </p:txBody>
      </p:sp>
    </p:spTree>
    <p:extLst>
      <p:ext uri="{BB962C8B-B14F-4D97-AF65-F5344CB8AC3E}">
        <p14:creationId xmlns:p14="http://schemas.microsoft.com/office/powerpoint/2010/main" val="1636822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112" charset="-128"/>
                <a:cs typeface="ＭＳ Ｐゴシック" pitchFamily="-112" charset="-128"/>
              </a:rPr>
              <a:t>The Box.  In 1999 the founder of ShelterBox saw a hole in Disaster Relief.  People were bringing medicine and food, but there was no one who specialized in shelter.  A Rotary Club in Cornwall England made it it’s millennial project and the green box that we have all come to know and love was created. </a:t>
            </a:r>
            <a:endParaRPr lang="en-US" dirty="0"/>
          </a:p>
        </p:txBody>
      </p:sp>
      <p:sp>
        <p:nvSpPr>
          <p:cNvPr id="4" name="Slide Number Placeholder 3"/>
          <p:cNvSpPr>
            <a:spLocks noGrp="1"/>
          </p:cNvSpPr>
          <p:nvPr>
            <p:ph type="sldNum" sz="quarter" idx="10"/>
          </p:nvPr>
        </p:nvSpPr>
        <p:spPr/>
        <p:txBody>
          <a:bodyPr/>
          <a:lstStyle/>
          <a:p>
            <a:pPr>
              <a:defRPr/>
            </a:pPr>
            <a:fld id="{2CCA99C0-E846-456C-A5D8-BB2A0EB141A3}" type="slidenum">
              <a:rPr lang="en-US" smtClean="0"/>
              <a:pPr>
                <a:defRPr/>
              </a:pPr>
              <a:t>4</a:t>
            </a:fld>
            <a:endParaRPr lang="en-US" dirty="0"/>
          </a:p>
        </p:txBody>
      </p:sp>
    </p:spTree>
    <p:extLst>
      <p:ext uri="{BB962C8B-B14F-4D97-AF65-F5344CB8AC3E}">
        <p14:creationId xmlns:p14="http://schemas.microsoft.com/office/powerpoint/2010/main" val="267216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dirty="0">
                <a:solidFill>
                  <a:schemeClr val="tx1">
                    <a:lumMod val="50000"/>
                    <a:lumOff val="50000"/>
                  </a:schemeClr>
                </a:solidFill>
                <a:cs typeface="Arial" panose="020B0604020202020204" pitchFamily="34" charset="0"/>
              </a:rPr>
              <a:t>Our signature </a:t>
            </a:r>
            <a:r>
              <a:rPr lang="en-GB" sz="1200" dirty="0" err="1">
                <a:solidFill>
                  <a:schemeClr val="tx1">
                    <a:lumMod val="50000"/>
                    <a:lumOff val="50000"/>
                  </a:schemeClr>
                </a:solidFill>
                <a:cs typeface="Arial" panose="020B0604020202020204" pitchFamily="34" charset="0"/>
              </a:rPr>
              <a:t>ShelterBoxes</a:t>
            </a:r>
            <a:r>
              <a:rPr lang="en-GB" sz="1200" dirty="0">
                <a:solidFill>
                  <a:schemeClr val="tx1">
                    <a:lumMod val="50000"/>
                    <a:lumOff val="50000"/>
                  </a:schemeClr>
                </a:solidFill>
                <a:cs typeface="Arial" panose="020B0604020202020204" pitchFamily="34" charset="0"/>
              </a:rPr>
              <a:t> and </a:t>
            </a:r>
            <a:r>
              <a:rPr lang="en-GB" sz="1200" dirty="0" err="1">
                <a:solidFill>
                  <a:schemeClr val="tx1">
                    <a:lumMod val="50000"/>
                    <a:lumOff val="50000"/>
                  </a:schemeClr>
                </a:solidFill>
                <a:cs typeface="Arial" panose="020B0604020202020204" pitchFamily="34" charset="0"/>
              </a:rPr>
              <a:t>ShelterKits</a:t>
            </a:r>
            <a:r>
              <a:rPr lang="en-GB" sz="1200" dirty="0">
                <a:solidFill>
                  <a:schemeClr val="tx1">
                    <a:lumMod val="50000"/>
                    <a:lumOff val="50000"/>
                  </a:schemeClr>
                </a:solidFill>
                <a:cs typeface="Arial" panose="020B0604020202020204" pitchFamily="34" charset="0"/>
              </a:rPr>
              <a:t> contain the </a:t>
            </a:r>
            <a:r>
              <a:rPr lang="en-GB" sz="1200" b="1" dirty="0">
                <a:solidFill>
                  <a:schemeClr val="tx1">
                    <a:lumMod val="50000"/>
                    <a:lumOff val="50000"/>
                  </a:schemeClr>
                </a:solidFill>
                <a:cs typeface="Arial" panose="020B0604020202020204" pitchFamily="34" charset="0"/>
              </a:rPr>
              <a:t>tools</a:t>
            </a:r>
            <a:r>
              <a:rPr lang="en-GB" sz="1200" dirty="0">
                <a:solidFill>
                  <a:schemeClr val="tx1">
                    <a:lumMod val="50000"/>
                    <a:lumOff val="50000"/>
                  </a:schemeClr>
                </a:solidFill>
                <a:cs typeface="Arial" panose="020B0604020202020204" pitchFamily="34" charset="0"/>
              </a:rPr>
              <a:t> to </a:t>
            </a:r>
            <a:r>
              <a:rPr lang="en-GB" sz="1200" b="1" dirty="0">
                <a:solidFill>
                  <a:schemeClr val="tx1">
                    <a:lumMod val="50000"/>
                    <a:lumOff val="50000"/>
                  </a:schemeClr>
                </a:solidFill>
                <a:cs typeface="Arial" panose="020B0604020202020204" pitchFamily="34" charset="0"/>
              </a:rPr>
              <a:t>transform lives </a:t>
            </a:r>
            <a:r>
              <a:rPr lang="en-GB" sz="1200" dirty="0">
                <a:solidFill>
                  <a:schemeClr val="tx1">
                    <a:lumMod val="50000"/>
                    <a:lumOff val="50000"/>
                  </a:schemeClr>
                </a:solidFill>
                <a:cs typeface="Arial" panose="020B0604020202020204" pitchFamily="34" charset="0"/>
              </a:rPr>
              <a:t>and </a:t>
            </a:r>
            <a:r>
              <a:rPr lang="en-GB" sz="1200" b="1" dirty="0">
                <a:solidFill>
                  <a:schemeClr val="tx1">
                    <a:lumMod val="50000"/>
                    <a:lumOff val="50000"/>
                  </a:schemeClr>
                </a:solidFill>
                <a:cs typeface="Arial" panose="020B0604020202020204" pitchFamily="34" charset="0"/>
              </a:rPr>
              <a:t>rebuild communities</a:t>
            </a:r>
            <a:r>
              <a:rPr lang="en-GB" sz="1200" dirty="0">
                <a:solidFill>
                  <a:schemeClr val="tx1">
                    <a:lumMod val="50000"/>
                    <a:lumOff val="50000"/>
                  </a:schemeClr>
                </a:solidFill>
                <a:cs typeface="Arial" panose="020B0604020202020204" pitchFamily="34"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2" charset="-128"/>
                <a:cs typeface="ＭＳ Ｐゴシック" pitchFamily="-112" charset="-128"/>
              </a:rPr>
              <a:t>After many years of working in disaster relief we have learned a thing or two.  The biggest thing we have learned is that there is </a:t>
            </a:r>
            <a:r>
              <a:rPr lang="en-US" sz="1200" b="1" kern="1200" dirty="0">
                <a:solidFill>
                  <a:schemeClr val="tx1"/>
                </a:solidFill>
                <a:effectLst/>
                <a:latin typeface="+mn-lt"/>
                <a:ea typeface="ＭＳ Ｐゴシック" pitchFamily="-112" charset="-128"/>
                <a:cs typeface="ＭＳ Ｐゴシック" pitchFamily="-112" charset="-128"/>
              </a:rPr>
              <a:t>no one solution to every disaster.</a:t>
            </a:r>
            <a:r>
              <a:rPr lang="en-US" sz="1200" kern="1200" dirty="0">
                <a:solidFill>
                  <a:schemeClr val="tx1"/>
                </a:solidFill>
                <a:effectLst/>
                <a:latin typeface="+mn-lt"/>
                <a:ea typeface="ＭＳ Ｐゴシック" pitchFamily="-112" charset="-128"/>
                <a:cs typeface="ＭＳ Ｐゴシック" pitchFamily="-112" charset="-128"/>
              </a:rPr>
              <a:t>  We now have a suite of solutions that we can provide.  We still use the traditional ShelterBox, additionally we have what is called a </a:t>
            </a:r>
            <a:r>
              <a:rPr lang="en-US" sz="1200" kern="1200" dirty="0" err="1">
                <a:solidFill>
                  <a:schemeClr val="tx1"/>
                </a:solidFill>
                <a:effectLst/>
                <a:latin typeface="+mn-lt"/>
                <a:ea typeface="ＭＳ Ｐゴシック" pitchFamily="-112" charset="-128"/>
                <a:cs typeface="ＭＳ Ｐゴシック" pitchFamily="-112" charset="-128"/>
              </a:rPr>
              <a:t>ShelterKit</a:t>
            </a:r>
            <a:r>
              <a:rPr lang="en-US" sz="1200" kern="1200" dirty="0">
                <a:solidFill>
                  <a:schemeClr val="tx1"/>
                </a:solidFill>
                <a:effectLst/>
                <a:latin typeface="+mn-lt"/>
                <a:ea typeface="ＭＳ Ｐゴシック" pitchFamily="-112" charset="-128"/>
                <a:cs typeface="ＭＳ Ｐゴシック" pitchFamily="-112" charset="-128"/>
              </a:rPr>
              <a:t>, which provides people with the tools needed to build a temporary shelter out of found materials.  We can also send palatized aid- that could be mosquito nets, LuminAID’s, water filtration units, anything that is needed in that particular disaster. We have worked tirelessly in the field both during our initial deployments and during our monitoring and evaluation deployments to find out what is working, what isn’t working, and how can we make ourselves more effective. And because of that, our aid is constantly evolving. </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25000">
                <a:solidFill>
                  <a:schemeClr val="tx1"/>
                </a:solidFill>
                <a:latin typeface="Arial" panose="020B0604020202020204" pitchFamily="34" charset="0"/>
                <a:ea typeface="MS PGothic" panose="020B0600070205080204" pitchFamily="34" charset="-128"/>
              </a:defRPr>
            </a:lvl1pPr>
            <a:lvl2pPr marL="742950" indent="-285750">
              <a:defRPr sz="2400" baseline="-25000">
                <a:solidFill>
                  <a:schemeClr val="tx1"/>
                </a:solidFill>
                <a:latin typeface="Arial" panose="020B0604020202020204" pitchFamily="34" charset="0"/>
                <a:ea typeface="MS PGothic" panose="020B0600070205080204" pitchFamily="34" charset="-128"/>
              </a:defRPr>
            </a:lvl2pPr>
            <a:lvl3pPr marL="1143000" indent="-228600">
              <a:defRPr sz="2400" baseline="-25000">
                <a:solidFill>
                  <a:schemeClr val="tx1"/>
                </a:solidFill>
                <a:latin typeface="Arial" panose="020B0604020202020204" pitchFamily="34" charset="0"/>
                <a:ea typeface="MS PGothic" panose="020B0600070205080204" pitchFamily="34" charset="-128"/>
              </a:defRPr>
            </a:lvl3pPr>
            <a:lvl4pPr marL="1600200" indent="-228600">
              <a:defRPr sz="2400" baseline="-25000">
                <a:solidFill>
                  <a:schemeClr val="tx1"/>
                </a:solidFill>
                <a:latin typeface="Arial" panose="020B0604020202020204" pitchFamily="34" charset="0"/>
                <a:ea typeface="MS PGothic" panose="020B0600070205080204" pitchFamily="34" charset="-128"/>
              </a:defRPr>
            </a:lvl4pPr>
            <a:lvl5pPr marL="2057400" indent="-228600">
              <a:defRPr sz="2400" baseline="-25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9pPr>
          </a:lstStyle>
          <a:p>
            <a:fld id="{B10DFF5A-A9B9-4BDE-BE49-7D85D86C2BC8}" type="slidenum">
              <a:rPr lang="en-US" altLang="en-US" sz="1200" smtClean="0">
                <a:solidFill>
                  <a:srgbClr val="000000"/>
                </a:solidFill>
              </a:rPr>
              <a:pPr/>
              <a:t>5</a:t>
            </a:fld>
            <a:endParaRPr lang="en-US" altLang="en-US" sz="1200">
              <a:solidFill>
                <a:srgbClr val="000000"/>
              </a:solidFill>
            </a:endParaRPr>
          </a:p>
        </p:txBody>
      </p:sp>
    </p:spTree>
    <p:extLst>
      <p:ext uri="{BB962C8B-B14F-4D97-AF65-F5344CB8AC3E}">
        <p14:creationId xmlns:p14="http://schemas.microsoft.com/office/powerpoint/2010/main" val="1007996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b="0" baseline="0" dirty="0"/>
              <a:t>As we repeatedly state, there is no one size fits all.  Therefore we have a variety of shelter options.</a:t>
            </a:r>
          </a:p>
          <a:p>
            <a:endParaRPr lang="en-GB" b="0" baseline="0" dirty="0"/>
          </a:p>
          <a:p>
            <a:pPr marL="171450" indent="-171450">
              <a:buFont typeface="Arial" panose="020B0604020202020204" pitchFamily="34" charset="0"/>
              <a:buChar char="•"/>
            </a:pPr>
            <a:r>
              <a:rPr lang="en-GB" b="0" baseline="0" dirty="0"/>
              <a:t>Our standard relief tent is the main ShelterBox tent which we are constantly making improvements to, working with </a:t>
            </a:r>
            <a:r>
              <a:rPr lang="en-GB" b="0" baseline="0" dirty="0" err="1"/>
              <a:t>Vango</a:t>
            </a:r>
            <a:r>
              <a:rPr lang="en-GB" b="0" baseline="0" dirty="0"/>
              <a:t> – the manufacturers to incorporate feedback from the families living in them.  This tent is not one you’d want to take camping for the weekend, as it weighs 75 lbs because it was made with special fabric that is UV coated and can withstand winds of up to 70 mph.</a:t>
            </a:r>
          </a:p>
          <a:p>
            <a:pPr marL="0" indent="0">
              <a:buFont typeface="Arial" panose="020B0604020202020204" pitchFamily="34" charset="0"/>
              <a:buNone/>
            </a:pPr>
            <a:endParaRPr lang="en-GB" b="0" baseline="0" dirty="0"/>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baseline="0" dirty="0"/>
              <a:t>The </a:t>
            </a:r>
            <a:r>
              <a:rPr lang="en-GB" b="0" baseline="0" dirty="0" err="1"/>
              <a:t>Oase</a:t>
            </a:r>
            <a:r>
              <a:rPr lang="en-GB" b="0" baseline="0" dirty="0"/>
              <a:t> (</a:t>
            </a:r>
            <a:r>
              <a:rPr lang="en-GB" b="0" baseline="0" dirty="0" err="1"/>
              <a:t>Outwell</a:t>
            </a:r>
            <a:r>
              <a:rPr lang="en-GB" b="0" baseline="0" dirty="0"/>
              <a:t>) -  A newer alternative to the Standard Relief tent.  This l</a:t>
            </a:r>
            <a:r>
              <a:rPr lang="en-GB" baseline="0" dirty="0"/>
              <a:t>ightweight dome tent is suited to </a:t>
            </a:r>
            <a:r>
              <a:rPr lang="en-GB" baseline="0" dirty="0" err="1"/>
              <a:t>ShelterBox’s</a:t>
            </a:r>
            <a:r>
              <a:rPr lang="en-GB" baseline="0" dirty="0"/>
              <a:t> work in warmer climates. Also it’s important not to be solely reliant on one supplier and to be able to meet needs of differing environments and people.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aseline="0" dirty="0"/>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baseline="0" dirty="0"/>
              <a:t>The Flex 3 (NRS)  – This is an internationally accepted tent that can be used with a stove inside – a rarity. We sent them this year to North Korea and have them being delivered in Syria as we speak. </a:t>
            </a:r>
          </a:p>
          <a:p>
            <a:pPr marL="171450" indent="-171450">
              <a:buFont typeface="Arial" panose="020B0604020202020204" pitchFamily="34" charset="0"/>
              <a:buChar char="•"/>
            </a:pPr>
            <a:endParaRPr lang="en-GB" b="0" baseline="0" dirty="0"/>
          </a:p>
          <a:p>
            <a:pPr marL="171450" indent="-171450">
              <a:buFont typeface="Arial" panose="020B0604020202020204" pitchFamily="34" charset="0"/>
              <a:buChar char="•"/>
            </a:pPr>
            <a:r>
              <a:rPr lang="en-GB" b="0" baseline="0" dirty="0"/>
              <a:t>The UN spec – Been around for 30 years in the wider NGO world, but used by us only for specific aid requests such as high security deployments. More demand recently to be used with countries such as Syria and Iraq due to the incognito appearance – no branding or logo’s found on it – thus avoiding making any group of people a target. The UN Spec tent is relatively heavy and expensive so we avoid using it when possible but necessary when needed to blend in with other aid agencies and for security and safety. </a:t>
            </a:r>
          </a:p>
          <a:p>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91B7C3C-ED63-4927-AE81-E0025E7A88C7}" type="slidenum">
              <a:rPr kumimoji="0" lang="en-US" sz="1200" b="0" i="0" u="none" strike="noStrike" kern="1200" cap="none" spc="0" normalizeH="0" baseline="-2500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2500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238650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dirty="0"/>
              <a:t>In looking at other contents of our ShelterBox, this LuminAID L.E.D. solar light is a powerful tool.  It folds up to the size of a wallet and weighs less than 3 ounces.  It is waterproof up to 3 feet, made up of durable plastic to prevent punctures and after 7 hours of charging, it will provide 8 hours on its highest setting and 16 hours on it’s dim setting.  But more than that, this solar light is…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CA99C0-E846-456C-A5D8-BB2A0EB141A3}" type="slidenum">
              <a:rPr kumimoji="0" lang="en-US" sz="1200" b="0" i="0" u="none" strike="noStrike" kern="1200" cap="none" spc="0" normalizeH="0" baseline="-25000" noProof="0" smtClean="0">
                <a:ln>
                  <a:noFill/>
                </a:ln>
                <a:solidFill>
                  <a:prstClr val="black"/>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25000" noProof="0" dirty="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2945830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2" charset="-128"/>
                <a:cs typeface="ＭＳ Ｐゴシック" pitchFamily="-112" charset="-128"/>
              </a:rPr>
              <a:t>A Light in the Darkness: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ＭＳ Ｐゴシック" pitchFamily="-112" charset="-128"/>
                <a:cs typeface="ＭＳ Ｐゴシック" pitchFamily="-112" charset="-128"/>
              </a:rPr>
              <a:t>It is safety at night as women and girls travel to the latrines and can be at risk of attack in the darkness.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ＭＳ Ｐゴシック" pitchFamily="-112" charset="-128"/>
                <a:cs typeface="ＭＳ Ｐゴシック" pitchFamily="-112" charset="-128"/>
              </a:rPr>
              <a:t>It is protection from wild animals; in tropical countries, for example, snakes can lurk in the latrines.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mn-lt"/>
                <a:ea typeface="ＭＳ Ｐゴシック" pitchFamily="-112" charset="-128"/>
                <a:cs typeface="ＭＳ Ｐゴシック" pitchFamily="-112" charset="-128"/>
              </a:rPr>
              <a:t>And it is a way to cook and work or to do homework and have the normalcy of study, when a students way of life had been turned upside down.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mn-lt"/>
              <a:ea typeface="ＭＳ Ｐゴシック" pitchFamily="-112" charset="-128"/>
              <a:cs typeface="ＭＳ Ｐゴシック" pitchFamily="-112" charset="-128"/>
            </a:endParaRPr>
          </a:p>
          <a:p>
            <a:endParaRPr lang="en-US" dirty="0"/>
          </a:p>
        </p:txBody>
      </p:sp>
      <p:sp>
        <p:nvSpPr>
          <p:cNvPr id="4" name="Slide Number Placeholder 3"/>
          <p:cNvSpPr>
            <a:spLocks noGrp="1"/>
          </p:cNvSpPr>
          <p:nvPr>
            <p:ph type="sldNum" sz="quarter" idx="10"/>
          </p:nvPr>
        </p:nvSpPr>
        <p:spPr/>
        <p:txBody>
          <a:bodyPr/>
          <a:lstStyle/>
          <a:p>
            <a:pPr>
              <a:defRPr/>
            </a:pPr>
            <a:fld id="{2CCA99C0-E846-456C-A5D8-BB2A0EB141A3}" type="slidenum">
              <a:rPr lang="en-US" smtClean="0"/>
              <a:pPr>
                <a:defRPr/>
              </a:pPr>
              <a:t>8</a:t>
            </a:fld>
            <a:endParaRPr lang="en-US" dirty="0"/>
          </a:p>
        </p:txBody>
      </p:sp>
    </p:spTree>
    <p:extLst>
      <p:ext uri="{BB962C8B-B14F-4D97-AF65-F5344CB8AC3E}">
        <p14:creationId xmlns:p14="http://schemas.microsoft.com/office/powerpoint/2010/main" val="3224347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our mosquito nets prevent malaria, which is a leading cause of death among children in Africa and Zika virus, which can cause birth defects…</a:t>
            </a:r>
            <a:endParaRPr lang="en-US" b="0" dirty="0"/>
          </a:p>
        </p:txBody>
      </p:sp>
      <p:sp>
        <p:nvSpPr>
          <p:cNvPr id="4" name="Slide Number Placeholder 3"/>
          <p:cNvSpPr>
            <a:spLocks noGrp="1"/>
          </p:cNvSpPr>
          <p:nvPr>
            <p:ph type="sldNum" sz="quarter" idx="10"/>
          </p:nvPr>
        </p:nvSpPr>
        <p:spPr/>
        <p:txBody>
          <a:bodyPr/>
          <a:lstStyle/>
          <a:p>
            <a:pPr>
              <a:defRPr/>
            </a:pPr>
            <a:fld id="{2CCA99C0-E846-456C-A5D8-BB2A0EB141A3}" type="slidenum">
              <a:rPr lang="en-US" smtClean="0"/>
              <a:pPr>
                <a:defRPr/>
              </a:pPr>
              <a:t>9</a:t>
            </a:fld>
            <a:endParaRPr lang="en-US" dirty="0"/>
          </a:p>
        </p:txBody>
      </p:sp>
    </p:spTree>
    <p:extLst>
      <p:ext uri="{BB962C8B-B14F-4D97-AF65-F5344CB8AC3E}">
        <p14:creationId xmlns:p14="http://schemas.microsoft.com/office/powerpoint/2010/main" val="3777563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p:txBody>
          <a:bodyPr/>
          <a:lstStyle>
            <a:lvl1pPr>
              <a:defRPr dirty="0"/>
            </a:lvl1pPr>
          </a:lstStyle>
          <a:p>
            <a:pPr>
              <a:defRPr/>
            </a:pPr>
            <a:r>
              <a:rPr lang="en-GB"/>
              <a:t>Version 4 - 7 July 2010</a:t>
            </a: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112AD2-33C6-4016-81DF-F84700F5D4E6}" type="slidenum">
              <a:rPr lang="en-US"/>
              <a:pPr>
                <a:defRPr/>
              </a:pPr>
              <a:t>‹#›</a:t>
            </a:fld>
            <a:endParaRPr lang="en-US" dirty="0"/>
          </a:p>
        </p:txBody>
      </p:sp>
    </p:spTree>
    <p:extLst>
      <p:ext uri="{BB962C8B-B14F-4D97-AF65-F5344CB8AC3E}">
        <p14:creationId xmlns:p14="http://schemas.microsoft.com/office/powerpoint/2010/main" val="2240565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p:txBody>
          <a:bodyPr/>
          <a:lstStyle>
            <a:lvl1pPr>
              <a:defRPr dirty="0"/>
            </a:lvl1pPr>
          </a:lstStyle>
          <a:p>
            <a:pPr>
              <a:defRPr/>
            </a:pPr>
            <a:r>
              <a:rPr lang="en-GB"/>
              <a:t>Version 4 - 7 July 2010</a:t>
            </a:r>
            <a:endParaRPr lang="en-US"/>
          </a:p>
        </p:txBody>
      </p:sp>
      <p:sp>
        <p:nvSpPr>
          <p:cNvPr id="6" name="Rectangle 6"/>
          <p:cNvSpPr>
            <a:spLocks noGrp="1" noChangeArrowheads="1"/>
          </p:cNvSpPr>
          <p:nvPr>
            <p:ph type="sldNum" sz="quarter" idx="12"/>
          </p:nvPr>
        </p:nvSpPr>
        <p:spPr/>
        <p:txBody>
          <a:bodyPr/>
          <a:lstStyle>
            <a:lvl1pPr>
              <a:defRPr/>
            </a:lvl1pPr>
          </a:lstStyle>
          <a:p>
            <a:pPr>
              <a:defRPr/>
            </a:pPr>
            <a:fld id="{04EF42D3-5CBB-4658-9E93-F2198AA5C043}" type="slidenum">
              <a:rPr lang="en-US"/>
              <a:pPr>
                <a:defRPr/>
              </a:pPr>
              <a:t>‹#›</a:t>
            </a:fld>
            <a:endParaRPr lang="en-US" dirty="0"/>
          </a:p>
        </p:txBody>
      </p:sp>
    </p:spTree>
    <p:extLst>
      <p:ext uri="{BB962C8B-B14F-4D97-AF65-F5344CB8AC3E}">
        <p14:creationId xmlns:p14="http://schemas.microsoft.com/office/powerpoint/2010/main" val="2328101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p:txBody>
          <a:bodyPr/>
          <a:lstStyle>
            <a:lvl1pPr>
              <a:defRPr dirty="0"/>
            </a:lvl1pPr>
          </a:lstStyle>
          <a:p>
            <a:pPr>
              <a:defRPr/>
            </a:pPr>
            <a:r>
              <a:rPr lang="en-GB"/>
              <a:t>Version 4 - 7 July 2010</a:t>
            </a: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095B2E-B5F2-46DE-8FA5-CCB96F92F208}" type="slidenum">
              <a:rPr lang="en-US"/>
              <a:pPr>
                <a:defRPr/>
              </a:pPr>
              <a:t>‹#›</a:t>
            </a:fld>
            <a:endParaRPr lang="en-US" dirty="0"/>
          </a:p>
        </p:txBody>
      </p:sp>
    </p:spTree>
    <p:extLst>
      <p:ext uri="{BB962C8B-B14F-4D97-AF65-F5344CB8AC3E}">
        <p14:creationId xmlns:p14="http://schemas.microsoft.com/office/powerpoint/2010/main" val="680586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GB"/>
              <a:t>Version 4 - 7 July 2010</a:t>
            </a:r>
            <a:endParaRPr lang="en-US"/>
          </a:p>
        </p:txBody>
      </p:sp>
      <p:sp>
        <p:nvSpPr>
          <p:cNvPr id="6" name="Slide Number Placeholder 5"/>
          <p:cNvSpPr>
            <a:spLocks noGrp="1"/>
          </p:cNvSpPr>
          <p:nvPr>
            <p:ph type="sldNum" sz="quarter" idx="12"/>
          </p:nvPr>
        </p:nvSpPr>
        <p:spPr/>
        <p:txBody>
          <a:bodyPr/>
          <a:lstStyle>
            <a:lvl1pPr>
              <a:defRPr/>
            </a:lvl1pPr>
          </a:lstStyle>
          <a:p>
            <a:pPr>
              <a:defRPr/>
            </a:pPr>
            <a:fld id="{39BC31E8-4B79-4CF6-8DC6-8939CC6D00EC}" type="slidenum">
              <a:rPr lang="en-US" altLang="en-US"/>
              <a:pPr>
                <a:defRPr/>
              </a:pPr>
              <a:t>‹#›</a:t>
            </a:fld>
            <a:endParaRPr lang="en-US" altLang="en-US"/>
          </a:p>
        </p:txBody>
      </p:sp>
    </p:spTree>
    <p:extLst>
      <p:ext uri="{BB962C8B-B14F-4D97-AF65-F5344CB8AC3E}">
        <p14:creationId xmlns:p14="http://schemas.microsoft.com/office/powerpoint/2010/main" val="1539699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GB"/>
              <a:t>Version 4 - 7 July 2010</a:t>
            </a:r>
            <a:endParaRPr lang="en-US"/>
          </a:p>
        </p:txBody>
      </p:sp>
      <p:sp>
        <p:nvSpPr>
          <p:cNvPr id="6" name="Slide Number Placeholder 5"/>
          <p:cNvSpPr>
            <a:spLocks noGrp="1"/>
          </p:cNvSpPr>
          <p:nvPr>
            <p:ph type="sldNum" sz="quarter" idx="12"/>
          </p:nvPr>
        </p:nvSpPr>
        <p:spPr/>
        <p:txBody>
          <a:bodyPr/>
          <a:lstStyle>
            <a:lvl1pPr>
              <a:defRPr/>
            </a:lvl1pPr>
          </a:lstStyle>
          <a:p>
            <a:pPr>
              <a:defRPr/>
            </a:pPr>
            <a:fld id="{6718EF79-E7EB-4168-9FCB-7D5A6705CF1A}" type="slidenum">
              <a:rPr lang="en-US" altLang="en-US"/>
              <a:pPr>
                <a:defRPr/>
              </a:pPr>
              <a:t>‹#›</a:t>
            </a:fld>
            <a:endParaRPr lang="en-US" altLang="en-US"/>
          </a:p>
        </p:txBody>
      </p:sp>
    </p:spTree>
    <p:extLst>
      <p:ext uri="{BB962C8B-B14F-4D97-AF65-F5344CB8AC3E}">
        <p14:creationId xmlns:p14="http://schemas.microsoft.com/office/powerpoint/2010/main" val="3554559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GB"/>
              <a:t>Version 4 - 7 July 2010</a:t>
            </a:r>
            <a:endParaRPr lang="en-US"/>
          </a:p>
        </p:txBody>
      </p:sp>
      <p:sp>
        <p:nvSpPr>
          <p:cNvPr id="6" name="Slide Number Placeholder 5"/>
          <p:cNvSpPr>
            <a:spLocks noGrp="1"/>
          </p:cNvSpPr>
          <p:nvPr>
            <p:ph type="sldNum" sz="quarter" idx="12"/>
          </p:nvPr>
        </p:nvSpPr>
        <p:spPr/>
        <p:txBody>
          <a:bodyPr/>
          <a:lstStyle>
            <a:lvl1pPr>
              <a:defRPr/>
            </a:lvl1pPr>
          </a:lstStyle>
          <a:p>
            <a:pPr>
              <a:defRPr/>
            </a:pPr>
            <a:fld id="{AD683EF3-FDA6-411E-B29F-E87BE8A26D1E}" type="slidenum">
              <a:rPr lang="en-US" altLang="en-US"/>
              <a:pPr>
                <a:defRPr/>
              </a:pPr>
              <a:t>‹#›</a:t>
            </a:fld>
            <a:endParaRPr lang="en-US" altLang="en-US"/>
          </a:p>
        </p:txBody>
      </p:sp>
    </p:spTree>
    <p:extLst>
      <p:ext uri="{BB962C8B-B14F-4D97-AF65-F5344CB8AC3E}">
        <p14:creationId xmlns:p14="http://schemas.microsoft.com/office/powerpoint/2010/main" val="3323693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GB"/>
              <a:t>Version 4 - 7 July 2010</a:t>
            </a:r>
            <a:endParaRPr lang="en-US"/>
          </a:p>
        </p:txBody>
      </p:sp>
      <p:sp>
        <p:nvSpPr>
          <p:cNvPr id="7" name="Slide Number Placeholder 5"/>
          <p:cNvSpPr>
            <a:spLocks noGrp="1"/>
          </p:cNvSpPr>
          <p:nvPr>
            <p:ph type="sldNum" sz="quarter" idx="12"/>
          </p:nvPr>
        </p:nvSpPr>
        <p:spPr/>
        <p:txBody>
          <a:bodyPr/>
          <a:lstStyle>
            <a:lvl1pPr>
              <a:defRPr/>
            </a:lvl1pPr>
          </a:lstStyle>
          <a:p>
            <a:pPr>
              <a:defRPr/>
            </a:pPr>
            <a:fld id="{969A43E3-E759-42C8-B705-8347734601FD}" type="slidenum">
              <a:rPr lang="en-US" altLang="en-US"/>
              <a:pPr>
                <a:defRPr/>
              </a:pPr>
              <a:t>‹#›</a:t>
            </a:fld>
            <a:endParaRPr lang="en-US" altLang="en-US"/>
          </a:p>
        </p:txBody>
      </p:sp>
    </p:spTree>
    <p:extLst>
      <p:ext uri="{BB962C8B-B14F-4D97-AF65-F5344CB8AC3E}">
        <p14:creationId xmlns:p14="http://schemas.microsoft.com/office/powerpoint/2010/main" val="447217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GB"/>
              <a:t>Version 4 - 7 July 2010</a:t>
            </a:r>
            <a:endParaRPr lang="en-US"/>
          </a:p>
        </p:txBody>
      </p:sp>
      <p:sp>
        <p:nvSpPr>
          <p:cNvPr id="9" name="Slide Number Placeholder 5"/>
          <p:cNvSpPr>
            <a:spLocks noGrp="1"/>
          </p:cNvSpPr>
          <p:nvPr>
            <p:ph type="sldNum" sz="quarter" idx="12"/>
          </p:nvPr>
        </p:nvSpPr>
        <p:spPr/>
        <p:txBody>
          <a:bodyPr/>
          <a:lstStyle>
            <a:lvl1pPr>
              <a:defRPr/>
            </a:lvl1pPr>
          </a:lstStyle>
          <a:p>
            <a:pPr>
              <a:defRPr/>
            </a:pPr>
            <a:fld id="{C818894A-DE0B-496B-8503-2313AA54D9E5}" type="slidenum">
              <a:rPr lang="en-US" altLang="en-US"/>
              <a:pPr>
                <a:defRPr/>
              </a:pPr>
              <a:t>‹#›</a:t>
            </a:fld>
            <a:endParaRPr lang="en-US" altLang="en-US"/>
          </a:p>
        </p:txBody>
      </p:sp>
    </p:spTree>
    <p:extLst>
      <p:ext uri="{BB962C8B-B14F-4D97-AF65-F5344CB8AC3E}">
        <p14:creationId xmlns:p14="http://schemas.microsoft.com/office/powerpoint/2010/main" val="2712226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n-GB"/>
              <a:t>Version 4 - 7 July 2010</a:t>
            </a:r>
            <a:endParaRPr lang="en-US"/>
          </a:p>
        </p:txBody>
      </p:sp>
      <p:sp>
        <p:nvSpPr>
          <p:cNvPr id="5" name="Slide Number Placeholder 5"/>
          <p:cNvSpPr>
            <a:spLocks noGrp="1"/>
          </p:cNvSpPr>
          <p:nvPr>
            <p:ph type="sldNum" sz="quarter" idx="12"/>
          </p:nvPr>
        </p:nvSpPr>
        <p:spPr/>
        <p:txBody>
          <a:bodyPr/>
          <a:lstStyle>
            <a:lvl1pPr>
              <a:defRPr/>
            </a:lvl1pPr>
          </a:lstStyle>
          <a:p>
            <a:pPr>
              <a:defRPr/>
            </a:pPr>
            <a:fld id="{89621B25-02FB-4190-A891-24550585FEDF}" type="slidenum">
              <a:rPr lang="en-US" altLang="en-US"/>
              <a:pPr>
                <a:defRPr/>
              </a:pPr>
              <a:t>‹#›</a:t>
            </a:fld>
            <a:endParaRPr lang="en-US" altLang="en-US"/>
          </a:p>
        </p:txBody>
      </p:sp>
    </p:spTree>
    <p:extLst>
      <p:ext uri="{BB962C8B-B14F-4D97-AF65-F5344CB8AC3E}">
        <p14:creationId xmlns:p14="http://schemas.microsoft.com/office/powerpoint/2010/main" val="1885027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r>
              <a:rPr lang="en-GB"/>
              <a:t>Version 4 - 7 July 2010</a:t>
            </a:r>
            <a:endParaRPr lang="en-US"/>
          </a:p>
        </p:txBody>
      </p:sp>
      <p:sp>
        <p:nvSpPr>
          <p:cNvPr id="4" name="Slide Number Placeholder 5"/>
          <p:cNvSpPr>
            <a:spLocks noGrp="1"/>
          </p:cNvSpPr>
          <p:nvPr>
            <p:ph type="sldNum" sz="quarter" idx="12"/>
          </p:nvPr>
        </p:nvSpPr>
        <p:spPr/>
        <p:txBody>
          <a:bodyPr/>
          <a:lstStyle>
            <a:lvl1pPr>
              <a:defRPr/>
            </a:lvl1pPr>
          </a:lstStyle>
          <a:p>
            <a:pPr>
              <a:defRPr/>
            </a:pPr>
            <a:fld id="{81339436-CF98-4013-8140-DA02C9D4232D}" type="slidenum">
              <a:rPr lang="en-US" altLang="en-US"/>
              <a:pPr>
                <a:defRPr/>
              </a:pPr>
              <a:t>‹#›</a:t>
            </a:fld>
            <a:endParaRPr lang="en-US" altLang="en-US"/>
          </a:p>
        </p:txBody>
      </p:sp>
    </p:spTree>
    <p:extLst>
      <p:ext uri="{BB962C8B-B14F-4D97-AF65-F5344CB8AC3E}">
        <p14:creationId xmlns:p14="http://schemas.microsoft.com/office/powerpoint/2010/main" val="2577401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GB"/>
              <a:t>Version 4 - 7 July 2010</a:t>
            </a:r>
            <a:endParaRPr lang="en-US"/>
          </a:p>
        </p:txBody>
      </p:sp>
      <p:sp>
        <p:nvSpPr>
          <p:cNvPr id="7" name="Slide Number Placeholder 5"/>
          <p:cNvSpPr>
            <a:spLocks noGrp="1"/>
          </p:cNvSpPr>
          <p:nvPr>
            <p:ph type="sldNum" sz="quarter" idx="12"/>
          </p:nvPr>
        </p:nvSpPr>
        <p:spPr/>
        <p:txBody>
          <a:bodyPr/>
          <a:lstStyle>
            <a:lvl1pPr>
              <a:defRPr/>
            </a:lvl1pPr>
          </a:lstStyle>
          <a:p>
            <a:pPr>
              <a:defRPr/>
            </a:pPr>
            <a:fld id="{BFDDBA75-3B2F-4E2B-BACB-B3E09E016DB0}" type="slidenum">
              <a:rPr lang="en-US" altLang="en-US"/>
              <a:pPr>
                <a:defRPr/>
              </a:pPr>
              <a:t>‹#›</a:t>
            </a:fld>
            <a:endParaRPr lang="en-US" altLang="en-US"/>
          </a:p>
        </p:txBody>
      </p:sp>
    </p:spTree>
    <p:extLst>
      <p:ext uri="{BB962C8B-B14F-4D97-AF65-F5344CB8AC3E}">
        <p14:creationId xmlns:p14="http://schemas.microsoft.com/office/powerpoint/2010/main" val="3835044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p:txBody>
          <a:bodyPr/>
          <a:lstStyle>
            <a:lvl1pPr>
              <a:defRPr dirty="0"/>
            </a:lvl1pPr>
          </a:lstStyle>
          <a:p>
            <a:pPr>
              <a:defRPr/>
            </a:pPr>
            <a:r>
              <a:rPr lang="en-GB"/>
              <a:t>Version 4 - 7 July 2010</a:t>
            </a:r>
            <a:endParaRPr lang="en-US"/>
          </a:p>
        </p:txBody>
      </p:sp>
      <p:sp>
        <p:nvSpPr>
          <p:cNvPr id="6" name="Rectangle 6"/>
          <p:cNvSpPr>
            <a:spLocks noGrp="1" noChangeArrowheads="1"/>
          </p:cNvSpPr>
          <p:nvPr>
            <p:ph type="sldNum" sz="quarter" idx="12"/>
          </p:nvPr>
        </p:nvSpPr>
        <p:spPr/>
        <p:txBody>
          <a:bodyPr/>
          <a:lstStyle>
            <a:lvl1pPr>
              <a:defRPr/>
            </a:lvl1pPr>
          </a:lstStyle>
          <a:p>
            <a:pPr>
              <a:defRPr/>
            </a:pPr>
            <a:fld id="{321C486F-A11A-4F03-8B71-0BB5E3EA5A0E}" type="slidenum">
              <a:rPr lang="en-US"/>
              <a:pPr>
                <a:defRPr/>
              </a:pPr>
              <a:t>‹#›</a:t>
            </a:fld>
            <a:endParaRPr lang="en-US" dirty="0"/>
          </a:p>
        </p:txBody>
      </p:sp>
    </p:spTree>
    <p:extLst>
      <p:ext uri="{BB962C8B-B14F-4D97-AF65-F5344CB8AC3E}">
        <p14:creationId xmlns:p14="http://schemas.microsoft.com/office/powerpoint/2010/main" val="1968406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GB"/>
              <a:t>Version 4 - 7 July 2010</a:t>
            </a:r>
            <a:endParaRPr lang="en-US"/>
          </a:p>
        </p:txBody>
      </p:sp>
      <p:sp>
        <p:nvSpPr>
          <p:cNvPr id="7" name="Slide Number Placeholder 5"/>
          <p:cNvSpPr>
            <a:spLocks noGrp="1"/>
          </p:cNvSpPr>
          <p:nvPr>
            <p:ph type="sldNum" sz="quarter" idx="12"/>
          </p:nvPr>
        </p:nvSpPr>
        <p:spPr/>
        <p:txBody>
          <a:bodyPr/>
          <a:lstStyle>
            <a:lvl1pPr>
              <a:defRPr/>
            </a:lvl1pPr>
          </a:lstStyle>
          <a:p>
            <a:pPr>
              <a:defRPr/>
            </a:pPr>
            <a:fld id="{9E2666E2-66DA-4553-A251-01E4241FF882}" type="slidenum">
              <a:rPr lang="en-US" altLang="en-US"/>
              <a:pPr>
                <a:defRPr/>
              </a:pPr>
              <a:t>‹#›</a:t>
            </a:fld>
            <a:endParaRPr lang="en-US" altLang="en-US"/>
          </a:p>
        </p:txBody>
      </p:sp>
    </p:spTree>
    <p:extLst>
      <p:ext uri="{BB962C8B-B14F-4D97-AF65-F5344CB8AC3E}">
        <p14:creationId xmlns:p14="http://schemas.microsoft.com/office/powerpoint/2010/main" val="2539288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GB"/>
              <a:t>Version 4 - 7 July 2010</a:t>
            </a:r>
            <a:endParaRPr lang="en-US"/>
          </a:p>
        </p:txBody>
      </p:sp>
      <p:sp>
        <p:nvSpPr>
          <p:cNvPr id="6" name="Slide Number Placeholder 5"/>
          <p:cNvSpPr>
            <a:spLocks noGrp="1"/>
          </p:cNvSpPr>
          <p:nvPr>
            <p:ph type="sldNum" sz="quarter" idx="12"/>
          </p:nvPr>
        </p:nvSpPr>
        <p:spPr/>
        <p:txBody>
          <a:bodyPr/>
          <a:lstStyle>
            <a:lvl1pPr>
              <a:defRPr/>
            </a:lvl1pPr>
          </a:lstStyle>
          <a:p>
            <a:pPr>
              <a:defRPr/>
            </a:pPr>
            <a:fld id="{6B99125B-288A-49D9-B587-B28031BEBF80}" type="slidenum">
              <a:rPr lang="en-US" altLang="en-US"/>
              <a:pPr>
                <a:defRPr/>
              </a:pPr>
              <a:t>‹#›</a:t>
            </a:fld>
            <a:endParaRPr lang="en-US" altLang="en-US"/>
          </a:p>
        </p:txBody>
      </p:sp>
    </p:spTree>
    <p:extLst>
      <p:ext uri="{BB962C8B-B14F-4D97-AF65-F5344CB8AC3E}">
        <p14:creationId xmlns:p14="http://schemas.microsoft.com/office/powerpoint/2010/main" val="4232905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GB"/>
              <a:t>Version 4 - 7 July 2010</a:t>
            </a:r>
            <a:endParaRPr lang="en-US"/>
          </a:p>
        </p:txBody>
      </p:sp>
      <p:sp>
        <p:nvSpPr>
          <p:cNvPr id="6" name="Slide Number Placeholder 5"/>
          <p:cNvSpPr>
            <a:spLocks noGrp="1"/>
          </p:cNvSpPr>
          <p:nvPr>
            <p:ph type="sldNum" sz="quarter" idx="12"/>
          </p:nvPr>
        </p:nvSpPr>
        <p:spPr/>
        <p:txBody>
          <a:bodyPr/>
          <a:lstStyle>
            <a:lvl1pPr>
              <a:defRPr/>
            </a:lvl1pPr>
          </a:lstStyle>
          <a:p>
            <a:pPr>
              <a:defRPr/>
            </a:pPr>
            <a:fld id="{A606166B-E9A1-4D7B-8EE3-79207602C7A8}" type="slidenum">
              <a:rPr lang="en-US" altLang="en-US"/>
              <a:pPr>
                <a:defRPr/>
              </a:pPr>
              <a:t>‹#›</a:t>
            </a:fld>
            <a:endParaRPr lang="en-US" altLang="en-US"/>
          </a:p>
        </p:txBody>
      </p:sp>
    </p:spTree>
    <p:extLst>
      <p:ext uri="{BB962C8B-B14F-4D97-AF65-F5344CB8AC3E}">
        <p14:creationId xmlns:p14="http://schemas.microsoft.com/office/powerpoint/2010/main" val="142356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p:txBody>
          <a:bodyPr/>
          <a:lstStyle>
            <a:lvl1pPr>
              <a:defRPr dirty="0"/>
            </a:lvl1pPr>
          </a:lstStyle>
          <a:p>
            <a:pPr>
              <a:defRPr/>
            </a:pPr>
            <a:r>
              <a:rPr lang="en-GB"/>
              <a:t>Version 4 - 7 July 2010</a:t>
            </a:r>
            <a:endParaRPr lang="en-US"/>
          </a:p>
        </p:txBody>
      </p:sp>
      <p:sp>
        <p:nvSpPr>
          <p:cNvPr id="6" name="Rectangle 6"/>
          <p:cNvSpPr>
            <a:spLocks noGrp="1" noChangeArrowheads="1"/>
          </p:cNvSpPr>
          <p:nvPr>
            <p:ph type="sldNum" sz="quarter" idx="12"/>
          </p:nvPr>
        </p:nvSpPr>
        <p:spPr/>
        <p:txBody>
          <a:bodyPr/>
          <a:lstStyle>
            <a:lvl1pPr>
              <a:defRPr/>
            </a:lvl1pPr>
          </a:lstStyle>
          <a:p>
            <a:pPr>
              <a:defRPr/>
            </a:pPr>
            <a:fld id="{43BF3528-ED0F-452C-88D3-B8E84DC8986C}" type="slidenum">
              <a:rPr lang="en-US"/>
              <a:pPr>
                <a:defRPr/>
              </a:pPr>
              <a:t>‹#›</a:t>
            </a:fld>
            <a:endParaRPr lang="en-US" dirty="0"/>
          </a:p>
        </p:txBody>
      </p:sp>
    </p:spTree>
    <p:extLst>
      <p:ext uri="{BB962C8B-B14F-4D97-AF65-F5344CB8AC3E}">
        <p14:creationId xmlns:p14="http://schemas.microsoft.com/office/powerpoint/2010/main" val="216014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p:txBody>
          <a:bodyPr/>
          <a:lstStyle>
            <a:lvl1pPr>
              <a:defRPr dirty="0"/>
            </a:lvl1pPr>
          </a:lstStyle>
          <a:p>
            <a:pPr>
              <a:defRPr/>
            </a:pPr>
            <a:endParaRPr lang="en-US"/>
          </a:p>
        </p:txBody>
      </p:sp>
      <p:sp>
        <p:nvSpPr>
          <p:cNvPr id="6" name="Rectangle 5"/>
          <p:cNvSpPr>
            <a:spLocks noGrp="1" noChangeArrowheads="1"/>
          </p:cNvSpPr>
          <p:nvPr>
            <p:ph type="ftr" sz="quarter" idx="11"/>
          </p:nvPr>
        </p:nvSpPr>
        <p:spPr/>
        <p:txBody>
          <a:bodyPr/>
          <a:lstStyle>
            <a:lvl1pPr>
              <a:defRPr dirty="0"/>
            </a:lvl1pPr>
          </a:lstStyle>
          <a:p>
            <a:pPr>
              <a:defRPr/>
            </a:pPr>
            <a:r>
              <a:rPr lang="en-GB"/>
              <a:t>Version 4 - 7 July 2010</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6D55A1B0-9655-4558-8DD3-9B931C4CFB68}" type="slidenum">
              <a:rPr lang="en-US"/>
              <a:pPr>
                <a:defRPr/>
              </a:pPr>
              <a:t>‹#›</a:t>
            </a:fld>
            <a:endParaRPr lang="en-US" dirty="0"/>
          </a:p>
        </p:txBody>
      </p:sp>
    </p:spTree>
    <p:extLst>
      <p:ext uri="{BB962C8B-B14F-4D97-AF65-F5344CB8AC3E}">
        <p14:creationId xmlns:p14="http://schemas.microsoft.com/office/powerpoint/2010/main" val="451417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p:txBody>
          <a:bodyPr/>
          <a:lstStyle>
            <a:lvl1pPr>
              <a:defRPr dirty="0"/>
            </a:lvl1pPr>
          </a:lstStyle>
          <a:p>
            <a:pPr>
              <a:defRPr/>
            </a:pPr>
            <a:endParaRPr lang="en-US"/>
          </a:p>
        </p:txBody>
      </p:sp>
      <p:sp>
        <p:nvSpPr>
          <p:cNvPr id="8" name="Rectangle 5"/>
          <p:cNvSpPr>
            <a:spLocks noGrp="1" noChangeArrowheads="1"/>
          </p:cNvSpPr>
          <p:nvPr>
            <p:ph type="ftr" sz="quarter" idx="11"/>
          </p:nvPr>
        </p:nvSpPr>
        <p:spPr/>
        <p:txBody>
          <a:bodyPr/>
          <a:lstStyle>
            <a:lvl1pPr>
              <a:defRPr dirty="0"/>
            </a:lvl1pPr>
          </a:lstStyle>
          <a:p>
            <a:pPr>
              <a:defRPr/>
            </a:pPr>
            <a:r>
              <a:rPr lang="en-GB"/>
              <a:t>Version 4 - 7 July 2010</a:t>
            </a:r>
            <a:endParaRPr lang="en-US"/>
          </a:p>
        </p:txBody>
      </p:sp>
      <p:sp>
        <p:nvSpPr>
          <p:cNvPr id="9" name="Rectangle 6"/>
          <p:cNvSpPr>
            <a:spLocks noGrp="1" noChangeArrowheads="1"/>
          </p:cNvSpPr>
          <p:nvPr>
            <p:ph type="sldNum" sz="quarter" idx="12"/>
          </p:nvPr>
        </p:nvSpPr>
        <p:spPr/>
        <p:txBody>
          <a:bodyPr/>
          <a:lstStyle>
            <a:lvl1pPr>
              <a:defRPr/>
            </a:lvl1pPr>
          </a:lstStyle>
          <a:p>
            <a:pPr>
              <a:defRPr/>
            </a:pPr>
            <a:fld id="{577D836D-C8AC-44AB-817D-BB07BE5AEC08}" type="slidenum">
              <a:rPr lang="en-US"/>
              <a:pPr>
                <a:defRPr/>
              </a:pPr>
              <a:t>‹#›</a:t>
            </a:fld>
            <a:endParaRPr lang="en-US" dirty="0"/>
          </a:p>
        </p:txBody>
      </p:sp>
    </p:spTree>
    <p:extLst>
      <p:ext uri="{BB962C8B-B14F-4D97-AF65-F5344CB8AC3E}">
        <p14:creationId xmlns:p14="http://schemas.microsoft.com/office/powerpoint/2010/main" val="1642926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p:txBody>
          <a:bodyPr/>
          <a:lstStyle>
            <a:lvl1pPr>
              <a:defRPr dirty="0"/>
            </a:lvl1pPr>
          </a:lstStyle>
          <a:p>
            <a:pPr>
              <a:defRPr/>
            </a:pPr>
            <a:endParaRPr lang="en-US"/>
          </a:p>
        </p:txBody>
      </p:sp>
      <p:sp>
        <p:nvSpPr>
          <p:cNvPr id="4" name="Rectangle 5"/>
          <p:cNvSpPr>
            <a:spLocks noGrp="1" noChangeArrowheads="1"/>
          </p:cNvSpPr>
          <p:nvPr>
            <p:ph type="ftr" sz="quarter" idx="11"/>
          </p:nvPr>
        </p:nvSpPr>
        <p:spPr/>
        <p:txBody>
          <a:bodyPr/>
          <a:lstStyle>
            <a:lvl1pPr>
              <a:defRPr dirty="0"/>
            </a:lvl1pPr>
          </a:lstStyle>
          <a:p>
            <a:pPr>
              <a:defRPr/>
            </a:pPr>
            <a:r>
              <a:rPr lang="en-GB"/>
              <a:t>Version 4 - 7 July 2010</a:t>
            </a:r>
            <a:endParaRPr lang="en-US"/>
          </a:p>
        </p:txBody>
      </p:sp>
      <p:sp>
        <p:nvSpPr>
          <p:cNvPr id="5" name="Rectangle 6"/>
          <p:cNvSpPr>
            <a:spLocks noGrp="1" noChangeArrowheads="1"/>
          </p:cNvSpPr>
          <p:nvPr>
            <p:ph type="sldNum" sz="quarter" idx="12"/>
          </p:nvPr>
        </p:nvSpPr>
        <p:spPr/>
        <p:txBody>
          <a:bodyPr/>
          <a:lstStyle>
            <a:lvl1pPr>
              <a:defRPr/>
            </a:lvl1pPr>
          </a:lstStyle>
          <a:p>
            <a:pPr>
              <a:defRPr/>
            </a:pPr>
            <a:fld id="{63912639-F3A6-404B-8F19-6290FDD108FA}" type="slidenum">
              <a:rPr lang="en-US"/>
              <a:pPr>
                <a:defRPr/>
              </a:pPr>
              <a:t>‹#›</a:t>
            </a:fld>
            <a:endParaRPr lang="en-US" dirty="0"/>
          </a:p>
        </p:txBody>
      </p:sp>
    </p:spTree>
    <p:extLst>
      <p:ext uri="{BB962C8B-B14F-4D97-AF65-F5344CB8AC3E}">
        <p14:creationId xmlns:p14="http://schemas.microsoft.com/office/powerpoint/2010/main" val="1239908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dirty="0"/>
            </a:lvl1pPr>
          </a:lstStyle>
          <a:p>
            <a:pPr>
              <a:defRPr/>
            </a:pPr>
            <a:endParaRPr lang="en-US"/>
          </a:p>
        </p:txBody>
      </p:sp>
      <p:sp>
        <p:nvSpPr>
          <p:cNvPr id="3" name="Rectangle 5"/>
          <p:cNvSpPr>
            <a:spLocks noGrp="1" noChangeArrowheads="1"/>
          </p:cNvSpPr>
          <p:nvPr>
            <p:ph type="ftr" sz="quarter" idx="11"/>
          </p:nvPr>
        </p:nvSpPr>
        <p:spPr/>
        <p:txBody>
          <a:bodyPr/>
          <a:lstStyle>
            <a:lvl1pPr>
              <a:defRPr dirty="0"/>
            </a:lvl1pPr>
          </a:lstStyle>
          <a:p>
            <a:pPr>
              <a:defRPr/>
            </a:pPr>
            <a:r>
              <a:rPr lang="en-GB"/>
              <a:t>Version 4 - 7 July 2010</a:t>
            </a:r>
            <a:endParaRPr lang="en-US"/>
          </a:p>
        </p:txBody>
      </p:sp>
      <p:sp>
        <p:nvSpPr>
          <p:cNvPr id="4" name="Rectangle 6"/>
          <p:cNvSpPr>
            <a:spLocks noGrp="1" noChangeArrowheads="1"/>
          </p:cNvSpPr>
          <p:nvPr>
            <p:ph type="sldNum" sz="quarter" idx="12"/>
          </p:nvPr>
        </p:nvSpPr>
        <p:spPr/>
        <p:txBody>
          <a:bodyPr/>
          <a:lstStyle>
            <a:lvl1pPr>
              <a:defRPr/>
            </a:lvl1pPr>
          </a:lstStyle>
          <a:p>
            <a:pPr>
              <a:defRPr/>
            </a:pPr>
            <a:fld id="{E89FD456-F1B4-4287-971B-53352CED808E}" type="slidenum">
              <a:rPr lang="en-US"/>
              <a:pPr>
                <a:defRPr/>
              </a:pPr>
              <a:t>‹#›</a:t>
            </a:fld>
            <a:endParaRPr lang="en-US" dirty="0"/>
          </a:p>
        </p:txBody>
      </p:sp>
    </p:spTree>
    <p:extLst>
      <p:ext uri="{BB962C8B-B14F-4D97-AF65-F5344CB8AC3E}">
        <p14:creationId xmlns:p14="http://schemas.microsoft.com/office/powerpoint/2010/main" val="1762476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p:txBody>
          <a:bodyPr/>
          <a:lstStyle>
            <a:lvl1pPr>
              <a:defRPr dirty="0"/>
            </a:lvl1pPr>
          </a:lstStyle>
          <a:p>
            <a:pPr>
              <a:defRPr/>
            </a:pPr>
            <a:endParaRPr lang="en-US"/>
          </a:p>
        </p:txBody>
      </p:sp>
      <p:sp>
        <p:nvSpPr>
          <p:cNvPr id="6" name="Rectangle 5"/>
          <p:cNvSpPr>
            <a:spLocks noGrp="1" noChangeArrowheads="1"/>
          </p:cNvSpPr>
          <p:nvPr>
            <p:ph type="ftr" sz="quarter" idx="11"/>
          </p:nvPr>
        </p:nvSpPr>
        <p:spPr/>
        <p:txBody>
          <a:bodyPr/>
          <a:lstStyle>
            <a:lvl1pPr>
              <a:defRPr dirty="0"/>
            </a:lvl1pPr>
          </a:lstStyle>
          <a:p>
            <a:pPr>
              <a:defRPr/>
            </a:pPr>
            <a:r>
              <a:rPr lang="en-GB"/>
              <a:t>Version 4 - 7 July 2010</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EFFE4637-4BA8-41C3-9725-65973D5E4069}" type="slidenum">
              <a:rPr lang="en-US"/>
              <a:pPr>
                <a:defRPr/>
              </a:pPr>
              <a:t>‹#›</a:t>
            </a:fld>
            <a:endParaRPr lang="en-US" dirty="0"/>
          </a:p>
        </p:txBody>
      </p:sp>
    </p:spTree>
    <p:extLst>
      <p:ext uri="{BB962C8B-B14F-4D97-AF65-F5344CB8AC3E}">
        <p14:creationId xmlns:p14="http://schemas.microsoft.com/office/powerpoint/2010/main" val="3631563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p:txBody>
          <a:bodyPr/>
          <a:lstStyle>
            <a:lvl1pPr>
              <a:defRPr dirty="0"/>
            </a:lvl1pPr>
          </a:lstStyle>
          <a:p>
            <a:pPr>
              <a:defRPr/>
            </a:pPr>
            <a:endParaRPr lang="en-US"/>
          </a:p>
        </p:txBody>
      </p:sp>
      <p:sp>
        <p:nvSpPr>
          <p:cNvPr id="6" name="Rectangle 5"/>
          <p:cNvSpPr>
            <a:spLocks noGrp="1" noChangeArrowheads="1"/>
          </p:cNvSpPr>
          <p:nvPr>
            <p:ph type="ftr" sz="quarter" idx="11"/>
          </p:nvPr>
        </p:nvSpPr>
        <p:spPr/>
        <p:txBody>
          <a:bodyPr/>
          <a:lstStyle>
            <a:lvl1pPr>
              <a:defRPr dirty="0"/>
            </a:lvl1pPr>
          </a:lstStyle>
          <a:p>
            <a:pPr>
              <a:defRPr/>
            </a:pPr>
            <a:r>
              <a:rPr lang="en-GB"/>
              <a:t>Version 4 - 7 July 2010</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7FE3DBB3-D275-4FEA-8247-5ACBFD1B41AE}" type="slidenum">
              <a:rPr lang="en-US"/>
              <a:pPr>
                <a:defRPr/>
              </a:pPr>
              <a:t>‹#›</a:t>
            </a:fld>
            <a:endParaRPr lang="en-US" dirty="0"/>
          </a:p>
        </p:txBody>
      </p:sp>
    </p:spTree>
    <p:extLst>
      <p:ext uri="{BB962C8B-B14F-4D97-AF65-F5344CB8AC3E}">
        <p14:creationId xmlns:p14="http://schemas.microsoft.com/office/powerpoint/2010/main" val="2159978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aseline="0" dirty="0">
                <a:latin typeface="Arial" charset="0"/>
                <a:ea typeface="ＭＳ Ｐゴシック" pitchFamily="-112"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aseline="0" dirty="0">
                <a:latin typeface="Arial" charset="0"/>
                <a:ea typeface="ＭＳ Ｐゴシック" pitchFamily="-112" charset="-128"/>
                <a:cs typeface="+mn-cs"/>
              </a:defRPr>
            </a:lvl1pPr>
          </a:lstStyle>
          <a:p>
            <a:pPr>
              <a:defRPr/>
            </a:pPr>
            <a:r>
              <a:rPr lang="en-GB"/>
              <a:t>Version 4 - 7 July 2010</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aseline="0">
                <a:latin typeface="Arial" charset="0"/>
                <a:ea typeface="ＭＳ Ｐゴシック" charset="-128"/>
                <a:cs typeface="ＭＳ Ｐゴシック" charset="-128"/>
              </a:defRPr>
            </a:lvl1pPr>
          </a:lstStyle>
          <a:p>
            <a:pPr>
              <a:defRPr/>
            </a:pPr>
            <a:fld id="{89ED7814-80EA-4AB5-A22F-7AD1D41BE0DC}" type="slidenum">
              <a:rPr lang="en-US"/>
              <a:pPr>
                <a:defRPr/>
              </a:pPr>
              <a:t>‹#›</a:t>
            </a:fld>
            <a:endParaRPr lang="en-US" dirty="0"/>
          </a:p>
        </p:txBody>
      </p:sp>
      <p:pic>
        <p:nvPicPr>
          <p:cNvPr id="1031" name="Picture 6" descr="SB Logo CMYK.eps"/>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533400" y="0"/>
            <a:ext cx="6858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descr="disaster_relief_left_small.jpg"/>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447800" y="457200"/>
            <a:ext cx="10064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2636838" y="357188"/>
            <a:ext cx="4349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ＭＳ Ｐゴシック" charset="0"/>
                <a:cs typeface="ＭＳ Ｐゴシック" charset="0"/>
              </a:defRPr>
            </a:lvl1pPr>
          </a:lstStyle>
          <a:p>
            <a:pPr>
              <a:defRPr/>
            </a:pPr>
            <a:r>
              <a:rPr lang="en-GB"/>
              <a:t>Version 4 - 7 July 2010</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03EADBC-D3F4-4520-B321-70B5739269E4}" type="slidenum">
              <a:rPr lang="en-US" altLang="en-US"/>
              <a:pPr>
                <a:defRPr/>
              </a:pPr>
              <a:t>‹#›</a:t>
            </a:fld>
            <a:endParaRPr lang="en-US" altLang="en-US"/>
          </a:p>
        </p:txBody>
      </p:sp>
      <p:pic>
        <p:nvPicPr>
          <p:cNvPr id="1031" name="Picture 6" descr="ShelterBox_logo_strapline_colour.jpg"/>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79388" y="188913"/>
            <a:ext cx="23510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1465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520" y="0"/>
            <a:ext cx="9252520" cy="68580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560" y="5517232"/>
            <a:ext cx="5904656" cy="1066310"/>
          </a:xfrm>
          <a:prstGeom prst="rect">
            <a:avLst/>
          </a:prstGeom>
        </p:spPr>
      </p:pic>
    </p:spTree>
    <p:extLst>
      <p:ext uri="{BB962C8B-B14F-4D97-AF65-F5344CB8AC3E}">
        <p14:creationId xmlns:p14="http://schemas.microsoft.com/office/powerpoint/2010/main" val="1281796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37155" y="-27384"/>
            <a:ext cx="6306845" cy="4203848"/>
          </a:xfrm>
          <a:prstGeom prst="rect">
            <a:avLst/>
          </a:prstGeom>
        </p:spPr>
      </p:pic>
      <p:pic>
        <p:nvPicPr>
          <p:cNvPr id="1026" name="Picture 2" descr="LifeStraw Family"/>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790" y="2420888"/>
            <a:ext cx="5077627" cy="443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239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0" y="1313754"/>
            <a:ext cx="4572000" cy="18992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34" charset="-128"/>
                <a:cs typeface="MS PGothic" charset="0"/>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34" charset="-128"/>
                <a:cs typeface="MS PGothic" charset="0"/>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34" charset="-128"/>
                <a:cs typeface="MS PGothic" charset="0"/>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34" charset="-128"/>
                <a:cs typeface="MS PGothic" charset="0"/>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34" charset="-128"/>
                <a:cs typeface="MS PGothic" charset="0"/>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a:ea typeface="ＭＳ Ｐゴシック" pitchFamily="34" charset="-128"/>
              </a:rPr>
              <a:t>Paraguay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a:ea typeface="ＭＳ Ｐゴシック" pitchFamily="34" charset="-128"/>
              </a:rPr>
              <a:t>Flooding, July 2014</a:t>
            </a:r>
            <a:endParaRPr kumimoji="0" lang="en-US" sz="2400" b="0" i="0" u="none" strike="noStrike" kern="0" cap="none" spc="0" normalizeH="0" baseline="0" noProof="0" dirty="0">
              <a:ln>
                <a:noFill/>
              </a:ln>
              <a:solidFill>
                <a:srgbClr val="000000"/>
              </a:solidFill>
              <a:effectLst/>
              <a:uLnTx/>
              <a:uFillTx/>
              <a:latin typeface="Arial"/>
              <a:ea typeface="ＭＳ Ｐゴシック" pitchFamily="34" charset="-128"/>
            </a:endParaRPr>
          </a:p>
        </p:txBody>
      </p:sp>
      <p:pic>
        <p:nvPicPr>
          <p:cNvPr id="9" name="Content Placeholder 3"/>
          <p:cNvPicPr>
            <a:picLocks noGrp="1"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5408" y="0"/>
            <a:ext cx="9149408"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33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04664"/>
            <a:ext cx="8964488" cy="6453336"/>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528" y="142397"/>
            <a:ext cx="8230313" cy="1414395"/>
          </a:xfrm>
          <a:prstGeom prst="rect">
            <a:avLst/>
          </a:prstGeom>
        </p:spPr>
      </p:pic>
    </p:spTree>
    <p:extLst>
      <p:ext uri="{BB962C8B-B14F-4D97-AF65-F5344CB8AC3E}">
        <p14:creationId xmlns:p14="http://schemas.microsoft.com/office/powerpoint/2010/main" val="1312283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517" y="1"/>
            <a:ext cx="11055594" cy="7368212"/>
          </a:xfrm>
          <a:prstGeom prst="rect">
            <a:avLst/>
          </a:prstGeom>
        </p:spPr>
      </p:pic>
      <p:sp>
        <p:nvSpPr>
          <p:cNvPr id="4" name="Text Box 13"/>
          <p:cNvSpPr txBox="1">
            <a:spLocks noChangeArrowheads="1"/>
          </p:cNvSpPr>
          <p:nvPr/>
        </p:nvSpPr>
        <p:spPr bwMode="auto">
          <a:xfrm>
            <a:off x="-14808" y="208606"/>
            <a:ext cx="5450904" cy="646331"/>
          </a:xfrm>
          <a:prstGeom prst="rect">
            <a:avLst/>
          </a:prstGeom>
          <a:solidFill>
            <a:srgbClr val="00AD83"/>
          </a:solidFill>
          <a:ln w="9525">
            <a:noFill/>
            <a:miter lim="800000"/>
            <a:headEnd/>
            <a:tailEnd/>
          </a:ln>
        </p:spPr>
        <p:txBody>
          <a:bodyPr wrap="square">
            <a:spAutoFit/>
          </a:bodyPr>
          <a:lstStyle/>
          <a:p>
            <a:pPr algn="ctr">
              <a:spcBef>
                <a:spcPct val="50000"/>
              </a:spcBef>
              <a:defRPr/>
            </a:pPr>
            <a:r>
              <a:rPr lang="en-GB" sz="3600" b="1"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TRANSPORTATION</a:t>
            </a:r>
            <a:r>
              <a:rPr lang="en-GB" sz="36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455550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0103706" cy="6858000"/>
          </a:xfrm>
          <a:prstGeom prst="rect">
            <a:avLst/>
          </a:prstGeom>
        </p:spPr>
      </p:pic>
    </p:spTree>
    <p:extLst>
      <p:ext uri="{BB962C8B-B14F-4D97-AF65-F5344CB8AC3E}">
        <p14:creationId xmlns:p14="http://schemas.microsoft.com/office/powerpoint/2010/main" val="995039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3 Malawi bike"/>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6743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8 MKP_3945"/>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26640" y="-4192"/>
            <a:ext cx="9680649" cy="6858000"/>
          </a:xfrm>
          <a:prstGeom prst="rect">
            <a:avLst/>
          </a:prstGeom>
        </p:spPr>
      </p:pic>
    </p:spTree>
    <p:extLst>
      <p:ext uri="{BB962C8B-B14F-4D97-AF65-F5344CB8AC3E}">
        <p14:creationId xmlns:p14="http://schemas.microsoft.com/office/powerpoint/2010/main" val="3420981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86" y="-1"/>
            <a:ext cx="9136014" cy="6999633"/>
          </a:xfrm>
          <a:prstGeom prst="rect">
            <a:avLst/>
          </a:prstGeom>
        </p:spPr>
      </p:pic>
    </p:spTree>
    <p:extLst>
      <p:ext uri="{BB962C8B-B14F-4D97-AF65-F5344CB8AC3E}">
        <p14:creationId xmlns:p14="http://schemas.microsoft.com/office/powerpoint/2010/main" val="2860833427"/>
      </p:ext>
    </p:extLst>
  </p:cSld>
  <p:clrMapOvr>
    <a:masterClrMapping/>
  </p:clrMapOvr>
  <mc:AlternateContent xmlns:mc="http://schemas.openxmlformats.org/markup-compatibility/2006" xmlns:p14="http://schemas.microsoft.com/office/powerpoint/2010/main">
    <mc:Choice Requires="p14">
      <p:transition p14:dur="0" advTm="2500"/>
    </mc:Choice>
    <mc:Fallback xmlns="">
      <p:transition advTm="25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6 2005 ShelterBox Kashmi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8012"/>
            <a:ext cx="9144000" cy="6858000"/>
          </a:xfrm>
          <a:prstGeom prst="rect">
            <a:avLst/>
          </a:prstGeom>
        </p:spPr>
      </p:pic>
    </p:spTree>
    <p:extLst>
      <p:ext uri="{BB962C8B-B14F-4D97-AF65-F5344CB8AC3E}">
        <p14:creationId xmlns:p14="http://schemas.microsoft.com/office/powerpoint/2010/main" val="3230828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85766"/>
          </a:xfrm>
          <a:prstGeom prst="rect">
            <a:avLst/>
          </a:prstGeom>
        </p:spPr>
      </p:pic>
      <p:sp>
        <p:nvSpPr>
          <p:cNvPr id="6" name="Text Box 13"/>
          <p:cNvSpPr txBox="1">
            <a:spLocks noChangeArrowheads="1"/>
          </p:cNvSpPr>
          <p:nvPr/>
        </p:nvSpPr>
        <p:spPr bwMode="auto">
          <a:xfrm>
            <a:off x="323528" y="476672"/>
            <a:ext cx="4896544" cy="646331"/>
          </a:xfrm>
          <a:prstGeom prst="rect">
            <a:avLst/>
          </a:prstGeom>
          <a:solidFill>
            <a:srgbClr val="00AD83"/>
          </a:solidFill>
          <a:ln w="9525">
            <a:noFill/>
            <a:miter lim="800000"/>
            <a:headEnd/>
            <a:tailEnd/>
          </a:ln>
        </p:spPr>
        <p:txBody>
          <a:bodyPr wrap="square">
            <a:spAutoFit/>
          </a:bodyPr>
          <a:lstStyle/>
          <a:p>
            <a:pPr algn="ctr">
              <a:spcBef>
                <a:spcPct val="50000"/>
              </a:spcBef>
              <a:defRPr/>
            </a:pPr>
            <a:r>
              <a:rPr lang="en-GB" sz="3600" b="1"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HOW IT’S POSSIBLE</a:t>
            </a:r>
          </a:p>
        </p:txBody>
      </p:sp>
    </p:spTree>
    <p:extLst>
      <p:ext uri="{BB962C8B-B14F-4D97-AF65-F5344CB8AC3E}">
        <p14:creationId xmlns:p14="http://schemas.microsoft.com/office/powerpoint/2010/main" val="2531517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Copy of Haiti_Feb10_TL_01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8840" y="-891480"/>
            <a:ext cx="15590748" cy="1039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1"/>
          <p:cNvSpPr txBox="1">
            <a:spLocks noChangeArrowheads="1"/>
          </p:cNvSpPr>
          <p:nvPr/>
        </p:nvSpPr>
        <p:spPr bwMode="auto">
          <a:xfrm>
            <a:off x="-144462" y="75723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GB" altLang="en-US" b="1" baseline="0" dirty="0">
                <a:solidFill>
                  <a:srgbClr val="FFFFFF"/>
                </a:solidFill>
                <a:latin typeface="Open Sans" panose="020B0606030504020204" pitchFamily="34" charset="0"/>
              </a:rPr>
              <a:t>WHY DO WE EXIST?</a:t>
            </a:r>
          </a:p>
        </p:txBody>
      </p:sp>
      <p:sp>
        <p:nvSpPr>
          <p:cNvPr id="7172" name="TextBox 3"/>
          <p:cNvSpPr txBox="1">
            <a:spLocks noChangeArrowheads="1"/>
          </p:cNvSpPr>
          <p:nvPr/>
        </p:nvSpPr>
        <p:spPr bwMode="auto">
          <a:xfrm>
            <a:off x="395288" y="1404939"/>
            <a:ext cx="80645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GB" alt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Right now, around 85 million people around the world have been displaced by natural disaster and conflict – more than any other time since </a:t>
            </a:r>
          </a:p>
          <a:p>
            <a:pPr algn="ctr" eaLnBrk="1" hangingPunct="1">
              <a:spcBef>
                <a:spcPct val="0"/>
              </a:spcBef>
              <a:buFontTx/>
              <a:buNone/>
            </a:pPr>
            <a:r>
              <a:rPr lang="en-GB" alt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World War II.</a:t>
            </a:r>
          </a:p>
          <a:p>
            <a:pPr algn="ctr" eaLnBrk="1" hangingPunct="1">
              <a:spcBef>
                <a:spcPct val="0"/>
              </a:spcBef>
              <a:buFontTx/>
              <a:buNone/>
            </a:pPr>
            <a:endParaRPr lang="en-US" altLang="en-US" sz="2400" i="1" dirty="0">
              <a:latin typeface="Georgia" panose="02040502050405020303" pitchFamily="18" charset="0"/>
            </a:endParaRPr>
          </a:p>
        </p:txBody>
      </p:sp>
      <p:cxnSp>
        <p:nvCxnSpPr>
          <p:cNvPr id="6" name="Straight Connector 5"/>
          <p:cNvCxnSpPr/>
          <p:nvPr/>
        </p:nvCxnSpPr>
        <p:spPr>
          <a:xfrm>
            <a:off x="1979613" y="1373188"/>
            <a:ext cx="489585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958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932363" y="0"/>
            <a:ext cx="431800" cy="6858000"/>
          </a:xfrm>
          <a:prstGeom prst="rect">
            <a:avLst/>
          </a:prstGeom>
          <a:solidFill>
            <a:schemeClr val="bg1"/>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noFill/>
              <a:effectLst/>
              <a:uLnTx/>
              <a:uFillTx/>
              <a:latin typeface="Arial" pitchFamily="-112" charset="0"/>
              <a:ea typeface="ＭＳ Ｐゴシック" pitchFamily="-112" charset="-128"/>
              <a:cs typeface="ＭＳ Ｐゴシック" pitchFamily="-112" charset="-128"/>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7398" cy="6858000"/>
          </a:xfrm>
          <a:prstGeom prst="rect">
            <a:avLst/>
          </a:prstGeom>
        </p:spPr>
      </p:pic>
      <p:sp>
        <p:nvSpPr>
          <p:cNvPr id="12" name="Text Box 13"/>
          <p:cNvSpPr txBox="1">
            <a:spLocks noChangeArrowheads="1"/>
          </p:cNvSpPr>
          <p:nvPr/>
        </p:nvSpPr>
        <p:spPr bwMode="auto">
          <a:xfrm>
            <a:off x="371277" y="404664"/>
            <a:ext cx="4141093" cy="646331"/>
          </a:xfrm>
          <a:prstGeom prst="rect">
            <a:avLst/>
          </a:prstGeom>
          <a:solidFill>
            <a:srgbClr val="00AD83"/>
          </a:solidFill>
          <a:ln w="9525">
            <a:noFill/>
            <a:miter lim="800000"/>
            <a:headEnd/>
            <a:tailEnd/>
          </a:ln>
        </p:spPr>
        <p:txBody>
          <a:bodyPr wrap="square">
            <a:spAutoFit/>
          </a:bodyPr>
          <a:lstStyle/>
          <a:p>
            <a:pPr algn="ctr">
              <a:spcBef>
                <a:spcPct val="50000"/>
              </a:spcBef>
              <a:defRPr/>
            </a:pPr>
            <a:r>
              <a:rPr lang="en-GB" sz="3600" b="1"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VOLUNTEERS</a:t>
            </a:r>
          </a:p>
        </p:txBody>
      </p:sp>
    </p:spTree>
    <p:extLst>
      <p:ext uri="{BB962C8B-B14F-4D97-AF65-F5344CB8AC3E}">
        <p14:creationId xmlns:p14="http://schemas.microsoft.com/office/powerpoint/2010/main" val="1970467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8024" y="116632"/>
            <a:ext cx="4177593" cy="105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p:cNvSpPr txBox="1">
            <a:spLocks noChangeArrowheads="1"/>
          </p:cNvSpPr>
          <p:nvPr/>
        </p:nvSpPr>
        <p:spPr bwMode="auto">
          <a:xfrm>
            <a:off x="371277" y="404664"/>
            <a:ext cx="3264619" cy="646331"/>
          </a:xfrm>
          <a:prstGeom prst="rect">
            <a:avLst/>
          </a:prstGeom>
          <a:solidFill>
            <a:srgbClr val="00AD83"/>
          </a:solidFill>
          <a:ln w="9525">
            <a:noFill/>
            <a:miter lim="800000"/>
            <a:headEnd/>
            <a:tailEnd/>
          </a:ln>
        </p:spPr>
        <p:txBody>
          <a:bodyPr wrap="square">
            <a:spAutoFit/>
          </a:bodyPr>
          <a:lstStyle/>
          <a:p>
            <a:pPr algn="ctr">
              <a:spcBef>
                <a:spcPct val="50000"/>
              </a:spcBef>
              <a:defRPr/>
            </a:pPr>
            <a:r>
              <a:rPr lang="en-GB" sz="3600" b="1"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PARTNERS</a:t>
            </a:r>
          </a:p>
        </p:txBody>
      </p:sp>
    </p:spTree>
    <p:extLst>
      <p:ext uri="{BB962C8B-B14F-4D97-AF65-F5344CB8AC3E}">
        <p14:creationId xmlns:p14="http://schemas.microsoft.com/office/powerpoint/2010/main" val="3765462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27384"/>
            <a:ext cx="9180513" cy="7056784"/>
          </a:xfrm>
          <a:prstGeom prst="rect">
            <a:avLst/>
          </a:prstGeom>
        </p:spPr>
      </p:pic>
      <p:sp>
        <p:nvSpPr>
          <p:cNvPr id="4" name="Text Box 13"/>
          <p:cNvSpPr txBox="1">
            <a:spLocks noChangeArrowheads="1"/>
          </p:cNvSpPr>
          <p:nvPr/>
        </p:nvSpPr>
        <p:spPr bwMode="auto">
          <a:xfrm>
            <a:off x="251520" y="404664"/>
            <a:ext cx="6048672" cy="646331"/>
          </a:xfrm>
          <a:prstGeom prst="rect">
            <a:avLst/>
          </a:prstGeom>
          <a:solidFill>
            <a:srgbClr val="00AD83"/>
          </a:solidFill>
          <a:ln w="9525">
            <a:noFill/>
            <a:miter lim="800000"/>
            <a:headEnd/>
            <a:tailEnd/>
          </a:ln>
        </p:spPr>
        <p:txBody>
          <a:bodyPr wrap="square">
            <a:spAutoFit/>
          </a:bodyPr>
          <a:lstStyle/>
          <a:p>
            <a:pPr algn="ctr">
              <a:spcBef>
                <a:spcPct val="50000"/>
              </a:spcBef>
              <a:defRPr/>
            </a:pPr>
            <a:r>
              <a:rPr lang="en-GB" sz="3600" b="1"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NOTABLE DEPLOYMENTS</a:t>
            </a:r>
          </a:p>
        </p:txBody>
      </p:sp>
      <p:sp>
        <p:nvSpPr>
          <p:cNvPr id="10" name="TextBox 9"/>
          <p:cNvSpPr txBox="1"/>
          <p:nvPr/>
        </p:nvSpPr>
        <p:spPr>
          <a:xfrm>
            <a:off x="5260563" y="6165306"/>
            <a:ext cx="3853061" cy="461665"/>
          </a:xfrm>
          <a:prstGeom prst="rect">
            <a:avLst/>
          </a:prstGeom>
          <a:noFill/>
        </p:spPr>
        <p:txBody>
          <a:bodyPr wrap="square">
            <a:spAutoFit/>
          </a:bodyPr>
          <a:lstStyle/>
          <a:p>
            <a:pPr algn="r">
              <a:defRPr/>
            </a:pPr>
            <a:r>
              <a:rPr lang="en-GB" sz="3600" b="1" dirty="0">
                <a:solidFill>
                  <a:schemeClr val="bg1"/>
                </a:solidFill>
                <a:ea typeface="ＭＳ Ｐゴシック"/>
              </a:rPr>
              <a:t>Malawi - Flooding - 2015</a:t>
            </a:r>
          </a:p>
        </p:txBody>
      </p:sp>
    </p:spTree>
    <p:extLst>
      <p:ext uri="{BB962C8B-B14F-4D97-AF65-F5344CB8AC3E}">
        <p14:creationId xmlns:p14="http://schemas.microsoft.com/office/powerpoint/2010/main" val="1166707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indian ocean tsunami shelterbox"/>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521" y="0"/>
            <a:ext cx="915652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3"/>
          <p:cNvSpPr txBox="1">
            <a:spLocks noChangeArrowheads="1"/>
          </p:cNvSpPr>
          <p:nvPr/>
        </p:nvSpPr>
        <p:spPr bwMode="auto">
          <a:xfrm>
            <a:off x="2843808" y="260352"/>
            <a:ext cx="6157319" cy="646331"/>
          </a:xfrm>
          <a:prstGeom prst="rect">
            <a:avLst/>
          </a:prstGeom>
          <a:solidFill>
            <a:srgbClr val="00AD83"/>
          </a:solidFill>
          <a:ln w="9525">
            <a:noFill/>
            <a:miter lim="800000"/>
            <a:headEnd/>
            <a:tailEnd/>
          </a:ln>
        </p:spPr>
        <p:txBody>
          <a:bodyPr wrap="square">
            <a:spAutoFit/>
          </a:bodyPr>
          <a:lstStyle/>
          <a:p>
            <a:pPr algn="ctr">
              <a:spcBef>
                <a:spcPct val="50000"/>
              </a:spcBef>
              <a:defRPr/>
            </a:pPr>
            <a:r>
              <a:rPr lang="en-GB" sz="3600" b="1" cap="all"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Indian Ocean Tsunami</a:t>
            </a:r>
          </a:p>
        </p:txBody>
      </p:sp>
      <p:sp>
        <p:nvSpPr>
          <p:cNvPr id="10" name="TextBox 9"/>
          <p:cNvSpPr txBox="1"/>
          <p:nvPr/>
        </p:nvSpPr>
        <p:spPr>
          <a:xfrm>
            <a:off x="4738393" y="6093296"/>
            <a:ext cx="4285109" cy="461665"/>
          </a:xfrm>
          <a:prstGeom prst="rect">
            <a:avLst/>
          </a:prstGeom>
          <a:noFill/>
        </p:spPr>
        <p:txBody>
          <a:bodyPr wrap="square">
            <a:spAutoFit/>
          </a:bodyPr>
          <a:lstStyle/>
          <a:p>
            <a:pPr algn="r">
              <a:defRPr/>
            </a:pPr>
            <a:r>
              <a:rPr lang="en-GB" sz="3600" b="1" dirty="0">
                <a:solidFill>
                  <a:schemeClr val="bg1"/>
                </a:solidFill>
                <a:latin typeface="+mj-lt"/>
                <a:ea typeface="ＭＳ Ｐゴシック"/>
              </a:rPr>
              <a:t>Indonesia</a:t>
            </a:r>
            <a:r>
              <a:rPr lang="en-GB" sz="3600" b="1" dirty="0">
                <a:solidFill>
                  <a:schemeClr val="bg1"/>
                </a:solidFill>
                <a:ea typeface="ＭＳ Ｐゴシック"/>
              </a:rPr>
              <a:t>- Tsunami - 2004</a:t>
            </a:r>
          </a:p>
        </p:txBody>
      </p:sp>
    </p:spTree>
    <p:extLst>
      <p:ext uri="{BB962C8B-B14F-4D97-AF65-F5344CB8AC3E}">
        <p14:creationId xmlns:p14="http://schemas.microsoft.com/office/powerpoint/2010/main" val="1619527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137000"/>
                    </a14:imgEffect>
                    <a14:imgEffect>
                      <a14:brightnessContrast bright="-2000" contrast="19000"/>
                    </a14:imgEffect>
                  </a14:imgLayer>
                </a14:imgProps>
              </a:ext>
              <a:ext uri="{28A0092B-C50C-407E-A947-70E740481C1C}">
                <a14:useLocalDpi xmlns:a14="http://schemas.microsoft.com/office/drawing/2010/main"/>
              </a:ext>
            </a:extLst>
          </a:blip>
          <a:srcRect/>
          <a:stretch/>
        </p:blipFill>
        <p:spPr>
          <a:xfrm>
            <a:off x="-36512" y="-25328"/>
            <a:ext cx="9217024" cy="6910712"/>
          </a:xfrm>
          <a:prstGeom prst="rect">
            <a:avLst/>
          </a:prstGeom>
        </p:spPr>
      </p:pic>
      <p:sp>
        <p:nvSpPr>
          <p:cNvPr id="4" name="Text Box 13"/>
          <p:cNvSpPr txBox="1">
            <a:spLocks noChangeArrowheads="1"/>
          </p:cNvSpPr>
          <p:nvPr/>
        </p:nvSpPr>
        <p:spPr bwMode="auto">
          <a:xfrm>
            <a:off x="2627784" y="260352"/>
            <a:ext cx="6373343" cy="646331"/>
          </a:xfrm>
          <a:prstGeom prst="rect">
            <a:avLst/>
          </a:prstGeom>
          <a:solidFill>
            <a:srgbClr val="00AD83"/>
          </a:solidFill>
          <a:ln w="9525">
            <a:noFill/>
            <a:miter lim="800000"/>
            <a:headEnd/>
            <a:tailEnd/>
          </a:ln>
        </p:spPr>
        <p:txBody>
          <a:bodyPr wrap="square">
            <a:spAutoFit/>
          </a:bodyPr>
          <a:lstStyle/>
          <a:p>
            <a:pPr algn="ctr">
              <a:spcBef>
                <a:spcPct val="50000"/>
              </a:spcBef>
              <a:defRPr/>
            </a:pPr>
            <a:r>
              <a:rPr lang="en-GB" sz="3600" b="1" cap="all"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Indian Ocean Tsunami</a:t>
            </a:r>
          </a:p>
        </p:txBody>
      </p:sp>
      <p:sp>
        <p:nvSpPr>
          <p:cNvPr id="10" name="TextBox 9"/>
          <p:cNvSpPr txBox="1"/>
          <p:nvPr/>
        </p:nvSpPr>
        <p:spPr>
          <a:xfrm>
            <a:off x="4730463" y="6021288"/>
            <a:ext cx="4285109" cy="461665"/>
          </a:xfrm>
          <a:prstGeom prst="rect">
            <a:avLst/>
          </a:prstGeom>
          <a:noFill/>
        </p:spPr>
        <p:txBody>
          <a:bodyPr wrap="square">
            <a:spAutoFit/>
          </a:bodyPr>
          <a:lstStyle/>
          <a:p>
            <a:pPr algn="r">
              <a:defRPr/>
            </a:pPr>
            <a:r>
              <a:rPr lang="en-GB" sz="3600" b="1" dirty="0">
                <a:solidFill>
                  <a:schemeClr val="bg1"/>
                </a:solidFill>
                <a:latin typeface="+mj-lt"/>
                <a:ea typeface="ＭＳ Ｐゴシック"/>
              </a:rPr>
              <a:t>Indonesia</a:t>
            </a:r>
            <a:r>
              <a:rPr lang="en-GB" sz="3600" b="1" dirty="0">
                <a:solidFill>
                  <a:schemeClr val="bg1"/>
                </a:solidFill>
                <a:ea typeface="ＭＳ Ｐゴシック"/>
              </a:rPr>
              <a:t>- Tsunami - 2004</a:t>
            </a:r>
          </a:p>
        </p:txBody>
      </p:sp>
    </p:spTree>
    <p:extLst>
      <p:ext uri="{BB962C8B-B14F-4D97-AF65-F5344CB8AC3E}">
        <p14:creationId xmlns:p14="http://schemas.microsoft.com/office/powerpoint/2010/main" val="3948996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512" y="-27384"/>
            <a:ext cx="9217024" cy="6912768"/>
          </a:xfrm>
          <a:prstGeom prst="rect">
            <a:avLst/>
          </a:prstGeom>
        </p:spPr>
      </p:pic>
      <p:sp>
        <p:nvSpPr>
          <p:cNvPr id="4" name="Text Box 13"/>
          <p:cNvSpPr txBox="1">
            <a:spLocks noChangeArrowheads="1"/>
          </p:cNvSpPr>
          <p:nvPr/>
        </p:nvSpPr>
        <p:spPr bwMode="auto">
          <a:xfrm>
            <a:off x="2771800" y="260352"/>
            <a:ext cx="6229327" cy="646331"/>
          </a:xfrm>
          <a:prstGeom prst="rect">
            <a:avLst/>
          </a:prstGeom>
          <a:solidFill>
            <a:srgbClr val="00AD83"/>
          </a:solidFill>
          <a:ln w="9525">
            <a:noFill/>
            <a:miter lim="800000"/>
            <a:headEnd/>
            <a:tailEnd/>
          </a:ln>
        </p:spPr>
        <p:txBody>
          <a:bodyPr wrap="square">
            <a:spAutoFit/>
          </a:bodyPr>
          <a:lstStyle/>
          <a:p>
            <a:pPr algn="ctr">
              <a:spcBef>
                <a:spcPct val="50000"/>
              </a:spcBef>
              <a:defRPr/>
            </a:pPr>
            <a:r>
              <a:rPr lang="en-GB" sz="3600" b="1" cap="all"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United</a:t>
            </a:r>
            <a:r>
              <a:rPr lang="en-GB" sz="36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GB" sz="3600" b="1" cap="all"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States Response</a:t>
            </a:r>
          </a:p>
        </p:txBody>
      </p:sp>
      <p:sp>
        <p:nvSpPr>
          <p:cNvPr id="10" name="TextBox 9"/>
          <p:cNvSpPr txBox="1"/>
          <p:nvPr/>
        </p:nvSpPr>
        <p:spPr>
          <a:xfrm>
            <a:off x="4499992" y="6165304"/>
            <a:ext cx="4644008" cy="461665"/>
          </a:xfrm>
          <a:prstGeom prst="rect">
            <a:avLst/>
          </a:prstGeom>
          <a:noFill/>
        </p:spPr>
        <p:txBody>
          <a:bodyPr wrap="square">
            <a:spAutoFit/>
          </a:bodyPr>
          <a:lstStyle/>
          <a:p>
            <a:pPr algn="r">
              <a:defRPr/>
            </a:pPr>
            <a:r>
              <a:rPr lang="en-GB" sz="3600" b="1" dirty="0">
                <a:solidFill>
                  <a:schemeClr val="bg1"/>
                </a:solidFill>
                <a:ea typeface="ＭＳ Ｐゴシック"/>
              </a:rPr>
              <a:t>USA- Hurricane Sandy - 2012</a:t>
            </a:r>
          </a:p>
        </p:txBody>
      </p:sp>
    </p:spTree>
    <p:extLst>
      <p:ext uri="{BB962C8B-B14F-4D97-AF65-F5344CB8AC3E}">
        <p14:creationId xmlns:p14="http://schemas.microsoft.com/office/powerpoint/2010/main" val="2706356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81" y="0"/>
            <a:ext cx="9153981" cy="6858000"/>
          </a:xfrm>
          <a:prstGeom prst="rect">
            <a:avLst/>
          </a:prstGeom>
        </p:spPr>
      </p:pic>
      <p:sp>
        <p:nvSpPr>
          <p:cNvPr id="10" name="TextBox 9"/>
          <p:cNvSpPr txBox="1"/>
          <p:nvPr/>
        </p:nvSpPr>
        <p:spPr>
          <a:xfrm>
            <a:off x="4211960" y="6021288"/>
            <a:ext cx="4788024" cy="461665"/>
          </a:xfrm>
          <a:prstGeom prst="rect">
            <a:avLst/>
          </a:prstGeom>
          <a:noFill/>
        </p:spPr>
        <p:txBody>
          <a:bodyPr wrap="square">
            <a:spAutoFit/>
          </a:bodyPr>
          <a:lstStyle/>
          <a:p>
            <a:pPr algn="r">
              <a:defRPr/>
            </a:pPr>
            <a:r>
              <a:rPr lang="en-GB" sz="3600" b="1" dirty="0">
                <a:solidFill>
                  <a:schemeClr val="bg1"/>
                </a:solidFill>
                <a:ea typeface="ＭＳ Ｐゴシック"/>
              </a:rPr>
              <a:t>USA- Hurricane Katrina – 2005 </a:t>
            </a:r>
          </a:p>
        </p:txBody>
      </p:sp>
      <p:sp>
        <p:nvSpPr>
          <p:cNvPr id="6" name="Text Box 13"/>
          <p:cNvSpPr txBox="1">
            <a:spLocks noChangeArrowheads="1"/>
          </p:cNvSpPr>
          <p:nvPr/>
        </p:nvSpPr>
        <p:spPr bwMode="auto">
          <a:xfrm>
            <a:off x="2699792" y="260352"/>
            <a:ext cx="6301335" cy="646331"/>
          </a:xfrm>
          <a:prstGeom prst="rect">
            <a:avLst/>
          </a:prstGeom>
          <a:solidFill>
            <a:srgbClr val="00AD83"/>
          </a:solidFill>
          <a:ln w="9525">
            <a:noFill/>
            <a:miter lim="800000"/>
            <a:headEnd/>
            <a:tailEnd/>
          </a:ln>
        </p:spPr>
        <p:txBody>
          <a:bodyPr wrap="square">
            <a:spAutoFit/>
          </a:bodyPr>
          <a:lstStyle/>
          <a:p>
            <a:pPr algn="ctr">
              <a:spcBef>
                <a:spcPct val="50000"/>
              </a:spcBef>
              <a:defRPr/>
            </a:pPr>
            <a:r>
              <a:rPr lang="en-GB" sz="3600" b="1" cap="all"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United States Response</a:t>
            </a:r>
          </a:p>
        </p:txBody>
      </p:sp>
    </p:spTree>
    <p:extLst>
      <p:ext uri="{BB962C8B-B14F-4D97-AF65-F5344CB8AC3E}">
        <p14:creationId xmlns:p14="http://schemas.microsoft.com/office/powerpoint/2010/main" val="1351972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9081" cy="6858000"/>
          </a:xfrm>
          <a:prstGeom prst="rect">
            <a:avLst/>
          </a:prstGeom>
        </p:spPr>
      </p:pic>
      <p:sp>
        <p:nvSpPr>
          <p:cNvPr id="4" name="Text Box 13"/>
          <p:cNvSpPr txBox="1">
            <a:spLocks noChangeArrowheads="1"/>
          </p:cNvSpPr>
          <p:nvPr/>
        </p:nvSpPr>
        <p:spPr bwMode="auto">
          <a:xfrm>
            <a:off x="5508106" y="260352"/>
            <a:ext cx="3493021" cy="646331"/>
          </a:xfrm>
          <a:prstGeom prst="rect">
            <a:avLst/>
          </a:prstGeom>
          <a:solidFill>
            <a:srgbClr val="00AD83"/>
          </a:solidFill>
          <a:ln w="9525">
            <a:noFill/>
            <a:miter lim="800000"/>
            <a:headEnd/>
            <a:tailEnd/>
          </a:ln>
        </p:spPr>
        <p:txBody>
          <a:bodyPr wrap="square">
            <a:spAutoFit/>
          </a:bodyPr>
          <a:lstStyle/>
          <a:p>
            <a:pPr algn="ctr">
              <a:spcBef>
                <a:spcPct val="50000"/>
              </a:spcBef>
              <a:defRPr/>
            </a:pPr>
            <a:r>
              <a:rPr lang="en-GB" sz="3600" b="1" cap="all"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Haiti</a:t>
            </a:r>
          </a:p>
        </p:txBody>
      </p:sp>
      <p:sp>
        <p:nvSpPr>
          <p:cNvPr id="5" name="TextBox 4"/>
          <p:cNvSpPr txBox="1"/>
          <p:nvPr/>
        </p:nvSpPr>
        <p:spPr>
          <a:xfrm>
            <a:off x="4946306" y="5991671"/>
            <a:ext cx="4069085" cy="461665"/>
          </a:xfrm>
          <a:prstGeom prst="rect">
            <a:avLst/>
          </a:prstGeom>
          <a:noFill/>
        </p:spPr>
        <p:txBody>
          <a:bodyPr wrap="square">
            <a:spAutoFit/>
          </a:bodyPr>
          <a:lstStyle/>
          <a:p>
            <a:pPr algn="r">
              <a:defRPr/>
            </a:pPr>
            <a:r>
              <a:rPr lang="en-GB" sz="3600" b="1" dirty="0">
                <a:solidFill>
                  <a:schemeClr val="bg1"/>
                </a:solidFill>
                <a:ea typeface="ＭＳ Ｐゴシック"/>
              </a:rPr>
              <a:t>Haiti - Earthquake – 2010</a:t>
            </a:r>
          </a:p>
        </p:txBody>
      </p:sp>
    </p:spTree>
    <p:extLst>
      <p:ext uri="{BB962C8B-B14F-4D97-AF65-F5344CB8AC3E}">
        <p14:creationId xmlns:p14="http://schemas.microsoft.com/office/powerpoint/2010/main" val="535691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57" y="0"/>
            <a:ext cx="9156458" cy="6858000"/>
          </a:xfrm>
          <a:prstGeom prst="rect">
            <a:avLst/>
          </a:prstGeom>
        </p:spPr>
      </p:pic>
      <p:sp>
        <p:nvSpPr>
          <p:cNvPr id="4" name="Text Box 13"/>
          <p:cNvSpPr txBox="1">
            <a:spLocks noChangeArrowheads="1"/>
          </p:cNvSpPr>
          <p:nvPr/>
        </p:nvSpPr>
        <p:spPr bwMode="auto">
          <a:xfrm>
            <a:off x="5508106" y="260352"/>
            <a:ext cx="3493021" cy="646331"/>
          </a:xfrm>
          <a:prstGeom prst="rect">
            <a:avLst/>
          </a:prstGeom>
          <a:solidFill>
            <a:srgbClr val="00AD83"/>
          </a:solidFill>
          <a:ln w="9525">
            <a:noFill/>
            <a:miter lim="800000"/>
            <a:headEnd/>
            <a:tailEnd/>
          </a:ln>
        </p:spPr>
        <p:txBody>
          <a:bodyPr wrap="square">
            <a:spAutoFit/>
          </a:bodyPr>
          <a:lstStyle/>
          <a:p>
            <a:pPr algn="ctr">
              <a:spcBef>
                <a:spcPct val="50000"/>
              </a:spcBef>
              <a:defRPr/>
            </a:pPr>
            <a:r>
              <a:rPr lang="en-GB" sz="3600" b="1" cap="all"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Haiti</a:t>
            </a:r>
          </a:p>
        </p:txBody>
      </p:sp>
      <p:sp>
        <p:nvSpPr>
          <p:cNvPr id="5" name="TextBox 4"/>
          <p:cNvSpPr txBox="1"/>
          <p:nvPr/>
        </p:nvSpPr>
        <p:spPr>
          <a:xfrm>
            <a:off x="4904349" y="6021288"/>
            <a:ext cx="4069085" cy="461665"/>
          </a:xfrm>
          <a:prstGeom prst="rect">
            <a:avLst/>
          </a:prstGeom>
          <a:noFill/>
        </p:spPr>
        <p:txBody>
          <a:bodyPr wrap="square">
            <a:spAutoFit/>
          </a:bodyPr>
          <a:lstStyle/>
          <a:p>
            <a:pPr algn="r">
              <a:defRPr/>
            </a:pPr>
            <a:r>
              <a:rPr lang="en-GB" sz="3600" b="1" dirty="0">
                <a:ea typeface="ＭＳ Ｐゴシック"/>
              </a:rPr>
              <a:t>Haiti - Earthquake – 2010</a:t>
            </a:r>
          </a:p>
        </p:txBody>
      </p:sp>
    </p:spTree>
    <p:extLst>
      <p:ext uri="{BB962C8B-B14F-4D97-AF65-F5344CB8AC3E}">
        <p14:creationId xmlns:p14="http://schemas.microsoft.com/office/powerpoint/2010/main" val="2547288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2110" y="260648"/>
            <a:ext cx="8639780" cy="6336704"/>
          </a:xfrm>
          <a:prstGeom prst="rect">
            <a:avLst/>
          </a:prstGeom>
        </p:spPr>
      </p:pic>
      <p:sp>
        <p:nvSpPr>
          <p:cNvPr id="4" name="Title 1"/>
          <p:cNvSpPr txBox="1">
            <a:spLocks/>
          </p:cNvSpPr>
          <p:nvPr/>
        </p:nvSpPr>
        <p:spPr>
          <a:xfrm>
            <a:off x="395288" y="116632"/>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a:defRPr/>
            </a:pPr>
            <a:r>
              <a:rPr lang="en-GB" altLang="en-US" b="1" u="sng" kern="0" baseline="0" dirty="0">
                <a:solidFill>
                  <a:srgbClr val="179875"/>
                </a:solidFill>
                <a:latin typeface="Open Sans" pitchFamily="4" charset="0"/>
                <a:cs typeface="ＭＳ Ｐゴシック" charset="0"/>
              </a:rPr>
              <a:t>CURRENT DEPLOYMENTS</a:t>
            </a:r>
            <a:br>
              <a:rPr lang="en-US" altLang="en-US" b="1" kern="0" baseline="0" dirty="0">
                <a:solidFill>
                  <a:srgbClr val="179875"/>
                </a:solidFill>
                <a:latin typeface="Open Sans" pitchFamily="4" charset="0"/>
                <a:cs typeface="ＭＳ Ｐゴシック" charset="0"/>
              </a:rPr>
            </a:br>
            <a:endParaRPr lang="en-GB" altLang="en-US" b="1" kern="0" baseline="0" dirty="0">
              <a:solidFill>
                <a:schemeClr val="tx1">
                  <a:lumMod val="75000"/>
                  <a:lumOff val="25000"/>
                </a:schemeClr>
              </a:solidFill>
              <a:latin typeface="Open Sans"/>
              <a:cs typeface="ＭＳ Ｐゴシック" charset="0"/>
            </a:endParaRPr>
          </a:p>
        </p:txBody>
      </p:sp>
    </p:spTree>
    <p:extLst>
      <p:ext uri="{BB962C8B-B14F-4D97-AF65-F5344CB8AC3E}">
        <p14:creationId xmlns:p14="http://schemas.microsoft.com/office/powerpoint/2010/main" val="3579788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6858001"/>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552" y="5301208"/>
            <a:ext cx="5904656" cy="1066310"/>
          </a:xfrm>
          <a:prstGeom prst="rect">
            <a:avLst/>
          </a:prstGeom>
        </p:spPr>
      </p:pic>
    </p:spTree>
    <p:extLst>
      <p:ext uri="{BB962C8B-B14F-4D97-AF65-F5344CB8AC3E}">
        <p14:creationId xmlns:p14="http://schemas.microsoft.com/office/powerpoint/2010/main" val="3725096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638870" y="-99392"/>
            <a:ext cx="10782870" cy="8275984"/>
          </a:xfrm>
        </p:spPr>
      </p:pic>
      <p:sp>
        <p:nvSpPr>
          <p:cNvPr id="11" name="Text Box 13"/>
          <p:cNvSpPr txBox="1">
            <a:spLocks noChangeArrowheads="1"/>
          </p:cNvSpPr>
          <p:nvPr/>
        </p:nvSpPr>
        <p:spPr bwMode="auto">
          <a:xfrm>
            <a:off x="4860032" y="406405"/>
            <a:ext cx="4069087" cy="646331"/>
          </a:xfrm>
          <a:prstGeom prst="rect">
            <a:avLst/>
          </a:prstGeom>
          <a:solidFill>
            <a:srgbClr val="00AD83"/>
          </a:solidFill>
          <a:ln w="9525">
            <a:noFill/>
            <a:miter lim="800000"/>
            <a:headEnd/>
            <a:tailEnd/>
          </a:ln>
        </p:spPr>
        <p:txBody>
          <a:bodyPr wrap="square">
            <a:spAutoFit/>
          </a:bodyPr>
          <a:lstStyle/>
          <a:p>
            <a:pPr algn="ctr">
              <a:spcBef>
                <a:spcPct val="50000"/>
              </a:spcBef>
              <a:defRPr/>
            </a:pPr>
            <a:r>
              <a:rPr lang="en-GB" sz="3600" b="1"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SYRIAN CRISIS</a:t>
            </a:r>
          </a:p>
        </p:txBody>
      </p:sp>
      <p:sp>
        <p:nvSpPr>
          <p:cNvPr id="12" name="TextBox 11"/>
          <p:cNvSpPr txBox="1"/>
          <p:nvPr/>
        </p:nvSpPr>
        <p:spPr>
          <a:xfrm>
            <a:off x="3923928" y="6207695"/>
            <a:ext cx="5148066" cy="461665"/>
          </a:xfrm>
          <a:prstGeom prst="rect">
            <a:avLst/>
          </a:prstGeom>
          <a:noFill/>
        </p:spPr>
        <p:txBody>
          <a:bodyPr wrap="square">
            <a:spAutoFit/>
          </a:bodyPr>
          <a:lstStyle/>
          <a:p>
            <a:pPr algn="r">
              <a:defRPr/>
            </a:pPr>
            <a:r>
              <a:rPr lang="en-GB" sz="3600" b="1" dirty="0">
                <a:solidFill>
                  <a:schemeClr val="bg1"/>
                </a:solidFill>
                <a:ea typeface="ＭＳ Ｐゴシック"/>
              </a:rPr>
              <a:t>Syria - Conflict – 2011 - Present</a:t>
            </a:r>
          </a:p>
        </p:txBody>
      </p:sp>
    </p:spTree>
    <p:extLst>
      <p:ext uri="{BB962C8B-B14F-4D97-AF65-F5344CB8AC3E}">
        <p14:creationId xmlns:p14="http://schemas.microsoft.com/office/powerpoint/2010/main" val="2870160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t="-81" b="-1"/>
          <a:stretch/>
        </p:blipFill>
        <p:spPr>
          <a:xfrm>
            <a:off x="0" y="0"/>
            <a:ext cx="9144000" cy="6858000"/>
          </a:xfrm>
        </p:spPr>
      </p:pic>
      <p:sp>
        <p:nvSpPr>
          <p:cNvPr id="4" name="Text Box 13"/>
          <p:cNvSpPr txBox="1">
            <a:spLocks noChangeArrowheads="1"/>
          </p:cNvSpPr>
          <p:nvPr/>
        </p:nvSpPr>
        <p:spPr bwMode="auto">
          <a:xfrm>
            <a:off x="3635896" y="260350"/>
            <a:ext cx="5365229" cy="646331"/>
          </a:xfrm>
          <a:prstGeom prst="rect">
            <a:avLst/>
          </a:prstGeom>
          <a:solidFill>
            <a:srgbClr val="00AD83"/>
          </a:solidFill>
          <a:ln w="9525">
            <a:noFill/>
            <a:miter lim="800000"/>
            <a:headEnd/>
            <a:tailEnd/>
          </a:ln>
        </p:spPr>
        <p:txBody>
          <a:bodyPr wrap="square">
            <a:spAutoFit/>
          </a:bodyPr>
          <a:lstStyle/>
          <a:p>
            <a:pPr algn="ctr">
              <a:spcBef>
                <a:spcPct val="50000"/>
              </a:spcBef>
              <a:defRPr/>
            </a:pPr>
            <a:r>
              <a:rPr lang="en-GB" sz="3600" b="1"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HOW YOU CAN HELP</a:t>
            </a:r>
          </a:p>
        </p:txBody>
      </p:sp>
    </p:spTree>
    <p:extLst>
      <p:ext uri="{BB962C8B-B14F-4D97-AF65-F5344CB8AC3E}">
        <p14:creationId xmlns:p14="http://schemas.microsoft.com/office/powerpoint/2010/main" val="2700971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030" y="0"/>
            <a:ext cx="9456018" cy="7215014"/>
          </a:xfrm>
          <a:prstGeom prst="rect">
            <a:avLst/>
          </a:prstGeom>
        </p:spPr>
      </p:pic>
      <p:sp>
        <p:nvSpPr>
          <p:cNvPr id="3" name="TextBox 2"/>
          <p:cNvSpPr txBox="1"/>
          <p:nvPr/>
        </p:nvSpPr>
        <p:spPr>
          <a:xfrm>
            <a:off x="6876256" y="1412776"/>
            <a:ext cx="1769244" cy="1897955"/>
          </a:xfrm>
          <a:prstGeom prst="rect">
            <a:avLst/>
          </a:prstGeom>
          <a:noFill/>
        </p:spPr>
        <p:txBody>
          <a:bodyPr wrap="square" rtlCol="0">
            <a:spAutoFit/>
          </a:bodyPr>
          <a:lstStyle/>
          <a:p>
            <a:pPr algn="ctr"/>
            <a:r>
              <a:rPr lang="en-US" sz="4400" b="1" dirty="0">
                <a:latin typeface="Century Gothic" panose="020B0502020202020204" pitchFamily="34" charset="0"/>
              </a:rPr>
              <a:t>Rotary</a:t>
            </a:r>
          </a:p>
          <a:p>
            <a:pPr algn="ctr"/>
            <a:r>
              <a:rPr lang="en-US" sz="4400" b="1" dirty="0">
                <a:latin typeface="Century Gothic" panose="020B0502020202020204" pitchFamily="34" charset="0"/>
              </a:rPr>
              <a:t>Club</a:t>
            </a:r>
          </a:p>
          <a:p>
            <a:pPr algn="ctr"/>
            <a:r>
              <a:rPr lang="en-US" sz="4400" b="1" dirty="0">
                <a:latin typeface="Century Gothic" panose="020B0502020202020204" pitchFamily="34" charset="0"/>
              </a:rPr>
              <a:t>Name</a:t>
            </a:r>
            <a:br>
              <a:rPr lang="en-US" sz="4400" b="1" dirty="0">
                <a:latin typeface="Century Gothic" panose="020B0502020202020204" pitchFamily="34" charset="0"/>
              </a:rPr>
            </a:br>
            <a:r>
              <a:rPr lang="en-US" sz="4400" b="1" dirty="0">
                <a:latin typeface="Century Gothic" panose="020B0502020202020204" pitchFamily="34" charset="0"/>
              </a:rPr>
              <a:t>Here</a:t>
            </a:r>
          </a:p>
        </p:txBody>
      </p:sp>
      <p:sp>
        <p:nvSpPr>
          <p:cNvPr id="10" name="Text Box 13"/>
          <p:cNvSpPr txBox="1">
            <a:spLocks noChangeArrowheads="1"/>
          </p:cNvSpPr>
          <p:nvPr/>
        </p:nvSpPr>
        <p:spPr bwMode="auto">
          <a:xfrm>
            <a:off x="102210" y="548680"/>
            <a:ext cx="4357117" cy="646331"/>
          </a:xfrm>
          <a:prstGeom prst="rect">
            <a:avLst/>
          </a:prstGeom>
          <a:solidFill>
            <a:srgbClr val="00AD83"/>
          </a:solidFill>
          <a:ln w="9525">
            <a:noFill/>
            <a:miter lim="800000"/>
            <a:headEnd/>
            <a:tailEnd/>
          </a:ln>
        </p:spPr>
        <p:txBody>
          <a:bodyPr wrap="square">
            <a:spAutoFit/>
          </a:bodyPr>
          <a:lstStyle/>
          <a:p>
            <a:pPr algn="ctr">
              <a:spcBef>
                <a:spcPct val="50000"/>
              </a:spcBef>
              <a:defRPr/>
            </a:pPr>
            <a:r>
              <a:rPr lang="en-GB" sz="3600" b="1"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HERO PROGRAM</a:t>
            </a:r>
          </a:p>
        </p:txBody>
      </p:sp>
    </p:spTree>
    <p:extLst>
      <p:ext uri="{BB962C8B-B14F-4D97-AF65-F5344CB8AC3E}">
        <p14:creationId xmlns:p14="http://schemas.microsoft.com/office/powerpoint/2010/main" val="3189331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1143" y="260648"/>
            <a:ext cx="7886700" cy="3263504"/>
          </a:xfrm>
        </p:spPr>
        <p:txBody>
          <a:bodyPr/>
          <a:lstStyle/>
          <a:p>
            <a:pPr marL="0" indent="0" algn="ctr">
              <a:buNone/>
            </a:pPr>
            <a:r>
              <a:rPr lang="en-CA" i="1" dirty="0">
                <a:solidFill>
                  <a:srgbClr val="00A88D"/>
                </a:solidFill>
                <a:latin typeface="Georgia" panose="02040502050405020303" pitchFamily="18" charset="0"/>
              </a:rPr>
              <a:t>‘Staying in the tent felt like I was staying in a house with a roof of iron sheets.” </a:t>
            </a:r>
          </a:p>
          <a:p>
            <a:pPr marL="0" indent="0" algn="ctr">
              <a:buNone/>
            </a:pPr>
            <a:r>
              <a:rPr lang="en-CA" i="1" dirty="0">
                <a:solidFill>
                  <a:srgbClr val="00A88D"/>
                </a:solidFill>
                <a:latin typeface="Georgia" panose="02040502050405020303" pitchFamily="18" charset="0"/>
              </a:rPr>
              <a:t>-Enoch </a:t>
            </a:r>
            <a:r>
              <a:rPr lang="en-CA" i="1" dirty="0" err="1">
                <a:solidFill>
                  <a:srgbClr val="00A88D"/>
                </a:solidFill>
                <a:latin typeface="Georgia" panose="02040502050405020303" pitchFamily="18" charset="0"/>
              </a:rPr>
              <a:t>Masiye</a:t>
            </a:r>
            <a:r>
              <a:rPr lang="en-CA" i="1" dirty="0">
                <a:solidFill>
                  <a:srgbClr val="00A88D"/>
                </a:solidFill>
                <a:latin typeface="Georgia" panose="02040502050405020303" pitchFamily="18" charset="0"/>
              </a:rPr>
              <a:t> from </a:t>
            </a:r>
            <a:r>
              <a:rPr lang="en-CA" i="1" dirty="0" err="1">
                <a:solidFill>
                  <a:srgbClr val="00A88D"/>
                </a:solidFill>
                <a:latin typeface="Georgia" panose="02040502050405020303" pitchFamily="18" charset="0"/>
              </a:rPr>
              <a:t>Kadawere</a:t>
            </a:r>
            <a:r>
              <a:rPr lang="en-CA" i="1" dirty="0">
                <a:solidFill>
                  <a:srgbClr val="00A88D"/>
                </a:solidFill>
                <a:latin typeface="Georgia" panose="02040502050405020303" pitchFamily="18" charset="0"/>
              </a:rPr>
              <a:t>, Malawi</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86" y="2140195"/>
            <a:ext cx="9139014" cy="4694936"/>
          </a:xfrm>
          <a:prstGeom prst="rect">
            <a:avLst/>
          </a:prstGeom>
        </p:spPr>
      </p:pic>
    </p:spTree>
    <p:extLst>
      <p:ext uri="{BB962C8B-B14F-4D97-AF65-F5344CB8AC3E}">
        <p14:creationId xmlns:p14="http://schemas.microsoft.com/office/powerpoint/2010/main" val="3111906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6866" name="TextBox 13"/>
          <p:cNvSpPr txBox="1">
            <a:spLocks noChangeArrowheads="1"/>
          </p:cNvSpPr>
          <p:nvPr/>
        </p:nvSpPr>
        <p:spPr bwMode="auto">
          <a:xfrm>
            <a:off x="609600" y="6519863"/>
            <a:ext cx="4191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aseline="-25000">
                <a:solidFill>
                  <a:schemeClr val="tx1"/>
                </a:solidFill>
                <a:latin typeface="Arial" charset="0"/>
                <a:ea typeface="ＭＳ Ｐゴシック" pitchFamily="34" charset="-128"/>
              </a:defRPr>
            </a:lvl1pPr>
            <a:lvl2pPr marL="742950" indent="-285750" eaLnBrk="0" hangingPunct="0">
              <a:defRPr sz="2400" baseline="-25000">
                <a:solidFill>
                  <a:schemeClr val="tx1"/>
                </a:solidFill>
                <a:latin typeface="Arial" charset="0"/>
                <a:ea typeface="ＭＳ Ｐゴシック" pitchFamily="34" charset="-128"/>
              </a:defRPr>
            </a:lvl2pPr>
            <a:lvl3pPr marL="1143000" indent="-228600" eaLnBrk="0" hangingPunct="0">
              <a:defRPr sz="2400" baseline="-25000">
                <a:solidFill>
                  <a:schemeClr val="tx1"/>
                </a:solidFill>
                <a:latin typeface="Arial" charset="0"/>
                <a:ea typeface="ＭＳ Ｐゴシック" pitchFamily="34" charset="-128"/>
              </a:defRPr>
            </a:lvl3pPr>
            <a:lvl4pPr marL="1600200" indent="-228600" eaLnBrk="0" hangingPunct="0">
              <a:defRPr sz="2400" baseline="-25000">
                <a:solidFill>
                  <a:schemeClr val="tx1"/>
                </a:solidFill>
                <a:latin typeface="Arial" charset="0"/>
                <a:ea typeface="ＭＳ Ｐゴシック" pitchFamily="34" charset="-128"/>
              </a:defRPr>
            </a:lvl4pPr>
            <a:lvl5pPr marL="2057400" indent="-228600" eaLnBrk="0" hangingPunct="0">
              <a:defRPr sz="2400" baseline="-25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pitchFamily="34" charset="-128"/>
              </a:defRPr>
            </a:lvl9pPr>
          </a:lstStyle>
          <a:p>
            <a:r>
              <a:rPr lang="en-US"/>
              <a:t> </a:t>
            </a:r>
            <a:endParaRPr lang="en-US" sz="2000" b="1"/>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5816" y="5617475"/>
            <a:ext cx="5907536" cy="10668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1500" y="0"/>
            <a:ext cx="10287000" cy="6858000"/>
          </a:xfrm>
          <a:prstGeom prst="rect">
            <a:avLst/>
          </a:prstGeom>
        </p:spPr>
      </p:pic>
    </p:spTree>
    <p:extLst>
      <p:ext uri="{BB962C8B-B14F-4D97-AF65-F5344CB8AC3E}">
        <p14:creationId xmlns:p14="http://schemas.microsoft.com/office/powerpoint/2010/main" val="1719992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95288" y="836613"/>
            <a:ext cx="8229600" cy="1143000"/>
          </a:xfrm>
        </p:spPr>
        <p:txBody>
          <a:bodyPr/>
          <a:lstStyle/>
          <a:p>
            <a:pPr>
              <a:defRPr/>
            </a:pPr>
            <a:r>
              <a:rPr lang="en-GB" altLang="en-US" b="1" dirty="0">
                <a:solidFill>
                  <a:srgbClr val="179875"/>
                </a:solidFill>
                <a:latin typeface="Open Sans" pitchFamily="4" charset="0"/>
                <a:cs typeface="ＭＳ Ｐゴシック" charset="0"/>
              </a:rPr>
              <a:t>OUR AID</a:t>
            </a:r>
            <a:br>
              <a:rPr lang="en-US" altLang="en-US" b="1" dirty="0">
                <a:solidFill>
                  <a:srgbClr val="179875"/>
                </a:solidFill>
                <a:latin typeface="Open Sans" pitchFamily="4" charset="0"/>
                <a:cs typeface="ＭＳ Ｐゴシック" charset="0"/>
              </a:rPr>
            </a:br>
            <a:endParaRPr lang="en-GB" altLang="en-US" b="1" dirty="0">
              <a:solidFill>
                <a:schemeClr val="tx1">
                  <a:lumMod val="75000"/>
                  <a:lumOff val="25000"/>
                </a:schemeClr>
              </a:solidFill>
              <a:latin typeface="Open Sans"/>
              <a:cs typeface="ＭＳ Ｐゴシック" charset="0"/>
            </a:endParaRPr>
          </a:p>
        </p:txBody>
      </p:sp>
      <p:pic>
        <p:nvPicPr>
          <p:cNvPr id="31747"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306754" y="1772816"/>
            <a:ext cx="8585726" cy="4918248"/>
          </a:xfrm>
        </p:spPr>
      </p:pic>
      <p:cxnSp>
        <p:nvCxnSpPr>
          <p:cNvPr id="4" name="Straight Connector 3"/>
          <p:cNvCxnSpPr/>
          <p:nvPr/>
        </p:nvCxnSpPr>
        <p:spPr>
          <a:xfrm>
            <a:off x="2627313" y="1557338"/>
            <a:ext cx="3960812" cy="0"/>
          </a:xfrm>
          <a:prstGeom prst="line">
            <a:avLst/>
          </a:prstGeom>
          <a:ln>
            <a:solidFill>
              <a:srgbClr val="6B70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761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16860" y="4107413"/>
            <a:ext cx="4490683" cy="289340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4974" y="1469944"/>
            <a:ext cx="4489026" cy="2314899"/>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91" y="3765365"/>
            <a:ext cx="5159103" cy="2696192"/>
          </a:xfrm>
          <a:prstGeom prst="rect">
            <a:avLst/>
          </a:prstGeom>
        </p:spPr>
      </p:pic>
      <p:sp>
        <p:nvSpPr>
          <p:cNvPr id="7" name="Rounded Rectangle 6"/>
          <p:cNvSpPr/>
          <p:nvPr/>
        </p:nvSpPr>
        <p:spPr bwMode="auto">
          <a:xfrm>
            <a:off x="338590" y="3605256"/>
            <a:ext cx="1370409" cy="502157"/>
          </a:xfrm>
          <a:prstGeom prst="roundRect">
            <a:avLst/>
          </a:prstGeom>
          <a:solidFill>
            <a:srgbClr val="00AD83"/>
          </a:solidFill>
          <a:ln w="38100" cap="flat" cmpd="sng" algn="ctr">
            <a:solidFill>
              <a:srgbClr val="00AD8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b="1" u="none" strike="noStrike" kern="1200" cap="all"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Flex 3</a:t>
            </a:r>
          </a:p>
        </p:txBody>
      </p:sp>
      <p:sp>
        <p:nvSpPr>
          <p:cNvPr id="4" name="Rounded Rectangle 3"/>
          <p:cNvSpPr/>
          <p:nvPr/>
        </p:nvSpPr>
        <p:spPr bwMode="auto">
          <a:xfrm>
            <a:off x="7380313" y="3841375"/>
            <a:ext cx="1582880" cy="811761"/>
          </a:xfrm>
          <a:prstGeom prst="roundRect">
            <a:avLst/>
          </a:prstGeom>
          <a:solidFill>
            <a:srgbClr val="00AD83"/>
          </a:solidFill>
          <a:ln w="38100" cap="flat" cmpd="sng" algn="ctr">
            <a:solidFill>
              <a:srgbClr val="00AD8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u="none" strike="noStrike" kern="1200" cap="all"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UN </a:t>
            </a:r>
            <a:r>
              <a:rPr lang="en-GB" sz="2000" b="1" cap="all"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S</a:t>
            </a:r>
            <a:r>
              <a:rPr kumimoji="0" lang="en-GB" sz="2000" b="1" u="none" strike="noStrike" kern="1200" cap="all"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pec Tent</a:t>
            </a:r>
          </a:p>
        </p:txBody>
      </p:sp>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8342" y="1063989"/>
            <a:ext cx="4699682" cy="2560746"/>
          </a:xfrm>
          <a:prstGeom prst="rect">
            <a:avLst/>
          </a:prstGeom>
        </p:spPr>
      </p:pic>
      <p:sp>
        <p:nvSpPr>
          <p:cNvPr id="16" name="Rounded Rectangle 14"/>
          <p:cNvSpPr/>
          <p:nvPr/>
        </p:nvSpPr>
        <p:spPr bwMode="auto">
          <a:xfrm>
            <a:off x="166358" y="1307997"/>
            <a:ext cx="1762947" cy="961536"/>
          </a:xfrm>
          <a:prstGeom prst="roundRect">
            <a:avLst/>
          </a:prstGeom>
          <a:solidFill>
            <a:srgbClr val="00AD83"/>
          </a:solidFill>
          <a:ln w="38100" cap="flat" cmpd="sng" algn="ctr">
            <a:solidFill>
              <a:srgbClr val="00AD8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u="none" strike="noStrike" kern="1200" cap="all"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Standard Relief</a:t>
            </a:r>
          </a:p>
        </p:txBody>
      </p:sp>
      <p:sp>
        <p:nvSpPr>
          <p:cNvPr id="15" name="Title 1"/>
          <p:cNvSpPr txBox="1">
            <a:spLocks/>
          </p:cNvSpPr>
          <p:nvPr/>
        </p:nvSpPr>
        <p:spPr>
          <a:xfrm>
            <a:off x="395288" y="18864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a:defRPr/>
            </a:pPr>
            <a:r>
              <a:rPr lang="en-GB" altLang="en-US" b="1" kern="0" baseline="0" dirty="0">
                <a:solidFill>
                  <a:srgbClr val="179875"/>
                </a:solidFill>
                <a:latin typeface="Open Sans" pitchFamily="4" charset="0"/>
                <a:cs typeface="ＭＳ Ｐゴシック" charset="0"/>
              </a:rPr>
              <a:t>SHELTER</a:t>
            </a:r>
            <a:br>
              <a:rPr lang="en-US" altLang="en-US" b="1" kern="0" baseline="0" dirty="0">
                <a:solidFill>
                  <a:srgbClr val="179875"/>
                </a:solidFill>
                <a:latin typeface="Open Sans" pitchFamily="4" charset="0"/>
                <a:cs typeface="ＭＳ Ｐゴシック" charset="0"/>
              </a:rPr>
            </a:br>
            <a:endParaRPr lang="en-GB" altLang="en-US" b="1" kern="0" baseline="0" dirty="0">
              <a:solidFill>
                <a:schemeClr val="tx1">
                  <a:lumMod val="75000"/>
                  <a:lumOff val="25000"/>
                </a:schemeClr>
              </a:solidFill>
              <a:latin typeface="Open Sans"/>
              <a:cs typeface="ＭＳ Ｐゴシック" charset="0"/>
            </a:endParaRPr>
          </a:p>
        </p:txBody>
      </p:sp>
      <p:cxnSp>
        <p:nvCxnSpPr>
          <p:cNvPr id="17" name="Straight Connector 16"/>
          <p:cNvCxnSpPr/>
          <p:nvPr/>
        </p:nvCxnSpPr>
        <p:spPr>
          <a:xfrm>
            <a:off x="2627313" y="1052736"/>
            <a:ext cx="3960812" cy="0"/>
          </a:xfrm>
          <a:prstGeom prst="line">
            <a:avLst/>
          </a:prstGeom>
          <a:ln>
            <a:solidFill>
              <a:srgbClr val="6B706C"/>
            </a:solidFill>
          </a:ln>
        </p:spPr>
        <p:style>
          <a:lnRef idx="1">
            <a:schemeClr val="accent1"/>
          </a:lnRef>
          <a:fillRef idx="0">
            <a:schemeClr val="accent1"/>
          </a:fillRef>
          <a:effectRef idx="0">
            <a:schemeClr val="accent1"/>
          </a:effectRef>
          <a:fontRef idx="minor">
            <a:schemeClr val="tx1"/>
          </a:fontRef>
        </p:style>
      </p:cxnSp>
      <p:sp>
        <p:nvSpPr>
          <p:cNvPr id="18" name="Rounded Rectangle 14"/>
          <p:cNvSpPr/>
          <p:nvPr/>
        </p:nvSpPr>
        <p:spPr bwMode="auto">
          <a:xfrm>
            <a:off x="7683671" y="1286515"/>
            <a:ext cx="1366821" cy="605703"/>
          </a:xfrm>
          <a:prstGeom prst="roundRect">
            <a:avLst/>
          </a:prstGeom>
          <a:solidFill>
            <a:srgbClr val="00AD83"/>
          </a:solidFill>
          <a:ln w="38100" cap="flat" cmpd="sng" algn="ctr">
            <a:solidFill>
              <a:srgbClr val="00AD8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u="none" strike="noStrike" kern="1200" cap="all"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OASE</a:t>
            </a:r>
          </a:p>
        </p:txBody>
      </p:sp>
    </p:spTree>
    <p:extLst>
      <p:ext uri="{BB962C8B-B14F-4D97-AF65-F5344CB8AC3E}">
        <p14:creationId xmlns:p14="http://schemas.microsoft.com/office/powerpoint/2010/main" val="2618107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uminaid"/>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64907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3"/>
          <p:cNvSpPr txBox="1">
            <a:spLocks noChangeArrowheads="1"/>
          </p:cNvSpPr>
          <p:nvPr/>
        </p:nvSpPr>
        <p:spPr bwMode="auto">
          <a:xfrm>
            <a:off x="179512" y="476674"/>
            <a:ext cx="6768752" cy="646331"/>
          </a:xfrm>
          <a:prstGeom prst="rect">
            <a:avLst/>
          </a:prstGeom>
          <a:solidFill>
            <a:srgbClr val="00AD83"/>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3600" b="1"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LuminAID SOLAR LIGHT</a:t>
            </a:r>
          </a:p>
        </p:txBody>
      </p:sp>
    </p:spTree>
    <p:extLst>
      <p:ext uri="{BB962C8B-B14F-4D97-AF65-F5344CB8AC3E}">
        <p14:creationId xmlns:p14="http://schemas.microsoft.com/office/powerpoint/2010/main" val="1042072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361040" cy="6858000"/>
          </a:xfrm>
          <a:prstGeom prst="rect">
            <a:avLst/>
          </a:prstGeom>
        </p:spPr>
      </p:pic>
      <p:sp>
        <p:nvSpPr>
          <p:cNvPr id="4" name="Text Box 13"/>
          <p:cNvSpPr txBox="1">
            <a:spLocks noChangeArrowheads="1"/>
          </p:cNvSpPr>
          <p:nvPr/>
        </p:nvSpPr>
        <p:spPr bwMode="auto">
          <a:xfrm>
            <a:off x="179512" y="476674"/>
            <a:ext cx="6768752" cy="646331"/>
          </a:xfrm>
          <a:prstGeom prst="rect">
            <a:avLst/>
          </a:prstGeom>
          <a:solidFill>
            <a:srgbClr val="00AD83"/>
          </a:solidFill>
          <a:ln w="9525">
            <a:noFill/>
            <a:miter lim="800000"/>
            <a:headEnd/>
            <a:tailEnd/>
          </a:ln>
        </p:spPr>
        <p:txBody>
          <a:bodyPr wrap="square">
            <a:spAutoFit/>
          </a:bodyPr>
          <a:lstStyle/>
          <a:p>
            <a:pPr algn="ctr">
              <a:spcBef>
                <a:spcPct val="50000"/>
              </a:spcBef>
              <a:defRPr/>
            </a:pPr>
            <a:r>
              <a:rPr lang="en-GB" sz="3600" b="1"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A LIGHT IN THE DARKNESS</a:t>
            </a:r>
          </a:p>
        </p:txBody>
      </p:sp>
    </p:spTree>
    <p:extLst>
      <p:ext uri="{BB962C8B-B14F-4D97-AF65-F5344CB8AC3E}">
        <p14:creationId xmlns:p14="http://schemas.microsoft.com/office/powerpoint/2010/main" val="2318714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6948264" cy="6021780"/>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46786" y="4509120"/>
            <a:ext cx="3919722" cy="2160240"/>
          </a:xfrm>
          <a:prstGeom prst="rect">
            <a:avLst/>
          </a:prstGeom>
        </p:spPr>
      </p:pic>
    </p:spTree>
    <p:extLst>
      <p:ext uri="{BB962C8B-B14F-4D97-AF65-F5344CB8AC3E}">
        <p14:creationId xmlns:p14="http://schemas.microsoft.com/office/powerpoint/2010/main" val="497893091"/>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14796</TotalTime>
  <Words>3161</Words>
  <Application>Microsoft Macintosh PowerPoint</Application>
  <PresentationFormat>On-screen Show (4:3)</PresentationFormat>
  <Paragraphs>168</Paragraphs>
  <Slides>34</Slides>
  <Notes>33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Century Gothic</vt:lpstr>
      <vt:lpstr>Georgia</vt:lpstr>
      <vt:lpstr>Open Sans</vt:lpstr>
      <vt:lpstr>Blank Presentation</vt:lpstr>
      <vt:lpstr>Office Theme</vt:lpstr>
      <vt:lpstr>PowerPoint Presentation</vt:lpstr>
      <vt:lpstr>PowerPoint Presentation</vt:lpstr>
      <vt:lpstr>PowerPoint Presentation</vt:lpstr>
      <vt:lpstr>PowerPoint Presentation</vt:lpstr>
      <vt:lpstr>OUR AID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GUIDELINES</dc:title>
  <dc:creator>Office 2004 Test Drive User</dc:creator>
  <cp:lastModifiedBy>Valentine Songeur</cp:lastModifiedBy>
  <cp:revision>647</cp:revision>
  <cp:lastPrinted>2016-05-09T14:53:40Z</cp:lastPrinted>
  <dcterms:created xsi:type="dcterms:W3CDTF">2010-07-02T14:21:45Z</dcterms:created>
  <dcterms:modified xsi:type="dcterms:W3CDTF">2018-11-27T04:36:45Z</dcterms:modified>
</cp:coreProperties>
</file>