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60" r:id="rId2"/>
    <p:sldId id="317" r:id="rId3"/>
    <p:sldId id="316" r:id="rId4"/>
    <p:sldId id="325" r:id="rId5"/>
    <p:sldId id="334" r:id="rId6"/>
    <p:sldId id="335" r:id="rId7"/>
    <p:sldId id="332" r:id="rId8"/>
    <p:sldId id="341" r:id="rId9"/>
    <p:sldId id="329" r:id="rId10"/>
    <p:sldId id="318" r:id="rId11"/>
    <p:sldId id="331" r:id="rId12"/>
    <p:sldId id="343" r:id="rId13"/>
    <p:sldId id="344" r:id="rId14"/>
    <p:sldId id="342" r:id="rId15"/>
    <p:sldId id="336" r:id="rId16"/>
    <p:sldId id="345" r:id="rId17"/>
    <p:sldId id="337" r:id="rId18"/>
    <p:sldId id="338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32" autoAdjust="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6A27E42-C8CF-439F-9C19-A745EF06662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47C71C1F-0AD0-4F32-8008-FDA58A31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8593BFC-3BF7-4D06-AD48-84CA9963B51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25FC519-CFC0-409C-8464-BE9924CB7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FC519-CFC0-409C-8464-BE9924CB7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FC519-CFC0-409C-8464-BE9924CB74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89C8-39E2-493F-87A5-1340BEB46C28}" type="datetime1">
              <a:rPr lang="en-US" smtClean="0"/>
              <a:t>7/10/2018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692E-92EA-428D-A30A-9ADF17F17479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6D89-53ED-4E8B-A983-AB1253F99587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CFEF-7B3A-4C8E-81FC-95C1ABC1F096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1D5A-A681-400D-AD80-1EF2CF45C03F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32B3-C20C-42D2-B686-F992D2A8BD1E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BF99-C8D9-4FFE-AB2C-759E21F1CCB3}" type="datetime1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A62-1143-4B34-B96F-F870E3123DA2}" type="datetime1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30E-BB79-427B-902A-98396682D247}" type="datetime1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A3C-0B30-47FC-9859-D64D71628BF4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8A0F-DB88-4E36-AD40-9EE5E3019220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EBCA74-13CC-45C2-8082-102AD6DBDB48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72BE7B-D1C4-461D-ABBD-B3825869F2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king@cos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6" y="228600"/>
            <a:ext cx="89916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Solana Energy Alliance (SEA)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1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Eco-Rotary Meeting</a:t>
            </a:r>
          </a:p>
          <a:p>
            <a:r>
              <a:rPr lang="en-US" dirty="0"/>
              <a:t>7</a:t>
            </a:r>
            <a:r>
              <a:rPr lang="en-US" sz="2400" dirty="0" smtClean="0"/>
              <a:t>/10/18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798"/>
            <a:ext cx="2819402" cy="2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400" u="sng" dirty="0" smtClean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2012 – CCAs placed in the City Council Work Plan as an “</a:t>
            </a:r>
            <a:r>
              <a:rPr lang="en-US" dirty="0" err="1" smtClean="0">
                <a:solidFill>
                  <a:schemeClr val="tx1"/>
                </a:solidFill>
              </a:rPr>
              <a:t>Unprioritized</a:t>
            </a:r>
            <a:r>
              <a:rPr lang="en-US" dirty="0" smtClean="0">
                <a:solidFill>
                  <a:schemeClr val="tx1"/>
                </a:solidFill>
              </a:rPr>
              <a:t>” Environmental Sustainability Issue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2013 – Elevated to a “Priority” Environmental Sustainability Issue in the City Council Work Plan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January 2015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City became </a:t>
            </a:r>
            <a:r>
              <a:rPr lang="en-US" dirty="0">
                <a:solidFill>
                  <a:schemeClr val="tx1"/>
                </a:solidFill>
              </a:rPr>
              <a:t>first jurisdiction in San Diego to adopt a Resolution of Support to continue studying the feasibility of </a:t>
            </a:r>
            <a:r>
              <a:rPr lang="en-US" dirty="0" smtClean="0">
                <a:solidFill>
                  <a:schemeClr val="tx1"/>
                </a:solidFill>
              </a:rPr>
              <a:t>CCA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May 2016 –CCA Technical/Feasibility Study presented to Council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June 2016 – Council authorized the release of a RFQ/P to solicit proposals for consultant assistance in the development, financing and ongoing administration of a CCA program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November 2016 – Council authorized </a:t>
            </a:r>
            <a:r>
              <a:rPr lang="en-US" dirty="0">
                <a:solidFill>
                  <a:schemeClr val="tx1"/>
                </a:solidFill>
              </a:rPr>
              <a:t>City Manager to initiate negotiations with TEA/Noble to provide CCA-related services to the City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 Recent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400" u="sng" dirty="0" smtClean="0"/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November 15, 2017</a:t>
            </a:r>
            <a:r>
              <a:rPr lang="en-US" sz="2000" dirty="0">
                <a:solidFill>
                  <a:schemeClr val="tx1"/>
                </a:solidFill>
              </a:rPr>
              <a:t> – Council approved the Implementation Plan and Statement of Intent</a:t>
            </a:r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December 13, 2017</a:t>
            </a:r>
            <a:r>
              <a:rPr lang="en-US" sz="2000" dirty="0">
                <a:solidFill>
                  <a:schemeClr val="tx1"/>
                </a:solidFill>
              </a:rPr>
              <a:t> – Council adopted Ordinance 483 Establishing a Community Choice Aggregation Program</a:t>
            </a:r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February 16, 2018</a:t>
            </a:r>
            <a:r>
              <a:rPr lang="en-US" sz="2000" dirty="0">
                <a:solidFill>
                  <a:schemeClr val="tx1"/>
                </a:solidFill>
              </a:rPr>
              <a:t> – City received certification of IP from the </a:t>
            </a:r>
            <a:r>
              <a:rPr lang="en-US" sz="2000" dirty="0" err="1" smtClean="0">
                <a:solidFill>
                  <a:schemeClr val="tx1"/>
                </a:solidFill>
              </a:rPr>
              <a:t>CPUC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February </a:t>
            </a:r>
            <a:r>
              <a:rPr lang="en-US" sz="2000" u="sng" dirty="0">
                <a:solidFill>
                  <a:schemeClr val="tx1"/>
                </a:solidFill>
              </a:rPr>
              <a:t>28, 2018</a:t>
            </a:r>
            <a:r>
              <a:rPr lang="en-US" sz="2000" dirty="0">
                <a:solidFill>
                  <a:schemeClr val="tx1"/>
                </a:solidFill>
              </a:rPr>
              <a:t> – Council </a:t>
            </a:r>
            <a:r>
              <a:rPr lang="en-US" sz="2000" dirty="0" smtClean="0">
                <a:solidFill>
                  <a:schemeClr val="tx1"/>
                </a:solidFill>
              </a:rPr>
              <a:t>took the following actions: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Authorized </a:t>
            </a:r>
            <a:r>
              <a:rPr lang="en-US" dirty="0">
                <a:solidFill>
                  <a:schemeClr val="tx1"/>
                </a:solidFill>
              </a:rPr>
              <a:t>the launch of the SBCCA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Introduced the </a:t>
            </a:r>
            <a:r>
              <a:rPr lang="en-US" dirty="0">
                <a:solidFill>
                  <a:schemeClr val="tx1"/>
                </a:solidFill>
              </a:rPr>
              <a:t>Risk Management Policy 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Approved </a:t>
            </a:r>
            <a:r>
              <a:rPr lang="en-US" dirty="0">
                <a:solidFill>
                  <a:schemeClr val="tx1"/>
                </a:solidFill>
              </a:rPr>
              <a:t>the Energy Procurement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</a:p>
          <a:p>
            <a:pPr lvl="3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Base level – 50% renewable, 75% GHG-free</a:t>
            </a:r>
          </a:p>
          <a:p>
            <a:pPr lvl="3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Opt-Up – 100% renewable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Approved </a:t>
            </a:r>
            <a:r>
              <a:rPr lang="en-US" dirty="0">
                <a:solidFill>
                  <a:schemeClr val="tx1"/>
                </a:solidFill>
              </a:rPr>
              <a:t>the  rate discount of 3% </a:t>
            </a:r>
            <a:r>
              <a:rPr lang="en-US" dirty="0" smtClean="0">
                <a:solidFill>
                  <a:schemeClr val="tx1"/>
                </a:solidFill>
              </a:rPr>
              <a:t>(on energy cost)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Approved </a:t>
            </a:r>
            <a:r>
              <a:rPr lang="en-US" dirty="0">
                <a:solidFill>
                  <a:schemeClr val="tx1"/>
                </a:solidFill>
              </a:rPr>
              <a:t>the program name Solana Energy Alliance (SEA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March14, 2018 </a:t>
            </a:r>
            <a:r>
              <a:rPr lang="en-US" sz="2000" dirty="0">
                <a:solidFill>
                  <a:schemeClr val="tx1"/>
                </a:solidFill>
              </a:rPr>
              <a:t>– Council adopted rates</a:t>
            </a:r>
          </a:p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</a:rPr>
              <a:t>May 9, 2018 </a:t>
            </a:r>
            <a:r>
              <a:rPr lang="en-US" sz="2000" dirty="0">
                <a:solidFill>
                  <a:schemeClr val="tx1"/>
                </a:solidFill>
              </a:rPr>
              <a:t>– Council approved SEA </a:t>
            </a:r>
            <a:r>
              <a:rPr lang="en-US" sz="2000" dirty="0" smtClean="0">
                <a:solidFill>
                  <a:schemeClr val="tx1"/>
                </a:solidFill>
              </a:rPr>
              <a:t>Budget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June 1, 2018 </a:t>
            </a:r>
            <a:r>
              <a:rPr lang="en-US" sz="2000" dirty="0" smtClean="0">
                <a:solidFill>
                  <a:schemeClr val="tx1"/>
                </a:solidFill>
              </a:rPr>
              <a:t>– SEA launched!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Residential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4962"/>
          </a:xfrm>
        </p:spPr>
      </p:pic>
    </p:spTree>
    <p:extLst>
      <p:ext uri="{BB962C8B-B14F-4D97-AF65-F5344CB8AC3E}">
        <p14:creationId xmlns:p14="http://schemas.microsoft.com/office/powerpoint/2010/main" val="308452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Residential Rates -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447800"/>
            <a:ext cx="9139237" cy="5410200"/>
          </a:xfrm>
        </p:spPr>
      </p:pic>
    </p:spTree>
    <p:extLst>
      <p:ext uri="{BB962C8B-B14F-4D97-AF65-F5344CB8AC3E}">
        <p14:creationId xmlns:p14="http://schemas.microsoft.com/office/powerpoint/2010/main" val="399626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Commercial Rates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359" cy="5410200"/>
          </a:xfrm>
        </p:spPr>
      </p:pic>
    </p:spTree>
    <p:extLst>
      <p:ext uri="{BB962C8B-B14F-4D97-AF65-F5344CB8AC3E}">
        <p14:creationId xmlns:p14="http://schemas.microsoft.com/office/powerpoint/2010/main" val="386348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SEA Budget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934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234A-4805-44AC-BDE3-8ED481B84E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SEA Power 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234A-4805-44AC-BDE3-8ED481B84EB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05373"/>
              </p:ext>
            </p:extLst>
          </p:nvPr>
        </p:nvGraphicFramePr>
        <p:xfrm>
          <a:off x="1905000" y="2133600"/>
          <a:ext cx="5334000" cy="289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00"/>
                <a:gridCol w="1778000"/>
                <a:gridCol w="1778000"/>
              </a:tblGrid>
              <a:tr h="799059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Total Retail </a:t>
                      </a:r>
                      <a:r>
                        <a:rPr lang="en-US" sz="1200" dirty="0" smtClean="0">
                          <a:effectLst/>
                        </a:rPr>
                        <a:t>Load (MW)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19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Portfolio Content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       36,520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419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Wind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       10,500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419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Geothermal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         8,000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419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 - CF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        10,500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419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Unspecified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         7,520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46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3378" cy="612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Dan King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Assistant City Manager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City of Solana Beach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dking@cosb.org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858-720-2477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400" dirty="0" smtClean="0"/>
              <a:t>What is a CCA?</a:t>
            </a:r>
            <a:endParaRPr lang="en-US" sz="44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901581" y="5257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 Choice Aggregation is a local, not-for-profit governmental program that buys and may generate electrical power on behalf of its residents, businesses, and governmental entities.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838200"/>
            <a:ext cx="882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CCA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 lIns="91440" rIns="91440" anchor="t"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Choice – Historically, customers had no choice but to use SDG&amp;E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Local Control – CCA’s are run by a Board of Directors (City Council)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Rate setting process is held locally and with transparency/public involvement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in San Francisco or Sacramento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City Council is beholden to the rate payers, not shareholders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Higher % of Renewable Energy Content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Investor owned utilities (IOUs) respond to mandates (RPS), CCAs respond to local needs/desires.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of the top mitigation measures in the City’s Climate Action Plan. Without a higher renewable energy content, City will not meet CAP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Statewide CCAs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To date, there are </a:t>
            </a:r>
            <a:r>
              <a:rPr lang="en-US" sz="1900" dirty="0" smtClean="0">
                <a:solidFill>
                  <a:schemeClr val="tx1"/>
                </a:solidFill>
              </a:rPr>
              <a:t>eighteen (18) operational </a:t>
            </a:r>
            <a:r>
              <a:rPr lang="en-US" sz="1900" dirty="0">
                <a:solidFill>
                  <a:schemeClr val="tx1"/>
                </a:solidFill>
              </a:rPr>
              <a:t>CCA programs in California: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Solana Energy Alliance (June 2018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East Bay Community Energy (June 2018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King City Community Power (June 2018)</a:t>
            </a:r>
          </a:p>
          <a:p>
            <a:r>
              <a:rPr lang="en-US" sz="1400" dirty="0">
                <a:solidFill>
                  <a:schemeClr val="tx1"/>
                </a:solidFill>
              </a:rPr>
              <a:t>San Jacinto Power </a:t>
            </a:r>
            <a:r>
              <a:rPr lang="en-US" sz="1400" dirty="0" smtClean="0">
                <a:solidFill>
                  <a:schemeClr val="tx1"/>
                </a:solidFill>
              </a:rPr>
              <a:t>(June </a:t>
            </a:r>
            <a:r>
              <a:rPr lang="en-US" sz="1400" dirty="0">
                <a:solidFill>
                  <a:schemeClr val="tx1"/>
                </a:solidFill>
              </a:rPr>
              <a:t>2018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Rancho Mirage Energy Authority (June 2018)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Valley Clean Energy Alliance </a:t>
            </a:r>
            <a:r>
              <a:rPr lang="en-US" sz="1400" dirty="0" smtClean="0">
                <a:solidFill>
                  <a:schemeClr val="tx1"/>
                </a:solidFill>
              </a:rPr>
              <a:t>(June </a:t>
            </a:r>
            <a:r>
              <a:rPr lang="en-US" sz="1400" dirty="0">
                <a:solidFill>
                  <a:schemeClr val="tx1"/>
                </a:solidFill>
              </a:rPr>
              <a:t>2018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MCE Clean Energy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Sonoma Clean Power 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Lancaster Choice Energy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/>
            <a:r>
              <a:rPr lang="en-US" sz="1400" dirty="0" err="1" smtClean="0">
                <a:solidFill>
                  <a:schemeClr val="tx1"/>
                </a:solidFill>
              </a:rPr>
              <a:t>CleanPowerSF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Peninsula Clean Energy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Redwood Coast Energy Authority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Silicon Valley Clean Energy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Apple Valley Choice </a:t>
            </a:r>
            <a:r>
              <a:rPr lang="en-US" sz="1400" dirty="0" smtClean="0">
                <a:solidFill>
                  <a:schemeClr val="tx1"/>
                </a:solidFill>
              </a:rPr>
              <a:t>Energy </a:t>
            </a: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Clean Power Alliance (formerly Los Angeles Community Choice Energy)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Monterey Bay Community Power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Pioneer Community Energy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Pico Rivera Innovative Municipal Energy (PRIME)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There </a:t>
            </a:r>
            <a:r>
              <a:rPr lang="en-US" sz="1900" dirty="0">
                <a:solidFill>
                  <a:schemeClr val="tx1"/>
                </a:solidFill>
              </a:rPr>
              <a:t>are another </a:t>
            </a:r>
            <a:r>
              <a:rPr lang="en-US" sz="1900" dirty="0" smtClean="0">
                <a:solidFill>
                  <a:schemeClr val="tx1"/>
                </a:solidFill>
              </a:rPr>
              <a:t>two (2) </a:t>
            </a:r>
            <a:r>
              <a:rPr lang="en-US" sz="1900" dirty="0">
                <a:solidFill>
                  <a:schemeClr val="tx1"/>
                </a:solidFill>
              </a:rPr>
              <a:t>emerging CCA programs </a:t>
            </a:r>
            <a:r>
              <a:rPr lang="en-US" sz="1900" dirty="0" smtClean="0">
                <a:solidFill>
                  <a:schemeClr val="tx1"/>
                </a:solidFill>
              </a:rPr>
              <a:t>that are scheduled to launch later in 2018:</a:t>
            </a:r>
            <a:endParaRPr lang="en-US" sz="1000" dirty="0">
              <a:solidFill>
                <a:schemeClr val="tx1"/>
              </a:solidFill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San </a:t>
            </a:r>
            <a:r>
              <a:rPr lang="en-US" sz="1400" dirty="0">
                <a:solidFill>
                  <a:schemeClr val="tx1"/>
                </a:solidFill>
              </a:rPr>
              <a:t>Jose Clean </a:t>
            </a:r>
            <a:r>
              <a:rPr lang="en-US" sz="1400" dirty="0" smtClean="0">
                <a:solidFill>
                  <a:schemeClr val="tx1"/>
                </a:solidFill>
              </a:rPr>
              <a:t>Energy (Spring 2018)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Desert Community Energy (Summer 2018)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u="sng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1676400"/>
            <a:ext cx="3733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Projected that CCA’s will account for approximately 70% of total energy load in entire State by 2020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6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24714"/>
            <a:ext cx="6400800" cy="508686"/>
          </a:xfrm>
          <a:noFill/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Current Operational Member* Overview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13556"/>
              </p:ext>
            </p:extLst>
          </p:nvPr>
        </p:nvGraphicFramePr>
        <p:xfrm>
          <a:off x="457201" y="457201"/>
          <a:ext cx="8381999" cy="57193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5061">
                <a:tc>
                  <a:txBody>
                    <a:bodyPr/>
                    <a:lstStyle/>
                    <a:p>
                      <a:r>
                        <a:rPr lang="en-US" sz="1500" dirty="0"/>
                        <a:t/>
                      </a:r>
                      <a:br>
                        <a:rPr lang="en-US" sz="1500" dirty="0"/>
                      </a:br>
                      <a:r>
                        <a:rPr lang="en-US" sz="1500" dirty="0"/>
                        <a:t>Member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Customer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Accounts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Peak Load</a:t>
                      </a:r>
                      <a:r>
                        <a:rPr lang="en-US" sz="150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500" dirty="0">
                          <a:latin typeface="+mn-lt"/>
                          <a:cs typeface="Calibri"/>
                        </a:rPr>
                        <a:t>MW</a:t>
                      </a:r>
                    </a:p>
                  </a:txBody>
                  <a:tcPr marT="34291" marB="3429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Minimum RPS 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/>
                        <a:t>Unbundled RECs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Annual Load 2017 GWh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3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Apple Valley Clean Energy**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29,000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35%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8%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235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CleanPowerSF</a:t>
                      </a:r>
                      <a:r>
                        <a:rPr lang="en-US" sz="1500" dirty="0"/>
                        <a:t>**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76,000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95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535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347490314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Lancaster Choice Energy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52,000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198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35%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590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2131393163"/>
                  </a:ext>
                </a:extLst>
              </a:tr>
              <a:tr h="55305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Los Angeles County Community Energy***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285,000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877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50%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+mn-lt"/>
                          <a:cs typeface="Calibri"/>
                        </a:rPr>
                        <a:t>3,470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2785383193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MCE**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260,000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520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55%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0 - 3%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2,900</a:t>
                      </a:r>
                      <a:endParaRPr lang="en-US" sz="1500" b="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3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Monterey Bay Community Power***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307,000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680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TBD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TBD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3,800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2184701920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Peninsula Clean Energy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300,000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660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50%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3,800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334628346"/>
                  </a:ext>
                </a:extLst>
              </a:tr>
              <a:tr h="55305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Pico Rivera Innovative Municipal Energy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17,000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50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50%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215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315130849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Silicon Valley Clean Energy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240,000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680</a:t>
                      </a: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3,700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Redwood Coast Energy Authority**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60,000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40%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41" marR="15141" marT="13459" marB="13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Calibri"/>
                        </a:rPr>
                        <a:t>730</a:t>
                      </a: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Sonoma Clean Power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227,000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510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43%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2,434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err="1"/>
                        <a:t>CalCCA</a:t>
                      </a:r>
                      <a:r>
                        <a:rPr lang="en-US" sz="1500" b="1" dirty="0"/>
                        <a:t> Member Totals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  <a:cs typeface="Calibri"/>
                        </a:rPr>
                        <a:t>1,853,000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+mn-lt"/>
                          <a:cs typeface="Calibri"/>
                        </a:rPr>
                        <a:t>4,480 MW</a:t>
                      </a: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45% (</a:t>
                      </a:r>
                      <a:r>
                        <a:rPr lang="en-US" sz="1500" b="1" dirty="0" err="1"/>
                        <a:t>avg</a:t>
                      </a:r>
                      <a:r>
                        <a:rPr lang="en-US" sz="1500" b="1" dirty="0"/>
                        <a:t>)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1.8% (</a:t>
                      </a:r>
                      <a:r>
                        <a:rPr lang="en-US" sz="1500" b="1" dirty="0" err="1"/>
                        <a:t>avg</a:t>
                      </a:r>
                      <a:r>
                        <a:rPr lang="en-US" sz="1500" b="1" dirty="0"/>
                        <a:t>)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22,409 GWh</a:t>
                      </a:r>
                      <a:endParaRPr lang="en-US" sz="1500" b="1" dirty="0">
                        <a:latin typeface="+mn-lt"/>
                        <a:cs typeface="Calibri"/>
                      </a:endParaRPr>
                    </a:p>
                  </a:txBody>
                  <a:tcPr marT="34291" marB="34291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89ADA1-86F9-4BE4-AA3F-740574C4DF98}"/>
              </a:ext>
            </a:extLst>
          </p:cNvPr>
          <p:cNvSpPr txBox="1"/>
          <p:nvPr/>
        </p:nvSpPr>
        <p:spPr>
          <a:xfrm>
            <a:off x="1130799" y="6194073"/>
            <a:ext cx="8000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/>
              <a:t>*    East Bay Clean Energy and Pioneer Clean Energy are also Operational Members of CalCCA with data forthcoming in 2017/18</a:t>
            </a:r>
          </a:p>
          <a:p>
            <a:r>
              <a:rPr lang="en-US" sz="750" b="1" dirty="0"/>
              <a:t>**   Represents partial enrollment with additional phases planned for 2018</a:t>
            </a:r>
          </a:p>
          <a:p>
            <a:r>
              <a:rPr lang="en-US" sz="750" b="1" dirty="0"/>
              <a:t>*** Represents estimates for program launching in 2018</a:t>
            </a:r>
          </a:p>
        </p:txBody>
      </p:sp>
    </p:spTree>
    <p:extLst>
      <p:ext uri="{BB962C8B-B14F-4D97-AF65-F5344CB8AC3E}">
        <p14:creationId xmlns:p14="http://schemas.microsoft.com/office/powerpoint/2010/main" val="107886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AAD183-7C3B-4F55-B1BD-C22C2A1FEFB8}"/>
              </a:ext>
            </a:extLst>
          </p:cNvPr>
          <p:cNvSpPr/>
          <p:nvPr/>
        </p:nvSpPr>
        <p:spPr>
          <a:xfrm>
            <a:off x="0" y="457200"/>
            <a:ext cx="2133600" cy="12003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A3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Current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A3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CCA state resources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A3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…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="" xmlns:a16="http://schemas.microsoft.com/office/drawing/2014/main" id="{FBAD348F-C42A-42D6-A5E8-C825DE5C7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/>
          <a:stretch/>
        </p:blipFill>
        <p:spPr>
          <a:xfrm>
            <a:off x="2057400" y="1"/>
            <a:ext cx="6400800" cy="67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Solana Beach?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u="sng" dirty="0" smtClean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For Solana Beach, the #1 priority has always been environmental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Quickest way to reduce Greenhouse (GHG) gas emissions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Only way to meet Climate Action Plan targets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100% renewable energy is the #2 mitigation measure in the entire CAP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Local control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SDG&amp;E serves a large geographic area with varying climatic zones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CCA can be rapidly responsive to needs of our community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Provide programs that are wanted by community and best fit our CAP goals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EV incentives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Solar incentives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CAP Reduction Targets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073042"/>
              </p:ext>
            </p:extLst>
          </p:nvPr>
        </p:nvGraphicFramePr>
        <p:xfrm>
          <a:off x="725774" y="1467641"/>
          <a:ext cx="7620000" cy="4489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5512">
                  <a:extLst>
                    <a:ext uri="{9D8B030D-6E8A-4147-A177-3AD203B41FA5}">
                      <a16:colId xmlns:a16="http://schemas.microsoft.com/office/drawing/2014/main" xmlns="" val="638696620"/>
                    </a:ext>
                  </a:extLst>
                </a:gridCol>
                <a:gridCol w="1301496">
                  <a:extLst>
                    <a:ext uri="{9D8B030D-6E8A-4147-A177-3AD203B41FA5}">
                      <a16:colId xmlns:a16="http://schemas.microsoft.com/office/drawing/2014/main" xmlns="" val="99589565"/>
                    </a:ext>
                  </a:extLst>
                </a:gridCol>
                <a:gridCol w="1301496">
                  <a:extLst>
                    <a:ext uri="{9D8B030D-6E8A-4147-A177-3AD203B41FA5}">
                      <a16:colId xmlns:a16="http://schemas.microsoft.com/office/drawing/2014/main" xmlns="" val="1407013958"/>
                    </a:ext>
                  </a:extLst>
                </a:gridCol>
                <a:gridCol w="1301496">
                  <a:extLst>
                    <a:ext uri="{9D8B030D-6E8A-4147-A177-3AD203B41FA5}">
                      <a16:colId xmlns:a16="http://schemas.microsoft.com/office/drawing/2014/main" xmlns="" val="1976653270"/>
                    </a:ext>
                  </a:extLst>
                </a:gridCol>
              </a:tblGrid>
              <a:tr h="405765">
                <a:tc rowSpan="2">
                  <a:txBody>
                    <a:bodyPr/>
                    <a:lstStyle/>
                    <a:p>
                      <a:pPr marL="0" marR="0" lvl="0" indent="0" algn="ctr" defTabSz="91449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43133720"/>
                  </a:ext>
                </a:extLst>
              </a:tr>
              <a:tr h="40576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 gridSpan="3">
                  <a:txBody>
                    <a:bodyPr/>
                    <a:lstStyle/>
                    <a:p>
                      <a:pPr marL="0" marR="0" algn="ctr" defTabSz="91449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Metric tons of carbon dioxide equivalent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96941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2010 Baseline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139,216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6064256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Reduction Target (Percent below 2010)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27028363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Target Emissions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118,334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69,608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880131607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Legislative-Adjusted Emissions Forecast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116,837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115,683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416690322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Reductions from CAP Measures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46,026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258795961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Emissions with CAP Measures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69,659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2401781219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Additional Reductions Needed to meet 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51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27305" marB="27305" anchor="ctr"/>
                </a:tc>
                <a:extLst>
                  <a:ext uri="{0D108BD9-81ED-4DB2-BD59-A6C34878D82A}">
                    <a16:rowId xmlns:a16="http://schemas.microsoft.com/office/drawing/2014/main" xmlns="" val="309875189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7987-3E76-4EC2-A594-F7C52E2B7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CAP Mitigation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E7B-D1C4-461D-ABBD-B3825869F20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90092"/>
              </p:ext>
            </p:extLst>
          </p:nvPr>
        </p:nvGraphicFramePr>
        <p:xfrm>
          <a:off x="304800" y="1447800"/>
          <a:ext cx="4114800" cy="4952998"/>
        </p:xfrm>
        <a:graphic>
          <a:graphicData uri="http://schemas.openxmlformats.org/drawingml/2006/table">
            <a:tbl>
              <a:tblPr firstRow="1" firstCol="1" bandRow="1"/>
              <a:tblGrid>
                <a:gridCol w="828742"/>
                <a:gridCol w="2406039"/>
                <a:gridCol w="828742"/>
                <a:gridCol w="51277"/>
              </a:tblGrid>
              <a:tr h="2424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40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Table 3-4	Summary of Electricity and Natural Gas Measures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0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Measure Number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Measure Description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GHG Reductions (MTCO</a:t>
                      </a:r>
                      <a:r>
                        <a:rPr lang="en-US" sz="1000" baseline="-25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2</a:t>
                      </a: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e)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2035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E-1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Implement a Community Choice Aggregation program, subject to City Council approval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10,466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E-2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Achieve 10.8 MW residential rooftop solar photovoltaic systems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5,858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E-3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Achieve 2 MW commercial rooftop solar photovoltaic systems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1,085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E-4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Solar hot water heating at 20% of existing commercial spaces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2,811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E-5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Solar hot water heating at 25% of new homes and home retrofits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539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E-6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Reduction in non-space/water heating residential natural gas use by 15%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359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E-7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Residential energy efficiency retrofits to achieve 15% reduction 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E-8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Commercial energy efficiency retrofits to achieve 15% reduction 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TOTAL</a:t>
                      </a:r>
                      <a:endParaRPr lang="en-US" sz="10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18415" marR="18415" marT="27305" marB="273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21,214</a:t>
                      </a:r>
                      <a:endParaRPr lang="en-US" sz="10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18415" marR="1841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37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Notes: Columns may not add to totals due to rounding.</a:t>
                      </a:r>
                      <a:endParaRPr lang="en-US" sz="900" spc="2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MTCO</a:t>
                      </a:r>
                      <a:r>
                        <a:rPr lang="en-US" sz="800" spc="20" baseline="-25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= metric tons of carbon dioxide equivalent; MW = megawatts</a:t>
                      </a:r>
                      <a:endParaRPr lang="en-US" sz="900" spc="2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Source: EPIC 2017.</a:t>
                      </a:r>
                      <a:endParaRPr lang="en-US" sz="900" spc="2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1841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05996"/>
              </p:ext>
            </p:extLst>
          </p:nvPr>
        </p:nvGraphicFramePr>
        <p:xfrm>
          <a:off x="4495800" y="1447800"/>
          <a:ext cx="4345679" cy="4958456"/>
        </p:xfrm>
        <a:graphic>
          <a:graphicData uri="http://schemas.openxmlformats.org/drawingml/2006/table">
            <a:tbl>
              <a:tblPr firstRow="1" firstCol="1" bandRow="1"/>
              <a:tblGrid>
                <a:gridCol w="877451"/>
                <a:gridCol w="2546962"/>
                <a:gridCol w="877451"/>
                <a:gridCol w="43815"/>
              </a:tblGrid>
              <a:tr h="22146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40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Table 3-3	Summary of Transportation Measures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Measure Number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Measure Description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GHG Reductions (MTCO</a:t>
                      </a:r>
                      <a:r>
                        <a:rPr lang="en-US" sz="1000" baseline="-25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2</a:t>
                      </a: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e)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Times New Roman"/>
                          <a:cs typeface="Segoe UI"/>
                        </a:rPr>
                        <a:t>2035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T-1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EVs and AFVs VMT to 30% of total VMT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17,495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T-2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commuting by vanpools to 20% of labor force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608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T-3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Reduce average commuter trip distance by 1 mile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464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T-4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commuting by mass transit to 10% of labor force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429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T-5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preferred parking for EVs and AFVs to 20% of eligible parking spots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325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T-6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Retime four traffic signals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T-7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Promote telecommuting to achieve 10% participation 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T-8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Convert municipal gasoline fueled vehicle fleet to EVs to achieve 50% gasoline reduction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T-9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commuting by walking to 5% of labor force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T-10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Increase commuting by bicycling by achieving approximately 17 bike lane miles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T-11</a:t>
                      </a:r>
                    </a:p>
                  </a:txBody>
                  <a:tcPr marL="18415" marR="18415" marT="27305" marB="273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Promote alternative work schedule to achieve participation from 1% of labor force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415" marR="1841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36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TOTAL</a:t>
                      </a:r>
                      <a:endParaRPr lang="en-US" sz="10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18415" marR="18415" marT="27305" marB="273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19,643</a:t>
                      </a:r>
                      <a:endParaRPr lang="en-US" sz="10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18415" marR="1841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6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Notes: Columns may not add to totals due to rounding.</a:t>
                      </a:r>
                      <a:endParaRPr lang="en-US" sz="900" spc="2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AFV = alternative fuel vehicle; EV = electric vehicle; GHG = greenhouse gas; VMT = vehicle miles traveled </a:t>
                      </a:r>
                      <a:endParaRPr lang="en-US" sz="900" spc="2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MTCO</a:t>
                      </a:r>
                      <a:r>
                        <a:rPr lang="en-US" sz="800" spc="20" baseline="-25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= metric tons of carbon dioxide equivalent</a:t>
                      </a:r>
                      <a:endParaRPr lang="en-US" sz="900" spc="2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2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Source: EPIC 2017.</a:t>
                      </a:r>
                      <a:endParaRPr lang="en-US" sz="900" spc="2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1841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90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5379</TotalTime>
  <Words>1291</Words>
  <Application>Microsoft Office PowerPoint</Application>
  <PresentationFormat>On-screen Show (4:3)</PresentationFormat>
  <Paragraphs>335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Solana Energy Alliance (SEA)</vt:lpstr>
      <vt:lpstr>What is a CCA?</vt:lpstr>
      <vt:lpstr>CCA Benefits</vt:lpstr>
      <vt:lpstr>Statewide CCAs</vt:lpstr>
      <vt:lpstr>Current Operational Member* Overview</vt:lpstr>
      <vt:lpstr>PowerPoint Presentation</vt:lpstr>
      <vt:lpstr>Why Solana Beach?</vt:lpstr>
      <vt:lpstr>CAP Reduction Targets</vt:lpstr>
      <vt:lpstr>CAP Mitigation Measures</vt:lpstr>
      <vt:lpstr>Background</vt:lpstr>
      <vt:lpstr>SEA Recent Actions</vt:lpstr>
      <vt:lpstr>Residential Rates</vt:lpstr>
      <vt:lpstr>Residential Rates - CARE</vt:lpstr>
      <vt:lpstr>Commercial Rates</vt:lpstr>
      <vt:lpstr>SEA Budget</vt:lpstr>
      <vt:lpstr>SEA Power Sources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RFQ/P</dc:title>
  <dc:creator>Dan King</dc:creator>
  <cp:lastModifiedBy>Dan King 3</cp:lastModifiedBy>
  <cp:revision>120</cp:revision>
  <cp:lastPrinted>2018-07-10T23:06:54Z</cp:lastPrinted>
  <dcterms:created xsi:type="dcterms:W3CDTF">2016-06-22T21:16:18Z</dcterms:created>
  <dcterms:modified xsi:type="dcterms:W3CDTF">2018-07-11T00:24:58Z</dcterms:modified>
</cp:coreProperties>
</file>