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44"/>
  </p:notesMasterIdLst>
  <p:sldIdLst>
    <p:sldId id="256" r:id="rId3"/>
    <p:sldId id="257" r:id="rId4"/>
    <p:sldId id="258" r:id="rId5"/>
    <p:sldId id="291" r:id="rId6"/>
    <p:sldId id="294" r:id="rId7"/>
    <p:sldId id="259" r:id="rId8"/>
    <p:sldId id="296" r:id="rId9"/>
    <p:sldId id="271" r:id="rId10"/>
    <p:sldId id="260" r:id="rId11"/>
    <p:sldId id="261" r:id="rId12"/>
    <p:sldId id="262" r:id="rId13"/>
    <p:sldId id="293" r:id="rId14"/>
    <p:sldId id="284" r:id="rId15"/>
    <p:sldId id="286" r:id="rId16"/>
    <p:sldId id="270" r:id="rId17"/>
    <p:sldId id="272" r:id="rId18"/>
    <p:sldId id="285" r:id="rId19"/>
    <p:sldId id="298" r:id="rId20"/>
    <p:sldId id="290" r:id="rId21"/>
    <p:sldId id="274" r:id="rId22"/>
    <p:sldId id="476" r:id="rId23"/>
    <p:sldId id="477" r:id="rId24"/>
    <p:sldId id="281" r:id="rId25"/>
    <p:sldId id="263" r:id="rId26"/>
    <p:sldId id="479" r:id="rId27"/>
    <p:sldId id="264" r:id="rId28"/>
    <p:sldId id="265" r:id="rId29"/>
    <p:sldId id="301" r:id="rId30"/>
    <p:sldId id="288" r:id="rId31"/>
    <p:sldId id="267" r:id="rId32"/>
    <p:sldId id="268" r:id="rId33"/>
    <p:sldId id="266" r:id="rId34"/>
    <p:sldId id="269" r:id="rId35"/>
    <p:sldId id="275" r:id="rId36"/>
    <p:sldId id="278" r:id="rId37"/>
    <p:sldId id="279" r:id="rId38"/>
    <p:sldId id="480" r:id="rId39"/>
    <p:sldId id="280" r:id="rId40"/>
    <p:sldId id="282" r:id="rId41"/>
    <p:sldId id="276" r:id="rId42"/>
    <p:sldId id="283" r:id="rId43"/>
  </p:sldIdLst>
  <p:sldSz cx="9144000" cy="6858000" type="screen4x3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8" autoAdjust="0"/>
    <p:restoredTop sz="94249" autoAdjust="0"/>
  </p:normalViewPr>
  <p:slideViewPr>
    <p:cSldViewPr>
      <p:cViewPr varScale="1">
        <p:scale>
          <a:sx n="81" d="100"/>
          <a:sy n="81" d="100"/>
        </p:scale>
        <p:origin x="1277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e Crosby" userId="2d9119dc440ef0d4" providerId="LiveId" clId="{8C726BB6-93C3-4851-AC22-371FA7DDC529}"/>
    <pc:docChg chg="undo custSel addSld modSld">
      <pc:chgData name="Christine Crosby" userId="2d9119dc440ef0d4" providerId="LiveId" clId="{8C726BB6-93C3-4851-AC22-371FA7DDC529}" dt="2023-02-09T17:21:17.662" v="468" actId="20577"/>
      <pc:docMkLst>
        <pc:docMk/>
      </pc:docMkLst>
      <pc:sldChg chg="modSp mod">
        <pc:chgData name="Christine Crosby" userId="2d9119dc440ef0d4" providerId="LiveId" clId="{8C726BB6-93C3-4851-AC22-371FA7DDC529}" dt="2023-02-09T17:17:37.545" v="391" actId="20577"/>
        <pc:sldMkLst>
          <pc:docMk/>
          <pc:sldMk cId="0" sldId="263"/>
        </pc:sldMkLst>
        <pc:spChg chg="mod">
          <ac:chgData name="Christine Crosby" userId="2d9119dc440ef0d4" providerId="LiveId" clId="{8C726BB6-93C3-4851-AC22-371FA7DDC529}" dt="2023-02-09T17:17:37.545" v="391" actId="20577"/>
          <ac:spMkLst>
            <pc:docMk/>
            <pc:sldMk cId="0" sldId="263"/>
            <ac:spMk id="128" creationId="{00000000-0000-0000-0000-000000000000}"/>
          </ac:spMkLst>
        </pc:spChg>
      </pc:sldChg>
      <pc:sldChg chg="modSp mod">
        <pc:chgData name="Christine Crosby" userId="2d9119dc440ef0d4" providerId="LiveId" clId="{8C726BB6-93C3-4851-AC22-371FA7DDC529}" dt="2023-02-09T17:03:35.379" v="155" actId="1035"/>
        <pc:sldMkLst>
          <pc:docMk/>
          <pc:sldMk cId="0" sldId="264"/>
        </pc:sldMkLst>
        <pc:spChg chg="mod">
          <ac:chgData name="Christine Crosby" userId="2d9119dc440ef0d4" providerId="LiveId" clId="{8C726BB6-93C3-4851-AC22-371FA7DDC529}" dt="2023-02-09T17:02:29.492" v="102" actId="1076"/>
          <ac:spMkLst>
            <pc:docMk/>
            <pc:sldMk cId="0" sldId="264"/>
            <ac:spMk id="133" creationId="{00000000-0000-0000-0000-000000000000}"/>
          </ac:spMkLst>
        </pc:spChg>
        <pc:spChg chg="mod">
          <ac:chgData name="Christine Crosby" userId="2d9119dc440ef0d4" providerId="LiveId" clId="{8C726BB6-93C3-4851-AC22-371FA7DDC529}" dt="2023-02-09T17:03:35.379" v="155" actId="1035"/>
          <ac:spMkLst>
            <pc:docMk/>
            <pc:sldMk cId="0" sldId="264"/>
            <ac:spMk id="134" creationId="{00000000-0000-0000-0000-000000000000}"/>
          </ac:spMkLst>
        </pc:spChg>
        <pc:spChg chg="mod">
          <ac:chgData name="Christine Crosby" userId="2d9119dc440ef0d4" providerId="LiveId" clId="{8C726BB6-93C3-4851-AC22-371FA7DDC529}" dt="2023-02-09T17:02:34.921" v="103" actId="1076"/>
          <ac:spMkLst>
            <pc:docMk/>
            <pc:sldMk cId="0" sldId="264"/>
            <ac:spMk id="135" creationId="{00000000-0000-0000-0000-000000000000}"/>
          </ac:spMkLst>
        </pc:spChg>
      </pc:sldChg>
      <pc:sldChg chg="modSp mod">
        <pc:chgData name="Christine Crosby" userId="2d9119dc440ef0d4" providerId="LiveId" clId="{8C726BB6-93C3-4851-AC22-371FA7DDC529}" dt="2023-02-09T17:08:46.595" v="375" actId="20577"/>
        <pc:sldMkLst>
          <pc:docMk/>
          <pc:sldMk cId="0" sldId="276"/>
        </pc:sldMkLst>
        <pc:spChg chg="mod">
          <ac:chgData name="Christine Crosby" userId="2d9119dc440ef0d4" providerId="LiveId" clId="{8C726BB6-93C3-4851-AC22-371FA7DDC529}" dt="2023-02-09T17:08:46.595" v="375" actId="20577"/>
          <ac:spMkLst>
            <pc:docMk/>
            <pc:sldMk cId="0" sldId="276"/>
            <ac:spMk id="212" creationId="{00000000-0000-0000-0000-000000000000}"/>
          </ac:spMkLst>
        </pc:spChg>
      </pc:sldChg>
      <pc:sldChg chg="modSp mod">
        <pc:chgData name="Christine Crosby" userId="2d9119dc440ef0d4" providerId="LiveId" clId="{8C726BB6-93C3-4851-AC22-371FA7DDC529}" dt="2023-02-09T17:06:38.896" v="292" actId="20577"/>
        <pc:sldMkLst>
          <pc:docMk/>
          <pc:sldMk cId="0" sldId="278"/>
        </pc:sldMkLst>
        <pc:spChg chg="mod">
          <ac:chgData name="Christine Crosby" userId="2d9119dc440ef0d4" providerId="LiveId" clId="{8C726BB6-93C3-4851-AC22-371FA7DDC529}" dt="2023-02-09T17:05:38.358" v="233" actId="1076"/>
          <ac:spMkLst>
            <pc:docMk/>
            <pc:sldMk cId="0" sldId="278"/>
            <ac:spMk id="223" creationId="{00000000-0000-0000-0000-000000000000}"/>
          </ac:spMkLst>
        </pc:spChg>
        <pc:spChg chg="mod">
          <ac:chgData name="Christine Crosby" userId="2d9119dc440ef0d4" providerId="LiveId" clId="{8C726BB6-93C3-4851-AC22-371FA7DDC529}" dt="2023-02-09T17:06:38.896" v="292" actId="20577"/>
          <ac:spMkLst>
            <pc:docMk/>
            <pc:sldMk cId="0" sldId="278"/>
            <ac:spMk id="224" creationId="{00000000-0000-0000-0000-000000000000}"/>
          </ac:spMkLst>
        </pc:spChg>
      </pc:sldChg>
      <pc:sldChg chg="modSp mod">
        <pc:chgData name="Christine Crosby" userId="2d9119dc440ef0d4" providerId="LiveId" clId="{8C726BB6-93C3-4851-AC22-371FA7DDC529}" dt="2023-02-09T17:10:25.353" v="377" actId="1076"/>
        <pc:sldMkLst>
          <pc:docMk/>
          <pc:sldMk cId="2875641269" sldId="284"/>
        </pc:sldMkLst>
        <pc:spChg chg="mod">
          <ac:chgData name="Christine Crosby" userId="2d9119dc440ef0d4" providerId="LiveId" clId="{8C726BB6-93C3-4851-AC22-371FA7DDC529}" dt="2023-02-09T17:10:25.353" v="377" actId="1076"/>
          <ac:spMkLst>
            <pc:docMk/>
            <pc:sldMk cId="2875641269" sldId="284"/>
            <ac:spMk id="3" creationId="{00000000-0000-0000-0000-000000000000}"/>
          </ac:spMkLst>
        </pc:spChg>
      </pc:sldChg>
      <pc:sldChg chg="modSp mod">
        <pc:chgData name="Christine Crosby" userId="2d9119dc440ef0d4" providerId="LiveId" clId="{8C726BB6-93C3-4851-AC22-371FA7DDC529}" dt="2023-02-09T17:10:07.515" v="376" actId="1076"/>
        <pc:sldMkLst>
          <pc:docMk/>
          <pc:sldMk cId="2064908797" sldId="296"/>
        </pc:sldMkLst>
        <pc:spChg chg="mod">
          <ac:chgData name="Christine Crosby" userId="2d9119dc440ef0d4" providerId="LiveId" clId="{8C726BB6-93C3-4851-AC22-371FA7DDC529}" dt="2023-02-09T17:10:07.515" v="376" actId="1076"/>
          <ac:spMkLst>
            <pc:docMk/>
            <pc:sldMk cId="2064908797" sldId="296"/>
            <ac:spMk id="103" creationId="{00000000-0000-0000-0000-000000000000}"/>
          </ac:spMkLst>
        </pc:spChg>
      </pc:sldChg>
      <pc:sldChg chg="modSp mod">
        <pc:chgData name="Christine Crosby" userId="2d9119dc440ef0d4" providerId="LiveId" clId="{8C726BB6-93C3-4851-AC22-371FA7DDC529}" dt="2023-02-09T17:21:17.662" v="468" actId="20577"/>
        <pc:sldMkLst>
          <pc:docMk/>
          <pc:sldMk cId="586332478" sldId="476"/>
        </pc:sldMkLst>
        <pc:spChg chg="mod">
          <ac:chgData name="Christine Crosby" userId="2d9119dc440ef0d4" providerId="LiveId" clId="{8C726BB6-93C3-4851-AC22-371FA7DDC529}" dt="2023-02-09T17:21:17.662" v="468" actId="20577"/>
          <ac:spMkLst>
            <pc:docMk/>
            <pc:sldMk cId="586332478" sldId="476"/>
            <ac:spMk id="3" creationId="{CEB86EA2-8199-4678-8CCB-B86E02DEB11A}"/>
          </ac:spMkLst>
        </pc:spChg>
      </pc:sldChg>
      <pc:sldChg chg="modSp new mod">
        <pc:chgData name="Christine Crosby" userId="2d9119dc440ef0d4" providerId="LiveId" clId="{8C726BB6-93C3-4851-AC22-371FA7DDC529}" dt="2023-02-09T17:19:01.476" v="457" actId="20577"/>
        <pc:sldMkLst>
          <pc:docMk/>
          <pc:sldMk cId="3651770433" sldId="480"/>
        </pc:sldMkLst>
        <pc:spChg chg="mod">
          <ac:chgData name="Christine Crosby" userId="2d9119dc440ef0d4" providerId="LiveId" clId="{8C726BB6-93C3-4851-AC22-371FA7DDC529}" dt="2023-02-09T17:18:48.421" v="412" actId="20577"/>
          <ac:spMkLst>
            <pc:docMk/>
            <pc:sldMk cId="3651770433" sldId="480"/>
            <ac:spMk id="2" creationId="{FFE208D2-2D4F-CCAC-579B-15A3241456A9}"/>
          </ac:spMkLst>
        </pc:spChg>
        <pc:spChg chg="mod">
          <ac:chgData name="Christine Crosby" userId="2d9119dc440ef0d4" providerId="LiveId" clId="{8C726BB6-93C3-4851-AC22-371FA7DDC529}" dt="2023-02-09T17:19:01.476" v="457" actId="20577"/>
          <ac:spMkLst>
            <pc:docMk/>
            <pc:sldMk cId="3651770433" sldId="480"/>
            <ac:spMk id="3" creationId="{73D36B9C-C60B-F8D9-46F9-DA320F54E77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037839" cy="4651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970937" y="0"/>
            <a:ext cx="3037839" cy="4651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60"/>
              </a:spcBef>
              <a:spcAft>
                <a:spcPts val="0"/>
              </a:spcAft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60"/>
              </a:spcBef>
              <a:spcAft>
                <a:spcPts val="0"/>
              </a:spcAft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1" y="8829675"/>
            <a:ext cx="3037839" cy="4651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970937" y="8829675"/>
            <a:ext cx="3037839" cy="4651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989230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7875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94375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94375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https://www.youtube.com/watch?v=3EtKh_5GAlE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23691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00093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AC464E-6F64-44F5-8C89-F03FE1C56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B367-E244-46C2-86EC-0EB1078E8B11}" type="datetimeFigureOut">
              <a:rPr lang="en-US" smtClean="0"/>
              <a:t>2/9/2023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611767-26F1-4342-805B-5C502BEAC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07310-66E2-43CA-9F78-3C261345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5F90-FEBA-4537-B2CA-5C2AFC246D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169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007AB-2DEB-4703-ADFE-73887ED35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4173A-D88D-42DC-BF5C-FB0EC5143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CE48E-4EEE-4082-B15D-5B6E8EFE1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451493-E89D-4D97-A6B2-76A6EDADF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B367-E244-46C2-86EC-0EB1078E8B11}" type="datetimeFigureOut">
              <a:rPr lang="en-US" smtClean="0"/>
              <a:t>2/9/2023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81053C-C50B-47B9-9B5C-FE75308B9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311E31-F5FE-494B-B882-DD799972F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5F90-FEBA-4537-B2CA-5C2AFC246D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884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3A22D-9EA6-40CF-AFD7-C71F943CB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2A0508-EA2C-4E18-9C77-59783001A5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BEDD9-0034-49D4-987B-C0DBB53776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3AB224-E55D-4BDC-8D17-DF50A0E98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B367-E244-46C2-86EC-0EB1078E8B11}" type="datetimeFigureOut">
              <a:rPr lang="en-US" smtClean="0"/>
              <a:t>2/9/2023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3AE3FC-6ABB-460D-8477-609C70BFC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2F587-15BA-462E-99F3-7028F780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5F90-FEBA-4537-B2CA-5C2AFC246D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241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07FEC-E59D-4C37-BEFF-DC26B95DF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EE124B-15E5-4FA3-BBC2-3D229C4D5E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93986-7F1D-46B8-8CD4-21C152277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B367-E244-46C2-86EC-0EB1078E8B11}" type="datetimeFigureOut">
              <a:rPr lang="en-US" smtClean="0"/>
              <a:t>2/9/2023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8468D4-C9DE-4112-AD90-046A80623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EA091-7EEC-4B2C-A4BD-A9E16E6C9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5F90-FEBA-4537-B2CA-5C2AFC246D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663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E62404-2C9F-454E-9524-3B3B359FE2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E0B6F6-E90A-441B-A095-441432338A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29D9D-3A3A-4DDF-BEAA-3F411E716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B367-E244-46C2-86EC-0EB1078E8B11}" type="datetimeFigureOut">
              <a:rPr lang="en-US" smtClean="0"/>
              <a:t>2/9/2023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32A6A-007E-4BEA-AC65-9E88D81F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D0142-F1A6-4F6D-BA59-559DDDB90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5F90-FEBA-4537-B2CA-5C2AFC246D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017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hape 20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7866745" y="5580745"/>
            <a:ext cx="1066799" cy="106679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457200" y="2057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A7511-A010-4282-B67A-6C694225C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63CB33-DDB8-4B0A-B487-0C7A5F59B7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C7262-828E-4BB8-B1AB-5AC1BA359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B367-E244-46C2-86EC-0EB1078E8B11}" type="datetimeFigureOut">
              <a:rPr lang="en-US" smtClean="0"/>
              <a:t>2/9/2023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521B9-1769-426B-8A54-62BFC840B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C983F-14F8-46A9-B105-833EBFF2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5F90-FEBA-4537-B2CA-5C2AFC246D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924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16B27-4F8A-478C-B0B3-B2C5C9013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0E686-44D4-4B4D-8942-C65E7B90A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9F1074-FE0D-4654-B9A8-8077C7606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B367-E244-46C2-86EC-0EB1078E8B11}" type="datetimeFigureOut">
              <a:rPr lang="en-US" smtClean="0"/>
              <a:t>2/9/2023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A4C93-55EA-4FF1-BA62-C6D72DC88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F029C-41D0-406B-A316-08480B0E8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5F90-FEBA-4537-B2CA-5C2AFC246D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183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9464B-D20C-4327-AC9B-E3A33B1A6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F6E3E0-7CAC-4814-A3B7-CFD7FD983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BE4F0-B89E-4A07-A538-749CA661A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B367-E244-46C2-86EC-0EB1078E8B11}" type="datetimeFigureOut">
              <a:rPr lang="en-US" smtClean="0"/>
              <a:t>2/9/2023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18E1F-0A78-4831-B1CC-CE086E57F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8AE94-D41A-4FD7-8403-7B331C98E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5F90-FEBA-4537-B2CA-5C2AFC246D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331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D7A91-D5AB-41F4-9072-6891E4646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B16E3-F5B3-43F3-A44D-6F107BE479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820EE8-2AF4-4929-A6F8-7B05B4309E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F8ACE2-AF42-4857-BD45-82D7C2D04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B367-E244-46C2-86EC-0EB1078E8B11}" type="datetimeFigureOut">
              <a:rPr lang="en-US" smtClean="0"/>
              <a:t>2/9/2023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F6F7E-7A95-4DFB-8DC8-EA08B2817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2B6D60-5382-4676-84C1-447D3CB4D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5F90-FEBA-4537-B2CA-5C2AFC246D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648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9034D-4A2B-4E97-A306-848B73CAC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582719-EAE7-47A3-978A-3258AAC94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82A99F-97CF-4D74-9A98-C29DC574D7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836AF5-0307-4D8F-AB13-49759912D1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0D86AC-84B7-4E0C-AA9E-532271EDFA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92064E-73B9-45B3-A5BC-0966DFEC9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B367-E244-46C2-86EC-0EB1078E8B11}" type="datetimeFigureOut">
              <a:rPr lang="en-US" smtClean="0"/>
              <a:t>2/9/2023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83A573-478B-48CF-842C-5296AA688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5FA180-DE46-41CE-8E78-BEB0A6602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5F90-FEBA-4537-B2CA-5C2AFC246D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352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0809D-0294-4408-A29B-1163F4930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D8AE0A-AA4B-45D6-9B46-28F5051C1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B367-E244-46C2-86EC-0EB1078E8B11}" type="datetimeFigureOut">
              <a:rPr lang="en-US" smtClean="0"/>
              <a:t>2/9/2023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E6CF94-0C75-416E-A53C-2D4E5F1C0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304162-4697-486A-9DFB-1D2FA17E7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5F90-FEBA-4537-B2CA-5C2AFC246D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1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6C1E3A-885C-4F15-9EAE-AA4AC8148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FE03E2-2E8B-42E9-8924-3E112BA0C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6AC85-DAF0-4FD6-9F84-7F29FC1EF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2B367-E244-46C2-86EC-0EB1078E8B11}" type="datetimeFigureOut">
              <a:rPr lang="en-US" smtClean="0"/>
              <a:t>2/9/2023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8F16E-6DD7-426B-AD4B-0AAF012A5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9600C-D08F-49CD-8661-488353E22C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5F90-FEBA-4537-B2CA-5C2AFC246D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87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://lookaside.fbsbx.com/lookaside/crawler/media/?media_id%3D1730573243643081&amp;imgrefurl=https://www.facebook.com/BoxHillCentralRotary/&amp;docid=0DYEoyzyurtD3M&amp;tbnid=ezdC2_iEReKFiM:&amp;vet=1&amp;w=960&amp;h=764&amp;bih=1052&amp;biw=1920&amp;ved=0ahUKEwii45vc8NrYAhXCTN8KHbDnA-kQMwh6KDIwMg&amp;iact=c&amp;ictx=1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CRdowntownRotary@gmail.co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hyperlink" Target="http://www.rotaryclubofcedarrapids.org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ctrTitle"/>
          </p:nvPr>
        </p:nvSpPr>
        <p:spPr>
          <a:xfrm>
            <a:off x="762000" y="3276600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 Rotary Club of Cedar Rapids</a:t>
            </a:r>
            <a:endParaRPr lang="en-US" sz="28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Shape 81"/>
          <p:cNvSpPr txBox="1">
            <a:spLocks noGrp="1"/>
          </p:cNvSpPr>
          <p:nvPr>
            <p:ph type="subTitle" idx="1"/>
          </p:nvPr>
        </p:nvSpPr>
        <p:spPr>
          <a:xfrm>
            <a:off x="1371600" y="4953000"/>
            <a:ext cx="6400799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New Member Orientation</a:t>
            </a:r>
          </a:p>
        </p:txBody>
      </p:sp>
      <p:pic>
        <p:nvPicPr>
          <p:cNvPr id="82" name="Shape 82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28600"/>
            <a:ext cx="2895600" cy="289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Rotary - Guiding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Principles</a:t>
            </a:r>
            <a:b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Shape 116" descr="http://www.blowingrockrotary.org/wp-content/uploads/2012/11/Four-Way-Tes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1219200"/>
            <a:ext cx="4219575" cy="523398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67E76A-E695-4420-83BC-CD1CD41C5432}"/>
              </a:ext>
            </a:extLst>
          </p:cNvPr>
          <p:cNvSpPr txBox="1"/>
          <p:nvPr/>
        </p:nvSpPr>
        <p:spPr>
          <a:xfrm>
            <a:off x="5334000" y="1536174"/>
            <a:ext cx="3581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Four-Way Test was created in 1932 by Rotarian Herbert J. Taylor when he was asked to take charge of a company that was facing bankruptcy. 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Our Rotary motto, the Four-Way Test, has become one of the world's most widely printed and quoted statements of business ethics.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Rotary - Motto</a:t>
            </a:r>
            <a:b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Shape 122"/>
          <p:cNvPicPr preferRelativeResize="0">
            <a:picLocks noGrp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981800"/>
            <a:ext cx="5105471" cy="2741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Rotary Logo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evolution of the Rotary logo: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437" y="2743860"/>
            <a:ext cx="8005252" cy="261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502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Affiliated Rotary Programs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618579"/>
            <a:ext cx="8382000" cy="4953000"/>
          </a:xfrm>
        </p:spPr>
        <p:txBody>
          <a:bodyPr/>
          <a:lstStyle/>
          <a:p>
            <a:pPr lvl="1"/>
            <a:r>
              <a:rPr lang="en-US" sz="2400" b="1" dirty="0"/>
              <a:t>Interact Clubs:  </a:t>
            </a:r>
            <a:r>
              <a:rPr lang="en-US" sz="1800" b="1" dirty="0"/>
              <a:t>(Jefferson High School)</a:t>
            </a:r>
          </a:p>
          <a:p>
            <a:pPr marL="94615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For Youth - Ages 12 to 18</a:t>
            </a:r>
          </a:p>
          <a:p>
            <a:pPr marL="94615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Students develop leadership skills while working on projects designed to help their local community and also build international understanding.</a:t>
            </a:r>
          </a:p>
          <a:p>
            <a:pPr marL="94615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More than 468,500 Interactors in 20,372 Interact clubs in over 150 countries</a:t>
            </a:r>
          </a:p>
          <a:p>
            <a:pPr marL="1060450" lvl="1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603250" lvl="1" indent="0"/>
            <a:r>
              <a:rPr lang="en-US" sz="2400" b="1" dirty="0"/>
              <a:t>Rotaract Clubs:  </a:t>
            </a:r>
            <a:r>
              <a:rPr lang="en-US" sz="1800" b="1" dirty="0"/>
              <a:t>(no local </a:t>
            </a:r>
            <a:r>
              <a:rPr lang="en-US" sz="1800" b="1" dirty="0" err="1"/>
              <a:t>rotaract</a:t>
            </a:r>
            <a:r>
              <a:rPr lang="en-US" sz="1800" b="1" dirty="0"/>
              <a:t> clubs are sponsored at this time)</a:t>
            </a:r>
          </a:p>
          <a:p>
            <a:pPr marL="94615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For adults - ages 18 to 30</a:t>
            </a:r>
          </a:p>
          <a:p>
            <a:pPr marL="94615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Promote leadership, professional development and community service</a:t>
            </a:r>
          </a:p>
          <a:p>
            <a:pPr marL="94615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203,000 Rotaractors in 10,904 clubs in 180 countries</a:t>
            </a:r>
          </a:p>
          <a:p>
            <a:pPr marL="946150" lvl="1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75641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b="1" dirty="0"/>
              <a:t>Affiliated Rotary Programs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" y="1447800"/>
            <a:ext cx="838200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3250" lvl="1" indent="0"/>
            <a:r>
              <a:rPr lang="en-US" sz="2400" b="1" dirty="0">
                <a:latin typeface="Calibri" panose="020F0502020204030204" pitchFamily="34" charset="0"/>
              </a:rPr>
              <a:t>Rotary Youth Exchange:</a:t>
            </a:r>
          </a:p>
          <a:p>
            <a:pPr marL="946150" lvl="1" indent="-342900">
              <a:buFont typeface="Arial" panose="020B0604020202020204" pitchFamily="34" charset="0"/>
              <a:buChar char="•"/>
            </a:pPr>
            <a:endParaRPr lang="en-US" sz="800" dirty="0">
              <a:latin typeface="Calibri" panose="020F0502020204030204" pitchFamily="34" charset="0"/>
            </a:endParaRPr>
          </a:p>
          <a:p>
            <a:pPr marL="94615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Historically, around 9,000 students ages 15 to 19 from more than 100 countries</a:t>
            </a:r>
          </a:p>
          <a:p>
            <a:pPr marL="94615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Opportunity for students to live and attend school in other countries</a:t>
            </a:r>
          </a:p>
          <a:p>
            <a:pPr marL="603250" lvl="1"/>
            <a:endParaRPr lang="en-US" sz="2000" dirty="0">
              <a:latin typeface="Calibri" panose="020F0502020204030204" pitchFamily="34" charset="0"/>
            </a:endParaRPr>
          </a:p>
          <a:p>
            <a:pPr marL="603250" lvl="1" indent="0"/>
            <a:r>
              <a:rPr lang="en-US" sz="2400" b="1" dirty="0">
                <a:latin typeface="Calibri" panose="020F0502020204030204" pitchFamily="34" charset="0"/>
              </a:rPr>
              <a:t>Rotary Youth Leadership Awards (RYLA &amp; YRYLA):</a:t>
            </a:r>
          </a:p>
          <a:p>
            <a:pPr marL="603250" lvl="1" indent="0"/>
            <a:endParaRPr lang="en-US" sz="800" b="1" dirty="0">
              <a:latin typeface="Calibri" panose="020F0502020204030204" pitchFamily="34" charset="0"/>
            </a:endParaRPr>
          </a:p>
          <a:p>
            <a:pPr marL="94615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Leadership development seminars and events that are organized by Rotary for 500,000 students and young professionals ages 12 to 30</a:t>
            </a:r>
          </a:p>
          <a:p>
            <a:pPr marL="1003300" lvl="2" indent="0"/>
            <a:endParaRPr lang="en-US" sz="2000" b="1" dirty="0">
              <a:latin typeface="Calibri" panose="020F0502020204030204" pitchFamily="34" charset="0"/>
            </a:endParaRPr>
          </a:p>
          <a:p>
            <a:pPr marL="630237"/>
            <a:r>
              <a:rPr lang="en-US" sz="2400" b="1" dirty="0">
                <a:latin typeface="Calibri" panose="020F0502020204030204" pitchFamily="34" charset="0"/>
              </a:rPr>
              <a:t>Rotary Community Corps:</a:t>
            </a:r>
          </a:p>
          <a:p>
            <a:pPr marL="630237"/>
            <a:r>
              <a:rPr lang="en-US" sz="800" b="1" dirty="0">
                <a:latin typeface="Calibri" panose="020F0502020204030204" pitchFamily="34" charset="0"/>
              </a:rPr>
              <a:t> </a:t>
            </a:r>
          </a:p>
          <a:p>
            <a:pPr marL="973137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Rotary Community Corps members support local Rotary club projects but are not members of a Rotary club.  There are more than         8,500 corps in over 90 countries. </a:t>
            </a:r>
            <a:endParaRPr lang="en-US" sz="2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290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457200" y="5046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Rotary International Conventions</a:t>
            </a:r>
          </a:p>
        </p:txBody>
      </p:sp>
      <p:sp>
        <p:nvSpPr>
          <p:cNvPr id="2" name="Rectangle 1"/>
          <p:cNvSpPr/>
          <p:nvPr/>
        </p:nvSpPr>
        <p:spPr>
          <a:xfrm>
            <a:off x="864515" y="2971800"/>
            <a:ext cx="716280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endParaRPr lang="en-US" sz="1000" b="1" u="sng" dirty="0"/>
          </a:p>
          <a:p>
            <a:pPr lvl="2"/>
            <a:r>
              <a:rPr lang="en-US" sz="2000" b="1" u="sng" dirty="0"/>
              <a:t>Past/Future Rotary International Conventions:</a:t>
            </a:r>
            <a:endParaRPr lang="en-US" sz="1800" b="1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 lvl="2"/>
            <a:endParaRPr lang="en-US" sz="1200" b="1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800" b="1" dirty="0"/>
              <a:t>June 12 to 16, 2021 in Taipei, Taiwan </a:t>
            </a:r>
            <a:r>
              <a:rPr lang="en-US" sz="1800" b="1" i="1" dirty="0"/>
              <a:t>(went virtual)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800" b="1" dirty="0"/>
              <a:t>June 4 to 8, 2022 in Houston, Texas, USA</a:t>
            </a:r>
            <a:br>
              <a:rPr lang="en-US" sz="1800" b="1" dirty="0"/>
            </a:br>
            <a:endParaRPr lang="en-US" sz="1800" b="1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800" b="1" dirty="0"/>
              <a:t>May 27 – 31, 2023 in Melbourne, Australia</a:t>
            </a:r>
          </a:p>
          <a:p>
            <a:pPr lvl="2"/>
            <a:endParaRPr lang="en-US" sz="1800" b="1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800" b="1" dirty="0"/>
              <a:t>June 8 – 12, 2024 in Singapore, Asia</a:t>
            </a:r>
            <a:endParaRPr lang="en-US" sz="2000" b="1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 lvl="2"/>
            <a:r>
              <a:rPr lang="en-US" sz="1800" b="1" dirty="0"/>
              <a:t>Attendance at a Rotary International Convention is 40,000. 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	(Future Convention dates and locations are tentative.)</a:t>
            </a:r>
          </a:p>
        </p:txBody>
      </p:sp>
      <p:pic>
        <p:nvPicPr>
          <p:cNvPr id="1026" name="Picture 2" descr="Future Rotary International Conventions - Rotary International - RI  Conventions">
            <a:extLst>
              <a:ext uri="{FF2B5EF4-FFF2-40B4-BE49-F238E27FC236}">
                <a16:creationId xmlns:a16="http://schemas.microsoft.com/office/drawing/2014/main" id="{A10E8C85-7D48-42D0-B2C3-F98F22EE79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0" r="18333"/>
          <a:stretch/>
        </p:blipFill>
        <p:spPr bwMode="auto">
          <a:xfrm>
            <a:off x="914400" y="1023748"/>
            <a:ext cx="2921915" cy="185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2022 Rotary International Convention | Rotary District 5040">
            <a:extLst>
              <a:ext uri="{FF2B5EF4-FFF2-40B4-BE49-F238E27FC236}">
                <a16:creationId xmlns:a16="http://schemas.microsoft.com/office/drawing/2014/main" id="{0A54F834-C5D4-4979-AF70-3A9BBE215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647" y="1119536"/>
            <a:ext cx="1952452" cy="182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hape 187" descr="http://isrotaryforyou.com/wp-content/uploads/2014/03/New-TRF-Logo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514600" y="685800"/>
            <a:ext cx="3841750" cy="14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Shape 188"/>
          <p:cNvSpPr/>
          <p:nvPr/>
        </p:nvSpPr>
        <p:spPr>
          <a:xfrm>
            <a:off x="1020726" y="2971800"/>
            <a:ext cx="7239000" cy="2286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Rotary Foundation Mission: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</a:pP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 the world understanding, goodwill, and peace through the improvement of health, the support of education, and the alleviation of poverty.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Rotary Foundation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r>
              <a:rPr lang="en-US" sz="2400" b="1" dirty="0"/>
              <a:t>The Rotary Foundation</a:t>
            </a:r>
            <a:r>
              <a:rPr lang="en-US" sz="2400" dirty="0"/>
              <a:t> transforms your financial gifts into service projects that change lives both close to home and around the world.</a:t>
            </a:r>
          </a:p>
          <a:p>
            <a:pPr marL="203200" indent="0"/>
            <a:endParaRPr lang="en-US" sz="1000" dirty="0"/>
          </a:p>
          <a:p>
            <a:pPr marL="546100" indent="-342900">
              <a:buFont typeface="Arial" panose="020B0604020202020204" pitchFamily="34" charset="0"/>
              <a:buChar char="•"/>
            </a:pPr>
            <a:r>
              <a:rPr lang="en-US" sz="2400" dirty="0"/>
              <a:t>Last year Rotary provided $87 million dollars in grants for more than 1,306 projects worldwide.</a:t>
            </a:r>
          </a:p>
          <a:p>
            <a:pPr marL="546100" indent="-34290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546100" indent="-342900">
              <a:buFont typeface="Arial" panose="020B0604020202020204" pitchFamily="34" charset="0"/>
              <a:buChar char="•"/>
            </a:pPr>
            <a:r>
              <a:rPr lang="en-US" sz="2400" dirty="0"/>
              <a:t>During the past 100 years, the Rotary Foundation has spent $3 billion dollars on life-changing, sustainable projects.</a:t>
            </a:r>
          </a:p>
          <a:p>
            <a:pPr marL="546100" indent="-34290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546100" indent="-342900">
              <a:buFont typeface="Arial" panose="020B0604020202020204" pitchFamily="34" charset="0"/>
              <a:buChar char="•"/>
            </a:pPr>
            <a:r>
              <a:rPr lang="en-US" sz="2400" dirty="0"/>
              <a:t>95 percent of donations to the Foundation go directly to support Rotary service projects around the world.</a:t>
            </a:r>
          </a:p>
          <a:p>
            <a:pPr marL="203200" indent="0"/>
            <a:endParaRPr lang="en-US" sz="1200" dirty="0"/>
          </a:p>
          <a:p>
            <a:pPr marL="203200" indent="0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83258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Rotary Foundation - Polio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295400"/>
            <a:ext cx="8534400" cy="4876800"/>
          </a:xfrm>
        </p:spPr>
        <p:txBody>
          <a:bodyPr/>
          <a:lstStyle/>
          <a:p>
            <a:pPr marL="203200" indent="0"/>
            <a:endParaRPr lang="en-US" sz="1200" dirty="0"/>
          </a:p>
          <a:p>
            <a:pPr marL="203200" indent="0"/>
            <a:endParaRPr lang="en-US" sz="2400" dirty="0"/>
          </a:p>
        </p:txBody>
      </p:sp>
      <p:pic>
        <p:nvPicPr>
          <p:cNvPr id="1026" name="Picture 2" descr="Related imag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426" y="2513663"/>
            <a:ext cx="3505200" cy="278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media.npr.org/assets/img/2015/04/10/sf25027_sq-0f6b5b41a3919281ad4df2dd7ad6a3fc10621d55-s1100-c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04315"/>
            <a:ext cx="4800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418733" y="1288612"/>
            <a:ext cx="3326587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3600" b="1" dirty="0"/>
              <a:t>The Iron Lung</a:t>
            </a:r>
          </a:p>
        </p:txBody>
      </p:sp>
    </p:spTree>
    <p:extLst>
      <p:ext uri="{BB962C8B-B14F-4D97-AF65-F5344CB8AC3E}">
        <p14:creationId xmlns:p14="http://schemas.microsoft.com/office/powerpoint/2010/main" val="3730863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/>
              <a:t>The Rotary Foundation - Polio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0500" y="1143000"/>
            <a:ext cx="8763000" cy="4876800"/>
          </a:xfrm>
        </p:spPr>
        <p:txBody>
          <a:bodyPr/>
          <a:lstStyle/>
          <a:p>
            <a:pPr marL="546100" indent="-342900">
              <a:buFont typeface="Arial" panose="020B0604020202020204" pitchFamily="34" charset="0"/>
              <a:buChar char="•"/>
            </a:pPr>
            <a:r>
              <a:rPr lang="en-US" sz="2400" dirty="0"/>
              <a:t>Rotary has helped fund the fight to end Polio since 1988:  (350,000 people around the world contracted Polio in 1988)</a:t>
            </a:r>
            <a:endParaRPr lang="en-US" sz="800" dirty="0"/>
          </a:p>
          <a:p>
            <a:pPr marL="546100" indent="-342900">
              <a:buFont typeface="Arial" panose="020B0604020202020204" pitchFamily="34" charset="0"/>
              <a:buChar char="•"/>
            </a:pPr>
            <a:r>
              <a:rPr lang="en-US" sz="2400" dirty="0"/>
              <a:t>Polio is 99.9% of the way to being eradicated.  Polio will become only the second human disease in history to be eradicated worldwide, the first was smallpox.</a:t>
            </a:r>
          </a:p>
          <a:p>
            <a:pPr marL="546100" indent="-342900">
              <a:buFont typeface="Arial" panose="020B0604020202020204" pitchFamily="34" charset="0"/>
              <a:buChar char="•"/>
            </a:pPr>
            <a:r>
              <a:rPr lang="en-US" sz="2400" dirty="0"/>
              <a:t>This year, the African region was certified free of wild polio virus</a:t>
            </a:r>
          </a:p>
          <a:p>
            <a:pPr marL="546100" indent="-342900">
              <a:buFont typeface="Arial" panose="020B0604020202020204" pitchFamily="34" charset="0"/>
              <a:buChar char="•"/>
            </a:pPr>
            <a:r>
              <a:rPr lang="en-US" sz="2400" dirty="0"/>
              <a:t>As of 2021, there were less than 100 new cases of wild poliovirus worldwide</a:t>
            </a:r>
          </a:p>
          <a:p>
            <a:pPr marL="546100" indent="-342900">
              <a:buFont typeface="Arial" panose="020B0604020202020204" pitchFamily="34" charset="0"/>
              <a:buChar char="•"/>
            </a:pPr>
            <a:r>
              <a:rPr lang="en-US" sz="2400" dirty="0"/>
              <a:t>The cost to immunize a child against Polio is less than $1.</a:t>
            </a:r>
          </a:p>
          <a:p>
            <a:pPr marL="203200" indent="0"/>
            <a:endParaRPr lang="en-US" sz="1200" dirty="0"/>
          </a:p>
          <a:p>
            <a:pPr marL="203200" indent="0"/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5293053"/>
            <a:ext cx="3810000" cy="146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829" y="5292559"/>
            <a:ext cx="2763352" cy="146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7254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Meeting Objectives</a:t>
            </a:r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5334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sym typeface="Calibri"/>
              </a:rPr>
              <a:t>Welcome / Introductions</a:t>
            </a:r>
          </a:p>
          <a:p>
            <a:pPr lvl="1" indent="-34290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sym typeface="Calibri"/>
              </a:rPr>
              <a:t>Rotary International</a:t>
            </a:r>
          </a:p>
          <a:p>
            <a:pPr lvl="1" indent="-34290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sym typeface="Calibri"/>
              </a:rPr>
              <a:t>The Rotary Foundation</a:t>
            </a:r>
          </a:p>
          <a:p>
            <a:pPr lvl="1" indent="-34290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/>
              <a:t>Our Cedar Rapids Downtown Rotary Club</a:t>
            </a:r>
            <a:endParaRPr lang="en-US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1" indent="-34290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sym typeface="Calibri"/>
              </a:rPr>
              <a:t>Expectations of our Rotary members</a:t>
            </a:r>
          </a:p>
          <a:p>
            <a:pPr lvl="1" indent="-34290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sym typeface="Calibri"/>
              </a:rPr>
              <a:t>How to get more </a:t>
            </a:r>
            <a:r>
              <a:rPr lang="en-US" dirty="0"/>
              <a:t>i</a:t>
            </a:r>
            <a:r>
              <a:rPr lang="en-US" b="0" i="0" u="none" strike="noStrike" cap="none" dirty="0">
                <a:solidFill>
                  <a:schemeClr val="dk1"/>
                </a:solidFill>
                <a:sym typeface="Calibri"/>
              </a:rPr>
              <a:t>nvolved</a:t>
            </a:r>
          </a:p>
          <a:p>
            <a:pPr lvl="1" indent="-34290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/>
              <a:t>Information about our committees</a:t>
            </a:r>
            <a:endParaRPr lang="en-US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1" indent="-34290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sym typeface="Calibri"/>
              </a:rPr>
              <a:t>Questions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title"/>
          </p:nvPr>
        </p:nvSpPr>
        <p:spPr>
          <a:xfrm>
            <a:off x="457200" y="259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Funding the Rotary Foundation</a:t>
            </a:r>
          </a:p>
        </p:txBody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228600" y="1402400"/>
            <a:ext cx="8153400" cy="487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Funding for the Rotary Foundation comes primarily from </a:t>
            </a:r>
            <a:r>
              <a:rPr lang="en-US" sz="2400" b="0" i="0" u="sng" strike="noStrike" cap="none" dirty="0">
                <a:solidFill>
                  <a:schemeClr val="dk1"/>
                </a:solidFill>
                <a:sym typeface="Calibri"/>
              </a:rPr>
              <a:t>voluntary</a:t>
            </a: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 contributions from Rotarians and friends of Rotary.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en-US" sz="800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There are 1.1 million Paul Harris Fellows (individuals who have donated $1,000 or more to the Rotary Foundation).</a:t>
            </a: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en-US" sz="800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Every new member in our Rotary club is encouraged to donate </a:t>
            </a:r>
            <a:r>
              <a:rPr lang="en-US" sz="2400" dirty="0"/>
              <a:t>$100 </a:t>
            </a: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for an initial contribution to the Rotary Foundation.</a:t>
            </a: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en-US" sz="800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/>
              <a:t>Our Rotary</a:t>
            </a: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 club encourages members to continue to make an annual contribution of $100 toward achieving </a:t>
            </a:r>
            <a:r>
              <a:rPr lang="en-US" sz="2400" dirty="0"/>
              <a:t>PHF</a:t>
            </a: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.</a:t>
            </a: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en-US" sz="800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indent="-34290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/>
              <a:t>Annually, the CR Downtown Rotary club members donate </a:t>
            </a:r>
            <a:br>
              <a:rPr lang="en-US" sz="2400" dirty="0"/>
            </a:br>
            <a:r>
              <a:rPr lang="en-US" sz="2400" dirty="0"/>
              <a:t>approximately $25,000 to the Rotary Foundation.</a:t>
            </a:r>
            <a:endParaRPr lang="en-US" sz="2400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C22C2C1-9301-4630-96D4-41E17CBF4AAC}"/>
              </a:ext>
            </a:extLst>
          </p:cNvPr>
          <p:cNvSpPr txBox="1"/>
          <p:nvPr/>
        </p:nvSpPr>
        <p:spPr>
          <a:xfrm>
            <a:off x="4206915" y="1053862"/>
            <a:ext cx="4834448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3300" kern="1200" dirty="0">
                <a:solidFill>
                  <a:prstClr val="white"/>
                </a:solidFill>
                <a:latin typeface="Calibri Light" panose="020F0302020204030204"/>
                <a:ea typeface="+mn-ea"/>
                <a:cs typeface="+mn-cs"/>
              </a:rPr>
              <a:t>Our Club Foundation Giving</a:t>
            </a:r>
            <a:br>
              <a:rPr lang="en-US" sz="3300" kern="1200" dirty="0">
                <a:solidFill>
                  <a:prstClr val="white"/>
                </a:solidFill>
                <a:latin typeface="Calibri Light" panose="020F0302020204030204"/>
                <a:ea typeface="+mn-ea"/>
                <a:cs typeface="+mn-cs"/>
              </a:rPr>
            </a:br>
            <a:r>
              <a:rPr lang="en-US" sz="2800" b="1" kern="1200" dirty="0">
                <a:solidFill>
                  <a:prstClr val="white"/>
                </a:solidFill>
                <a:latin typeface="Calibri Light" panose="020F0302020204030204"/>
                <a:ea typeface="+mn-ea"/>
                <a:cs typeface="+mn-cs"/>
              </a:rPr>
              <a:t>Paul Harris Fellow Designation</a:t>
            </a:r>
          </a:p>
        </p:txBody>
      </p:sp>
      <p:sp>
        <p:nvSpPr>
          <p:cNvPr id="38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5744"/>
            <a:ext cx="4206915" cy="4380209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A blue plate&#10;&#10;Description automatically generated">
            <a:extLst>
              <a:ext uri="{FF2B5EF4-FFF2-40B4-BE49-F238E27FC236}">
                <a16:creationId xmlns:a16="http://schemas.microsoft.com/office/drawing/2014/main" id="{55B372CE-BD38-4B03-A2AD-77E809A0FF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" b="1"/>
          <a:stretch/>
        </p:blipFill>
        <p:spPr>
          <a:xfrm>
            <a:off x="2" y="857249"/>
            <a:ext cx="4081394" cy="4241205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B86EA2-8199-4678-8CCB-B86E02DEB11A}"/>
              </a:ext>
            </a:extLst>
          </p:cNvPr>
          <p:cNvSpPr txBox="1"/>
          <p:nvPr/>
        </p:nvSpPr>
        <p:spPr>
          <a:xfrm>
            <a:off x="4281752" y="2246152"/>
            <a:ext cx="4778465" cy="253194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 marL="214313"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Club all-time giving = $1,025,324</a:t>
            </a:r>
            <a:br>
              <a:rPr lang="en-US" sz="20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</a:br>
            <a:endParaRPr lang="en-US" sz="20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  <a:p>
            <a:pPr marL="214313"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Since our club began, over 550 Downtown Rotarians have become Paul Harris Fellows</a:t>
            </a:r>
            <a:br>
              <a:rPr lang="en-US" sz="20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</a:br>
            <a:endParaRPr lang="en-US" sz="20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  <a:p>
            <a:pPr marL="214313"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128 current Downtown Rotarians are PHFs</a:t>
            </a:r>
            <a:br>
              <a:rPr lang="en-US" sz="20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</a:br>
            <a:endParaRPr lang="en-US" sz="20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  <a:p>
            <a:pPr marL="214313"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Over 45% of our current PHFs hold multiple designations</a:t>
            </a:r>
            <a:br>
              <a:rPr lang="en-US" sz="20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</a:br>
            <a:endParaRPr lang="en-US" sz="20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  <a:p>
            <a:pPr marL="214313"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How?  $1,000 – Cumulative donations/points to Foundation over any time period</a:t>
            </a:r>
          </a:p>
        </p:txBody>
      </p:sp>
    </p:spTree>
    <p:extLst>
      <p:ext uri="{BB962C8B-B14F-4D97-AF65-F5344CB8AC3E}">
        <p14:creationId xmlns:p14="http://schemas.microsoft.com/office/powerpoint/2010/main" val="5863324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80BB16-A937-4B5D-A9E4-DE71DCD15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174423"/>
            <a:ext cx="6241096" cy="5308645"/>
          </a:xfrm>
          <a:prstGeom prst="rect">
            <a:avLst/>
          </a:prstGeom>
        </p:spPr>
      </p:pic>
      <p:sp>
        <p:nvSpPr>
          <p:cNvPr id="3" name="Shape 248">
            <a:extLst>
              <a:ext uri="{FF2B5EF4-FFF2-40B4-BE49-F238E27FC236}">
                <a16:creationId xmlns:a16="http://schemas.microsoft.com/office/drawing/2014/main" id="{6245D23B-1788-4B9F-B27B-D0C7C2C8A2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142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1" dirty="0"/>
              <a:t>Rotary 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Foundation Global Grant Funding</a:t>
            </a:r>
          </a:p>
        </p:txBody>
      </p:sp>
    </p:spTree>
    <p:extLst>
      <p:ext uri="{BB962C8B-B14F-4D97-AF65-F5344CB8AC3E}">
        <p14:creationId xmlns:p14="http://schemas.microsoft.com/office/powerpoint/2010/main" val="10978588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RotaryClubofCedarRapids.org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E66FE9-2752-4FAD-85D2-0A28D6675A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39" b="12006"/>
          <a:stretch/>
        </p:blipFill>
        <p:spPr>
          <a:xfrm>
            <a:off x="76200" y="1600200"/>
            <a:ext cx="8991600" cy="388620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b="1" dirty="0"/>
              <a:t>CR Downtown 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Rotary Club</a:t>
            </a:r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Chartered </a:t>
            </a:r>
            <a:r>
              <a:rPr lang="en-US" sz="2400" dirty="0"/>
              <a:t>o</a:t>
            </a: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n June 1, 1914 in Cedar Rapids, Iowa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800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/>
              <a:t>Club ID Number is 2185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sz="800" dirty="0"/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/>
              <a:t>The </a:t>
            </a: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4</a:t>
            </a:r>
            <a:r>
              <a:rPr lang="en-US" sz="2400" b="0" i="0" u="none" strike="noStrike" cap="none" baseline="30000" dirty="0">
                <a:solidFill>
                  <a:schemeClr val="dk1"/>
                </a:solidFill>
                <a:sym typeface="Calibri"/>
              </a:rPr>
              <a:t>th</a:t>
            </a: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 oldest Rotary club in Iowa</a:t>
            </a:r>
          </a:p>
          <a:p>
            <a:pPr marL="400050" lvl="1" indent="0">
              <a:spcBef>
                <a:spcPts val="0"/>
              </a:spcBef>
              <a:buClr>
                <a:schemeClr val="dk1"/>
              </a:buClr>
              <a:buSzPct val="100000"/>
            </a:pPr>
            <a:endParaRPr lang="en-US" sz="800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/>
              <a:t>In the top 25 largest Rotary clubs in the United States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sz="800" dirty="0"/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Over 210 members (</a:t>
            </a:r>
            <a:r>
              <a:rPr lang="en-US" sz="2400" dirty="0"/>
              <a:t>Active and Honorary)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sz="800" dirty="0"/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Average age of our members</a:t>
            </a:r>
            <a:r>
              <a:rPr lang="en-US" sz="2400" dirty="0"/>
              <a:t> is</a:t>
            </a: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 55 years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sz="800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/>
              <a:t>Gender diversity is 36% Female and 64% Male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sz="800" dirty="0"/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The average </a:t>
            </a:r>
            <a:r>
              <a:rPr lang="en-US" sz="2400" dirty="0"/>
              <a:t>t</a:t>
            </a: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enure in our Club is 14 years</a:t>
            </a: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8CFED-09B9-4E48-B0E9-AEA9A2D42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Club History</a:t>
            </a:r>
          </a:p>
        </p:txBody>
      </p:sp>
      <p:pic>
        <p:nvPicPr>
          <p:cNvPr id="7" name="Picture 6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0512C2F0-90F6-46E4-BB43-4FCF980C4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363591"/>
            <a:ext cx="7162799" cy="413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925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457200" y="-16840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 Rotary Club Leadership</a:t>
            </a:r>
          </a:p>
        </p:txBody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35351" y="762000"/>
            <a:ext cx="8458200" cy="10685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1" indent="-34290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dirty="0"/>
              <a:t>Barb Randall, President from July 2022 thru June 2023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dirty="0"/>
              <a:t>Jim Koch, Past-President from July 2021 thru June 2022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dirty="0"/>
              <a:t>Joe Lock, President-elect 2023-24 &amp; International CMTE Chair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dirty="0"/>
              <a:t>Brooke Fitzgerald, President-elect 2024-25 &amp; Membership CMTE Co-chair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dirty="0"/>
              <a:t>Robb Loftsgard, President-elect 2025-26 &amp; Membership CMTE Co-chair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dirty="0"/>
              <a:t>Cydney Lovell, President-elect 2026-27 &amp; Youth Exchange CMTE Chair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br>
              <a:rPr lang="en-US" sz="2000" dirty="0"/>
            </a:br>
            <a:endParaRPr lang="en-US" sz="2000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sz="2000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-US" sz="2000" b="0" i="0" u="none" strike="noStrike" cap="none" dirty="0">
              <a:solidFill>
                <a:schemeClr val="dk1"/>
              </a:solidFill>
              <a:sym typeface="Calibri"/>
            </a:endParaRPr>
          </a:p>
        </p:txBody>
      </p:sp>
      <p:sp>
        <p:nvSpPr>
          <p:cNvPr id="135" name="Shape 135"/>
          <p:cNvSpPr txBox="1"/>
          <p:nvPr/>
        </p:nvSpPr>
        <p:spPr>
          <a:xfrm>
            <a:off x="457200" y="2869905"/>
            <a:ext cx="7848600" cy="41626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6">
              <a:buClr>
                <a:schemeClr val="dk1"/>
              </a:buClr>
              <a:buSzPct val="100000"/>
            </a:pPr>
            <a:r>
              <a:rPr lang="en-US" sz="20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Additional Current Board Members include:</a:t>
            </a:r>
          </a:p>
          <a:p>
            <a:pPr lvl="7">
              <a:buClr>
                <a:schemeClr val="dk1"/>
              </a:buClr>
              <a:buSzPct val="100000"/>
            </a:pPr>
            <a:endParaRPr lang="en-US" sz="12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5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Brooke Fitzgerald &amp; Robb Loftsgard 	Membership Committee Co-Chair</a:t>
            </a:r>
          </a:p>
          <a:p>
            <a:pPr marL="342900" lvl="5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Adam Moore 			Communications Committee Chair</a:t>
            </a:r>
          </a:p>
          <a:p>
            <a:pPr marL="342900" lvl="5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Michelle Owens 			Program Committee Chair</a:t>
            </a:r>
          </a:p>
          <a:p>
            <a:pPr marL="342900" lvl="5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Jen Welton 			Past Program Committee Chair</a:t>
            </a:r>
          </a:p>
          <a:p>
            <a:pPr marL="342900" lvl="5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Susan Koch 			Service / Social Committee Chair</a:t>
            </a:r>
          </a:p>
          <a:p>
            <a:pPr marL="342900" lvl="5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Sandy Sublett			Foundation Committee Chair</a:t>
            </a:r>
          </a:p>
          <a:p>
            <a:pPr marL="342900" lvl="5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Jenny Bosking			Youth Leadership Committee Chair</a:t>
            </a:r>
          </a:p>
          <a:p>
            <a:pPr marL="342900" lvl="5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Cydney Lovell			Youth Exchange Committee Chair</a:t>
            </a:r>
          </a:p>
          <a:p>
            <a:pPr marL="342900" lvl="5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_____________			International Committee Chair</a:t>
            </a:r>
          </a:p>
          <a:p>
            <a:pPr marL="342900" lvl="5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5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Additional</a:t>
            </a:r>
            <a:r>
              <a:rPr lang="en-US" sz="16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Members include: </a:t>
            </a:r>
          </a:p>
          <a:p>
            <a:pPr marL="914400" lvl="8" indent="-571500">
              <a:buClr>
                <a:schemeClr val="dk1"/>
              </a:buClr>
              <a:buSzPct val="100000"/>
            </a:pPr>
            <a:r>
              <a:rPr lang="en-US" sz="16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Shannon Banks - Executive Director</a:t>
            </a:r>
          </a:p>
          <a:p>
            <a:pPr marL="342900" lvl="8">
              <a:buClr>
                <a:schemeClr val="dk1"/>
              </a:buClr>
              <a:buSzPct val="100000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Christine Crosby – Treasurer</a:t>
            </a:r>
          </a:p>
          <a:p>
            <a:pPr marL="342900" lvl="8">
              <a:buClr>
                <a:schemeClr val="dk1"/>
              </a:buClr>
              <a:buSzPct val="100000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Nick Gearhart - </a:t>
            </a:r>
            <a:r>
              <a:rPr lang="en-US" sz="16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Sergeant-at-Arms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b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Executive Director</a:t>
            </a:r>
            <a:b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-US" sz="2800" b="1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2800" b="1" dirty="0"/>
              <a:t>			</a:t>
            </a:r>
            <a:r>
              <a:rPr lang="en-US" sz="2800" b="1" i="0" u="none" strike="noStrike" cap="none" dirty="0">
                <a:solidFill>
                  <a:schemeClr val="dk1"/>
                </a:solidFill>
                <a:sym typeface="Calibri"/>
              </a:rPr>
              <a:t>Shannon Banks </a:t>
            </a:r>
            <a:r>
              <a:rPr lang="en-US" sz="2800" b="0" i="0" u="none" strike="noStrike" cap="none" dirty="0">
                <a:solidFill>
                  <a:schemeClr val="dk1"/>
                </a:solidFill>
                <a:sym typeface="Calibri"/>
              </a:rPr>
              <a:t>is the Executive Director 		for the </a:t>
            </a:r>
            <a:r>
              <a:rPr lang="en-US" sz="2800" dirty="0"/>
              <a:t>CR</a:t>
            </a:r>
            <a:r>
              <a:rPr lang="en-US" sz="2800" b="0" i="0" u="none" strike="noStrike" cap="none" dirty="0">
                <a:solidFill>
                  <a:schemeClr val="dk1"/>
                </a:solidFill>
                <a:sym typeface="Calibri"/>
              </a:rPr>
              <a:t> Downtown Rotary Club.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-US" sz="2800"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857250" lvl="1" indent="-45720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Email:  </a:t>
            </a:r>
            <a:r>
              <a:rPr lang="en-US" sz="2400" u="sng" dirty="0">
                <a:solidFill>
                  <a:schemeClr val="hlink"/>
                </a:solidFill>
                <a:hlinkClick r:id="rId3"/>
              </a:rPr>
              <a:t>CRdowntownRotary@gmail.com</a:t>
            </a:r>
            <a:endParaRPr lang="en-US" sz="2400" u="sng" dirty="0">
              <a:solidFill>
                <a:schemeClr val="hlink"/>
              </a:solidFill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2800" u="sng" dirty="0">
              <a:solidFill>
                <a:schemeClr val="hlink"/>
              </a:solidFill>
            </a:endParaRPr>
          </a:p>
          <a:p>
            <a:pPr marL="857250" lvl="1" indent="-45720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Phone Number:  319-491-4411</a:t>
            </a:r>
            <a:endParaRPr lang="en-US" sz="2400" b="1"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857250" lvl="1" indent="-45720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Cedar Rapids Downtown Rotary Club Website: </a:t>
            </a:r>
            <a:r>
              <a:rPr lang="en-US" sz="2400" dirty="0">
                <a:hlinkClick r:id="rId4"/>
              </a:rPr>
              <a:t>www.rotaryclubofcedarrapids.org</a:t>
            </a:r>
            <a:endParaRPr lang="en-US" sz="2400" dirty="0"/>
          </a:p>
          <a:p>
            <a:pPr lvl="2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en-US" sz="2800" dirty="0"/>
          </a:p>
        </p:txBody>
      </p:sp>
      <p:pic>
        <p:nvPicPr>
          <p:cNvPr id="3" name="Picture 2" descr="A picture containing person, clothing&#10;&#10;Description automatically generated">
            <a:extLst>
              <a:ext uri="{FF2B5EF4-FFF2-40B4-BE49-F238E27FC236}">
                <a16:creationId xmlns:a16="http://schemas.microsoft.com/office/drawing/2014/main" id="{7EEB6171-5F71-4476-A35D-A42E0677DE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1600200"/>
            <a:ext cx="1368143" cy="171017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en-US" sz="4000" b="1" dirty="0"/>
              <a:t>CR Rotary Club Strategic Initiatives</a:t>
            </a:r>
            <a:endParaRPr lang="en-US" sz="4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381000" y="1600200"/>
            <a:ext cx="85344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solidFill>
                  <a:srgbClr val="FF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“Building Connections and Enriching Lives”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Three-Year Vision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Arial Nova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Sustain the impact and legacy of Downtown Rotary by focusing on four pillars: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Relevance </a:t>
            </a:r>
            <a:r>
              <a:rPr lang="en-US" sz="1800" dirty="0"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adapt to remain relevant to members</a:t>
            </a:r>
            <a:br>
              <a:rPr lang="en-US" sz="1800" dirty="0"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Influential</a:t>
            </a:r>
            <a:r>
              <a:rPr lang="en-US" sz="1800" dirty="0"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support and create a better local and worldwide community</a:t>
            </a:r>
            <a:br>
              <a:rPr lang="en-US" sz="1800" dirty="0"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Networking </a:t>
            </a:r>
            <a:r>
              <a:rPr lang="en-US" sz="1800" dirty="0"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encourage members to connect, share fellowship, and learn </a:t>
            </a:r>
            <a:br>
              <a:rPr lang="en-US" sz="1800" dirty="0"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each other/programs </a:t>
            </a:r>
            <a:br>
              <a:rPr lang="en-US" sz="1800" dirty="0"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Growth</a:t>
            </a:r>
            <a:r>
              <a:rPr lang="en-US" sz="1800" dirty="0"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retain and recruit members to continue/increase our impact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Clr>
                <a:schemeClr val="dk1"/>
              </a:buClr>
              <a:buSzPct val="100000"/>
            </a:pPr>
            <a:endParaRPr lang="en-US" b="1" dirty="0"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2229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b="1" dirty="0"/>
              <a:t>Rotary Club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Membership Dues</a:t>
            </a:r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304800" y="1371600"/>
            <a:ext cx="8229600" cy="502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00050" lvl="1" indent="0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b="1" i="0" u="none" strike="noStrike" cap="none" dirty="0">
                <a:solidFill>
                  <a:schemeClr val="dk1"/>
                </a:solidFill>
                <a:sym typeface="Calibri"/>
              </a:rPr>
              <a:t>The m</a:t>
            </a:r>
            <a:r>
              <a:rPr lang="en-US" b="1" dirty="0"/>
              <a:t>embership dues</a:t>
            </a:r>
            <a:r>
              <a:rPr lang="en-US" b="1" i="0" u="none" strike="noStrike" cap="none" dirty="0">
                <a:solidFill>
                  <a:schemeClr val="dk1"/>
                </a:solidFill>
                <a:sym typeface="Calibri"/>
              </a:rPr>
              <a:t> </a:t>
            </a:r>
            <a:r>
              <a:rPr lang="en-US" b="1" dirty="0"/>
              <a:t>are</a:t>
            </a:r>
            <a:r>
              <a:rPr lang="en-US" b="1" i="0" u="none" strike="noStrike" cap="none" dirty="0">
                <a:solidFill>
                  <a:schemeClr val="dk1"/>
                </a:solidFill>
                <a:sym typeface="Calibri"/>
              </a:rPr>
              <a:t> used to fund the club’s o</a:t>
            </a:r>
            <a:r>
              <a:rPr lang="en-US" b="1" dirty="0"/>
              <a:t>perations and charitable initiatives:</a:t>
            </a:r>
            <a:endParaRPr lang="en-US" b="1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400050" lvl="1" indent="0">
              <a:spcBef>
                <a:spcPts val="0"/>
              </a:spcBef>
              <a:buClr>
                <a:schemeClr val="dk1"/>
              </a:buClr>
              <a:buSzPct val="100000"/>
            </a:pPr>
            <a:endParaRPr lang="en-US" sz="800" b="1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800100" lvl="1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i="0" u="none" strike="noStrike" cap="none" dirty="0">
                <a:solidFill>
                  <a:schemeClr val="dk1"/>
                </a:solidFill>
                <a:sym typeface="Calibri"/>
              </a:rPr>
              <a:t>The annual m</a:t>
            </a:r>
            <a:r>
              <a:rPr lang="en-US" sz="2400" b="1" dirty="0"/>
              <a:t>embership dues for our club</a:t>
            </a:r>
            <a:r>
              <a:rPr lang="en-US" sz="2400" b="1" i="0" u="none" strike="noStrike" cap="none" dirty="0">
                <a:solidFill>
                  <a:schemeClr val="dk1"/>
                </a:solidFill>
                <a:sym typeface="Calibri"/>
              </a:rPr>
              <a:t> are $475.00</a:t>
            </a:r>
          </a:p>
          <a:p>
            <a:pPr marL="1200150" lvl="2" indent="-342900">
              <a:buClr>
                <a:schemeClr val="dk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dirty="0"/>
              <a:t>Approximately $83.00 goes to pay Rotary International dues</a:t>
            </a:r>
          </a:p>
          <a:p>
            <a:pPr marL="1200150" lvl="2" indent="-342900">
              <a:buClr>
                <a:schemeClr val="dk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0" i="0" u="none" strike="noStrike" cap="none" dirty="0">
                <a:solidFill>
                  <a:schemeClr val="dk1"/>
                </a:solidFill>
                <a:sym typeface="Calibri"/>
              </a:rPr>
              <a:t>Approximately $</a:t>
            </a:r>
            <a:r>
              <a:rPr lang="en-US" sz="2000" dirty="0"/>
              <a:t>36</a:t>
            </a:r>
            <a:r>
              <a:rPr lang="en-US" sz="2000" b="0" i="0" u="none" strike="noStrike" cap="none" dirty="0">
                <a:solidFill>
                  <a:schemeClr val="dk1"/>
                </a:solidFill>
                <a:sym typeface="Calibri"/>
              </a:rPr>
              <a:t>.00 goes to pay Rotary District dues</a:t>
            </a:r>
          </a:p>
          <a:p>
            <a:pPr marL="1200150" lvl="2" indent="-342900">
              <a:buClr>
                <a:schemeClr val="dk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dirty="0"/>
              <a:t>Approximately $175.00 goes toward community grants and contributions on behalf of our Club</a:t>
            </a:r>
          </a:p>
          <a:p>
            <a:pPr marL="1200150" lvl="2" indent="-342900">
              <a:buClr>
                <a:schemeClr val="dk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0" i="0" u="none" strike="noStrike" cap="none" dirty="0">
                <a:solidFill>
                  <a:schemeClr val="dk1"/>
                </a:solidFill>
                <a:sym typeface="Calibri"/>
              </a:rPr>
              <a:t>The remaining $181.00 funds the operation of our club</a:t>
            </a:r>
          </a:p>
          <a:p>
            <a:pPr marL="1200150" lvl="2" indent="-342900">
              <a:buClr>
                <a:schemeClr val="dk1"/>
              </a:buClr>
              <a:buSzPct val="100000"/>
              <a:buFont typeface="Wingdings" panose="05000000000000000000" pitchFamily="2" charset="2"/>
              <a:buChar char="ü"/>
            </a:pPr>
            <a:endParaRPr lang="en-US" sz="800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800100" lvl="1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The suggested $100.00 annual donation to the Rotary Foundation is in addition to the club membership dues</a:t>
            </a:r>
          </a:p>
          <a:p>
            <a:pPr marL="800100" lvl="1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In addition, the suggested $15.00 helps cover credit </a:t>
            </a:r>
            <a:br>
              <a:rPr lang="en-US" sz="2400" dirty="0"/>
            </a:br>
            <a:r>
              <a:rPr lang="en-US" sz="2400" dirty="0"/>
              <a:t>card fees that we incur for online payments 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8870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World’s First Service Club</a:t>
            </a:r>
          </a:p>
        </p:txBody>
      </p:sp>
      <p:sp>
        <p:nvSpPr>
          <p:cNvPr id="95" name="Shape 95"/>
          <p:cNvSpPr/>
          <p:nvPr/>
        </p:nvSpPr>
        <p:spPr>
          <a:xfrm>
            <a:off x="4038600" y="5255971"/>
            <a:ext cx="4572000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“Whatever Rotary may mean to us, to the world it will be known by the results it achieves.”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Paul P. Harris</a:t>
            </a:r>
          </a:p>
        </p:txBody>
      </p:sp>
      <p:pic>
        <p:nvPicPr>
          <p:cNvPr id="96" name="Shape 96" descr="Image result for paul harri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6200" y="1523999"/>
            <a:ext cx="4488291" cy="358139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/>
          <p:nvPr/>
        </p:nvSpPr>
        <p:spPr>
          <a:xfrm>
            <a:off x="381000" y="1371600"/>
            <a:ext cx="3352800" cy="4876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Rotary was Formed: </a:t>
            </a:r>
          </a:p>
          <a:p>
            <a:pPr marL="34290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1" dirty="0">
                <a:latin typeface="Calibri"/>
                <a:ea typeface="Calibri"/>
                <a:cs typeface="Calibri"/>
                <a:sym typeface="Calibri"/>
              </a:rPr>
              <a:t>In Chicago, IL</a:t>
            </a:r>
            <a:r>
              <a:rPr lang="en-US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on</a:t>
            </a:r>
          </a:p>
          <a:p>
            <a:pPr marL="342900" lvl="0">
              <a:buSzPct val="25000"/>
            </a:pPr>
            <a:r>
              <a:rPr lang="en-US" sz="2400" b="1" dirty="0">
                <a:latin typeface="Calibri"/>
                <a:ea typeface="Calibri"/>
                <a:cs typeface="Calibri"/>
                <a:sym typeface="Calibri"/>
              </a:rPr>
              <a:t>February 23, 1905</a:t>
            </a:r>
            <a:endParaRPr lang="en-US" sz="24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4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by Paul P. Harris, Attorney</a:t>
            </a:r>
          </a:p>
          <a:p>
            <a:pPr marL="34290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400" b="1" dirty="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4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1" dirty="0">
                <a:latin typeface="Calibri"/>
                <a:ea typeface="Calibri"/>
                <a:cs typeface="Calibri"/>
                <a:sym typeface="Calibri"/>
              </a:rPr>
              <a:t>Where did Paul Harris attend Law School?</a:t>
            </a:r>
            <a:endParaRPr lang="en-US" sz="24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Charitable </a:t>
            </a:r>
            <a:r>
              <a:rPr lang="en-US" b="1" dirty="0"/>
              <a:t>Contribution Initiatives</a:t>
            </a:r>
            <a:endParaRPr lang="en-US" sz="4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381000" y="1600200"/>
            <a:ext cx="8382000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00050" lvl="1" indent="0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b="1" dirty="0"/>
              <a:t>A portion of your</a:t>
            </a:r>
            <a:r>
              <a:rPr lang="en-US" b="1" i="0" u="none" strike="noStrike" cap="none" dirty="0">
                <a:solidFill>
                  <a:schemeClr val="dk1"/>
                </a:solidFill>
                <a:sym typeface="Calibri"/>
              </a:rPr>
              <a:t> annual membership </a:t>
            </a:r>
            <a:r>
              <a:rPr lang="en-US" b="1" dirty="0"/>
              <a:t>f</a:t>
            </a:r>
            <a:r>
              <a:rPr lang="en-US" b="1" i="0" u="none" strike="noStrike" cap="none" dirty="0">
                <a:solidFill>
                  <a:schemeClr val="dk1"/>
                </a:solidFill>
                <a:sym typeface="Calibri"/>
              </a:rPr>
              <a:t>ee is used to fund the club’s </a:t>
            </a:r>
            <a:r>
              <a:rPr lang="en-US" b="1" dirty="0"/>
              <a:t>c</a:t>
            </a:r>
            <a:r>
              <a:rPr lang="en-US" b="1" i="0" u="none" strike="noStrike" cap="none" dirty="0">
                <a:solidFill>
                  <a:schemeClr val="dk1"/>
                </a:solidFill>
                <a:sym typeface="Calibri"/>
              </a:rPr>
              <a:t>haritable </a:t>
            </a:r>
            <a:r>
              <a:rPr lang="en-US" b="1" dirty="0"/>
              <a:t>initiatives</a:t>
            </a:r>
            <a:r>
              <a:rPr lang="en-US" b="1" i="0" u="none" strike="noStrike" cap="none" dirty="0">
                <a:solidFill>
                  <a:schemeClr val="dk1"/>
                </a:solidFill>
                <a:sym typeface="Calibri"/>
              </a:rPr>
              <a:t>:</a:t>
            </a:r>
          </a:p>
          <a:p>
            <a:pPr marL="400050" lvl="1" indent="0">
              <a:spcBef>
                <a:spcPts val="0"/>
              </a:spcBef>
              <a:buClr>
                <a:schemeClr val="dk1"/>
              </a:buClr>
              <a:buSzPct val="100000"/>
            </a:pPr>
            <a:endParaRPr lang="en-US" sz="800" b="1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800100" lvl="1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The club budgets annually for charitable contributions of approximately $</a:t>
            </a:r>
            <a:r>
              <a:rPr lang="en-US" sz="2400" dirty="0"/>
              <a:t>50</a:t>
            </a: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,000</a:t>
            </a:r>
          </a:p>
          <a:p>
            <a:pPr marL="800100" lvl="1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800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800100" lvl="1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Budgeting charitable contributions enables our club to stay true to the Rotary mission to help give back to our community</a:t>
            </a:r>
          </a:p>
          <a:p>
            <a:pPr marL="800100" lvl="1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800100" lvl="1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Think of Rotary as being made up of committed Individuals versus being a representative from a company or an organization</a:t>
            </a:r>
            <a:endParaRPr lang="en-US" sz="2400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Charitable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Contributions</a:t>
            </a:r>
          </a:p>
        </p:txBody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1524000"/>
            <a:ext cx="8229600" cy="518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2400" b="1" dirty="0"/>
              <a:t>The $50,000 in annual charitable contributions is allocated to the following awards and programs: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ct val="100000"/>
            </a:pPr>
            <a:endParaRPr lang="en-US" sz="1200" dirty="0"/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/>
              <a:t>Club Appreciation Award</a:t>
            </a:r>
            <a:endParaRPr lang="en-US" sz="2000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1" indent="-342900">
              <a:spcBef>
                <a:spcPts val="4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sym typeface="Calibri"/>
              </a:rPr>
              <a:t>Community Service Award</a:t>
            </a:r>
          </a:p>
          <a:p>
            <a:pPr lvl="1" indent="-342900">
              <a:spcBef>
                <a:spcPts val="4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sym typeface="Calibri"/>
              </a:rPr>
              <a:t>Larry Christy Award</a:t>
            </a:r>
          </a:p>
          <a:p>
            <a:pPr lvl="1" indent="-342900">
              <a:spcBef>
                <a:spcPts val="4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/>
              <a:t>International Projects (Ponsetti Project)</a:t>
            </a:r>
            <a:endParaRPr lang="en-US" sz="2000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1" indent="-342900">
              <a:spcBef>
                <a:spcPts val="4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sym typeface="Calibri"/>
              </a:rPr>
              <a:t>Metro Rotary Council Projects</a:t>
            </a:r>
          </a:p>
          <a:p>
            <a:pPr lvl="1" indent="-342900">
              <a:spcBef>
                <a:spcPts val="4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/>
              <a:t>Rotary Youth Leadership Awards (RYLA) Program</a:t>
            </a:r>
          </a:p>
          <a:p>
            <a:pPr lvl="1" indent="-342900">
              <a:spcBef>
                <a:spcPts val="4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/>
              <a:t>Youth Exchange Program</a:t>
            </a:r>
          </a:p>
          <a:p>
            <a:pPr lvl="1" indent="-342900">
              <a:spcBef>
                <a:spcPts val="4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/>
              <a:t>Interact Club at Jefferson High School</a:t>
            </a:r>
          </a:p>
          <a:p>
            <a:pPr lvl="1" indent="-342900">
              <a:spcBef>
                <a:spcPts val="4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/>
              <a:t>Various Community Projects</a:t>
            </a:r>
          </a:p>
          <a:p>
            <a:pPr lvl="1" indent="-342900">
              <a:spcBef>
                <a:spcPts val="4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/>
              <a:t>Major Community Projects (Future Reserves)</a:t>
            </a:r>
            <a:endParaRPr lang="en-US" sz="2000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1" indent="-342900" algn="r">
              <a:spcBef>
                <a:spcPts val="44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Service Projects</a:t>
            </a:r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457200" y="10668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800100" marR="0" lvl="1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i="0" u="none" strike="noStrike" cap="none" dirty="0">
                <a:solidFill>
                  <a:schemeClr val="dk1"/>
                </a:solidFill>
                <a:sym typeface="Calibri"/>
              </a:rPr>
              <a:t>Collaborated with other Rotary clubs in the area to provide playground equipment for 13 Cedar Rapids and Marion elementary schools.  (Gearing up for Kids)</a:t>
            </a:r>
          </a:p>
          <a:p>
            <a:pPr marL="800100" marR="0" lvl="1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i="0" u="none" strike="noStrike" cap="none" dirty="0">
                <a:solidFill>
                  <a:schemeClr val="dk1"/>
                </a:solidFill>
                <a:sym typeface="Calibri"/>
              </a:rPr>
              <a:t>Supported education </a:t>
            </a:r>
            <a:r>
              <a:rPr lang="en-US" sz="2400" dirty="0"/>
              <a:t>p</a:t>
            </a:r>
            <a:r>
              <a:rPr lang="en-US" sz="2400" i="0" u="none" strike="noStrike" cap="none" dirty="0">
                <a:solidFill>
                  <a:schemeClr val="dk1"/>
                </a:solidFill>
                <a:sym typeface="Calibri"/>
              </a:rPr>
              <a:t>rojects at local schools</a:t>
            </a:r>
          </a:p>
          <a:p>
            <a:pPr marL="800100" lvl="1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Cash donation for the NewBo City Market - Rotary Hall</a:t>
            </a:r>
          </a:p>
          <a:p>
            <a:pPr marL="800100" lvl="1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Rejuvenation of the Czech Village Bandstand Plaza</a:t>
            </a:r>
          </a:p>
          <a:p>
            <a:pPr marL="800100" marR="0" lvl="1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i="0" u="none" strike="noStrike" cap="none" dirty="0">
                <a:solidFill>
                  <a:schemeClr val="dk1"/>
                </a:solidFill>
                <a:sym typeface="Calibri"/>
              </a:rPr>
              <a:t>Supported Art in the Parks with sculptures in city parks</a:t>
            </a:r>
          </a:p>
          <a:p>
            <a:pPr marL="800100" marR="0" lvl="1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Taylor Elementary playground upgrade</a:t>
            </a:r>
          </a:p>
          <a:p>
            <a:pPr marL="800100" marR="0" lvl="1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i="0" u="none" strike="noStrike" cap="none" dirty="0">
                <a:solidFill>
                  <a:schemeClr val="dk1"/>
                </a:solidFill>
                <a:sym typeface="Calibri"/>
              </a:rPr>
              <a:t>HACAP Operation Backpack grant and support</a:t>
            </a:r>
          </a:p>
          <a:p>
            <a:pPr marL="800100" marR="0" lvl="1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i="0" u="none" strike="noStrike" cap="none" dirty="0">
                <a:solidFill>
                  <a:schemeClr val="dk1"/>
                </a:solidFill>
                <a:sym typeface="Calibri"/>
              </a:rPr>
              <a:t>Prospect Meadows - Baseball / Softball Complex</a:t>
            </a:r>
          </a:p>
          <a:p>
            <a:pPr marL="1200150" lvl="2" indent="-342900">
              <a:spcBef>
                <a:spcPts val="56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Recognition Wall – Metro-wide project</a:t>
            </a:r>
          </a:p>
          <a:p>
            <a:pPr marL="1200150" lvl="2" indent="-342900">
              <a:spcBef>
                <a:spcPts val="56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Miracle Field Pavilion &amp; Memorial Garden – District Grant</a:t>
            </a:r>
          </a:p>
          <a:p>
            <a:pPr marL="800100" lvl="1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i="0" u="none" strike="noStrike" cap="none" dirty="0">
                <a:solidFill>
                  <a:schemeClr val="dk1"/>
                </a:solidFill>
                <a:sym typeface="Calibri"/>
              </a:rPr>
              <a:t>Indian Creek Nature Center trail clean </a:t>
            </a:r>
            <a:r>
              <a:rPr lang="en-US" sz="2400" dirty="0"/>
              <a:t>u</a:t>
            </a:r>
            <a:r>
              <a:rPr lang="en-US" sz="2400" i="0" u="none" strike="noStrike" cap="none" dirty="0">
                <a:solidFill>
                  <a:schemeClr val="dk1"/>
                </a:solidFill>
                <a:sym typeface="Calibri"/>
              </a:rPr>
              <a:t>p</a:t>
            </a:r>
          </a:p>
          <a:p>
            <a:pPr marL="1200150" lvl="2" indent="-342900">
              <a:spcBef>
                <a:spcPts val="56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2000" i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b="1" dirty="0"/>
              <a:t>International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Service Projects</a:t>
            </a:r>
          </a:p>
        </p:txBody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228600" y="1219200"/>
            <a:ext cx="8229600" cy="518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800100" marR="0" lvl="4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200" b="1" dirty="0"/>
              <a:t>Sustainable </a:t>
            </a: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Farming Project:</a:t>
            </a:r>
          </a:p>
          <a:p>
            <a:pPr marL="800100" lvl="4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Donations to help create the means for people to feed themselves while creating income for their families and communities in Liberia</a:t>
            </a:r>
          </a:p>
          <a:p>
            <a:pPr marL="800100" marR="0" lvl="4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Clean Water Projects:</a:t>
            </a:r>
          </a:p>
          <a:p>
            <a:pPr marL="800100" marR="0" lvl="4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Collaborated with First Lutheran Church to help fund a well that provides clean drinking water for 26,000 residents </a:t>
            </a:r>
            <a:r>
              <a:rPr lang="en-US" sz="2200" dirty="0"/>
              <a:t>in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town of Same, Tanzania</a:t>
            </a:r>
          </a:p>
          <a:p>
            <a:pPr marL="800100" lvl="4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/>
              <a:t>Worked with Haiti Community Health Initiative and other area Rotary clubs. Roughly 30,000 citizens of Haiti will be positively impacted by the clean water systems built via this project.</a:t>
            </a:r>
            <a:endParaRPr lang="en-US"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lvl="4" indent="-342900">
              <a:buClr>
                <a:schemeClr val="dk1"/>
              </a:buClr>
              <a:buSzPct val="25000"/>
            </a:pPr>
            <a:r>
              <a:rPr lang="en-US" sz="2200" b="1" dirty="0" err="1"/>
              <a:t>Ponseti</a:t>
            </a:r>
            <a:r>
              <a:rPr lang="en-US" sz="2200" b="1" dirty="0"/>
              <a:t> / RAG4Clubfoot Project:</a:t>
            </a:r>
          </a:p>
          <a:p>
            <a:pPr marL="800100" lvl="4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Doctors around the world are trained in the highly effective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Ponseti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method to treat / correct clubfoot.</a:t>
            </a:r>
          </a:p>
          <a:p>
            <a:pPr marL="800100" marR="0" lvl="4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Expectations of Rotary Members</a:t>
            </a:r>
          </a:p>
        </p:txBody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381000" y="1600200"/>
            <a:ext cx="84582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Strive to attend 60% of weekly </a:t>
            </a:r>
            <a:r>
              <a:rPr lang="en-US" sz="2400" dirty="0"/>
              <a:t>R</a:t>
            </a: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otary meetings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/>
              <a:t>Our Monday meetings start at noon and end by 1:00 pm </a:t>
            </a:r>
            <a:endParaRPr lang="en-US" sz="2400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1" indent="-34290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You can stay plugged into Rotary by:</a:t>
            </a:r>
          </a:p>
          <a:p>
            <a:pPr lvl="2" indent="-285750"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dirty="0"/>
              <a:t>V</a:t>
            </a:r>
            <a:r>
              <a:rPr lang="en-US" b="0" i="0" u="none" strike="noStrike" cap="none" dirty="0">
                <a:solidFill>
                  <a:schemeClr val="dk1"/>
                </a:solidFill>
                <a:sym typeface="Calibri"/>
              </a:rPr>
              <a:t>isiting other Rotary Clubs	</a:t>
            </a:r>
          </a:p>
          <a:p>
            <a:pPr lvl="2" indent="-285750"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dirty="0"/>
              <a:t>A</a:t>
            </a:r>
            <a:r>
              <a:rPr lang="en-US" b="0" i="0" u="none" strike="noStrike" cap="none" dirty="0">
                <a:solidFill>
                  <a:schemeClr val="dk1"/>
                </a:solidFill>
                <a:sym typeface="Calibri"/>
              </a:rPr>
              <a:t>ttending a Rotary Fun </a:t>
            </a:r>
            <a:r>
              <a:rPr lang="en-US" dirty="0"/>
              <a:t>G</a:t>
            </a:r>
            <a:r>
              <a:rPr lang="en-US" b="0" i="0" u="none" strike="noStrike" cap="none" dirty="0">
                <a:solidFill>
                  <a:schemeClr val="dk1"/>
                </a:solidFill>
                <a:sym typeface="Calibri"/>
              </a:rPr>
              <a:t>roup Meeting</a:t>
            </a:r>
          </a:p>
          <a:p>
            <a:pPr lvl="2" indent="-285750"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dirty="0"/>
              <a:t>Participating in Special Events</a:t>
            </a:r>
          </a:p>
          <a:p>
            <a:pPr lvl="2" indent="-285750"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dirty="0"/>
              <a:t>Attending Committee Meetings</a:t>
            </a:r>
            <a:endParaRPr lang="en-US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2" indent="-285750"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dirty="0"/>
              <a:t>O</a:t>
            </a:r>
            <a:r>
              <a:rPr lang="en-US" b="0" i="0" u="none" strike="noStrike" cap="none" dirty="0">
                <a:solidFill>
                  <a:schemeClr val="dk1"/>
                </a:solidFill>
                <a:sym typeface="Calibri"/>
              </a:rPr>
              <a:t>nline </a:t>
            </a:r>
            <a:r>
              <a:rPr lang="en-US" dirty="0"/>
              <a:t>@ </a:t>
            </a:r>
            <a:r>
              <a:rPr lang="en-US" b="0" i="0" u="none" strike="noStrike" cap="none" dirty="0">
                <a:solidFill>
                  <a:schemeClr val="dk1"/>
                </a:solidFill>
                <a:sym typeface="Calibri"/>
              </a:rPr>
              <a:t>rotaryeclubone.org (max. 6 make-ups per year) </a:t>
            </a:r>
            <a:endParaRPr lang="en-US" sz="2400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1" indent="-34290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Support Rotary sponsored events when possible</a:t>
            </a:r>
          </a:p>
          <a:p>
            <a:pPr lvl="1" indent="-34290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Bring a guest to a meeting; encourage new members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xfrm>
            <a:off x="457200" y="1256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To Get Involved</a:t>
            </a:r>
          </a:p>
        </p:txBody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76200" y="1155569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i="0" u="none" strike="noStrike" cap="none" dirty="0">
                <a:solidFill>
                  <a:schemeClr val="dk1"/>
                </a:solidFill>
                <a:sym typeface="Calibri"/>
              </a:rPr>
              <a:t>Serve on a committee</a:t>
            </a:r>
          </a:p>
          <a:p>
            <a:pPr marL="914400" marR="0" lvl="1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i="0" u="none" strike="noStrike" cap="none" dirty="0">
                <a:solidFill>
                  <a:schemeClr val="dk1"/>
                </a:solidFill>
                <a:sym typeface="Calibri"/>
              </a:rPr>
              <a:t>Consider volunteering to serve on the </a:t>
            </a:r>
            <a:r>
              <a:rPr lang="en-US" dirty="0"/>
              <a:t>B</a:t>
            </a:r>
            <a:r>
              <a:rPr lang="en-US" sz="2800" i="0" u="none" strike="noStrike" cap="none" dirty="0">
                <a:solidFill>
                  <a:schemeClr val="dk1"/>
                </a:solidFill>
                <a:sym typeface="Calibri"/>
              </a:rPr>
              <a:t>oard of Directors</a:t>
            </a:r>
          </a:p>
          <a:p>
            <a:pPr marL="914400" marR="0" lvl="1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i="0" u="none" strike="noStrike" cap="none" dirty="0">
                <a:solidFill>
                  <a:schemeClr val="dk1"/>
                </a:solidFill>
                <a:sym typeface="Calibri"/>
              </a:rPr>
              <a:t>Host a Breakout </a:t>
            </a:r>
            <a:r>
              <a:rPr lang="en-US" dirty="0"/>
              <a:t>S</a:t>
            </a:r>
            <a:r>
              <a:rPr lang="en-US" sz="2800" i="0" u="none" strike="noStrike" cap="none" dirty="0">
                <a:solidFill>
                  <a:schemeClr val="dk1"/>
                </a:solidFill>
                <a:sym typeface="Calibri"/>
              </a:rPr>
              <a:t>ession</a:t>
            </a:r>
          </a:p>
          <a:p>
            <a:pPr marL="914400" marR="0" lvl="1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Attend a club social event</a:t>
            </a:r>
            <a:endParaRPr lang="en-US" sz="2800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914400" marR="0" lvl="1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i="0" u="none" strike="noStrike" cap="none" dirty="0">
                <a:solidFill>
                  <a:schemeClr val="dk1"/>
                </a:solidFill>
                <a:sym typeface="Calibri"/>
              </a:rPr>
              <a:t>Volunteer to work on a project </a:t>
            </a:r>
            <a:r>
              <a:rPr lang="en-US" dirty="0"/>
              <a:t>-</a:t>
            </a:r>
            <a:r>
              <a:rPr lang="en-US" sz="2800" i="0" u="none" strike="noStrike" cap="none" dirty="0">
                <a:solidFill>
                  <a:schemeClr val="dk1"/>
                </a:solidFill>
                <a:sym typeface="Calibri"/>
              </a:rPr>
              <a:t> grants, youth golf tournaments, etc.</a:t>
            </a:r>
          </a:p>
          <a:p>
            <a:pPr marL="914400" marR="0" lvl="1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Participate in a Rotary Fun Group</a:t>
            </a:r>
            <a:endParaRPr lang="en-US" sz="2800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914400" marR="0" lvl="1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i="0" u="none" strike="noStrike" cap="none" dirty="0">
                <a:solidFill>
                  <a:schemeClr val="dk1"/>
                </a:solidFill>
                <a:sym typeface="Calibri"/>
              </a:rPr>
              <a:t>Sit at a different table each week</a:t>
            </a:r>
          </a:p>
          <a:p>
            <a:pPr marL="914400" marR="0" lvl="1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Attend First Friday – lunch on the first Friday     of each month hosted at Matthew 25</a:t>
            </a:r>
            <a:endParaRPr lang="en-US" sz="2800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 Rotary Club Committees</a:t>
            </a:r>
          </a:p>
        </p:txBody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381000" y="1447800"/>
            <a:ext cx="85344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sym typeface="Calibri"/>
              </a:rPr>
              <a:t>Brooke Fitzgerald &amp; Robb Loftsgard 	Membership Committee Co-Chairs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sz="800" b="1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sym typeface="Calibri"/>
              </a:rPr>
              <a:t>Adam Moore 			Communications Committee Chair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sz="800" b="1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sym typeface="Calibri"/>
              </a:rPr>
              <a:t>Michelle Owens 			Program Committee Chair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sz="800" b="1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sym typeface="Calibri"/>
              </a:rPr>
              <a:t>Jen Welton 			Past Program Committee Chair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sz="800" b="1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sym typeface="Calibri"/>
              </a:rPr>
              <a:t>Susan Koch 			Service / Social Committee Chair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sz="800" b="1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sym typeface="Calibri"/>
              </a:rPr>
              <a:t>Sandy Sublett			Foundation Committee Chair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sz="800" b="1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sym typeface="Calibri"/>
              </a:rPr>
              <a:t>Jenny Bosking			Youth Leadership Committee Chair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sz="800" b="1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sym typeface="Calibri"/>
              </a:rPr>
              <a:t>Cydney Lovell			Youth Exchange Committee Chair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sz="800" b="1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sym typeface="Calibri"/>
              </a:rPr>
              <a:t>_____________			International Committee Chair</a:t>
            </a:r>
          </a:p>
          <a:p>
            <a:pPr lvl="1" indent="-342900">
              <a:buClr>
                <a:schemeClr val="dk1"/>
              </a:buClr>
              <a:buSzPct val="100000"/>
              <a:buFont typeface="Arial"/>
              <a:buChar char="•"/>
            </a:pPr>
            <a:endParaRPr lang="en-US" sz="2000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208D2-2D4F-CCAC-579B-15A324145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Jim Koch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D36B9C-C60B-F8D9-46F9-DA320F54E7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 good Rotarian looks like</a:t>
            </a:r>
          </a:p>
        </p:txBody>
      </p:sp>
    </p:spTree>
    <p:extLst>
      <p:ext uri="{BB962C8B-B14F-4D97-AF65-F5344CB8AC3E}">
        <p14:creationId xmlns:p14="http://schemas.microsoft.com/office/powerpoint/2010/main" val="36517704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e-Newsletter-Ripples</a:t>
            </a:r>
          </a:p>
        </p:txBody>
      </p:sp>
      <p:sp>
        <p:nvSpPr>
          <p:cNvPr id="236" name="Shape 2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Version 1.10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FAB13A-AEE2-4DB2-8687-144944495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3117254"/>
            <a:ext cx="5724525" cy="32123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569E96-DC36-4B04-8D6D-1C95E4638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665" y="1905000"/>
            <a:ext cx="5715000" cy="9525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Get Social!</a:t>
            </a:r>
          </a:p>
        </p:txBody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533400" y="2133600"/>
            <a:ext cx="8077200" cy="2819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Follow us on Facebook, Twitter &amp; LinkedIn!</a:t>
            </a:r>
          </a:p>
        </p:txBody>
      </p:sp>
      <p:pic>
        <p:nvPicPr>
          <p:cNvPr id="250" name="Shape 250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731" y="3300682"/>
            <a:ext cx="1568336" cy="966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 descr="facebook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13064" y="3242468"/>
            <a:ext cx="1568336" cy="1024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7E173EC7-32D8-4788-B23D-D83B45A58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3282614"/>
            <a:ext cx="990600" cy="990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Rotary Organization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447800"/>
            <a:ext cx="6096000" cy="3733800"/>
          </a:xfrm>
        </p:spPr>
        <p:txBody>
          <a:bodyPr/>
          <a:lstStyle/>
          <a:p>
            <a:pPr>
              <a:buClr>
                <a:schemeClr val="dk1"/>
              </a:buClr>
              <a:buSzPct val="25000"/>
            </a:pPr>
            <a:endParaRPr lang="en-US" sz="2800" b="1" dirty="0"/>
          </a:p>
          <a:p>
            <a:pPr>
              <a:buClr>
                <a:schemeClr val="dk1"/>
              </a:buClr>
              <a:buSzPct val="25000"/>
            </a:pPr>
            <a:endParaRPr lang="en-US" sz="2800" b="1" dirty="0"/>
          </a:p>
          <a:p>
            <a:pPr lvl="1">
              <a:buClr>
                <a:schemeClr val="dk1"/>
              </a:buClr>
              <a:buSzPct val="25000"/>
            </a:pPr>
            <a:r>
              <a:rPr lang="en-US" sz="3600" b="1" dirty="0"/>
              <a:t>Rotary is made up of:</a:t>
            </a:r>
            <a:endParaRPr lang="en-US" sz="3600" dirty="0"/>
          </a:p>
          <a:p>
            <a:pPr marL="1524000" lvl="2" indent="-4572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1" dirty="0"/>
              <a:t>Rotary International</a:t>
            </a:r>
          </a:p>
          <a:p>
            <a:pPr marL="1524000" lvl="2" indent="-4572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1" dirty="0"/>
              <a:t>The Rotary Foundation</a:t>
            </a:r>
          </a:p>
          <a:p>
            <a:pPr marL="1524000" lvl="2" indent="-4572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1" dirty="0"/>
              <a:t>The Rotary Clubs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757644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457200" y="26285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Attending Other Area Clubs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152400" y="1295400"/>
            <a:ext cx="8229600" cy="502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00050" lvl="1" indent="0">
              <a:spcBef>
                <a:spcPts val="0"/>
              </a:spcBef>
              <a:buClr>
                <a:schemeClr val="dk1"/>
              </a:buClr>
              <a:buSzPct val="100000"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 indent="-342900">
              <a:spcBef>
                <a:spcPts val="36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Tuesday @ 12:00 pm</a:t>
            </a:r>
            <a:r>
              <a:rPr lang="en-US" sz="2000" b="1" dirty="0"/>
              <a:t> -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Marion/East Cedar Rapids</a:t>
            </a:r>
          </a:p>
          <a:p>
            <a:pPr lvl="1" indent="-342900">
              <a:spcBef>
                <a:spcPts val="36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   </a:t>
            </a:r>
            <a:r>
              <a:rPr lang="en-US" sz="2000" dirty="0"/>
              <a:t>Indian Creek Country Club</a:t>
            </a:r>
            <a:endParaRPr lang="en-US"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 indent="-34290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Wednesday @ 12:00 pm</a:t>
            </a:r>
            <a:r>
              <a:rPr lang="en-US" sz="2000" b="1" dirty="0"/>
              <a:t> -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Cedar Rapids West’</a:t>
            </a:r>
          </a:p>
          <a:p>
            <a:pPr marL="400050" lvl="1" indent="0">
              <a:spcBef>
                <a:spcPts val="360"/>
              </a:spcBef>
              <a:buClr>
                <a:schemeClr val="dk1"/>
              </a:buClr>
              <a:buSzPct val="100000"/>
            </a:pPr>
            <a:r>
              <a:rPr lang="en-US" sz="2000" dirty="0"/>
              <a:t>            National Czech &amp; Slovak Library &amp;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Museum</a:t>
            </a:r>
            <a:endParaRPr lang="en-US"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 indent="-34290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 dirty="0"/>
              <a:t>Wednesday @ 5:30 pm - Linn County</a:t>
            </a:r>
            <a:endParaRPr lang="en-US"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 indent="-342900">
              <a:spcBef>
                <a:spcPts val="36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   </a:t>
            </a:r>
            <a:r>
              <a:rPr lang="en-US" sz="2000" dirty="0"/>
              <a:t>Shores Event Center</a:t>
            </a:r>
            <a:endParaRPr lang="en-US"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 indent="-34290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Thursday @ 7:00 am</a:t>
            </a:r>
            <a:r>
              <a:rPr lang="en-US" sz="2000" b="1" dirty="0"/>
              <a:t> -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Cedar Rapids Sunrise</a:t>
            </a:r>
          </a:p>
          <a:p>
            <a:pPr lvl="1" indent="-342900">
              <a:spcBef>
                <a:spcPts val="36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   </a:t>
            </a:r>
            <a:r>
              <a:rPr lang="en-US" sz="2000" dirty="0"/>
              <a:t>Matthew 25 Groundswell Café </a:t>
            </a:r>
            <a:endParaRPr lang="en-US"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 indent="-34290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Thursday @ 11:30 am – </a:t>
            </a:r>
            <a:r>
              <a:rPr lang="en-US" sz="2000" b="1" dirty="0"/>
              <a:t>Cedar Rapids / Hiawatha 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Metro North</a:t>
            </a:r>
          </a:p>
          <a:p>
            <a:pPr lvl="1" indent="-342900">
              <a:spcBef>
                <a:spcPts val="36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  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Biaggi’s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Restaurant</a:t>
            </a:r>
          </a:p>
          <a:p>
            <a:pPr lvl="1" indent="-34290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Friday @ 7:00 am - Cedar Rapids Daybreak</a:t>
            </a:r>
          </a:p>
          <a:p>
            <a:pPr lvl="1" indent="-342900">
              <a:spcBef>
                <a:spcPts val="36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   Cedar Rapids Country Club</a:t>
            </a:r>
          </a:p>
          <a:p>
            <a:pPr lvl="1" indent="-34290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Friday @ 7:00 am (1</a:t>
            </a:r>
            <a:r>
              <a:rPr lang="en-US" sz="2000" b="1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3</a:t>
            </a:r>
            <a:r>
              <a:rPr lang="en-US" sz="2000" b="1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rd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Fridays of the Month) - Gateway</a:t>
            </a:r>
          </a:p>
          <a:p>
            <a:pPr lvl="1" indent="-342900">
              <a:spcBef>
                <a:spcPts val="36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   Four Oaks Campus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title"/>
          </p:nvPr>
        </p:nvSpPr>
        <p:spPr>
          <a:xfrm>
            <a:off x="0" y="12192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 </a:t>
            </a:r>
            <a:b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being a Rotarian!</a:t>
            </a:r>
          </a:p>
        </p:txBody>
      </p:sp>
      <p:sp>
        <p:nvSpPr>
          <p:cNvPr id="257" name="Shape 257"/>
          <p:cNvSpPr txBox="1"/>
          <p:nvPr/>
        </p:nvSpPr>
        <p:spPr>
          <a:xfrm>
            <a:off x="0" y="4648200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Questions?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6575" y="289560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Rotary International Headquarters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4787"/>
            <a:ext cx="8229600" cy="4926013"/>
          </a:xfrm>
        </p:spPr>
        <p:txBody>
          <a:bodyPr/>
          <a:lstStyle/>
          <a:p>
            <a:r>
              <a:rPr lang="en-US" dirty="0"/>
              <a:t>					    Located In Evanston, IL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7774" y="2514600"/>
            <a:ext cx="4305202" cy="287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833" y="1664684"/>
            <a:ext cx="3657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064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Rotary </a:t>
            </a:r>
            <a:r>
              <a:rPr lang="en-US" b="1" dirty="0"/>
              <a:t>International</a:t>
            </a:r>
            <a:endParaRPr lang="en-US" sz="4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382000" cy="472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i="0" u="none" strike="noStrike" cap="none" dirty="0">
                <a:solidFill>
                  <a:schemeClr val="dk1"/>
                </a:solidFill>
                <a:sym typeface="Calibri"/>
              </a:rPr>
              <a:t>Rotary International has more than 1.2 million members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sz="2400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/>
              <a:t>Rotary has more than $1 billion dollars in assets and manages its assets in 29 different currencies</a:t>
            </a:r>
            <a:br>
              <a:rPr lang="en-US" sz="2400" dirty="0"/>
            </a:br>
            <a:endParaRPr lang="en-US" sz="2400" dirty="0"/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/>
              <a:t>Rotary has invested $3 billion in thousands of projects over the past 100 years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sz="2400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1" indent="-34290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i="0" u="none" strike="noStrike" cap="none" dirty="0">
                <a:solidFill>
                  <a:schemeClr val="dk1"/>
                </a:solidFill>
                <a:sym typeface="Calibri"/>
              </a:rPr>
              <a:t>There are over 35,000 Rotary clubs</a:t>
            </a:r>
            <a:r>
              <a:rPr lang="en-US" sz="2400" dirty="0"/>
              <a:t> </a:t>
            </a:r>
            <a:r>
              <a:rPr lang="en-US" sz="2400" i="0" u="none" strike="noStrike" cap="none" dirty="0">
                <a:solidFill>
                  <a:schemeClr val="dk1"/>
                </a:solidFill>
                <a:sym typeface="Calibri"/>
              </a:rPr>
              <a:t>in 200 countries around the world</a:t>
            </a:r>
          </a:p>
          <a:p>
            <a:pPr lvl="1" indent="-342900">
              <a:buClr>
                <a:schemeClr val="dk1"/>
              </a:buClr>
              <a:buSzPct val="100000"/>
              <a:buFont typeface="Arial"/>
              <a:buChar char="•"/>
            </a:pPr>
            <a:endParaRPr lang="en-US" sz="800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Rotary </a:t>
            </a:r>
            <a:r>
              <a:rPr lang="en-US" b="1" dirty="0"/>
              <a:t>International</a:t>
            </a:r>
            <a:endParaRPr lang="en-US" sz="4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228600" y="1600200"/>
            <a:ext cx="8382000" cy="472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1" indent="-34290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i="0" u="none" strike="noStrike" cap="none" dirty="0">
                <a:solidFill>
                  <a:schemeClr val="dk1"/>
                </a:solidFill>
                <a:sym typeface="Calibri"/>
              </a:rPr>
              <a:t>Rotary International is divided into 534 districts.  </a:t>
            </a:r>
          </a:p>
          <a:p>
            <a:pPr lvl="1" indent="-342900">
              <a:buClr>
                <a:schemeClr val="dk1"/>
              </a:buClr>
              <a:buSzPct val="100000"/>
              <a:buFont typeface="Arial"/>
              <a:buChar char="•"/>
            </a:pPr>
            <a:endParaRPr lang="en-US" sz="2400" dirty="0"/>
          </a:p>
          <a:p>
            <a:pPr lvl="1" indent="-34290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/>
              <a:t>The Cedar Rapids Downtown </a:t>
            </a:r>
            <a:r>
              <a:rPr lang="en-US" sz="2400" i="0" u="none" strike="noStrike" cap="none" dirty="0">
                <a:solidFill>
                  <a:schemeClr val="dk1"/>
                </a:solidFill>
                <a:sym typeface="Calibri"/>
              </a:rPr>
              <a:t>Rotary Club is in </a:t>
            </a:r>
            <a:r>
              <a:rPr lang="en-US" sz="2400" dirty="0"/>
              <a:t>d</a:t>
            </a:r>
            <a:r>
              <a:rPr lang="en-US" sz="2400" i="0" u="none" strike="noStrike" cap="none" dirty="0">
                <a:solidFill>
                  <a:schemeClr val="dk1"/>
                </a:solidFill>
                <a:sym typeface="Calibri"/>
              </a:rPr>
              <a:t>istrict #5970, </a:t>
            </a:r>
            <a:r>
              <a:rPr lang="en-US" sz="2400" dirty="0"/>
              <a:t>which</a:t>
            </a:r>
            <a:r>
              <a:rPr lang="en-US" sz="2400" i="0" u="none" strike="noStrike" cap="none" dirty="0">
                <a:solidFill>
                  <a:schemeClr val="dk1"/>
                </a:solidFill>
                <a:sym typeface="Calibri"/>
              </a:rPr>
              <a:t> covers the northern half of Iowa and includes a total of 50 clubs.</a:t>
            </a:r>
          </a:p>
          <a:p>
            <a:pPr lvl="1" indent="-342900">
              <a:buClr>
                <a:schemeClr val="dk1"/>
              </a:buClr>
              <a:buSzPct val="100000"/>
              <a:buFont typeface="Arial"/>
              <a:buChar char="•"/>
            </a:pPr>
            <a:endParaRPr lang="en-US" sz="2400" dirty="0"/>
          </a:p>
          <a:p>
            <a:pPr lvl="1" indent="-34290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/>
              <a:t>T</a:t>
            </a:r>
            <a:r>
              <a:rPr lang="en-US" sz="2400" i="0" u="none" strike="noStrike" cap="none" dirty="0">
                <a:solidFill>
                  <a:schemeClr val="dk1"/>
                </a:solidFill>
                <a:sym typeface="Calibri"/>
              </a:rPr>
              <a:t>he </a:t>
            </a:r>
            <a:r>
              <a:rPr lang="en-US" sz="2400" dirty="0"/>
              <a:t>Cedar Rapids </a:t>
            </a:r>
            <a:r>
              <a:rPr lang="en-US" sz="2400" i="0" u="none" strike="noStrike" cap="none" dirty="0">
                <a:solidFill>
                  <a:schemeClr val="dk1"/>
                </a:solidFill>
                <a:sym typeface="Calibri"/>
              </a:rPr>
              <a:t>Downtown Rotary Club is:</a:t>
            </a:r>
          </a:p>
          <a:p>
            <a:pPr lvl="2" indent="-342900">
              <a:buClr>
                <a:schemeClr val="dk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dirty="0"/>
              <a:t>T</a:t>
            </a:r>
            <a:r>
              <a:rPr lang="en-US" i="0" u="none" strike="noStrike" cap="none" dirty="0">
                <a:solidFill>
                  <a:schemeClr val="dk1"/>
                </a:solidFill>
                <a:sym typeface="Calibri"/>
              </a:rPr>
              <a:t>he largest club in </a:t>
            </a:r>
            <a:r>
              <a:rPr lang="en-US" dirty="0"/>
              <a:t>our</a:t>
            </a:r>
            <a:r>
              <a:rPr lang="en-US" i="0" u="none" strike="noStrike" cap="none" dirty="0">
                <a:solidFill>
                  <a:schemeClr val="dk1"/>
                </a:solidFill>
                <a:sym typeface="Calibri"/>
              </a:rPr>
              <a:t> district</a:t>
            </a:r>
            <a:r>
              <a:rPr lang="en-US" dirty="0"/>
              <a:t> </a:t>
            </a:r>
          </a:p>
          <a:p>
            <a:pPr lvl="2" indent="-342900">
              <a:buClr>
                <a:schemeClr val="dk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dirty="0"/>
              <a:t>In the top 25 largest Rotary clubs in the United States</a:t>
            </a:r>
            <a:endParaRPr lang="en-US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4908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Rotary.org</a:t>
            </a:r>
          </a:p>
        </p:txBody>
      </p:sp>
      <p:pic>
        <p:nvPicPr>
          <p:cNvPr id="182" name="Shape 182"/>
          <p:cNvPicPr preferRelativeResize="0">
            <a:picLocks noGrp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47800"/>
            <a:ext cx="6858000" cy="42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Rotary Mission</a:t>
            </a:r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6858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 service to others</a:t>
            </a:r>
          </a:p>
          <a:p>
            <a:pPr marL="6858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Promote high ethical standards</a:t>
            </a:r>
          </a:p>
          <a:p>
            <a:pPr marL="6858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 world understanding, goodwill and peace through fellowship of business, professional and community leaders.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10394</TotalTime>
  <Words>2222</Words>
  <Application>Microsoft Office PowerPoint</Application>
  <PresentationFormat>On-screen Show (4:3)</PresentationFormat>
  <Paragraphs>315</Paragraphs>
  <Slides>41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Arial Nova</vt:lpstr>
      <vt:lpstr>Calibri</vt:lpstr>
      <vt:lpstr>Calibri Light</vt:lpstr>
      <vt:lpstr>Symbol</vt:lpstr>
      <vt:lpstr>Wingdings</vt:lpstr>
      <vt:lpstr>Office Theme</vt:lpstr>
      <vt:lpstr>1_Office Theme</vt:lpstr>
      <vt:lpstr>The Rotary Club of Cedar Rapids</vt:lpstr>
      <vt:lpstr>Meeting Objectives</vt:lpstr>
      <vt:lpstr>The World’s First Service Club</vt:lpstr>
      <vt:lpstr>The Rotary Organization</vt:lpstr>
      <vt:lpstr>Rotary International Headquarters</vt:lpstr>
      <vt:lpstr>Rotary International</vt:lpstr>
      <vt:lpstr>Rotary International</vt:lpstr>
      <vt:lpstr>Rotary.org</vt:lpstr>
      <vt:lpstr>Rotary Mission</vt:lpstr>
      <vt:lpstr>Rotary - Guiding Principles </vt:lpstr>
      <vt:lpstr>Rotary - Motto </vt:lpstr>
      <vt:lpstr>The Rotary Logo</vt:lpstr>
      <vt:lpstr>Affiliated Rotary Programs</vt:lpstr>
      <vt:lpstr>Affiliated Rotary Programs</vt:lpstr>
      <vt:lpstr>Rotary International Conventions</vt:lpstr>
      <vt:lpstr>PowerPoint Presentation</vt:lpstr>
      <vt:lpstr>The Rotary Foundation</vt:lpstr>
      <vt:lpstr>The Rotary Foundation - Polio</vt:lpstr>
      <vt:lpstr>The Rotary Foundation - Polio</vt:lpstr>
      <vt:lpstr>Funding the Rotary Foundation</vt:lpstr>
      <vt:lpstr>PowerPoint Presentation</vt:lpstr>
      <vt:lpstr>Rotary Foundation Global Grant Funding</vt:lpstr>
      <vt:lpstr>RotaryClubofCedarRapids.org</vt:lpstr>
      <vt:lpstr>CR Downtown Rotary Club</vt:lpstr>
      <vt:lpstr>Club History</vt:lpstr>
      <vt:lpstr>CR Rotary Club Leadership</vt:lpstr>
      <vt:lpstr> Executive Director </vt:lpstr>
      <vt:lpstr>CR Rotary Club Strategic Initiatives</vt:lpstr>
      <vt:lpstr>Rotary Club Membership Dues</vt:lpstr>
      <vt:lpstr>Charitable Contribution Initiatives</vt:lpstr>
      <vt:lpstr>Charitable Contributions</vt:lpstr>
      <vt:lpstr>Local Service Projects</vt:lpstr>
      <vt:lpstr>International Service Projects</vt:lpstr>
      <vt:lpstr>Expectations of Rotary Members</vt:lpstr>
      <vt:lpstr>How To Get Involved</vt:lpstr>
      <vt:lpstr>CR Rotary Club Committees</vt:lpstr>
      <vt:lpstr>Jim Koch Information</vt:lpstr>
      <vt:lpstr>e-Newsletter-Ripples</vt:lpstr>
      <vt:lpstr>Get Social!</vt:lpstr>
      <vt:lpstr>Attending Other Area Clubs</vt:lpstr>
      <vt:lpstr>Thank You  for being a Rotarian!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Rotary Club of Cedar Rapids rotaryclubofcedarrapids.org</dc:title>
  <dc:creator>Heyer, Steven</dc:creator>
  <cp:lastModifiedBy>Christine Crosby</cp:lastModifiedBy>
  <cp:revision>317</cp:revision>
  <cp:lastPrinted>2023-01-31T16:23:52Z</cp:lastPrinted>
  <dcterms:modified xsi:type="dcterms:W3CDTF">2023-02-09T17:21:27Z</dcterms:modified>
</cp:coreProperties>
</file>