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0" r:id="rId5"/>
  </p:sldMasterIdLst>
  <p:notesMasterIdLst>
    <p:notesMasterId r:id="rId50"/>
  </p:notesMasterIdLst>
  <p:sldIdLst>
    <p:sldId id="256" r:id="rId6"/>
    <p:sldId id="257" r:id="rId7"/>
    <p:sldId id="258" r:id="rId8"/>
    <p:sldId id="260" r:id="rId9"/>
    <p:sldId id="261" r:id="rId10"/>
    <p:sldId id="262" r:id="rId11"/>
    <p:sldId id="291" r:id="rId12"/>
    <p:sldId id="259" r:id="rId13"/>
    <p:sldId id="296" r:id="rId14"/>
    <p:sldId id="269" r:id="rId15"/>
    <p:sldId id="271" r:id="rId16"/>
    <p:sldId id="284" r:id="rId17"/>
    <p:sldId id="286" r:id="rId18"/>
    <p:sldId id="270" r:id="rId19"/>
    <p:sldId id="480" r:id="rId20"/>
    <p:sldId id="263" r:id="rId21"/>
    <p:sldId id="479" r:id="rId22"/>
    <p:sldId id="265" r:id="rId23"/>
    <p:sldId id="482" r:id="rId24"/>
    <p:sldId id="301" r:id="rId25"/>
    <p:sldId id="484" r:id="rId26"/>
    <p:sldId id="275" r:id="rId27"/>
    <p:sldId id="278" r:id="rId28"/>
    <p:sldId id="279" r:id="rId29"/>
    <p:sldId id="483" r:id="rId30"/>
    <p:sldId id="266" r:id="rId31"/>
    <p:sldId id="485" r:id="rId32"/>
    <p:sldId id="488" r:id="rId33"/>
    <p:sldId id="272" r:id="rId34"/>
    <p:sldId id="285" r:id="rId35"/>
    <p:sldId id="298" r:id="rId36"/>
    <p:sldId id="290" r:id="rId37"/>
    <p:sldId id="274" r:id="rId38"/>
    <p:sldId id="477" r:id="rId39"/>
    <p:sldId id="476" r:id="rId40"/>
    <p:sldId id="288" r:id="rId41"/>
    <p:sldId id="267" r:id="rId42"/>
    <p:sldId id="268" r:id="rId43"/>
    <p:sldId id="281" r:id="rId44"/>
    <p:sldId id="280" r:id="rId45"/>
    <p:sldId id="282" r:id="rId46"/>
    <p:sldId id="487" r:id="rId47"/>
    <p:sldId id="283" r:id="rId48"/>
    <p:sldId id="276" r:id="rId49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256" autoAdjust="0"/>
  </p:normalViewPr>
  <p:slideViewPr>
    <p:cSldViewPr>
      <p:cViewPr varScale="1">
        <p:scale>
          <a:sx n="107" d="100"/>
          <a:sy n="107" d="100"/>
        </p:scale>
        <p:origin x="217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675"/>
            <a:ext cx="3037839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675"/>
            <a:ext cx="3037839" cy="4651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8923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875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980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7833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https://www.youtube.com/watch?v=3EtKh_5GAlE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369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0009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https://www.youtube.com/watch?v=4r5LR6hX0tw [youtube.com]</a:t>
            </a:r>
            <a:r>
              <a:rPr lang="en-US" dirty="0"/>
              <a:t> video</a:t>
            </a:r>
            <a:endParaRPr dirty="0"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789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073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4375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43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812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9830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4666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01041" y="4416426"/>
            <a:ext cx="5608319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C464E-6F64-44F5-8C89-F03FE1C5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11767-26F1-4342-805B-5C502BEAC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07310-66E2-43CA-9F78-3C261345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16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07AB-2DEB-4703-ADFE-73887ED35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4173A-D88D-42DC-BF5C-FB0EC5143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CE48E-4EEE-4082-B15D-5B6E8EFE1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51493-E89D-4D97-A6B2-76A6EDAD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1053C-C50B-47B9-9B5C-FE75308B9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11E31-F5FE-494B-B882-DD799972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84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A22D-9EA6-40CF-AFD7-C71F943C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A0508-EA2C-4E18-9C77-59783001A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BEDD9-0034-49D4-987B-C0DBB5377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AB224-E55D-4BDC-8D17-DF50A0E98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AE3FC-6ABB-460D-8477-609C70BF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2F587-15BA-462E-99F3-7028F780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24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7FEC-E59D-4C37-BEFF-DC26B95D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E124B-15E5-4FA3-BBC2-3D229C4D5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93986-7F1D-46B8-8CD4-21C1522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468D4-C9DE-4112-AD90-046A8062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EA091-7EEC-4B2C-A4BD-A9E16E6C9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63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E62404-2C9F-454E-9524-3B3B359FE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0B6F6-E90A-441B-A095-441432338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29D9D-3A3A-4DDF-BEAA-3F411E71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2A6A-007E-4BEA-AC65-9E88D81F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D0142-F1A6-4F6D-BA59-559DDDB9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1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866745" y="5580745"/>
            <a:ext cx="1066799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7511-A010-4282-B67A-6C694225C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3CB33-DDB8-4B0A-B487-0C7A5F59B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C7262-828E-4BB8-B1AB-5AC1BA359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21B9-1769-426B-8A54-62BFC840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983F-14F8-46A9-B105-833EBFF2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2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6B27-4F8A-478C-B0B3-B2C5C901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0E686-44D4-4B4D-8942-C65E7B90A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F1074-FE0D-4654-B9A8-8077C760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A4C93-55EA-4FF1-BA62-C6D72DC88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F029C-41D0-406B-A316-08480B0E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464B-D20C-4327-AC9B-E3A33B1A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6E3E0-7CAC-4814-A3B7-CFD7FD983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BE4F0-B89E-4A07-A538-749CA661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18E1F-0A78-4831-B1CC-CE086E57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8AE94-D41A-4FD7-8403-7B331C98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3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7A91-D5AB-41F4-9072-6891E464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B16E3-F5B3-43F3-A44D-6F107BE47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20EE8-2AF4-4929-A6F8-7B05B4309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8ACE2-AF42-4857-BD45-82D7C2D0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F6F7E-7A95-4DFB-8DC8-EA08B2817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B6D60-5382-4676-84C1-447D3CB4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4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034D-4A2B-4E97-A306-848B73CA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82719-EAE7-47A3-978A-3258AAC94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2A99F-97CF-4D74-9A98-C29DC574D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36AF5-0307-4D8F-AB13-49759912D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0D86AC-84B7-4E0C-AA9E-532271EDFA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2064E-73B9-45B3-A5BC-0966DFEC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3A573-478B-48CF-842C-5296AA68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A180-DE46-41CE-8E78-BEB0A6602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5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0809D-0294-4408-A29B-1163F493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8AE0A-AA4B-45D6-9B46-28F5051C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6CF94-0C75-416E-A53C-2D4E5F1C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04162-4697-486A-9DFB-1D2FA17E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C1E3A-885C-4F15-9EAE-AA4AC814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E03E2-2E8B-42E9-8924-3E112BA0C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AC85-DAF0-4FD6-9F84-7F29FC1EF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2B367-E244-46C2-86EC-0EB1078E8B11}" type="datetimeFigureOut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F16E-6DD7-426B-AD4B-0AAF012A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9600C-D08F-49CD-8661-488353E22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5F90-FEBA-4537-B2CA-5C2AFC246D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RdowntownRotary@gmail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http://www.rotaryclubofcedarrapids.org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lookaside.fbsbx.com/lookaside/crawler/media/?media_id%3D1730573243643081&amp;imgrefurl=https://www.facebook.com/BoxHillCentralRotary/&amp;docid=0DYEoyzyurtD3M&amp;tbnid=ezdC2_iEReKFiM:&amp;vet=1&amp;w=960&amp;h=764&amp;bih=1052&amp;biw=1920&amp;ved=0ahUKEwii45vc8NrYAhXCTN8KHbDnA-kQMwh6KDIwMg&amp;iact=c&amp;ictx=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ctrTitle"/>
          </p:nvPr>
        </p:nvSpPr>
        <p:spPr>
          <a:xfrm>
            <a:off x="762000" y="3276600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Rotary Club of Cedar Rapids</a:t>
            </a:r>
            <a:endParaRPr lang="en-US" sz="28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1371600" y="4953000"/>
            <a:ext cx="6400799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Member Orientation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600"/>
            <a:ext cx="28956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dirty="0"/>
              <a:t>Past International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Service Projects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822960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8001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200" b="1" dirty="0"/>
              <a:t>Sustainable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Farming Project:</a:t>
            </a:r>
          </a:p>
          <a:p>
            <a:pPr marL="800100" lvl="4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Donations to help create the means for people to feed themselves while creating income for their families and communities in Liberia</a:t>
            </a:r>
          </a:p>
          <a:p>
            <a:pPr marL="8001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 Water Projects:</a:t>
            </a:r>
          </a:p>
          <a:p>
            <a:pPr marL="8001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Collaborated with First Lutheran Church to help fund a well that provides clean drinking water for 26,000 residents </a:t>
            </a:r>
            <a:r>
              <a:rPr lang="en-US" sz="2200" dirty="0"/>
              <a:t>in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town of Same, Tanzania</a:t>
            </a:r>
          </a:p>
          <a:p>
            <a:pPr marL="800100" lvl="4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/>
              <a:t>Worked with Haiti Community Health Initiative and other area Rotary clubs. Roughly 30,000 citizens of Haiti will be positively impacted by the clean water systems built via this project.</a:t>
            </a:r>
            <a:endParaRPr lang="en-US"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4" indent="-342900">
              <a:buClr>
                <a:schemeClr val="dk1"/>
              </a:buClr>
              <a:buSzPct val="25000"/>
            </a:pPr>
            <a:r>
              <a:rPr lang="en-US" sz="2200" b="1" dirty="0" err="1"/>
              <a:t>Ponseti</a:t>
            </a:r>
            <a:r>
              <a:rPr lang="en-US" sz="2200" b="1" dirty="0"/>
              <a:t> / RAG4Clubfoot Project:</a:t>
            </a:r>
          </a:p>
          <a:p>
            <a:pPr marL="800100" lvl="4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Doctors around the world are trained in the highly effective 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Ponseti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method to treat / correct clubfoot.</a:t>
            </a:r>
          </a:p>
          <a:p>
            <a:pPr marL="8001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Rotary.org</a:t>
            </a:r>
          </a:p>
        </p:txBody>
      </p:sp>
      <p:pic>
        <p:nvPicPr>
          <p:cNvPr id="182" name="Shape 182"/>
          <p:cNvPicPr preferRelativeResize="0">
            <a:picLocks noGrp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685800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Affiliated Rotary Programs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618579"/>
            <a:ext cx="8382000" cy="4953000"/>
          </a:xfrm>
        </p:spPr>
        <p:txBody>
          <a:bodyPr/>
          <a:lstStyle/>
          <a:p>
            <a:pPr lvl="1"/>
            <a:r>
              <a:rPr lang="en-US" sz="2400" b="1" dirty="0"/>
              <a:t>Interact Clubs:  </a:t>
            </a:r>
            <a:r>
              <a:rPr lang="en-US" sz="1800" b="1" dirty="0"/>
              <a:t>(Jefferson High School)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For Youth - Ages 12 to 18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Students develop leadership skills while working on projects designed to help their local community and also build international understanding.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More than 468,500 Interactors in 20,372 Interact clubs in over 150 countries</a:t>
            </a:r>
          </a:p>
          <a:p>
            <a:pPr marL="106045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03250" lvl="1" indent="0"/>
            <a:r>
              <a:rPr lang="en-US" sz="2400" b="1" dirty="0"/>
              <a:t>Rotaract Clubs:  </a:t>
            </a:r>
            <a:r>
              <a:rPr lang="en-US" sz="1800" b="1" dirty="0"/>
              <a:t>(no local </a:t>
            </a:r>
            <a:r>
              <a:rPr lang="en-US" sz="1800" b="1" dirty="0" err="1"/>
              <a:t>rotaract</a:t>
            </a:r>
            <a:r>
              <a:rPr lang="en-US" sz="1800" b="1" dirty="0"/>
              <a:t> clubs are sponsored at this time)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For adults - ages 18 to 30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Promote leadership, professional development and community service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203,000 Rotaractors in 10,904 clubs in 180 countries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564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/>
              <a:t>Affiliated Rotary Programs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447800"/>
            <a:ext cx="8382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0" lvl="1" indent="0"/>
            <a:r>
              <a:rPr lang="en-US" sz="2400" b="1" dirty="0">
                <a:latin typeface="Calibri" panose="020F0502020204030204" pitchFamily="34" charset="0"/>
              </a:rPr>
              <a:t>Rotary Youth Exchange: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</a:endParaRP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Historically, around 9,000 students ages 15 to 19 from more than 100 countries</a:t>
            </a: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Opportunity for students to live and attend school in other countries</a:t>
            </a:r>
          </a:p>
          <a:p>
            <a:pPr marL="603250" lvl="1"/>
            <a:endParaRPr lang="en-US" sz="2000" dirty="0">
              <a:latin typeface="Calibri" panose="020F0502020204030204" pitchFamily="34" charset="0"/>
            </a:endParaRPr>
          </a:p>
          <a:p>
            <a:pPr marL="603250" lvl="1" indent="0"/>
            <a:r>
              <a:rPr lang="en-US" sz="2400" b="1" dirty="0">
                <a:latin typeface="Calibri" panose="020F0502020204030204" pitchFamily="34" charset="0"/>
              </a:rPr>
              <a:t>Rotary Youth Leadership Awards (RYLA &amp; YRYLA):</a:t>
            </a:r>
          </a:p>
          <a:p>
            <a:pPr marL="603250" lvl="1" indent="0"/>
            <a:endParaRPr lang="en-US" sz="800" b="1" dirty="0">
              <a:latin typeface="Calibri" panose="020F0502020204030204" pitchFamily="34" charset="0"/>
            </a:endParaRPr>
          </a:p>
          <a:p>
            <a:pPr marL="9461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Leadership development seminars and events that are organized by Rotary for 500,000 students and young professionals ages 12 to 30</a:t>
            </a:r>
          </a:p>
          <a:p>
            <a:pPr marL="1003300" lvl="2" indent="0"/>
            <a:endParaRPr lang="en-US" sz="2000" b="1" dirty="0">
              <a:latin typeface="Calibri" panose="020F0502020204030204" pitchFamily="34" charset="0"/>
            </a:endParaRPr>
          </a:p>
          <a:p>
            <a:pPr marL="630237"/>
            <a:r>
              <a:rPr lang="en-US" sz="2400" b="1" dirty="0">
                <a:latin typeface="Calibri" panose="020F0502020204030204" pitchFamily="34" charset="0"/>
              </a:rPr>
              <a:t>Rotary Community Corps:</a:t>
            </a:r>
          </a:p>
          <a:p>
            <a:pPr marL="630237"/>
            <a:r>
              <a:rPr lang="en-US" sz="800" b="1" dirty="0">
                <a:latin typeface="Calibri" panose="020F0502020204030204" pitchFamily="34" charset="0"/>
              </a:rPr>
              <a:t> </a:t>
            </a:r>
          </a:p>
          <a:p>
            <a:pPr marL="973137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Rotary Community Corps members support local Rotary club projects but are not members of a Rotary club.  There are more than         8,500 corps in over 90 countries. </a:t>
            </a:r>
            <a:endParaRPr 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9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457200" y="504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International Conventions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864515" y="2971800"/>
            <a:ext cx="71628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en-US" sz="1000" b="1" u="sng" dirty="0"/>
          </a:p>
          <a:p>
            <a:pPr lvl="2"/>
            <a:r>
              <a:rPr lang="en-US" sz="2000" b="1" u="sng" dirty="0"/>
              <a:t>Past/Future Rotary International Conventions:</a:t>
            </a:r>
            <a:endParaRPr lang="en-US" sz="18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lvl="2"/>
            <a:endParaRPr lang="en-US" sz="12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1" dirty="0"/>
              <a:t>June 12 to 16, 2021 in Taipei, Taiwan </a:t>
            </a:r>
            <a:r>
              <a:rPr lang="en-US" sz="1800" b="1" i="1" dirty="0"/>
              <a:t>(went virtual)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1" dirty="0"/>
              <a:t>June 4 to 8, 2022 in Houston, Texas, USA</a:t>
            </a:r>
            <a:br>
              <a:rPr lang="en-US" sz="1800" b="1" dirty="0"/>
            </a:br>
            <a:endParaRPr lang="en-US" sz="18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May 27 – 31, 2023 in Melbourne, Australia</a:t>
            </a:r>
          </a:p>
          <a:p>
            <a:pPr lvl="2"/>
            <a:endParaRPr lang="en-US" sz="18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1" dirty="0"/>
              <a:t>June 8 – 12, 2024 in Singapore, Asia</a:t>
            </a:r>
            <a:endParaRPr lang="en-US" sz="20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lvl="2"/>
            <a:r>
              <a:rPr lang="en-US" sz="1800" b="1" dirty="0"/>
              <a:t>Attendance at a Rotary International Convention is 40,000. 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	(Future Convention dates and locations are tentative.)</a:t>
            </a:r>
          </a:p>
        </p:txBody>
      </p:sp>
      <p:pic>
        <p:nvPicPr>
          <p:cNvPr id="1026" name="Picture 2" descr="Future Rotary International Conventions - Rotary International - RI  Conventions">
            <a:extLst>
              <a:ext uri="{FF2B5EF4-FFF2-40B4-BE49-F238E27FC236}">
                <a16:creationId xmlns:a16="http://schemas.microsoft.com/office/drawing/2014/main" id="{A10E8C85-7D48-42D0-B2C3-F98F22EE7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r="18333"/>
          <a:stretch/>
        </p:blipFill>
        <p:spPr bwMode="auto">
          <a:xfrm>
            <a:off x="914400" y="1023748"/>
            <a:ext cx="2921915" cy="18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2 Rotary International Convention | Rotary District 5040">
            <a:extLst>
              <a:ext uri="{FF2B5EF4-FFF2-40B4-BE49-F238E27FC236}">
                <a16:creationId xmlns:a16="http://schemas.microsoft.com/office/drawing/2014/main" id="{0A54F834-C5D4-4979-AF70-3A9BBE21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47" y="1119536"/>
            <a:ext cx="1952452" cy="18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08D2-2D4F-CCAC-579B-15A32414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92163"/>
          </a:xfrm>
        </p:spPr>
        <p:txBody>
          <a:bodyPr/>
          <a:lstStyle/>
          <a:p>
            <a:r>
              <a:rPr lang="en-US" dirty="0"/>
              <a:t>Why Downtown Rotary?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36B9C-C60B-F8D9-46F9-DA320F54E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440363"/>
          </a:xfrm>
        </p:spPr>
        <p:txBody>
          <a:bodyPr/>
          <a:lstStyle/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sz="1800" dirty="0"/>
              <a:t>Use to be a “check-writing club, now flexing our muscles with service projects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sz="1800" dirty="0"/>
              <a:t>Quality and diversity of the membership</a:t>
            </a:r>
          </a:p>
          <a:p>
            <a:pPr marL="1060450" lvl="1" indent="-457200">
              <a:buFont typeface="Arial" panose="020B0604020202020204" pitchFamily="34" charset="0"/>
              <a:buChar char="•"/>
            </a:pPr>
            <a:r>
              <a:rPr lang="en-US" sz="1400" i="1" dirty="0"/>
              <a:t>Broad cross-section of business and professional members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sz="1800" dirty="0"/>
              <a:t>Opportunity to network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sz="1800" dirty="0"/>
              <a:t>Quality and educational value of programming</a:t>
            </a:r>
          </a:p>
          <a:p>
            <a:pPr marL="106045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Even most informed members learn something new about Cedar Rapids or the world at large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sz="1800" dirty="0"/>
              <a:t>Credentials of our speakers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sz="1800" dirty="0"/>
              <a:t>Rich history and established traditions</a:t>
            </a:r>
          </a:p>
          <a:p>
            <a:pPr marL="106045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Rotary itself, was only nine years old when Downtown Rotary was established in 1914.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sz="1800" dirty="0"/>
              <a:t>Choice of membership involvement level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sz="1800" dirty="0"/>
              <a:t>Strong commitment to education and children</a:t>
            </a:r>
          </a:p>
          <a:p>
            <a:pPr marL="106045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Strong support of our Interact Club, Rotary Active mentoring program and our Service Above Self awards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sz="1800" dirty="0"/>
              <a:t>Stability of membership</a:t>
            </a:r>
          </a:p>
          <a:p>
            <a:pPr marL="20320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70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dirty="0"/>
              <a:t>CR Downtown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Club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Chartered </a:t>
            </a:r>
            <a:r>
              <a:rPr lang="en-US" sz="2400" dirty="0"/>
              <a:t>o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n June 1, 1914 in Cedar Rapids, Iowa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Club ID Number is 2185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The 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4</a:t>
            </a:r>
            <a:r>
              <a:rPr lang="en-US" sz="2400" b="0" i="0" u="none" strike="noStrike" cap="none" baseline="30000" dirty="0">
                <a:solidFill>
                  <a:schemeClr val="dk1"/>
                </a:solidFill>
                <a:sym typeface="Calibri"/>
              </a:rPr>
              <a:t>th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 oldest Rotary club in Iowa</a:t>
            </a:r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In the top 25 largest Rotary clubs in the United States</a:t>
            </a:r>
            <a:br>
              <a:rPr lang="en-US" sz="2400" dirty="0"/>
            </a:br>
            <a:endParaRPr lang="en-US" sz="24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Currently the 53</a:t>
            </a:r>
            <a:r>
              <a:rPr lang="en-US" sz="2400" baseline="30000" dirty="0"/>
              <a:t>rd</a:t>
            </a:r>
            <a:r>
              <a:rPr lang="en-US" sz="2400" dirty="0"/>
              <a:t> largest club in the world (excluding Asia)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Over 210 members (</a:t>
            </a:r>
            <a:r>
              <a:rPr lang="en-US" sz="2400" dirty="0"/>
              <a:t>Active and Honorary)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Average age of our members</a:t>
            </a:r>
            <a:r>
              <a:rPr lang="en-US" sz="2400" dirty="0"/>
              <a:t> is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 55 years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Gender diversity is 36% Female and 64% Male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The average </a:t>
            </a:r>
            <a:r>
              <a:rPr lang="en-US" sz="2400" dirty="0"/>
              <a:t>t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enure in our Club is 14 years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CFED-09B9-4E48-B0E9-AEA9A2D4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Club History</a:t>
            </a:r>
          </a:p>
        </p:txBody>
      </p:sp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0512C2F0-90F6-46E4-BB43-4FCF980C4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63591"/>
            <a:ext cx="7162799" cy="4130818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C7C8B50-709A-2FD7-82FA-484010C4B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714836"/>
              </p:ext>
            </p:extLst>
          </p:nvPr>
        </p:nvGraphicFramePr>
        <p:xfrm>
          <a:off x="990600" y="5715000"/>
          <a:ext cx="66294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9400">
                  <a:extLst>
                    <a:ext uri="{9D8B030D-6E8A-4147-A177-3AD203B41FA5}">
                      <a16:colId xmlns:a16="http://schemas.microsoft.com/office/drawing/2014/main" val="202015591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FF66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will email out video </a:t>
                      </a:r>
                      <a:endParaRPr lang="en-US" sz="2000" dirty="0">
                        <a:solidFill>
                          <a:srgbClr val="FF66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45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492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</a:t>
            </a: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dirty="0"/>
              <a:t>			</a:t>
            </a:r>
            <a:r>
              <a:rPr lang="en-US" sz="2800" b="1" i="0" u="none" strike="noStrike" cap="none" dirty="0">
                <a:solidFill>
                  <a:schemeClr val="dk1"/>
                </a:solidFill>
                <a:sym typeface="Calibri"/>
              </a:rPr>
              <a:t>Shannon Banks 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Calibri"/>
              </a:rPr>
              <a:t>is the Executive Director 		for the </a:t>
            </a:r>
            <a:r>
              <a:rPr lang="en-US" sz="2800" dirty="0"/>
              <a:t>CR</a:t>
            </a:r>
            <a:r>
              <a:rPr lang="en-US" sz="2800" b="0" i="0" u="none" strike="noStrike" cap="none" dirty="0">
                <a:solidFill>
                  <a:schemeClr val="dk1"/>
                </a:solidFill>
                <a:sym typeface="Calibri"/>
              </a:rPr>
              <a:t> Downtown Rotary Club.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8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57250" lvl="1" indent="-4572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Email: 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CRdowntownRotary@gmail.com</a:t>
            </a:r>
            <a:endParaRPr lang="en-US" sz="2400" u="sng" dirty="0">
              <a:solidFill>
                <a:schemeClr val="hlink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800" u="sng" dirty="0">
              <a:solidFill>
                <a:schemeClr val="hlink"/>
              </a:solidFill>
            </a:endParaRPr>
          </a:p>
          <a:p>
            <a:pPr marL="857250" lvl="1" indent="-4572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Phone Number:  319-491-4411</a:t>
            </a:r>
            <a:endParaRPr lang="en-US" sz="2400" b="1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857250" lvl="1" indent="-4572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Cedar Rapids Downtown Rotary Club Website: </a:t>
            </a:r>
            <a:r>
              <a:rPr lang="en-US" sz="2400" dirty="0">
                <a:hlinkClick r:id="rId4"/>
              </a:rPr>
              <a:t>www.rotaryclubofcedarrapids.org</a:t>
            </a:r>
            <a:endParaRPr lang="en-US" sz="2400" dirty="0"/>
          </a:p>
          <a:p>
            <a:pPr lvl="2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-US" sz="2800" dirty="0"/>
          </a:p>
        </p:txBody>
      </p:sp>
      <p:pic>
        <p:nvPicPr>
          <p:cNvPr id="3" name="Picture 2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7EEB6171-5F71-4476-A35D-A42E0677D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600200"/>
            <a:ext cx="1368143" cy="17101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-18854"/>
            <a:ext cx="8229600" cy="7046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 Rotary Club Leadership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76200" y="760228"/>
            <a:ext cx="8458200" cy="10685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Shannon Banks, Executive Director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Brooke Fitzgerald, President (2024-25)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Robb Loftsgard, President-elect (2025-26)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/>
              <a:t>Cydney Lovell, President –elect </a:t>
            </a:r>
            <a:r>
              <a:rPr lang="en-US" sz="2000" b="1" dirty="0" err="1"/>
              <a:t>elect</a:t>
            </a:r>
            <a:r>
              <a:rPr lang="en-US" sz="2000" b="1" dirty="0"/>
              <a:t> (2026-27)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2000" b="1" dirty="0"/>
              <a:t>Joe Lock, Past-President (2023-24) 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2000" b="1" dirty="0"/>
              <a:t>Nick Gearhart, Sargent-at-Arms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</a:pPr>
            <a:endParaRPr lang="en-US" sz="2000" b="1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000" b="1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br>
              <a:rPr lang="en-US" sz="2000" dirty="0"/>
            </a:b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479981" y="3443926"/>
            <a:ext cx="7848600" cy="3185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6">
              <a:buClr>
                <a:schemeClr val="dk1"/>
              </a:buClr>
              <a:buSzPct val="100000"/>
            </a:pPr>
            <a:r>
              <a:rPr lang="en-US" sz="20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Board Members include:</a:t>
            </a:r>
          </a:p>
          <a:p>
            <a:pPr lvl="7">
              <a:buClr>
                <a:schemeClr val="dk1"/>
              </a:buClr>
              <a:buSzPct val="100000"/>
            </a:pPr>
            <a:endParaRPr lang="en-US" sz="12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Robb Loftsgard &amp; Shannon Hanson	Membership Committee Co-Chair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Becky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Lutgen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Gardner		Communications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Michelle Owens 			Program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 Welton 			Past Program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Koch 			Service / Social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Jared Jirak			Foundation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Jenny Bosking			Youth Leadership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Cydney Lovell			Youth Exchange Committee Chair</a:t>
            </a:r>
          </a:p>
          <a:p>
            <a:pPr marL="342900" lvl="5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 Gander			Treasurer</a:t>
            </a:r>
            <a:endParaRPr lang="en-US" sz="16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Meeting Objectives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5334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Welcome / Introductions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History of Rotary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Rotary International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The Rotary Foundation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Our Cedar Rapids Downtown Rotary Club</a:t>
            </a:r>
            <a:endParaRPr lang="en-US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Expectations of our Rotary members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How to get more </a:t>
            </a:r>
            <a:r>
              <a:rPr lang="en-US" dirty="0"/>
              <a:t>i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nvolved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Information about our committees</a:t>
            </a:r>
            <a:endParaRPr lang="en-US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Questions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US" sz="4000" b="1" dirty="0"/>
              <a:t>CR Rotary Club Strategic Initiatives</a:t>
            </a:r>
            <a:endParaRPr lang="en-US" sz="4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85344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“Building Connections and Enriching Lives”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Three-Year Vision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 the impact and legacy of Downtown Rotary by focusing on four pillars: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Relevance </a:t>
            </a: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adapt to remain relevant to members</a:t>
            </a:r>
            <a:b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Influential</a:t>
            </a: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support and create a better local and worldwide community</a:t>
            </a:r>
            <a:b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Networking </a:t>
            </a: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encourage members to connect, share fellowship, and learn </a:t>
            </a:r>
            <a:b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each other/programs </a:t>
            </a:r>
            <a:b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lang="en-US" sz="18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retain and recruit members to continue/increase our impact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b="1" dirty="0"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22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08A35-5FAC-A193-EAD0-B35064F7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DC7A7-13A6-C03A-A00C-C94A84F96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6600" dirty="0"/>
              <a:t>What goes into being a good </a:t>
            </a:r>
            <a:r>
              <a:rPr lang="en-US" sz="6600" dirty="0" err="1"/>
              <a:t>rotarian</a:t>
            </a:r>
            <a:r>
              <a:rPr lang="en-US" sz="6600" dirty="0"/>
              <a:t> for Downtown Rotary?</a:t>
            </a:r>
          </a:p>
        </p:txBody>
      </p:sp>
    </p:spTree>
    <p:extLst>
      <p:ext uri="{BB962C8B-B14F-4D97-AF65-F5344CB8AC3E}">
        <p14:creationId xmlns:p14="http://schemas.microsoft.com/office/powerpoint/2010/main" val="342503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 Be present.  Good attendance.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84582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Strive to attend 60% of weekly </a:t>
            </a:r>
            <a:r>
              <a:rPr lang="en-US" sz="2400" dirty="0"/>
              <a:t>R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otary meetings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Our Monday meetings start at noon and end by 1:00 pm </a:t>
            </a:r>
            <a:endParaRPr lang="en-US" sz="24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You can stay plugged into Rotary by:</a:t>
            </a: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V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isiting other Rotary Clubs	</a:t>
            </a: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A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ttending a Rotary Fun </a:t>
            </a:r>
            <a:r>
              <a:rPr lang="en-US" dirty="0"/>
              <a:t>G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roup Meeting</a:t>
            </a: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Participating in Special Events</a:t>
            </a: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Attending Committee Meetings</a:t>
            </a:r>
            <a:endParaRPr lang="en-US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2" indent="-285750"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dirty="0"/>
              <a:t>O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nline </a:t>
            </a:r>
            <a:r>
              <a:rPr lang="en-US" dirty="0"/>
              <a:t>@ 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rotaryeclubone.org (max. 6 make-ups per year) </a:t>
            </a:r>
            <a:endParaRPr lang="en-US" sz="24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Bring a guest to a meeting; encourage new members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457200" y="1256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 Get Involved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76200" y="1155569"/>
            <a:ext cx="8382000" cy="5169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40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Consider volunteering to serve on the </a:t>
            </a:r>
            <a:r>
              <a:rPr lang="en-US" sz="2400" dirty="0">
                <a:highlight>
                  <a:srgbClr val="FFFF00"/>
                </a:highlight>
              </a:rPr>
              <a:t>B</a:t>
            </a:r>
            <a:r>
              <a:rPr lang="en-US" sz="240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oard of Directors</a:t>
            </a:r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25000"/>
            </a:pPr>
            <a:endParaRPr lang="en-US" sz="800" b="1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dirty="0"/>
              <a:t>Shannon Banks, Executive Director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dirty="0"/>
              <a:t>Brooke Fitzgerald, President (2024-25)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dirty="0"/>
              <a:t>Robb Loftsgard, President-elect (2025-26)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dirty="0"/>
              <a:t>Cydney Lovell, President –elect </a:t>
            </a:r>
            <a:r>
              <a:rPr lang="en-US" sz="1800" b="1" dirty="0" err="1"/>
              <a:t>elect</a:t>
            </a:r>
            <a:r>
              <a:rPr lang="en-US" sz="1800" b="1" dirty="0"/>
              <a:t> (2026-27)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1800" b="1" dirty="0"/>
              <a:t>Joe Lock, Past-President (2023-24) 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1800" b="1" dirty="0"/>
              <a:t>Nick Gearhart, Sargent-at-Arms</a:t>
            </a:r>
          </a:p>
          <a:p>
            <a: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en-US" sz="1000" b="1" u="sng" dirty="0">
              <a:latin typeface="Calibri"/>
              <a:ea typeface="Calibri"/>
              <a:cs typeface="Calibri"/>
            </a:endParaRPr>
          </a:p>
          <a:p>
            <a: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1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Board Members include:</a:t>
            </a:r>
          </a:p>
          <a:p>
            <a:pPr lvl="7">
              <a:buClr>
                <a:schemeClr val="dk1"/>
              </a:buClr>
              <a:buSzPct val="100000"/>
            </a:pPr>
            <a:endParaRPr lang="en-US" sz="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57300" lvl="7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Robb Loftsgard &amp; Shannon Hanson	Membership Committee Co-Chair</a:t>
            </a:r>
          </a:p>
          <a:p>
            <a:pPr marL="1257300" lvl="7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Becky Lutgen Gardner		Communications Committee Chair</a:t>
            </a:r>
          </a:p>
          <a:p>
            <a:pPr marL="1257300" lvl="7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Michelle Owens 			Program Committee Chair</a:t>
            </a:r>
          </a:p>
          <a:p>
            <a:pPr marL="1257300" lvl="7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 Welton 			Past Program Committee Chair</a:t>
            </a:r>
          </a:p>
          <a:p>
            <a:pPr marL="1257300" lvl="7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Koch 			Service / Social Committee Chair</a:t>
            </a:r>
          </a:p>
          <a:p>
            <a:pPr marL="1257300" lvl="7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Jared Jirak			Foundation Committee Chair</a:t>
            </a:r>
          </a:p>
          <a:p>
            <a:pPr marL="1257300" lvl="7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Jenny Bosking			Youth Leadership Committee Chair</a:t>
            </a:r>
          </a:p>
          <a:p>
            <a:pPr marL="1257300" lvl="7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Cydney Lovell			Youth Exchange Committee Chair</a:t>
            </a:r>
          </a:p>
          <a:p>
            <a:pPr marL="1257300" lvl="7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 Gander			Treasurer</a:t>
            </a:r>
            <a:endParaRPr lang="en-US" sz="1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Host a Breakout </a:t>
            </a:r>
            <a:r>
              <a:rPr lang="en-US" sz="2400" dirty="0"/>
              <a:t>S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ession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Attend a club social event</a:t>
            </a: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Volunteer to work on a project </a:t>
            </a:r>
            <a:r>
              <a:rPr lang="en-US" sz="2400" dirty="0"/>
              <a:t>-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 grants, youth golf tournaments, etc.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Participate in a Rotary Fun Group</a:t>
            </a: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Sit at a different table each week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Attend First Friday – lunch on the first Friday of each month hosted at Matthew 25</a:t>
            </a:r>
          </a:p>
          <a:p>
            <a:pPr marL="914400" lvl="1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Serve on a committee</a:t>
            </a:r>
          </a:p>
          <a:p>
            <a:pPr marL="914400" lvl="1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Get involved with one of our fundraisers</a:t>
            </a: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8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“Get Involved” continued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381000" y="1447800"/>
            <a:ext cx="85344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0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Serve on a Committee…</a:t>
            </a:r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0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Robb Loftsgard &amp; Shannon Hanson	Membership Committee Co-Chairs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Becky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sym typeface="Calibri"/>
              </a:rPr>
              <a:t>Lutgen</a:t>
            </a: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 Gardner		Communications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Michelle Owens 			Program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Jen Welton 			Past Program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Susan Koch 			Service / Social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dirty="0"/>
              <a:t>Jared Jirak</a:t>
            </a: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			Foundation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Jenny Bosking			Youth Leadership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sym typeface="Calibri"/>
              </a:rPr>
              <a:t>Cydney Lovell			Youth Exchange Committee Chair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dirty="0">
                <a:solidFill>
                  <a:srgbClr val="FF66CC"/>
                </a:solidFill>
                <a:latin typeface="Calibri"/>
                <a:ea typeface="Calibri"/>
                <a:cs typeface="Calibri"/>
                <a:sym typeface="Calibri"/>
              </a:rPr>
              <a:t>I will email out video of Service Committee Chairs</a:t>
            </a:r>
            <a:endParaRPr sz="2400" b="0" i="0" u="none" strike="noStrike" cap="none" dirty="0">
              <a:solidFill>
                <a:srgbClr val="FF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“Get Involved” continued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14300" indent="0">
              <a:lnSpc>
                <a:spcPct val="115000"/>
              </a:lnSpc>
              <a:spcBef>
                <a:spcPts val="0"/>
              </a:spcBef>
              <a:tabLst>
                <a:tab pos="7366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Noto Sans Symbols"/>
                <a:ea typeface="Noto Sans Symbols"/>
                <a:cs typeface="Noto Sans Symbols"/>
              </a:rPr>
              <a:t>Get involved with our fundraisers</a:t>
            </a:r>
          </a:p>
          <a:p>
            <a:pPr indent="-2286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●"/>
              <a:tabLst>
                <a:tab pos="7366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The Grand Impact – Monday, April 1, 2024</a:t>
            </a:r>
            <a:endParaRPr lang="en-US" sz="14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lvl="1" indent="-228600"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7366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This will be conducted during a 2 hour Rotary meeting instead of at night</a:t>
            </a:r>
          </a:p>
          <a:p>
            <a:pPr lvl="1" indent="-228600"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736600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50 companies donate $2,000 each and one lucky non-profit gets one impactful infusion of $100,000</a:t>
            </a:r>
          </a:p>
          <a:p>
            <a:pPr lvl="2" indent="-228600"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7366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400" baseline="300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nd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 place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is awarded funds from District Grant; typically, around $10,000</a:t>
            </a:r>
          </a:p>
          <a:p>
            <a:pPr lvl="2" indent="-228600"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7366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1400" baseline="300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1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 place is awarded proceeds raised from Four Way Taste and Toast</a:t>
            </a:r>
            <a:endParaRPr lang="en-US" sz="1400" dirty="0">
              <a:effectLst/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indent="-2286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●"/>
              <a:tabLst>
                <a:tab pos="7366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Golf Fundraiser – Monday, June 10, 2024 </a:t>
            </a:r>
          </a:p>
          <a:p>
            <a:pPr marL="857250" lvl="1" indent="-342900"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736600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Organize a foursome.  Rotarians from other clubs or even non-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rotarians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 are invited</a:t>
            </a:r>
          </a:p>
          <a:p>
            <a:pPr marL="857250" lvl="1" indent="-342900"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736600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at Hunters Ridge Golf Course</a:t>
            </a:r>
          </a:p>
          <a:p>
            <a:pPr marL="857250" lvl="1" indent="-342900">
              <a:lnSpc>
                <a:spcPct val="115000"/>
              </a:lnSpc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736600" algn="l"/>
              </a:tabLst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In 2024 the Club raised over $10,000 for Foundation 2</a:t>
            </a:r>
            <a:endParaRPr lang="en-US" sz="14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indent="-2286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●"/>
              <a:tabLst>
                <a:tab pos="736600" algn="l"/>
              </a:tabLst>
            </a:pPr>
            <a:r>
              <a:rPr lang="en-US" sz="1400" b="1" dirty="0">
                <a:solidFill>
                  <a:srgbClr val="000000"/>
                </a:solidFill>
                <a:effectLst/>
                <a:latin typeface="Noto Sans Symbols"/>
                <a:ea typeface="Noto Sans Symbols"/>
                <a:cs typeface="Noto Sans Symbols"/>
              </a:rPr>
              <a:t>Four Way Taste and Toast – conducted </a:t>
            </a:r>
            <a:r>
              <a:rPr lang="en-US" sz="1400" b="1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</a:rPr>
              <a:t>at last meeting of the year</a:t>
            </a:r>
            <a:endParaRPr lang="en-US" sz="14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85725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736600" algn="l"/>
              </a:tabLst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  <a:sym typeface="Calibri"/>
              </a:rPr>
              <a:t>Raised over $3,000 for Mission of Hope in 2023</a:t>
            </a:r>
          </a:p>
          <a:p>
            <a:pPr marL="85725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736600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2024 beneficiary will be the 3</a:t>
            </a:r>
            <a:r>
              <a:rPr lang="en-US" sz="1400" baseline="300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 place winner of The Grand Impact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  <a:sym typeface="Calibri"/>
            </a:endParaRPr>
          </a:p>
          <a:p>
            <a:pPr marL="85725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736600" algn="l"/>
              </a:tabLst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625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“Get Involved” continued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Volunteer at Service Projects…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 err="1">
                <a:solidFill>
                  <a:schemeClr val="dk1"/>
                </a:solidFill>
                <a:sym typeface="Calibri"/>
              </a:rPr>
              <a:t>Pribyl</a:t>
            </a:r>
            <a:r>
              <a:rPr lang="en-US" sz="1600" i="0" u="none" strike="noStrike" cap="none" dirty="0">
                <a:solidFill>
                  <a:schemeClr val="dk1"/>
                </a:solidFill>
                <a:sym typeface="Calibri"/>
              </a:rPr>
              <a:t> Golf Tournament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Helped get a garden ready for Feed Iowa First</a:t>
            </a:r>
            <a:endParaRPr lang="en-US" sz="16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sym typeface="Calibri"/>
              </a:rPr>
              <a:t>Collaborated with other Rotary clubs in the area to provide playground equipment for 13 Cedar Rapids and Marion elementary schools.  (Gearing up for Kids)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sym typeface="Calibri"/>
              </a:rPr>
              <a:t>Supported education </a:t>
            </a:r>
            <a:r>
              <a:rPr lang="en-US" sz="1600" dirty="0"/>
              <a:t>p</a:t>
            </a:r>
            <a:r>
              <a:rPr lang="en-US" sz="1600" i="0" u="none" strike="noStrike" cap="none" dirty="0">
                <a:solidFill>
                  <a:schemeClr val="dk1"/>
                </a:solidFill>
                <a:sym typeface="Calibri"/>
              </a:rPr>
              <a:t>rojects at local schools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Cash donation for the NewBo City Market - Rotary Hall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Rejuvenation of the Czech Village Bandstand Plaza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sym typeface="Calibri"/>
              </a:rPr>
              <a:t>Supported Art in the Parks with sculptures in city parks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Taylor Elementary playground upgrade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sym typeface="Calibri"/>
              </a:rPr>
              <a:t>HACAP Operation Backpack grant and support</a:t>
            </a:r>
          </a:p>
          <a:p>
            <a:pPr marL="800100" marR="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sym typeface="Calibri"/>
              </a:rPr>
              <a:t>Prospect Meadows - Baseball / Softball Complex</a:t>
            </a:r>
          </a:p>
          <a:p>
            <a:pPr marL="1200150" lvl="2" indent="-342900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Recognition Wall – Metro-wide project</a:t>
            </a:r>
          </a:p>
          <a:p>
            <a:pPr marL="1200150" lvl="2" indent="-342900">
              <a:spcBef>
                <a:spcPts val="5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Miracle Field Pavilion &amp; Memorial Garden – District Grant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dk1"/>
                </a:solidFill>
                <a:sym typeface="Calibri"/>
              </a:rPr>
              <a:t>Indian Creek Nature Center trail clean </a:t>
            </a:r>
            <a:r>
              <a:rPr lang="en-US" sz="1600" dirty="0"/>
              <a:t>u</a:t>
            </a:r>
            <a:r>
              <a:rPr lang="en-US" sz="1600" i="0" u="none" strike="noStrike" cap="none" dirty="0">
                <a:solidFill>
                  <a:schemeClr val="dk1"/>
                </a:solidFill>
                <a:sym typeface="Calibri"/>
              </a:rPr>
              <a:t>p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United Way Reading Into Success Program</a:t>
            </a:r>
          </a:p>
          <a:p>
            <a:pPr marL="857250" lvl="2" indent="0">
              <a:spcBef>
                <a:spcPts val="560"/>
              </a:spcBef>
              <a:buClr>
                <a:schemeClr val="dk1"/>
              </a:buClr>
              <a:buSzPct val="100000"/>
            </a:pPr>
            <a:endParaRPr lang="en-US" sz="2000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21286-8AD8-C5E5-222B-FA15B0DF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“Get Involved” continued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16D2D-F1DD-5248-6C39-54CCD9DB4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Host a Breakout </a:t>
            </a:r>
            <a:r>
              <a:rPr lang="en-US" sz="3200" dirty="0">
                <a:highlight>
                  <a:srgbClr val="FFFF00"/>
                </a:highlight>
              </a:rPr>
              <a:t>S</a:t>
            </a:r>
            <a:r>
              <a:rPr lang="en-US" sz="320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ession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highlight>
                  <a:srgbClr val="FFFF00"/>
                </a:highlight>
              </a:rPr>
              <a:t>Attend a club social event</a:t>
            </a:r>
            <a:endParaRPr lang="en-US" sz="3200" i="0" u="none" strike="noStrike" cap="none" dirty="0">
              <a:solidFill>
                <a:schemeClr val="dk1"/>
              </a:solidFill>
              <a:highlight>
                <a:srgbClr val="FFFF00"/>
              </a:highlight>
              <a:sym typeface="Calibri"/>
            </a:endParaRP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Sit at a different table each week</a:t>
            </a:r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highlight>
                  <a:srgbClr val="FFFF00"/>
                </a:highlight>
              </a:rPr>
              <a:t>Attend First Friday – lunch on the first Friday of each month hosted at Matthew 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57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BCB4-349E-9646-3B6C-DCE3E704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 Achieve Paul Harris status with Rotary Foundation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48093-3626-3955-28C9-CF2A167FA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dirty="0"/>
              <a:t>You become a Paul Harris fellow when you contribute $1,000 to the foundation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dirty="0"/>
              <a:t>For every $1,000 after the initial $1,000 you become a “Paul Harris Fellow +1” so on and so forth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dirty="0"/>
              <a:t>Your annual bill for dues does include a  request for a contribution of at least $100.</a:t>
            </a:r>
          </a:p>
        </p:txBody>
      </p:sp>
    </p:spTree>
    <p:extLst>
      <p:ext uri="{BB962C8B-B14F-4D97-AF65-F5344CB8AC3E}">
        <p14:creationId xmlns:p14="http://schemas.microsoft.com/office/powerpoint/2010/main" val="2183041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 descr="http://isrotaryforyou.com/wp-content/uploads/2014/03/New-TRF-Logo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4600" y="685800"/>
            <a:ext cx="384175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1020726" y="2971800"/>
            <a:ext cx="7239000" cy="228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Rotary Foundation Mission: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 the world understanding, goodwill, and peace through the improvement of health, the support of education, and the alleviation of poverty.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World’s First Service Club</a:t>
            </a:r>
          </a:p>
        </p:txBody>
      </p:sp>
      <p:sp>
        <p:nvSpPr>
          <p:cNvPr id="95" name="Shape 95"/>
          <p:cNvSpPr/>
          <p:nvPr/>
        </p:nvSpPr>
        <p:spPr>
          <a:xfrm>
            <a:off x="4038600" y="5255971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“Whatever Rotary may mean to us, to the world it will be known by the results it achieves.”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Paul P. Harris</a:t>
            </a:r>
          </a:p>
        </p:txBody>
      </p:sp>
      <p:pic>
        <p:nvPicPr>
          <p:cNvPr id="96" name="Shape 96" descr="Image result for paul harr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1523999"/>
            <a:ext cx="4488291" cy="35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/>
          <p:nvPr/>
        </p:nvSpPr>
        <p:spPr>
          <a:xfrm>
            <a:off x="381000" y="1371600"/>
            <a:ext cx="3352800" cy="4876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Rotary was formed </a:t>
            </a: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in Chicago, IL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</a:t>
            </a:r>
          </a:p>
          <a:p>
            <a:pPr marL="342900" lvl="0">
              <a:buSzPct val="25000"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February 23, 1905</a:t>
            </a: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Paul P. Harris, Attorney</a:t>
            </a: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Where did Paul Harris attend Law School?</a:t>
            </a: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Rotary Foundation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sz="2400" b="1" dirty="0"/>
              <a:t>The Rotary Foundation</a:t>
            </a:r>
            <a:r>
              <a:rPr lang="en-US" sz="2400" dirty="0"/>
              <a:t> transforms your financial gifts into service projects that change lives both close to home and around the world.</a:t>
            </a:r>
          </a:p>
          <a:p>
            <a:pPr marL="203200" indent="0"/>
            <a:endParaRPr lang="en-US" sz="1000" dirty="0"/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Last year Rotary provided $87 million dollars in grants for more than 1,306 projects worldwide.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During the past 100 years, the Rotary Foundation has spent $3 billion dollars on life-changing, sustainable projects.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95 percent of donations to the Foundation go directly to support Rotary service projects around the world.</a:t>
            </a:r>
          </a:p>
          <a:p>
            <a:pPr marL="203200" indent="0"/>
            <a:endParaRPr lang="en-US" sz="1200" dirty="0"/>
          </a:p>
          <a:p>
            <a:pPr marL="203200" indent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3258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Rotary Foundation - Polio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534400" cy="4876800"/>
          </a:xfrm>
        </p:spPr>
        <p:txBody>
          <a:bodyPr/>
          <a:lstStyle/>
          <a:p>
            <a:pPr marL="203200" indent="0"/>
            <a:endParaRPr lang="en-US" sz="1200" dirty="0"/>
          </a:p>
          <a:p>
            <a:pPr marL="203200" indent="0"/>
            <a:endParaRPr lang="en-US" sz="2400" dirty="0"/>
          </a:p>
        </p:txBody>
      </p:sp>
      <p:pic>
        <p:nvPicPr>
          <p:cNvPr id="1026" name="Picture 2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26" y="2513663"/>
            <a:ext cx="3505200" cy="278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edia.npr.org/assets/img/2015/04/10/sf25027_sq-0f6b5b41a3919281ad4df2dd7ad6a3fc10621d55-s1100-c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04315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18733" y="1288612"/>
            <a:ext cx="3326587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600" b="1" dirty="0"/>
              <a:t>The Iron Lung</a:t>
            </a:r>
          </a:p>
        </p:txBody>
      </p:sp>
    </p:spTree>
    <p:extLst>
      <p:ext uri="{BB962C8B-B14F-4D97-AF65-F5344CB8AC3E}">
        <p14:creationId xmlns:p14="http://schemas.microsoft.com/office/powerpoint/2010/main" val="3730863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The Rotary Foundation - Polio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" y="1143000"/>
            <a:ext cx="8763000" cy="4876800"/>
          </a:xfrm>
        </p:spPr>
        <p:txBody>
          <a:bodyPr/>
          <a:lstStyle/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Rotary has helped fund the fight to end Polio since 1988:  (350,000 people around the world contracted Polio in 1988)</a:t>
            </a:r>
            <a:endParaRPr lang="en-US" sz="800" dirty="0"/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Polio is 99.9% of the way to being eradicated.  Polio will become only the second human disease in history to be eradicated worldwide, the first was smallpox.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year, the African region was certified free of wild polio virus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As of 2021, there were less than 100 new cases of wild poliovirus worldwide</a:t>
            </a:r>
          </a:p>
          <a:p>
            <a:pPr marL="546100" indent="-342900">
              <a:buFont typeface="Arial" panose="020B0604020202020204" pitchFamily="34" charset="0"/>
              <a:buChar char="•"/>
            </a:pPr>
            <a:r>
              <a:rPr lang="en-US" sz="2400" dirty="0"/>
              <a:t>The cost to immunize a child against Polio is less than $1.</a:t>
            </a:r>
          </a:p>
          <a:p>
            <a:pPr marL="203200" indent="0"/>
            <a:endParaRPr lang="en-US" sz="1200" dirty="0"/>
          </a:p>
          <a:p>
            <a:pPr marL="203200" indent="0"/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5293053"/>
            <a:ext cx="381000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29" y="5292559"/>
            <a:ext cx="2763352" cy="14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254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0" y="259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 the Rotary Foundation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228600" y="1402400"/>
            <a:ext cx="8153400" cy="487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Funding for the Rotary Foundation comes primarily from </a:t>
            </a:r>
            <a:r>
              <a:rPr lang="en-US" sz="2400" b="0" i="0" u="sng" strike="noStrike" cap="none" dirty="0">
                <a:solidFill>
                  <a:schemeClr val="dk1"/>
                </a:solidFill>
                <a:sym typeface="Calibri"/>
              </a:rPr>
              <a:t>voluntary</a:t>
            </a: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 contributions from Rotarians and friends of Rotary.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sym typeface="Calibri"/>
              </a:rPr>
              <a:t>There are 1.1 million Paul Harris Fellows (individuals who have donated $1,000 or more to the Rotary Foundation).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Every new member in our Rotary club is encouraged to donate </a:t>
            </a:r>
            <a:r>
              <a:rPr lang="en-US" sz="2400" dirty="0">
                <a:highlight>
                  <a:srgbClr val="FFFF00"/>
                </a:highlight>
              </a:rPr>
              <a:t>$100 </a:t>
            </a:r>
            <a:r>
              <a:rPr lang="en-US" sz="24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for an initial contribution to the Rotary Foundation.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>
                <a:highlight>
                  <a:srgbClr val="FFFF00"/>
                </a:highlight>
              </a:rPr>
              <a:t>Our Rotary</a:t>
            </a:r>
            <a:r>
              <a:rPr lang="en-US" sz="24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 club encourages members to continue to make an annual contribution of $100 toward achieving </a:t>
            </a:r>
            <a:r>
              <a:rPr lang="en-US" sz="2400" dirty="0">
                <a:highlight>
                  <a:srgbClr val="FFFF00"/>
                </a:highlight>
              </a:rPr>
              <a:t>PHF</a:t>
            </a:r>
            <a:r>
              <a:rPr lang="en-US" sz="24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sym typeface="Calibri"/>
              </a:rPr>
              <a:t>.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indent="-34290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Annually, the CR Downtown Rotary club members donate </a:t>
            </a:r>
            <a:br>
              <a:rPr lang="en-US" sz="2400" dirty="0"/>
            </a:br>
            <a:r>
              <a:rPr lang="en-US" sz="2400" dirty="0"/>
              <a:t>approximately $25,000 to the Rotary Foundation.</a:t>
            </a:r>
            <a:endParaRPr lang="en-US" sz="24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0BB16-A937-4B5D-A9E4-DE71DCD15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74423"/>
            <a:ext cx="6241096" cy="5308645"/>
          </a:xfrm>
          <a:prstGeom prst="rect">
            <a:avLst/>
          </a:prstGeom>
        </p:spPr>
      </p:pic>
      <p:sp>
        <p:nvSpPr>
          <p:cNvPr id="3" name="Shape 248">
            <a:extLst>
              <a:ext uri="{FF2B5EF4-FFF2-40B4-BE49-F238E27FC236}">
                <a16:creationId xmlns:a16="http://schemas.microsoft.com/office/drawing/2014/main" id="{6245D23B-1788-4B9F-B27B-D0C7C2C8A2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14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/>
              <a:t>Rotary 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 Global Grant Funding</a:t>
            </a:r>
          </a:p>
        </p:txBody>
      </p:sp>
    </p:spTree>
    <p:extLst>
      <p:ext uri="{BB962C8B-B14F-4D97-AF65-F5344CB8AC3E}">
        <p14:creationId xmlns:p14="http://schemas.microsoft.com/office/powerpoint/2010/main" val="1097858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22C2C1-9301-4630-96D4-41E17CBF4AAC}"/>
              </a:ext>
            </a:extLst>
          </p:cNvPr>
          <p:cNvSpPr txBox="1"/>
          <p:nvPr/>
        </p:nvSpPr>
        <p:spPr>
          <a:xfrm>
            <a:off x="4206915" y="1053862"/>
            <a:ext cx="483444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300" kern="1200" dirty="0">
                <a:solidFill>
                  <a:prstClr val="white"/>
                </a:solidFill>
                <a:latin typeface="Calibri Light" panose="020F0302020204030204"/>
                <a:ea typeface="+mn-ea"/>
                <a:cs typeface="+mn-cs"/>
              </a:rPr>
              <a:t>Our Club Foundation Giving</a:t>
            </a:r>
            <a:br>
              <a:rPr lang="en-US" sz="3300" kern="1200" dirty="0">
                <a:solidFill>
                  <a:prstClr val="white"/>
                </a:solidFill>
                <a:latin typeface="Calibri Light" panose="020F0302020204030204"/>
                <a:ea typeface="+mn-ea"/>
                <a:cs typeface="+mn-cs"/>
              </a:rPr>
            </a:br>
            <a:r>
              <a:rPr lang="en-US" sz="2800" b="1" kern="1200" dirty="0">
                <a:solidFill>
                  <a:prstClr val="white"/>
                </a:solidFill>
                <a:latin typeface="Calibri Light" panose="020F0302020204030204"/>
                <a:ea typeface="+mn-ea"/>
                <a:cs typeface="+mn-cs"/>
              </a:rPr>
              <a:t>Paul Harris Fellow Designation</a:t>
            </a:r>
          </a:p>
        </p:txBody>
      </p:sp>
      <p:sp>
        <p:nvSpPr>
          <p:cNvPr id="38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5744"/>
            <a:ext cx="4206915" cy="4380209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blue plate&#10;&#10;Description automatically generated">
            <a:extLst>
              <a:ext uri="{FF2B5EF4-FFF2-40B4-BE49-F238E27FC236}">
                <a16:creationId xmlns:a16="http://schemas.microsoft.com/office/drawing/2014/main" id="{55B372CE-BD38-4B03-A2AD-77E809A0F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 b="1"/>
          <a:stretch/>
        </p:blipFill>
        <p:spPr>
          <a:xfrm>
            <a:off x="2" y="857249"/>
            <a:ext cx="4081394" cy="424120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86EA2-8199-4678-8CCB-B86E02DEB11A}"/>
              </a:ext>
            </a:extLst>
          </p:cNvPr>
          <p:cNvSpPr txBox="1"/>
          <p:nvPr/>
        </p:nvSpPr>
        <p:spPr>
          <a:xfrm>
            <a:off x="4281752" y="2246152"/>
            <a:ext cx="4778465" cy="253194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Club all-time giving = $1,031,835</a:t>
            </a:r>
            <a:b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Since our club began, over 550 Downtown Rotarians have become Paul Harris Fellows</a:t>
            </a:r>
            <a:b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121 current Downtown Rotarians are PHFs</a:t>
            </a:r>
            <a:b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Over 45% of our current PHFs hold multiple designations</a:t>
            </a:r>
            <a:b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</a:br>
            <a:endParaRPr lang="en-US" sz="20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How?  $1,000 – Cumulative donations/points to Foundation over any time period</a:t>
            </a:r>
          </a:p>
        </p:txBody>
      </p:sp>
    </p:spTree>
    <p:extLst>
      <p:ext uri="{BB962C8B-B14F-4D97-AF65-F5344CB8AC3E}">
        <p14:creationId xmlns:p14="http://schemas.microsoft.com/office/powerpoint/2010/main" val="586332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dirty="0"/>
              <a:t>4. Pay your Rotary Club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Membership Dues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04800" y="1371600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The m</a:t>
            </a:r>
            <a:r>
              <a:rPr lang="en-US" b="1" dirty="0"/>
              <a:t>embership dues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 </a:t>
            </a:r>
            <a:r>
              <a:rPr lang="en-US" b="1" dirty="0"/>
              <a:t>are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 used to fund the club’s o</a:t>
            </a:r>
            <a:r>
              <a:rPr lang="en-US" b="1" dirty="0"/>
              <a:t>perations and charitable initiatives:</a:t>
            </a:r>
            <a:endParaRPr lang="en-US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chemeClr val="dk1"/>
                </a:solidFill>
                <a:sym typeface="Calibri"/>
              </a:rPr>
              <a:t>The annual m</a:t>
            </a:r>
            <a:r>
              <a:rPr lang="en-US" sz="2400" b="1" dirty="0"/>
              <a:t>embership dues for our club</a:t>
            </a:r>
            <a:r>
              <a:rPr lang="en-US" sz="2400" b="1" i="0" u="none" strike="noStrike" cap="none" dirty="0">
                <a:solidFill>
                  <a:schemeClr val="dk1"/>
                </a:solidFill>
                <a:sym typeface="Calibri"/>
              </a:rPr>
              <a:t> are $475.00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/>
              <a:t>Approximately $83.00 goes to pay Rotary International dues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Approximately $</a:t>
            </a:r>
            <a:r>
              <a:rPr lang="en-US" sz="2000" dirty="0"/>
              <a:t>36</a:t>
            </a: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.00 goes to pay Rotary District dues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/>
              <a:t>Approximately $175.00 goes toward community grants and contributions on behalf of our Club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The remaining $181.00 funds the operation of our club</a:t>
            </a:r>
          </a:p>
          <a:p>
            <a:pPr marL="1200150"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ü"/>
            </a:pPr>
            <a:endParaRPr lang="en-US" sz="8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The suggested $100.00 annual donation to the Rotary Foundation is in addition to the club membership dues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In addition, the suggested $15.00 helps cover credit </a:t>
            </a:r>
            <a:br>
              <a:rPr lang="en-US" sz="2400" dirty="0"/>
            </a:br>
            <a:r>
              <a:rPr lang="en-US" sz="2400" dirty="0"/>
              <a:t>card fees that we incur for online payments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870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“Dues” continued…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81000" y="1600200"/>
            <a:ext cx="83820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Charitable </a:t>
            </a:r>
            <a:r>
              <a:rPr lang="en-US" b="1" dirty="0"/>
              <a:t>Contribution Initiatives:</a:t>
            </a:r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b="1" dirty="0"/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b="1" dirty="0"/>
              <a:t>A portion of your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 annual membership </a:t>
            </a:r>
            <a:r>
              <a:rPr lang="en-US" b="1" dirty="0"/>
              <a:t>f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ee is used to fund the club’s </a:t>
            </a:r>
            <a:r>
              <a:rPr lang="en-US" b="1" dirty="0"/>
              <a:t>c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haritable </a:t>
            </a:r>
            <a:r>
              <a:rPr lang="en-US" b="1" dirty="0"/>
              <a:t>initiatives</a:t>
            </a:r>
            <a:r>
              <a:rPr lang="en-US" b="1" i="0" u="none" strike="noStrike" cap="none" dirty="0">
                <a:solidFill>
                  <a:schemeClr val="dk1"/>
                </a:solidFill>
                <a:sym typeface="Calibri"/>
              </a:rPr>
              <a:t>:</a:t>
            </a:r>
          </a:p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800" b="1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The club budgets annually for charitable contributions of approximately $4</a:t>
            </a:r>
            <a:r>
              <a:rPr lang="en-US" sz="2000" dirty="0"/>
              <a:t>0</a:t>
            </a: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,000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Budgeting charitable contributions enables our club to stay true to the Rotary mission to help give back to our community</a:t>
            </a:r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Think of Rotary as being made up of committed Individuals versus being a representative from a company or an organization</a:t>
            </a: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“Dues” continued…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1524000"/>
            <a:ext cx="822960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400" b="1" dirty="0"/>
              <a:t>The $40,000 in annual charitable contributions is allocated to the following awards and programs: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2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Club Appreciation Award</a:t>
            </a: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Community Service Award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Larry Christy Award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Metro Rotary Council Projects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Rotary Youth Leadership Awards (RYLA) Program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Youth Exchange Program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Interact Club at Jefferson High School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Various Community Projects</a:t>
            </a:r>
          </a:p>
          <a:p>
            <a:pPr lvl="1" indent="-342900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Major Community Projects (Future Reserves)</a:t>
            </a: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 algn="r">
              <a:spcBef>
                <a:spcPts val="44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 Stay connected…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E66FE9-2752-4FAD-85D2-0A28D6675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9" b="12006"/>
          <a:stretch/>
        </p:blipFill>
        <p:spPr>
          <a:xfrm>
            <a:off x="76200" y="1981200"/>
            <a:ext cx="8991600" cy="36576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D45E83B-B806-16B1-289C-8067A0CCB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205445"/>
              </p:ext>
            </p:extLst>
          </p:nvPr>
        </p:nvGraphicFramePr>
        <p:xfrm>
          <a:off x="76200" y="1397000"/>
          <a:ext cx="8991600" cy="431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91600">
                  <a:extLst>
                    <a:ext uri="{9D8B030D-6E8A-4147-A177-3AD203B41FA5}">
                      <a16:colId xmlns:a16="http://schemas.microsoft.com/office/drawing/2014/main" val="1043060937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Periodically look at website…www.rotarycluborcedarrapids.org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7402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Mission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service to others</a:t>
            </a:r>
          </a:p>
          <a:p>
            <a:pPr marL="6858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high ethical standards</a:t>
            </a:r>
          </a:p>
          <a:p>
            <a:pPr marL="6858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 world understanding, goodwill and peace through fellowship of business, professional and community leaders.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dirty="0"/>
              <a:t>“Stay connected” continued…</a:t>
            </a:r>
            <a:br>
              <a:rPr lang="en-US" b="1" dirty="0"/>
            </a:b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Version 1.10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AB13A-AEE2-4DB2-8687-144944495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117254"/>
            <a:ext cx="5724525" cy="3212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569E96-DC36-4B04-8D6D-1C95E4638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665" y="1905000"/>
            <a:ext cx="5715000" cy="95250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410FBAA-5503-71A3-AE90-306AC5B58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43381"/>
              </p:ext>
            </p:extLst>
          </p:nvPr>
        </p:nvGraphicFramePr>
        <p:xfrm>
          <a:off x="457200" y="1397000"/>
          <a:ext cx="8229600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713483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sym typeface="Calibri"/>
                        </a:rPr>
                        <a:t>e-Newsletter-Ripples</a:t>
                      </a:r>
                      <a:endParaRPr lang="en-US" sz="28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00495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dirty="0"/>
              <a:t>“Stay connected” continued…</a:t>
            </a:r>
            <a:br>
              <a:rPr lang="en-US" b="1" dirty="0"/>
            </a:b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533400" y="2133600"/>
            <a:ext cx="8077200" cy="281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us on Facebook, Twitter &amp; LinkedIn!</a:t>
            </a:r>
          </a:p>
        </p:txBody>
      </p:sp>
      <p:pic>
        <p:nvPicPr>
          <p:cNvPr id="250" name="Shape 25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31" y="3300682"/>
            <a:ext cx="1568336" cy="96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 descr="faceboo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3064" y="3242468"/>
            <a:ext cx="1568336" cy="102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E173EC7-32D8-4788-B23D-D83B45A58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282614"/>
            <a:ext cx="990600" cy="99060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F016DAE-2A83-D159-4B4F-941B139A0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961282"/>
              </p:ext>
            </p:extLst>
          </p:nvPr>
        </p:nvGraphicFramePr>
        <p:xfrm>
          <a:off x="457200" y="1397000"/>
          <a:ext cx="8077200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77200">
                  <a:extLst>
                    <a:ext uri="{9D8B030D-6E8A-4147-A177-3AD203B41FA5}">
                      <a16:colId xmlns:a16="http://schemas.microsoft.com/office/drawing/2014/main" val="1523721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highlight>
                            <a:srgbClr val="FFFF00"/>
                          </a:highlight>
                        </a:rPr>
                        <a:t>Engage in our social media…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19925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12525-DEA7-2339-FC46-928445E52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 Recruit new members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0085-E2B0-3BCA-9ED8-FDFCC7E9A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dirty="0"/>
              <a:t>Membership is around 200 members; used to be over 300 members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dirty="0"/>
              <a:t>We need to return Downtown Rotary to its glory days of being a Networking Hub for the movers and shakers of the Cedar Rapids area.</a:t>
            </a:r>
          </a:p>
          <a:p>
            <a:pPr marL="660400" indent="-457200">
              <a:buFont typeface="Arial" panose="020B0604020202020204" pitchFamily="34" charset="0"/>
              <a:buChar char="•"/>
            </a:pPr>
            <a:r>
              <a:rPr lang="en-US" dirty="0"/>
              <a:t>Young, Middle-aged and Seasoned</a:t>
            </a:r>
          </a:p>
        </p:txBody>
      </p:sp>
    </p:spTree>
    <p:extLst>
      <p:ext uri="{BB962C8B-B14F-4D97-AF65-F5344CB8AC3E}">
        <p14:creationId xmlns:p14="http://schemas.microsoft.com/office/powerpoint/2010/main" val="1312724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0" y="12192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</a:t>
            </a: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being a Rotarian!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0" y="46482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6575" y="28956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457200" y="2628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Area Clubs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152400" y="1295400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0050" lvl="1" indent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Tuesday @ 12:00 pm</a:t>
            </a:r>
            <a:r>
              <a:rPr lang="en-US" sz="2000" b="1" dirty="0"/>
              <a:t> -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Marion/East Cedar Rapids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</a:t>
            </a:r>
            <a:r>
              <a:rPr lang="en-US" sz="2000" dirty="0"/>
              <a:t>Indian Creek Country Club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Wednesday @ 12:00 pm</a:t>
            </a:r>
            <a:r>
              <a:rPr lang="en-US" sz="2000" b="1" dirty="0"/>
              <a:t> -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Cedar Rapids West’</a:t>
            </a:r>
          </a:p>
          <a:p>
            <a:pPr marL="400050" lvl="1" indent="0">
              <a:spcBef>
                <a:spcPts val="360"/>
              </a:spcBef>
              <a:buClr>
                <a:schemeClr val="dk1"/>
              </a:buClr>
              <a:buSzPct val="100000"/>
            </a:pPr>
            <a:r>
              <a:rPr lang="en-US" sz="2000" dirty="0"/>
              <a:t>            National Czech &amp; Slovak Library &amp;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Museum</a:t>
            </a:r>
            <a:endParaRPr lang="en-US"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dirty="0"/>
              <a:t>Wednesday @ 5:30 pm - Linn County</a:t>
            </a:r>
            <a:endParaRPr lang="en-US"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</a:t>
            </a:r>
            <a:r>
              <a:rPr lang="en-US" sz="2000" dirty="0"/>
              <a:t>Shores Event Center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 @ 7:00 am</a:t>
            </a:r>
            <a:r>
              <a:rPr lang="en-US" sz="2000" b="1" dirty="0"/>
              <a:t> -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Cedar Rapids Sunrise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</a:t>
            </a:r>
            <a:r>
              <a:rPr lang="en-US" sz="2000" dirty="0"/>
              <a:t>Matthew 25 Groundswell Café </a:t>
            </a: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 @ 11:30 am – </a:t>
            </a:r>
            <a:r>
              <a:rPr lang="en-US" sz="2000" b="1" dirty="0"/>
              <a:t>Cedar Rapids / Hiawatha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Metro North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Biaggi’s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Restaurant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 @ 7:00 am - Cedar Rapids Daybreak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Cedar Rapids Country Club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 @ 7:00 am (1</a:t>
            </a: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3</a:t>
            </a: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Fridays of the Month) - Gateway</a:t>
            </a:r>
          </a:p>
          <a:p>
            <a:pPr lvl="1" indent="-342900">
              <a:spcBef>
                <a:spcPts val="36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Four Oaks Campus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- Guiding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Principles</a:t>
            </a: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Shape 116" descr="http://www.blowingrockrotary.org/wp-content/uploads/2012/11/Four-Way-Tes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219200"/>
            <a:ext cx="4219575" cy="52339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67E76A-E695-4420-83BC-CD1CD41C5432}"/>
              </a:ext>
            </a:extLst>
          </p:cNvPr>
          <p:cNvSpPr txBox="1"/>
          <p:nvPr/>
        </p:nvSpPr>
        <p:spPr>
          <a:xfrm>
            <a:off x="5334000" y="1536174"/>
            <a:ext cx="358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Four-Way Test was created in 1932 by Rotarian Herbert J. Taylor when he was asked to take charge of a company that was facing bankruptcy. 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Our Rotary motto, the Four-Way Test, has become one of the world's most widely printed and quoted statements of business ethics.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- Motto</a:t>
            </a:r>
            <a:b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Shape 122"/>
          <p:cNvPicPr preferRelativeResize="0">
            <a:picLocks noGrp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81800"/>
            <a:ext cx="5105471" cy="274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Rotary Organization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447800"/>
            <a:ext cx="6096000" cy="3733800"/>
          </a:xfrm>
        </p:spPr>
        <p:txBody>
          <a:bodyPr/>
          <a:lstStyle/>
          <a:p>
            <a:pPr>
              <a:buClr>
                <a:schemeClr val="dk1"/>
              </a:buClr>
              <a:buSzPct val="25000"/>
            </a:pPr>
            <a:endParaRPr lang="en-US" sz="2800" b="1" dirty="0"/>
          </a:p>
          <a:p>
            <a:pPr>
              <a:buClr>
                <a:schemeClr val="dk1"/>
              </a:buClr>
              <a:buSzPct val="25000"/>
            </a:pPr>
            <a:endParaRPr lang="en-US" sz="2800" b="1" dirty="0"/>
          </a:p>
          <a:p>
            <a:pPr lvl="1">
              <a:buClr>
                <a:schemeClr val="dk1"/>
              </a:buClr>
              <a:buSzPct val="25000"/>
            </a:pPr>
            <a:r>
              <a:rPr lang="en-US" sz="3600" b="1" dirty="0"/>
              <a:t>Rotary is made up of:</a:t>
            </a:r>
            <a:endParaRPr lang="en-US" sz="3600" dirty="0"/>
          </a:p>
          <a:p>
            <a:pPr marL="1524000" lvl="2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dirty="0"/>
              <a:t>Rotary International</a:t>
            </a:r>
          </a:p>
          <a:p>
            <a:pPr marL="1524000" lvl="2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dirty="0"/>
              <a:t>The Rotary Foundation</a:t>
            </a:r>
          </a:p>
          <a:p>
            <a:pPr marL="1524000" lvl="2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dirty="0"/>
              <a:t>The Rotary Clubs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576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</a:t>
            </a:r>
            <a:r>
              <a:rPr lang="en-US" b="1" dirty="0"/>
              <a:t>International</a:t>
            </a: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82000" cy="472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Rotary International has more than 1.2 million members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Rotary has more than $1 billion dollars in assets and manages its assets in 29 different currencies</a:t>
            </a:r>
            <a:br>
              <a:rPr lang="en-US" sz="2400" dirty="0"/>
            </a:br>
            <a:endParaRPr lang="en-US" sz="2400" dirty="0"/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Rotary has invested $3 billion in thousands of projects over the past 100 years</a:t>
            </a:r>
          </a:p>
          <a:p>
            <a:pPr lvl="1" indent="-3429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i="0" u="none" strike="noStrike" cap="none" dirty="0">
              <a:solidFill>
                <a:schemeClr val="dk1"/>
              </a:solidFill>
              <a:sym typeface="Calibri"/>
            </a:endParaRP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There are over 35,000 Rotary clubs</a:t>
            </a:r>
            <a:r>
              <a:rPr lang="en-US" sz="2400" dirty="0"/>
              <a:t> 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in 200 countries around the world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endParaRPr lang="en-US" sz="800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Rotary </a:t>
            </a:r>
            <a:r>
              <a:rPr lang="en-US" b="1" dirty="0"/>
              <a:t>International</a:t>
            </a:r>
            <a:endParaRPr lang="en-US" sz="4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382000" cy="472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Rotary International is divided into 534 districts.  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The Cedar Rapids Downtown 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Rotary Club is in </a:t>
            </a:r>
            <a:r>
              <a:rPr lang="en-US" sz="2400" dirty="0"/>
              <a:t>d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istrict #5970, </a:t>
            </a:r>
            <a:r>
              <a:rPr lang="en-US" sz="2400" dirty="0"/>
              <a:t>which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 covers the northern half of Iowa and includes a total of 50 clubs.</a:t>
            </a:r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dirty="0"/>
          </a:p>
          <a:p>
            <a:pPr lvl="1" indent="-342900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he </a:t>
            </a:r>
            <a:r>
              <a:rPr lang="en-US" sz="2400" dirty="0"/>
              <a:t>Cedar Rapids </a:t>
            </a:r>
            <a:r>
              <a:rPr lang="en-US" sz="2400" i="0" u="none" strike="noStrike" cap="none" dirty="0">
                <a:solidFill>
                  <a:schemeClr val="dk1"/>
                </a:solidFill>
                <a:sym typeface="Calibri"/>
              </a:rPr>
              <a:t>Downtown Rotary Club is:</a:t>
            </a:r>
          </a:p>
          <a:p>
            <a:pPr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T</a:t>
            </a:r>
            <a:r>
              <a:rPr lang="en-US" i="0" u="none" strike="noStrike" cap="none" dirty="0">
                <a:solidFill>
                  <a:schemeClr val="dk1"/>
                </a:solidFill>
                <a:sym typeface="Calibri"/>
              </a:rPr>
              <a:t>he largest club in </a:t>
            </a:r>
            <a:r>
              <a:rPr lang="en-US" dirty="0"/>
              <a:t>our</a:t>
            </a:r>
            <a:r>
              <a:rPr lang="en-US" i="0" u="none" strike="noStrike" cap="none" dirty="0">
                <a:solidFill>
                  <a:schemeClr val="dk1"/>
                </a:solidFill>
                <a:sym typeface="Calibri"/>
              </a:rPr>
              <a:t> district</a:t>
            </a:r>
            <a:r>
              <a:rPr lang="en-US" dirty="0"/>
              <a:t> </a:t>
            </a:r>
          </a:p>
          <a:p>
            <a:pPr lvl="2" indent="-342900"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/>
              <a:t>In the top 25 largest Rotary clubs in the United States</a:t>
            </a:r>
            <a:endParaRPr lang="en-US" i="0" u="none" strike="noStrike" cap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908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71A78E35417C4F90A378D8A2D46390" ma:contentTypeVersion="3" ma:contentTypeDescription="Create a new document." ma:contentTypeScope="" ma:versionID="75b1b4d11e96a0ae7b23576aa5d8055c">
  <xsd:schema xmlns:xsd="http://www.w3.org/2001/XMLSchema" xmlns:xs="http://www.w3.org/2001/XMLSchema" xmlns:p="http://schemas.microsoft.com/office/2006/metadata/properties" xmlns:ns3="9142ef14-401f-4ff1-860f-0bf80565a6ee" targetNamespace="http://schemas.microsoft.com/office/2006/metadata/properties" ma:root="true" ma:fieldsID="ac01d14fcfb6ffe0ecc9192782dfef87" ns3:_="">
    <xsd:import namespace="9142ef14-401f-4ff1-860f-0bf80565a6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2ef14-401f-4ff1-860f-0bf80565a6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D55F64-BC35-4BDE-B167-EB0AE3769D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829731-A842-4784-8EC2-82BA56D990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42ef14-401f-4ff1-860f-0bf80565a6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E39CBB-BE4E-4040-B04D-F636C5A23C85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9142ef14-401f-4ff1-860f-0bf80565a6ee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11155</TotalTime>
  <Words>2813</Words>
  <Application>Microsoft Office PowerPoint</Application>
  <PresentationFormat>On-screen Show (4:3)</PresentationFormat>
  <Paragraphs>392</Paragraphs>
  <Slides>44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Arial Nova</vt:lpstr>
      <vt:lpstr>Calibri</vt:lpstr>
      <vt:lpstr>Calibri Light</vt:lpstr>
      <vt:lpstr>Courier New</vt:lpstr>
      <vt:lpstr>Noto Sans Symbols</vt:lpstr>
      <vt:lpstr>Symbol</vt:lpstr>
      <vt:lpstr>Wingdings</vt:lpstr>
      <vt:lpstr>Office Theme</vt:lpstr>
      <vt:lpstr>1_Office Theme</vt:lpstr>
      <vt:lpstr>The Rotary Club of Cedar Rapids</vt:lpstr>
      <vt:lpstr>Meeting Objectives</vt:lpstr>
      <vt:lpstr>The World’s First Service Club</vt:lpstr>
      <vt:lpstr>Rotary Mission</vt:lpstr>
      <vt:lpstr>Rotary - Guiding Principles </vt:lpstr>
      <vt:lpstr>Rotary - Motto </vt:lpstr>
      <vt:lpstr>The Rotary Organization</vt:lpstr>
      <vt:lpstr>Rotary International</vt:lpstr>
      <vt:lpstr>Rotary International</vt:lpstr>
      <vt:lpstr>Past International Service Projects</vt:lpstr>
      <vt:lpstr>Rotary.org</vt:lpstr>
      <vt:lpstr>Affiliated Rotary Programs</vt:lpstr>
      <vt:lpstr>Affiliated Rotary Programs</vt:lpstr>
      <vt:lpstr>Rotary International Conventions</vt:lpstr>
      <vt:lpstr>Why Downtown Rotary?</vt:lpstr>
      <vt:lpstr>CR Downtown Rotary Club</vt:lpstr>
      <vt:lpstr>Club History</vt:lpstr>
      <vt:lpstr> Executive Director </vt:lpstr>
      <vt:lpstr>CR Rotary Club Leadership</vt:lpstr>
      <vt:lpstr>CR Rotary Club Strategic Initiatives</vt:lpstr>
      <vt:lpstr>PowerPoint Presentation</vt:lpstr>
      <vt:lpstr>1.  Be present.  Good attendance.</vt:lpstr>
      <vt:lpstr>2.  Get Involved</vt:lpstr>
      <vt:lpstr>“Get Involved” continued</vt:lpstr>
      <vt:lpstr>“Get Involved” continued</vt:lpstr>
      <vt:lpstr>“Get Involved” continued</vt:lpstr>
      <vt:lpstr>“Get Involved” continued</vt:lpstr>
      <vt:lpstr>3.  Achieve Paul Harris status with Rotary Foundation</vt:lpstr>
      <vt:lpstr>PowerPoint Presentation</vt:lpstr>
      <vt:lpstr>The Rotary Foundation</vt:lpstr>
      <vt:lpstr>The Rotary Foundation - Polio</vt:lpstr>
      <vt:lpstr>The Rotary Foundation - Polio</vt:lpstr>
      <vt:lpstr>Funding the Rotary Foundation</vt:lpstr>
      <vt:lpstr>Rotary Foundation Global Grant Funding</vt:lpstr>
      <vt:lpstr>PowerPoint Presentation</vt:lpstr>
      <vt:lpstr>4. Pay your Rotary Club Membership Dues</vt:lpstr>
      <vt:lpstr>“Dues” continued…</vt:lpstr>
      <vt:lpstr>“Dues” continued…</vt:lpstr>
      <vt:lpstr>4.  Stay connected…</vt:lpstr>
      <vt:lpstr>“Stay connected” continued… </vt:lpstr>
      <vt:lpstr>“Stay connected” continued… </vt:lpstr>
      <vt:lpstr>5.  Recruit new members</vt:lpstr>
      <vt:lpstr>Thank You  for being a Rotarian!</vt:lpstr>
      <vt:lpstr>Other Area Clubs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Rotary Club of Cedar Rapids rotaryclubofcedarrapids.org</dc:title>
  <dc:creator>Heyer, Steven</dc:creator>
  <cp:lastModifiedBy>Robb Loftsgard</cp:lastModifiedBy>
  <cp:revision>330</cp:revision>
  <cp:lastPrinted>2024-08-12T12:56:26Z</cp:lastPrinted>
  <dcterms:modified xsi:type="dcterms:W3CDTF">2024-08-12T13:37:13Z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0x0101006371A78E35417C4F90A378D8A2D46390</vt:lpwstr>
  </property>
</Properties>
</file>