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68" r:id="rId3"/>
    <p:sldId id="257" r:id="rId4"/>
    <p:sldId id="256" r:id="rId5"/>
    <p:sldId id="260" r:id="rId6"/>
    <p:sldId id="258" r:id="rId7"/>
    <p:sldId id="261" r:id="rId8"/>
    <p:sldId id="263" r:id="rId9"/>
    <p:sldId id="259" r:id="rId10"/>
    <p:sldId id="262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/>
    <p:restoredTop sz="92708"/>
  </p:normalViewPr>
  <p:slideViewPr>
    <p:cSldViewPr snapToGrid="0" snapToObjects="1">
      <p:cViewPr varScale="1">
        <p:scale>
          <a:sx n="89" d="100"/>
          <a:sy n="89" d="100"/>
        </p:scale>
        <p:origin x="936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3EDF-9449-7643-A925-C92D76844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547EE-0DA5-964A-AAAE-3D5A65983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77CF9-7927-3943-899F-2C4B62B4A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040EB-E2A3-0B48-8026-E930D353D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D6EEC-6285-554F-B9B9-6B9CD80A6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6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2339-1259-F743-9198-176EE0533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79C78C-CC14-6E47-934A-BA916EA69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C614C-EE90-9242-87C7-DAC814617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3BD45-04A2-4940-A6E7-BEB2378B2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44C78-5213-1D43-9B57-C969DD9FF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3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5727C2-F940-C24A-BB48-72C267CD2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447CF-D897-DC48-B282-56C52DED5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4BBEF-1982-D24D-A8E6-971D1F267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0A7F-6B74-B24E-A4CA-0402DDF19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2C743-374C-DC4B-9BF2-10F4DD2FF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5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D0538-EAB4-6842-A5BA-7436AA996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42DF-46E7-ED4E-A67B-DB2204C06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9F2BB-C037-624E-A09A-61CECB593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D0D4F-C900-7545-A8F6-ED4F7DB37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E10A2-9F07-2F4B-88D3-46F101C5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6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0B69-023D-FB41-8BA3-49453BA5C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CB0D6-CA3C-264E-8ACB-E1275573F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F3DA8-BCC6-C54F-8357-907F2902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8AA81-7D2B-194A-AF51-B0CCEBCED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6756B-DA1F-1F49-B21C-E33BC05E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71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B738-81D3-0B44-8B5C-B3DF25726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E7866-C441-5344-8E77-C70F5E19D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E5033-7893-044E-97A4-5EFD3EB87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8B907-57CF-F642-A482-AEABBE4A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B4783-A557-B14D-9EAE-7AF49999B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A450E-4BA8-A541-B147-DC4B221DE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8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FE27-49D6-674C-ABF2-9BBB1EAF2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4D8D3-93A8-0244-9EDD-BE4581737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D5063-DA4F-1143-98C2-FD5FBD400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29335F-E5EA-9B41-8349-596ECB5F0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61C6A6-1A6B-3445-9422-EB5148462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F3B196-CDDF-0C49-A0C2-7A7E40247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25DC4-036A-7D4C-AD92-7448CAA2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434E84-97BF-8B4E-8ED3-239560B5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6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CDB5D-CA0C-644A-9698-C5F4EB224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AB8E-4C58-2148-B273-B39C16683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25180-7AB1-514D-84F1-D1C2F37FE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F1FFB-A5E2-D343-9E9D-DE8E4EEE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6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E1E215-09DE-6C46-B4C3-AB2209F4D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84E665-D679-0548-8ABB-9F081E3BC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9FCAF-C4CA-314B-B6EF-D1FD3227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4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D5BD0-9644-D145-AB40-274BD82C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4D915-89AD-F14A-9C5B-335B2335D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B0262-AD72-BF48-898D-ADD45EE5F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4DED1-68B8-4946-9B06-ED518596B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FAC041-C5D4-EF49-9C2F-FA4CC110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74C15-64D7-4148-BD4C-DB559D39B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7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21067-61FD-8D44-A6A5-3D5E1E2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1DBA6F-5768-2D4D-8A73-0F3C3DFB12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DBA66-13CA-C443-9633-8C2537363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7C97A-90EB-B743-93EB-AE95726D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39DF3-04A0-7645-8F83-4FF33B171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98827-3D10-734D-9839-8EBEF203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3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0ED5CA-700C-DC40-9112-A48C060FE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1BFFA-222F-0548-9B6A-0EEE38D64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07AB0-A306-F547-810C-B3D8E296E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6927C-660A-D14D-A676-FFC0ADFE1C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4D7CF-135F-9B49-87AB-50AF90898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F6BF8-0A8F-254E-A369-B5B6C94F1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5558A-76B3-B840-835A-1730865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1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03ED9D-3869-904F-9B38-F74F3A732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14" y="326641"/>
            <a:ext cx="8990065" cy="5998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520BF4-64C6-2D4F-8538-D34055F5C94B}"/>
              </a:ext>
            </a:extLst>
          </p:cNvPr>
          <p:cNvSpPr txBox="1"/>
          <p:nvPr/>
        </p:nvSpPr>
        <p:spPr>
          <a:xfrm>
            <a:off x="9693382" y="193636"/>
            <a:ext cx="212923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/>
              <a:t>1997 First trip to</a:t>
            </a:r>
          </a:p>
          <a:p>
            <a:pPr algn="ctr"/>
            <a:r>
              <a:rPr lang="en-US" u="sng" dirty="0"/>
              <a:t>Kenya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We were Hooked!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Multiple trips to</a:t>
            </a:r>
          </a:p>
          <a:p>
            <a:pPr algn="ctr"/>
            <a:r>
              <a:rPr lang="en-US" dirty="0"/>
              <a:t>Volunteer</a:t>
            </a:r>
          </a:p>
          <a:p>
            <a:pPr algn="ctr"/>
            <a:r>
              <a:rPr lang="en-US" dirty="0"/>
              <a:t>And bring supplies</a:t>
            </a:r>
          </a:p>
          <a:p>
            <a:pPr algn="ctr"/>
            <a:endParaRPr lang="en-US" dirty="0"/>
          </a:p>
          <a:p>
            <a:pPr algn="ctr"/>
            <a:r>
              <a:rPr lang="en-US" u="sng" dirty="0"/>
              <a:t>2006-07 school year</a:t>
            </a:r>
          </a:p>
          <a:p>
            <a:pPr algn="ctr"/>
            <a:r>
              <a:rPr lang="en-US" dirty="0"/>
              <a:t>Christopher Mutuku</a:t>
            </a:r>
          </a:p>
          <a:p>
            <a:pPr algn="ctr"/>
            <a:r>
              <a:rPr lang="en-US" dirty="0"/>
              <a:t>1 project!</a:t>
            </a:r>
          </a:p>
          <a:p>
            <a:pPr algn="ctr"/>
            <a:endParaRPr lang="en-US" dirty="0"/>
          </a:p>
          <a:p>
            <a:pPr algn="ctr"/>
            <a:r>
              <a:rPr lang="en-US" u="sng" dirty="0"/>
              <a:t>2007-08</a:t>
            </a:r>
          </a:p>
          <a:p>
            <a:pPr algn="ctr"/>
            <a:r>
              <a:rPr lang="en-US" dirty="0"/>
              <a:t>10 school projects!</a:t>
            </a:r>
          </a:p>
          <a:p>
            <a:pPr algn="ctr"/>
            <a:r>
              <a:rPr lang="en-US" dirty="0"/>
              <a:t>Now- 1300+ projects</a:t>
            </a:r>
          </a:p>
          <a:p>
            <a:pPr algn="ctr"/>
            <a:r>
              <a:rPr lang="en-US" dirty="0"/>
              <a:t>1 million US kids</a:t>
            </a: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F7D4EF-2613-F646-A9F1-6931A7F33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802372" y="5514990"/>
            <a:ext cx="3911257" cy="293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98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DEDC2-C88A-0142-B84D-707442D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 to all the clubs for your </a:t>
            </a:r>
            <a:br>
              <a:rPr lang="en-US" dirty="0"/>
            </a:br>
            <a:r>
              <a:rPr lang="en-US" dirty="0"/>
              <a:t>consideration of this grant!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99EBD-7064-DB4B-A36D-2F323FEE448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982133" y="6953955"/>
            <a:ext cx="8737600" cy="56445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9879F-0C5E-9243-9919-2A8893B07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287" y="2214113"/>
            <a:ext cx="5360568" cy="42164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69FE5A-C245-544F-A786-A7B87089D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4113"/>
            <a:ext cx="5877073" cy="38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2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3D3C2-BE44-9F4C-8F1F-039EE36A9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43" y="0"/>
            <a:ext cx="10515600" cy="224187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Do you have an </a:t>
            </a:r>
            <a:r>
              <a:rPr lang="en-US" sz="3200" dirty="0" err="1"/>
              <a:t>InterAct</a:t>
            </a:r>
            <a:r>
              <a:rPr lang="en-US" sz="3200" dirty="0"/>
              <a:t> Club?</a:t>
            </a:r>
            <a:br>
              <a:rPr lang="en-US" sz="3200" dirty="0"/>
            </a:br>
            <a:r>
              <a:rPr lang="en-US" sz="2800" dirty="0"/>
              <a:t>If so, please consider learning more about H2O for Life. We provide a service learning program to educate, engage and inspire youth!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7CD74-E7E4-E943-B9E5-4B0D1A76A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3281388"/>
            <a:ext cx="1113608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Students choose an International or US project focused on water for all</a:t>
            </a:r>
          </a:p>
          <a:p>
            <a:pPr marL="0" indent="0" algn="ctr">
              <a:buNone/>
            </a:pPr>
            <a:r>
              <a:rPr lang="en-US" sz="2400" dirty="0"/>
              <a:t>Students raise awareness in your community and raise funds to support implementation of water, sanitation and hygiene education projects for partner schools.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CDFD5C-69E4-E54A-8C47-BE1917FD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542" y="1759507"/>
            <a:ext cx="2087756" cy="1002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B5F735-3CAC-FD42-91D5-CA37C68F1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72" y="4494477"/>
            <a:ext cx="4291722" cy="2145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F89649-1A89-684B-864E-75075B31A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1" y="4494477"/>
            <a:ext cx="3665299" cy="21991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8FED32-46FE-784D-A9B6-D2FDEF3C087E}"/>
              </a:ext>
            </a:extLst>
          </p:cNvPr>
          <p:cNvSpPr txBox="1"/>
          <p:nvPr/>
        </p:nvSpPr>
        <p:spPr>
          <a:xfrm>
            <a:off x="4080285" y="2761630"/>
            <a:ext cx="288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www.H2OforLifeSchools.org</a:t>
            </a:r>
          </a:p>
        </p:txBody>
      </p:sp>
    </p:spTree>
    <p:extLst>
      <p:ext uri="{BB962C8B-B14F-4D97-AF65-F5344CB8AC3E}">
        <p14:creationId xmlns:p14="http://schemas.microsoft.com/office/powerpoint/2010/main" val="2017211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A87DD-C655-C940-8748-0BB19FB1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-1678193" y="2086983"/>
            <a:ext cx="645459" cy="8605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4F8917-A461-1347-9723-4A164B8ED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98465"/>
            <a:ext cx="5796907" cy="48595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90EAE9-2D77-1B49-B04C-08BF6BE413BA}"/>
              </a:ext>
            </a:extLst>
          </p:cNvPr>
          <p:cNvSpPr txBox="1"/>
          <p:nvPr/>
        </p:nvSpPr>
        <p:spPr>
          <a:xfrm>
            <a:off x="4123830" y="-31391"/>
            <a:ext cx="3184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3 Year Initiative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A7F92-C451-9E43-9435-5B929D5B6A08}"/>
              </a:ext>
            </a:extLst>
          </p:cNvPr>
          <p:cNvSpPr txBox="1"/>
          <p:nvPr/>
        </p:nvSpPr>
        <p:spPr>
          <a:xfrm>
            <a:off x="211703" y="383677"/>
            <a:ext cx="63820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u="sng" dirty="0">
                <a:solidFill>
                  <a:schemeClr val="accent1"/>
                </a:solidFill>
              </a:rPr>
              <a:t>Rotary’s coordinated service Activities to Unite for Water will: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Transform communities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Create a public image blitz across social media, news outlets, </a:t>
            </a:r>
          </a:p>
          <a:p>
            <a:pPr fontAlgn="base"/>
            <a:r>
              <a:rPr lang="en-US" b="1" dirty="0">
                <a:solidFill>
                  <a:schemeClr val="accent1"/>
                </a:solidFill>
              </a:rPr>
              <a:t>       and community channels.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Provide clubs with opportunities to share their impact stories.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D4994-C421-BD4C-B86E-5DF4D44FD49C}"/>
              </a:ext>
            </a:extLst>
          </p:cNvPr>
          <p:cNvSpPr txBox="1"/>
          <p:nvPr/>
        </p:nvSpPr>
        <p:spPr>
          <a:xfrm>
            <a:off x="6185649" y="2396907"/>
            <a:ext cx="45393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/>
              <a:t>     </a:t>
            </a:r>
            <a:r>
              <a:rPr lang="en-US" b="1" u="sng" dirty="0">
                <a:solidFill>
                  <a:schemeClr val="accent1"/>
                </a:solidFill>
              </a:rPr>
              <a:t>What Can Your Club Do?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River and lake clean-ups.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Adopt-a-Drain.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Adopt-a-River.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Work with your Watershed.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Promote public awareness of water issues.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Be creative. Your choice!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7B9680-3F70-344F-8673-F54612910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7994" y="4550484"/>
            <a:ext cx="3461274" cy="23075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C69755-D07B-3647-8B9D-18FC7A5B6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448" y="4550485"/>
            <a:ext cx="2905293" cy="2290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AAC12A-48C8-8E4B-AFA7-34449F546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2658" y="-29972"/>
            <a:ext cx="3939114" cy="23046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AE8F5B-EA1B-8A4C-B3BB-7CBA5B757A45}"/>
              </a:ext>
            </a:extLst>
          </p:cNvPr>
          <p:cNvSpPr txBox="1"/>
          <p:nvPr/>
        </p:nvSpPr>
        <p:spPr>
          <a:xfrm>
            <a:off x="9695630" y="2315636"/>
            <a:ext cx="1363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Rain Garden</a:t>
            </a:r>
          </a:p>
        </p:txBody>
      </p:sp>
    </p:spTree>
    <p:extLst>
      <p:ext uri="{BB962C8B-B14F-4D97-AF65-F5344CB8AC3E}">
        <p14:creationId xmlns:p14="http://schemas.microsoft.com/office/powerpoint/2010/main" val="2693239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148557-03DC-9D42-AB5D-EBF59D13A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887" y="-355004"/>
            <a:ext cx="8692178" cy="57606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37B0A-78FF-EA4E-9939-414EF563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819426" y="7272168"/>
            <a:ext cx="2689412" cy="720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9283B-3E77-FA47-95C9-9907E939497E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364863" y="7026816"/>
            <a:ext cx="8918986" cy="460505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39FC9-1E91-6340-9740-A2B95EF602A2}"/>
              </a:ext>
            </a:extLst>
          </p:cNvPr>
          <p:cNvSpPr txBox="1"/>
          <p:nvPr/>
        </p:nvSpPr>
        <p:spPr>
          <a:xfrm>
            <a:off x="3195022" y="5320877"/>
            <a:ext cx="5615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CLUB can initiate a </a:t>
            </a:r>
            <a:r>
              <a:rPr lang="en-US" b="1" i="1" dirty="0">
                <a:solidFill>
                  <a:schemeClr val="accent1"/>
                </a:solidFill>
              </a:rPr>
              <a:t>Global Water Project </a:t>
            </a:r>
            <a:r>
              <a:rPr lang="en-US" dirty="0"/>
              <a:t>for WASH</a:t>
            </a:r>
          </a:p>
          <a:p>
            <a:pPr algn="ctr"/>
            <a:r>
              <a:rPr lang="en-US" dirty="0"/>
              <a:t>We can help you find implementing partners, provide resources and review grants!</a:t>
            </a:r>
          </a:p>
          <a:p>
            <a:pPr algn="ctr"/>
            <a:r>
              <a:rPr lang="en-US" dirty="0"/>
              <a:t>We can also add: $2000 to your grant!</a:t>
            </a:r>
          </a:p>
          <a:p>
            <a:pPr algn="ctr"/>
            <a:r>
              <a:rPr lang="en-US" dirty="0"/>
              <a:t>WASH-RAG.ORG</a:t>
            </a:r>
          </a:p>
        </p:txBody>
      </p:sp>
    </p:spTree>
    <p:extLst>
      <p:ext uri="{BB962C8B-B14F-4D97-AF65-F5344CB8AC3E}">
        <p14:creationId xmlns:p14="http://schemas.microsoft.com/office/powerpoint/2010/main" val="30806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F3704C-F17D-CD46-9861-AFF5EAE53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01" y="957431"/>
            <a:ext cx="11209468" cy="56047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77CEE5-26B3-FC45-B868-E6CA8A0D9757}"/>
              </a:ext>
            </a:extLst>
          </p:cNvPr>
          <p:cNvSpPr txBox="1"/>
          <p:nvPr/>
        </p:nvSpPr>
        <p:spPr>
          <a:xfrm>
            <a:off x="4421393" y="268941"/>
            <a:ext cx="2908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H2oforlifeschools.org</a:t>
            </a:r>
          </a:p>
        </p:txBody>
      </p:sp>
    </p:spTree>
    <p:extLst>
      <p:ext uri="{BB962C8B-B14F-4D97-AF65-F5344CB8AC3E}">
        <p14:creationId xmlns:p14="http://schemas.microsoft.com/office/powerpoint/2010/main" val="352356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04E5-87A3-9C41-B667-533CCF47F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505" y="-129256"/>
            <a:ext cx="8864599" cy="27051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en-US" sz="2200" b="1" dirty="0"/>
            </a:br>
            <a:br>
              <a:rPr lang="en-US" sz="2200" b="1" dirty="0"/>
            </a:br>
            <a:br>
              <a:rPr lang="en-US" sz="2200" b="1" dirty="0"/>
            </a:br>
            <a:r>
              <a:rPr lang="en-US" sz="2200" b="1" dirty="0"/>
              <a:t>Global Grant 5960 2026-27</a:t>
            </a:r>
            <a:br>
              <a:rPr lang="en-US" sz="2200" b="1" dirty="0"/>
            </a:br>
            <a:br>
              <a:rPr lang="en-US" sz="2200" b="1" dirty="0"/>
            </a:br>
            <a:r>
              <a:rPr lang="en-US" sz="2200" dirty="0"/>
              <a:t>Providing Water, Hygiene Training for</a:t>
            </a:r>
            <a:br>
              <a:rPr lang="en-US" sz="2200" dirty="0"/>
            </a:br>
            <a:r>
              <a:rPr lang="en-US" sz="2200" dirty="0"/>
              <a:t>6 schools </a:t>
            </a:r>
            <a:br>
              <a:rPr lang="en-US" sz="2200" dirty="0"/>
            </a:br>
            <a:r>
              <a:rPr lang="en-US" sz="2000" dirty="0"/>
              <a:t>White Bear Lake Rotary Club, MN, </a:t>
            </a:r>
            <a:r>
              <a:rPr lang="en-US" sz="2000" dirty="0" err="1"/>
              <a:t>Kitgum</a:t>
            </a:r>
            <a:r>
              <a:rPr lang="en-US" sz="2000" dirty="0"/>
              <a:t> Rotary Club, Uganda </a:t>
            </a:r>
            <a:br>
              <a:rPr lang="en-US" sz="2000" dirty="0"/>
            </a:br>
            <a:r>
              <a:rPr lang="en-US" sz="2000" dirty="0"/>
              <a:t>and Implementing partner Drop in the Bucket </a:t>
            </a:r>
            <a:br>
              <a:rPr lang="en-US" sz="2800" dirty="0"/>
            </a:br>
            <a:br>
              <a:rPr lang="en-US" sz="2800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A7A55-5F58-A04D-A4B8-A417E38F85A5}"/>
              </a:ext>
            </a:extLst>
          </p:cNvPr>
          <p:cNvSpPr txBox="1"/>
          <p:nvPr/>
        </p:nvSpPr>
        <p:spPr>
          <a:xfrm>
            <a:off x="3574271" y="1882195"/>
            <a:ext cx="81952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Providing Water and Hygiene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Training local community Water Committee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Development of a pay structure with the community to ensure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Training 2 pump mechanics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Hygiene education training for community/school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3478723-7705-2E4C-AC40-5F47C6549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94923" y="3726482"/>
            <a:ext cx="3606423" cy="270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06EB777-E304-3841-9543-7398A4CBC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74252" y="3664626"/>
            <a:ext cx="3677425" cy="2758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37B7F8-9430-F747-8B5D-2388D130D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80" y="594823"/>
            <a:ext cx="3171520" cy="7928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E6034F-4EDE-364E-A31B-5291177E3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00" y="3251577"/>
            <a:ext cx="6420226" cy="36064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470E38-B3F8-9F4D-8FED-70C481F5B4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5068" y="37708"/>
            <a:ext cx="1655607" cy="1256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4ACDBB-0B44-D44D-ADA5-5314849D6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3959" y="1462411"/>
            <a:ext cx="1298741" cy="129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AF743-4926-0342-89AC-6FFA0A188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-5236029" y="206910"/>
            <a:ext cx="674915" cy="62194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96662-5911-1B4D-B39B-64F07946F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-5497286" y="5290457"/>
            <a:ext cx="1445625" cy="296087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pic>
        <p:nvPicPr>
          <p:cNvPr id="4" name="Content Placeholder 3" descr="Lwanyonyi before.jpg">
            <a:extLst>
              <a:ext uri="{FF2B5EF4-FFF2-40B4-BE49-F238E27FC236}">
                <a16:creationId xmlns:a16="http://schemas.microsoft.com/office/drawing/2014/main" id="{3F97F741-15CC-DD41-9E56-387CA7069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713" y="828852"/>
            <a:ext cx="4051304" cy="6029148"/>
          </a:xfrm>
          <a:prstGeom prst="rect">
            <a:avLst/>
          </a:prstGeom>
        </p:spPr>
      </p:pic>
      <p:pic>
        <p:nvPicPr>
          <p:cNvPr id="5" name="Picture 4" descr="St. Jude Wasiko After 1.jpg">
            <a:extLst>
              <a:ext uri="{FF2B5EF4-FFF2-40B4-BE49-F238E27FC236}">
                <a16:creationId xmlns:a16="http://schemas.microsoft.com/office/drawing/2014/main" id="{93BFCCDA-12C8-EB4C-BB73-CEABD3DF4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805" y="828852"/>
            <a:ext cx="4004080" cy="6029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FF2A94-1307-1C4E-B394-76691A53C205}"/>
              </a:ext>
            </a:extLst>
          </p:cNvPr>
          <p:cNvSpPr txBox="1"/>
          <p:nvPr/>
        </p:nvSpPr>
        <p:spPr>
          <a:xfrm>
            <a:off x="9039919" y="703045"/>
            <a:ext cx="278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WASH in Schools Changes schools and Communities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7914E-9547-DD4E-BB71-DED834277E7D}"/>
              </a:ext>
            </a:extLst>
          </p:cNvPr>
          <p:cNvSpPr txBox="1"/>
          <p:nvPr/>
        </p:nvSpPr>
        <p:spPr>
          <a:xfrm>
            <a:off x="1182936" y="206910"/>
            <a:ext cx="1960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Before WATER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740C3-96BF-AE43-8084-7E70CA60BD6C}"/>
              </a:ext>
            </a:extLst>
          </p:cNvPr>
          <p:cNvSpPr txBox="1"/>
          <p:nvPr/>
        </p:nvSpPr>
        <p:spPr>
          <a:xfrm>
            <a:off x="6337300" y="206910"/>
            <a:ext cx="185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After WATER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41BD6E-83D2-494C-B14C-09EA5191A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157" y="3509963"/>
            <a:ext cx="1160631" cy="1160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63636-4E60-0847-8C8C-AEBBD88BA3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6542" y="4762499"/>
            <a:ext cx="2622089" cy="174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6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0BE5B-5636-2D4F-8AC3-432D4877C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3" y="153985"/>
            <a:ext cx="10515600" cy="1325563"/>
          </a:xfrm>
        </p:spPr>
        <p:txBody>
          <a:bodyPr/>
          <a:lstStyle/>
          <a:p>
            <a:r>
              <a:rPr lang="en-US" dirty="0"/>
              <a:t>Without Access to Water: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677E7-1906-AE46-AC91-0502B604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47" y="1236927"/>
            <a:ext cx="7235283" cy="3795712"/>
          </a:xfrm>
        </p:spPr>
        <p:txBody>
          <a:bodyPr>
            <a:noAutofit/>
          </a:bodyPr>
          <a:lstStyle/>
          <a:p>
            <a:r>
              <a:rPr lang="en-US" sz="2400" dirty="0"/>
              <a:t>Students walk long distances to gather water, typically from unsafe water sources.</a:t>
            </a:r>
          </a:p>
          <a:p>
            <a:r>
              <a:rPr lang="en-US" sz="2400" dirty="0"/>
              <a:t>Unsafe water leads to water borne illness leading to many days of absence</a:t>
            </a:r>
          </a:p>
          <a:p>
            <a:r>
              <a:rPr lang="en-US" sz="2400" dirty="0"/>
              <a:t>Handwashing decreases illnesses in schools.</a:t>
            </a:r>
          </a:p>
          <a:p>
            <a:r>
              <a:rPr lang="en-US" sz="2400" dirty="0"/>
              <a:t>Hygiene training is provided for all students. School teams are elected to keep facilities clean.(Yes- it is an honor to be elected to the hygiene team)</a:t>
            </a:r>
          </a:p>
          <a:p>
            <a:r>
              <a:rPr lang="en-US" sz="2400" dirty="0"/>
              <a:t>Providing a bore hole well on school property or adjacent to property provides plentiful access to water for the school and surrounding community.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5158CF-B56C-A147-96FE-47F2F6946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316" y="3546306"/>
            <a:ext cx="4720684" cy="3157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CBD741-6F49-B545-8A4D-DAFA18558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316" y="153985"/>
            <a:ext cx="4720684" cy="314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4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84EA3-F824-B24E-B23E-7E53BE991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300" y="948589"/>
            <a:ext cx="10515600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u="sng" dirty="0"/>
              <a:t>Active and Engaged Local Community-Human Centered Design</a:t>
            </a:r>
          </a:p>
          <a:p>
            <a:pPr marL="342900" indent="-342900">
              <a:defRPr/>
            </a:pPr>
            <a:r>
              <a:rPr lang="en-US" sz="2400" dirty="0"/>
              <a:t>Committed to providing locally sourced materials and a sustainable funding plan</a:t>
            </a:r>
          </a:p>
          <a:p>
            <a:pPr marL="342900" indent="-342900">
              <a:defRPr/>
            </a:pPr>
            <a:r>
              <a:rPr lang="en-US" sz="2400" dirty="0"/>
              <a:t>Training and providing technical support for local water management team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u="sng" dirty="0"/>
              <a:t>Vetted and Reliable Implementing Partner “Drop in the Bucket”</a:t>
            </a:r>
          </a:p>
          <a:p>
            <a:pPr marL="342900" indent="-342900">
              <a:defRPr/>
            </a:pPr>
            <a:r>
              <a:rPr lang="en-US" sz="2400" dirty="0"/>
              <a:t>Recognized by the Ugandan Government as a highly respected NGO</a:t>
            </a:r>
          </a:p>
          <a:p>
            <a:pPr marL="342900" indent="-342900">
              <a:defRPr/>
            </a:pPr>
            <a:r>
              <a:rPr lang="en-US" sz="2400" dirty="0"/>
              <a:t>Track record of projects and sustainability reports (Hundreds of WASH Projects)</a:t>
            </a:r>
          </a:p>
          <a:p>
            <a:pPr marL="342900" indent="-342900">
              <a:defRPr/>
            </a:pPr>
            <a:r>
              <a:rPr lang="en-US" sz="2400" dirty="0"/>
              <a:t>Recognized by peers as a top performer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60C4EE-D9CD-7A41-B7CB-C8995759B6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9231" y="220467"/>
            <a:ext cx="90362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latin typeface="+mj-lt"/>
              </a:rPr>
              <a:t>                Sustainability is </a:t>
            </a:r>
            <a:r>
              <a:rPr lang="en-US" sz="4000" b="1" dirty="0">
                <a:latin typeface="+mj-lt"/>
              </a:rPr>
              <a:t>Key</a:t>
            </a:r>
            <a:r>
              <a:rPr lang="en-US" sz="4000" dirty="0">
                <a:latin typeface="+mj-lt"/>
              </a:rPr>
              <a:t> for all projects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DF84B0-714A-9742-AC6D-6E1DE953A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400" y="106713"/>
            <a:ext cx="1308099" cy="130809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F1838E25-957F-C447-A94F-8B4FEBA855AF}"/>
              </a:ext>
            </a:extLst>
          </p:cNvPr>
          <p:cNvSpPr txBox="1">
            <a:spLocks/>
          </p:cNvSpPr>
          <p:nvPr/>
        </p:nvSpPr>
        <p:spPr>
          <a:xfrm flipV="1">
            <a:off x="-2057400" y="1531224"/>
            <a:ext cx="1473201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/>
              <a:t>       </a:t>
            </a:r>
            <a:endParaRPr lang="en-US" sz="4000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C3BB58-A093-8D47-BB90-EAE44153D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899" y="4673600"/>
            <a:ext cx="4737339" cy="23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3A473-CE35-444C-A112-65A66203A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253" y="-181287"/>
            <a:ext cx="110167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000" b="1" dirty="0"/>
              <a:t>Community Meetings</a:t>
            </a:r>
          </a:p>
          <a:p>
            <a:r>
              <a:rPr lang="en-US" sz="2000" dirty="0"/>
              <a:t>Drop in the Bucket hosts meetings prior to any work within a community. Each community creates a school savings program. </a:t>
            </a:r>
            <a:r>
              <a:rPr lang="en-US" sz="2000" dirty="0" err="1"/>
              <a:t>Kitgum</a:t>
            </a:r>
            <a:r>
              <a:rPr lang="en-US" sz="2000" dirty="0"/>
              <a:t> Rotary Club, District 9213 is involved!</a:t>
            </a:r>
          </a:p>
          <a:p>
            <a:r>
              <a:rPr lang="en-US" sz="2000" dirty="0"/>
              <a:t>Locally sourced materials are provided by the community. </a:t>
            </a:r>
          </a:p>
          <a:p>
            <a:r>
              <a:rPr lang="en-US" sz="2000" dirty="0"/>
              <a:t>Local community members are hired and trained to assist with the implementation </a:t>
            </a:r>
          </a:p>
          <a:p>
            <a:r>
              <a:rPr lang="en-US" sz="2000" dirty="0"/>
              <a:t>Local community members and school leaders are identified by the community and are trained in borehole maintenance. (The Water Community Team)</a:t>
            </a:r>
          </a:p>
          <a:p>
            <a:r>
              <a:rPr lang="en-US" sz="2000" dirty="0"/>
              <a:t>Drop in the Bucket maintains staff within easy access to the communities for consultation.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6146B0-4695-8D48-B736-BE429651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959" y="3311131"/>
            <a:ext cx="5234029" cy="3546869"/>
          </a:xfrm>
          <a:prstGeom prst="rect">
            <a:avLst/>
          </a:prstGeom>
        </p:spPr>
      </p:pic>
      <p:pic>
        <p:nvPicPr>
          <p:cNvPr id="6" name="Picture 5" descr="bukimau1.jpg">
            <a:extLst>
              <a:ext uri="{FF2B5EF4-FFF2-40B4-BE49-F238E27FC236}">
                <a16:creationId xmlns:a16="http://schemas.microsoft.com/office/drawing/2014/main" id="{6B2F1772-630C-5748-B5BB-15F1202BA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1" y="3277503"/>
            <a:ext cx="2510240" cy="376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ukimau21.jpg">
            <a:extLst>
              <a:ext uri="{FF2B5EF4-FFF2-40B4-BE49-F238E27FC236}">
                <a16:creationId xmlns:a16="http://schemas.microsoft.com/office/drawing/2014/main" id="{7BBF4EB0-85B4-9E40-923B-B7963C5B0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338" y="3294316"/>
            <a:ext cx="2685374" cy="358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351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9A3C-D766-1346-BA85-1630E1BA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22" y="-1301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What is the Impact?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A322A-5114-5F40-A2E6-F02277BB1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133" y="86196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6 schools in Uganda, each school has approximately 500 students. The wells also provide water to the local community members impacting a minimum of 5-6000 people across 6 projects- EVERY DAY</a:t>
            </a:r>
          </a:p>
          <a:p>
            <a:r>
              <a:rPr lang="en-US" sz="2400" dirty="0"/>
              <a:t>Student attendance rises as overall health improves.</a:t>
            </a:r>
          </a:p>
          <a:p>
            <a:r>
              <a:rPr lang="en-US" sz="2400" dirty="0"/>
              <a:t>Students spend more years in school- particularly girls</a:t>
            </a:r>
          </a:p>
          <a:p>
            <a:r>
              <a:rPr lang="en-US" sz="2400" dirty="0"/>
              <a:t>Economic development rises as more youth graduate and statistics show that educated women bring more dollars back into their communities.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92E322-A32F-8D47-A951-9F8AC9C2C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0126" y="3781131"/>
            <a:ext cx="3046772" cy="30467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E3B590-B3DA-6E42-B94B-D7933AA4B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22" y="3751034"/>
            <a:ext cx="6519535" cy="310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41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FC7B-91CE-DA47-8A85-AC53A3CAB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566" y="660478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Total Cost of the GRANT: $66,891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C5A850-30EE-FF46-8F6E-AC322A527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57400" y="1909684"/>
            <a:ext cx="101600" cy="7635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EB0650-A969-AF4E-9D71-AA66A53EFCB0}"/>
              </a:ext>
            </a:extLst>
          </p:cNvPr>
          <p:cNvSpPr txBox="1"/>
          <p:nvPr/>
        </p:nvSpPr>
        <p:spPr>
          <a:xfrm>
            <a:off x="1435100" y="1765300"/>
            <a:ext cx="946214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  Hoping to raise funds by the end of September 2026</a:t>
            </a:r>
          </a:p>
          <a:p>
            <a:r>
              <a:rPr lang="en-US" sz="2800" dirty="0"/>
              <a:t>I hope your clubs may wish to donate- I’d love to visit your club!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1"/>
                </a:solidFill>
              </a:rPr>
              <a:t>EXPECTATION:</a:t>
            </a:r>
          </a:p>
          <a:p>
            <a:r>
              <a:rPr lang="en-US" sz="2800" dirty="0"/>
              <a:t>Water and Hand Washing available prior to February-March</a:t>
            </a:r>
          </a:p>
          <a:p>
            <a:r>
              <a:rPr lang="en-US" sz="2800" dirty="0"/>
              <a:t>2027 for the beginning of a new Ugandan School Year</a:t>
            </a:r>
          </a:p>
          <a:p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DDC9E5-F27B-7143-98B9-4F65993AC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4660900"/>
            <a:ext cx="12266166" cy="312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01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724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   Global Grant 5960 2026-27  Providing Water, Hygiene Training for 6 schools  White Bear Lake Rotary Club, MN, Kitgum Rotary Club, Uganda  and Implementing partner Drop in the Bucket    </vt:lpstr>
      <vt:lpstr>PowerPoint Presentation</vt:lpstr>
      <vt:lpstr>Without Access to Water: </vt:lpstr>
      <vt:lpstr>                Sustainability is Key for all projects</vt:lpstr>
      <vt:lpstr>PowerPoint Presentation</vt:lpstr>
      <vt:lpstr>What is the Impact?</vt:lpstr>
      <vt:lpstr>Total Cost of the GRANT: $66,891</vt:lpstr>
      <vt:lpstr>Thank you to all the clubs for your  consideration of this grant!</vt:lpstr>
      <vt:lpstr>Do you have an InterAct Club? If so, please consider learning more about H2O for Life. We provide a service learning program to educate, engage and inspire youth!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Upcoming District Grant July 2023-24 Providing WASH projects for 3 schools Iganga District in Uganda </dc:title>
  <dc:creator>Microsoft Office User</dc:creator>
  <cp:lastModifiedBy>Richard Wilson</cp:lastModifiedBy>
  <cp:revision>39</cp:revision>
  <cp:lastPrinted>2023-10-03T14:15:49Z</cp:lastPrinted>
  <dcterms:created xsi:type="dcterms:W3CDTF">2023-06-12T13:57:26Z</dcterms:created>
  <dcterms:modified xsi:type="dcterms:W3CDTF">2026-09-03T14:00:00Z</dcterms:modified>
</cp:coreProperties>
</file>