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4"/>
  </p:notesMasterIdLst>
  <p:sldIdLst>
    <p:sldId id="256" r:id="rId2"/>
    <p:sldId id="260" r:id="rId3"/>
    <p:sldId id="261" r:id="rId4"/>
    <p:sldId id="257" r:id="rId5"/>
    <p:sldId id="258" r:id="rId6"/>
    <p:sldId id="280" r:id="rId7"/>
    <p:sldId id="281" r:id="rId8"/>
    <p:sldId id="266" r:id="rId9"/>
    <p:sldId id="268" r:id="rId10"/>
    <p:sldId id="279" r:id="rId11"/>
    <p:sldId id="265" r:id="rId12"/>
    <p:sldId id="273"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0" autoAdjust="0"/>
    <p:restoredTop sz="84091" autoAdjust="0"/>
  </p:normalViewPr>
  <p:slideViewPr>
    <p:cSldViewPr snapToGrid="0">
      <p:cViewPr varScale="1">
        <p:scale>
          <a:sx n="89" d="100"/>
          <a:sy n="89" d="100"/>
        </p:scale>
        <p:origin x="94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75BB13-E4C8-4B60-9BCC-92AF54BFF9E1}" type="datetimeFigureOut">
              <a:rPr lang="en-US" smtClean="0"/>
              <a:t>8/2/2023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CF5BB9-3AF1-40FB-9068-5605088FE38A}" type="slidenum">
              <a:rPr lang="en-US" smtClean="0"/>
              <a:t>‹#›</a:t>
            </a:fld>
            <a:endParaRPr lang="en-US"/>
          </a:p>
        </p:txBody>
      </p:sp>
    </p:spTree>
    <p:extLst>
      <p:ext uri="{BB962C8B-B14F-4D97-AF65-F5344CB8AC3E}">
        <p14:creationId xmlns:p14="http://schemas.microsoft.com/office/powerpoint/2010/main" val="15907953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Under the American Recovery and Reinvestment Act of 2009, entities not covered under HIPAA are required to notify consumers, the media and the FTC of breaches of personally identifiable health information within 60 days of discovery of a breach, or “as soon as possible” or within 10 business days  if the breach affects more than 500 people. </a:t>
            </a:r>
          </a:p>
          <a:p>
            <a:endParaRPr lang="en-US" dirty="0"/>
          </a:p>
        </p:txBody>
      </p:sp>
      <p:sp>
        <p:nvSpPr>
          <p:cNvPr id="4" name="Slide Number Placeholder 3"/>
          <p:cNvSpPr>
            <a:spLocks noGrp="1"/>
          </p:cNvSpPr>
          <p:nvPr>
            <p:ph type="sldNum" sz="quarter" idx="5"/>
          </p:nvPr>
        </p:nvSpPr>
        <p:spPr/>
        <p:txBody>
          <a:bodyPr/>
          <a:lstStyle/>
          <a:p>
            <a:fld id="{B3CF5BB9-3AF1-40FB-9068-5605088FE38A}" type="slidenum">
              <a:rPr lang="en-US" smtClean="0"/>
              <a:t>6</a:t>
            </a:fld>
            <a:endParaRPr lang="en-US"/>
          </a:p>
        </p:txBody>
      </p:sp>
    </p:spTree>
    <p:extLst>
      <p:ext uri="{BB962C8B-B14F-4D97-AF65-F5344CB8AC3E}">
        <p14:creationId xmlns:p14="http://schemas.microsoft.com/office/powerpoint/2010/main" val="3429797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Under the American Recovery and Reinvestment Act of 2009, entities not covered under HIPAA are required to notify consumers, the media and the FTC of breaches of personally identifiable health information within 60 days of discovery of a breach, or “as soon as possible” or within 10 business days  if the breach affects more than 500 people. </a:t>
            </a:r>
          </a:p>
          <a:p>
            <a:endParaRPr lang="en-US" dirty="0"/>
          </a:p>
        </p:txBody>
      </p:sp>
      <p:sp>
        <p:nvSpPr>
          <p:cNvPr id="4" name="Slide Number Placeholder 3"/>
          <p:cNvSpPr>
            <a:spLocks noGrp="1"/>
          </p:cNvSpPr>
          <p:nvPr>
            <p:ph type="sldNum" sz="quarter" idx="5"/>
          </p:nvPr>
        </p:nvSpPr>
        <p:spPr/>
        <p:txBody>
          <a:bodyPr/>
          <a:lstStyle/>
          <a:p>
            <a:fld id="{B3CF5BB9-3AF1-40FB-9068-5605088FE38A}" type="slidenum">
              <a:rPr lang="en-US" smtClean="0"/>
              <a:t>7</a:t>
            </a:fld>
            <a:endParaRPr lang="en-US"/>
          </a:p>
        </p:txBody>
      </p:sp>
    </p:spTree>
    <p:extLst>
      <p:ext uri="{BB962C8B-B14F-4D97-AF65-F5344CB8AC3E}">
        <p14:creationId xmlns:p14="http://schemas.microsoft.com/office/powerpoint/2010/main" val="2593218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8/2/2023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8/2/2023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8/2/2023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8/2/2023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seimitsu.com/cybersecurity"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scotts@seimitsu.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hyperlink" Target="https://www.ecfr.gov/current/title-16/chapter-I/subchapter-C/part-314"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youtu.be/2dik5YE3IEU" TargetMode="External"/><Relationship Id="rId2" Type="http://schemas.openxmlformats.org/officeDocument/2006/relationships/hyperlink" Target="http://www.seimitsu.com/cybersecurity" TargetMode="External"/><Relationship Id="rId1" Type="http://schemas.openxmlformats.org/officeDocument/2006/relationships/slideLayout" Target="../slideLayouts/slideLayout2.xml"/><Relationship Id="rId4" Type="http://schemas.openxmlformats.org/officeDocument/2006/relationships/hyperlink" Target="https://youtu.be/QdUurWYK5Z8"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F5B6B-9FE3-4DE0-BCA3-ACC28EF4A497}"/>
              </a:ext>
            </a:extLst>
          </p:cNvPr>
          <p:cNvSpPr>
            <a:spLocks noGrp="1"/>
          </p:cNvSpPr>
          <p:nvPr>
            <p:ph type="ctrTitle"/>
          </p:nvPr>
        </p:nvSpPr>
        <p:spPr>
          <a:xfrm>
            <a:off x="981966" y="858159"/>
            <a:ext cx="7766936" cy="1646302"/>
          </a:xfrm>
        </p:spPr>
        <p:txBody>
          <a:bodyPr/>
          <a:lstStyle/>
          <a:p>
            <a:pPr algn="l"/>
            <a:r>
              <a:rPr lang="en-US" dirty="0"/>
              <a:t>FTC Safeguards Rule:</a:t>
            </a:r>
            <a:br>
              <a:rPr lang="en-US" dirty="0"/>
            </a:br>
            <a:r>
              <a:rPr lang="en-US" sz="4000"/>
              <a:t>What You </a:t>
            </a:r>
            <a:r>
              <a:rPr lang="en-US" sz="4000" dirty="0"/>
              <a:t>N</a:t>
            </a:r>
            <a:r>
              <a:rPr lang="en-US" sz="4000"/>
              <a:t>eed to Know</a:t>
            </a:r>
            <a:endParaRPr lang="en-US" sz="4000" dirty="0"/>
          </a:p>
        </p:txBody>
      </p:sp>
      <p:sp>
        <p:nvSpPr>
          <p:cNvPr id="6" name="Subtitle 5">
            <a:extLst>
              <a:ext uri="{FF2B5EF4-FFF2-40B4-BE49-F238E27FC236}">
                <a16:creationId xmlns:a16="http://schemas.microsoft.com/office/drawing/2014/main" id="{7B8B7F39-F53C-4209-80FC-DB5732C5A2C7}"/>
              </a:ext>
            </a:extLst>
          </p:cNvPr>
          <p:cNvSpPr>
            <a:spLocks noGrp="1"/>
          </p:cNvSpPr>
          <p:nvPr>
            <p:ph type="subTitle" idx="1"/>
          </p:nvPr>
        </p:nvSpPr>
        <p:spPr>
          <a:xfrm>
            <a:off x="1507066" y="4240955"/>
            <a:ext cx="7766936" cy="1096899"/>
          </a:xfrm>
        </p:spPr>
        <p:txBody>
          <a:bodyPr>
            <a:normAutofit/>
          </a:bodyPr>
          <a:lstStyle/>
          <a:p>
            <a:pPr algn="l"/>
            <a:r>
              <a:rPr lang="en-US" dirty="0"/>
              <a:t>											Scott C. Scheidt													Chief Security Officer												Seimitsu</a:t>
            </a:r>
          </a:p>
        </p:txBody>
      </p:sp>
      <p:sp>
        <p:nvSpPr>
          <p:cNvPr id="7" name="TextBox 6">
            <a:extLst>
              <a:ext uri="{FF2B5EF4-FFF2-40B4-BE49-F238E27FC236}">
                <a16:creationId xmlns:a16="http://schemas.microsoft.com/office/drawing/2014/main" id="{E8372BB1-D55C-4FF3-955F-AD700C306007}"/>
              </a:ext>
            </a:extLst>
          </p:cNvPr>
          <p:cNvSpPr txBox="1"/>
          <p:nvPr/>
        </p:nvSpPr>
        <p:spPr>
          <a:xfrm>
            <a:off x="4573644" y="172512"/>
            <a:ext cx="1633781" cy="553998"/>
          </a:xfrm>
          <a:prstGeom prst="rect">
            <a:avLst/>
          </a:prstGeom>
          <a:noFill/>
        </p:spPr>
        <p:txBody>
          <a:bodyPr wrap="none" rtlCol="0">
            <a:spAutoFit/>
          </a:bodyPr>
          <a:lstStyle/>
          <a:p>
            <a:r>
              <a:rPr lang="en-US" sz="3000" dirty="0"/>
              <a:t>Seimitsu</a:t>
            </a:r>
          </a:p>
        </p:txBody>
      </p:sp>
    </p:spTree>
    <p:extLst>
      <p:ext uri="{BB962C8B-B14F-4D97-AF65-F5344CB8AC3E}">
        <p14:creationId xmlns:p14="http://schemas.microsoft.com/office/powerpoint/2010/main" val="16436837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B5DD2D-5E3C-44B5-96AA-1E697396AC1D}"/>
              </a:ext>
            </a:extLst>
          </p:cNvPr>
          <p:cNvSpPr>
            <a:spLocks noGrp="1"/>
          </p:cNvSpPr>
          <p:nvPr>
            <p:ph type="title"/>
          </p:nvPr>
        </p:nvSpPr>
        <p:spPr/>
        <p:txBody>
          <a:bodyPr>
            <a:normAutofit fontScale="90000"/>
          </a:bodyPr>
          <a:lstStyle/>
          <a:p>
            <a:r>
              <a:rPr lang="en-US" dirty="0"/>
              <a:t>Seimitsu TrueSecure Cybersecurity Services</a:t>
            </a:r>
            <a:br>
              <a:rPr lang="en-US" dirty="0"/>
            </a:br>
            <a:r>
              <a:rPr lang="en-US" sz="2000" dirty="0">
                <a:hlinkClick r:id="rId2"/>
              </a:rPr>
              <a:t>www.seimitsu.com/cybersecurity</a:t>
            </a:r>
            <a:r>
              <a:rPr lang="en-US" sz="2000" dirty="0"/>
              <a:t> </a:t>
            </a:r>
          </a:p>
        </p:txBody>
      </p:sp>
      <p:sp>
        <p:nvSpPr>
          <p:cNvPr id="3" name="Content Placeholder 2">
            <a:extLst>
              <a:ext uri="{FF2B5EF4-FFF2-40B4-BE49-F238E27FC236}">
                <a16:creationId xmlns:a16="http://schemas.microsoft.com/office/drawing/2014/main" id="{6CA7A4ED-CBD1-47F4-94DC-9A5365049765}"/>
              </a:ext>
            </a:extLst>
          </p:cNvPr>
          <p:cNvSpPr>
            <a:spLocks noGrp="1"/>
          </p:cNvSpPr>
          <p:nvPr>
            <p:ph idx="1"/>
          </p:nvPr>
        </p:nvSpPr>
        <p:spPr>
          <a:xfrm>
            <a:off x="677334" y="1589089"/>
            <a:ext cx="10155766" cy="4887212"/>
          </a:xfrm>
        </p:spPr>
        <p:txBody>
          <a:bodyPr>
            <a:normAutofit fontScale="92500" lnSpcReduction="10000"/>
          </a:bodyPr>
          <a:lstStyle/>
          <a:p>
            <a:pPr marL="0" indent="0">
              <a:buNone/>
            </a:pPr>
            <a:endParaRPr lang="en-US" dirty="0"/>
          </a:p>
          <a:p>
            <a:pPr marL="0" indent="0">
              <a:buNone/>
            </a:pPr>
            <a:r>
              <a:rPr lang="en-US" dirty="0"/>
              <a:t>TrueSecure $500,000 Security Service Assurance</a:t>
            </a:r>
          </a:p>
          <a:p>
            <a:r>
              <a:rPr lang="en-US" dirty="0"/>
              <a:t>$500,000 Security Service Guarantee </a:t>
            </a:r>
          </a:p>
          <a:p>
            <a:pPr lvl="1"/>
            <a:r>
              <a:rPr lang="en-US" dirty="0"/>
              <a:t>Cybersecurity controls check list for </a:t>
            </a:r>
            <a:r>
              <a:rPr lang="en-US"/>
              <a:t>TrueSecure Assurance </a:t>
            </a:r>
            <a:endParaRPr lang="en-US" dirty="0"/>
          </a:p>
          <a:p>
            <a:pPr lvl="2"/>
            <a:r>
              <a:rPr lang="en-US" dirty="0"/>
              <a:t>Threat monitoring for ransomware/ business email compromise</a:t>
            </a:r>
          </a:p>
          <a:p>
            <a:pPr lvl="2"/>
            <a:r>
              <a:rPr lang="en-US" dirty="0"/>
              <a:t>Data backup &amp; Encryption of data at rest </a:t>
            </a:r>
          </a:p>
          <a:p>
            <a:pPr lvl="2"/>
            <a:r>
              <a:rPr lang="en-US" dirty="0"/>
              <a:t>Patching cadence followed - within 60 days of release </a:t>
            </a:r>
          </a:p>
          <a:p>
            <a:pPr lvl="2"/>
            <a:r>
              <a:rPr lang="en-US" dirty="0"/>
              <a:t>MFA on all employee email accounts </a:t>
            </a:r>
          </a:p>
          <a:p>
            <a:pPr lvl="2"/>
            <a:r>
              <a:rPr lang="en-US" dirty="0"/>
              <a:t>Client verifies / documents any out of band wire requests or changes in routing instructions on invoices.</a:t>
            </a:r>
          </a:p>
          <a:p>
            <a:r>
              <a:rPr lang="en-US" dirty="0"/>
              <a:t>Service Assurance Coverage</a:t>
            </a:r>
          </a:p>
          <a:p>
            <a:pPr lvl="1"/>
            <a:r>
              <a:rPr lang="en-US" dirty="0"/>
              <a:t>Up to $100,000 of ransomware protection. </a:t>
            </a:r>
          </a:p>
          <a:p>
            <a:pPr lvl="1"/>
            <a:r>
              <a:rPr lang="en-US" dirty="0"/>
              <a:t>Up to $100,000 of compliance and regulatory failure protection. </a:t>
            </a:r>
          </a:p>
          <a:p>
            <a:pPr lvl="1"/>
            <a:r>
              <a:rPr lang="en-US" dirty="0"/>
              <a:t>Up to $50,000 of business interruption/loss protection. </a:t>
            </a:r>
          </a:p>
          <a:p>
            <a:pPr lvl="1"/>
            <a:r>
              <a:rPr lang="en-US" dirty="0"/>
              <a:t>Up to $250,000 of cyber legal liability protection.</a:t>
            </a:r>
          </a:p>
        </p:txBody>
      </p:sp>
    </p:spTree>
    <p:extLst>
      <p:ext uri="{BB962C8B-B14F-4D97-AF65-F5344CB8AC3E}">
        <p14:creationId xmlns:p14="http://schemas.microsoft.com/office/powerpoint/2010/main" val="18704723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EA4D3-9695-4757-AF54-8C055A065EAA}"/>
              </a:ext>
            </a:extLst>
          </p:cNvPr>
          <p:cNvSpPr>
            <a:spLocks noGrp="1"/>
          </p:cNvSpPr>
          <p:nvPr>
            <p:ph type="title"/>
          </p:nvPr>
        </p:nvSpPr>
        <p:spPr>
          <a:xfrm>
            <a:off x="535602" y="139700"/>
            <a:ext cx="8596668" cy="723900"/>
          </a:xfrm>
        </p:spPr>
        <p:txBody>
          <a:bodyPr>
            <a:normAutofit/>
          </a:bodyPr>
          <a:lstStyle/>
          <a:p>
            <a:r>
              <a:rPr lang="en-US" dirty="0"/>
              <a:t>Seimitsu TrueSecure vCISO Solution</a:t>
            </a:r>
          </a:p>
        </p:txBody>
      </p:sp>
      <p:sp>
        <p:nvSpPr>
          <p:cNvPr id="3" name="Content Placeholder 2">
            <a:extLst>
              <a:ext uri="{FF2B5EF4-FFF2-40B4-BE49-F238E27FC236}">
                <a16:creationId xmlns:a16="http://schemas.microsoft.com/office/drawing/2014/main" id="{3ABD736D-3CCF-41B7-B9BF-825ADA76BAA7}"/>
              </a:ext>
            </a:extLst>
          </p:cNvPr>
          <p:cNvSpPr>
            <a:spLocks noGrp="1"/>
          </p:cNvSpPr>
          <p:nvPr>
            <p:ph idx="1"/>
          </p:nvPr>
        </p:nvSpPr>
        <p:spPr>
          <a:xfrm>
            <a:off x="141902" y="914400"/>
            <a:ext cx="9852998" cy="5803900"/>
          </a:xfrm>
        </p:spPr>
        <p:txBody>
          <a:bodyPr>
            <a:normAutofit fontScale="85000" lnSpcReduction="20000"/>
          </a:bodyPr>
          <a:lstStyle/>
          <a:p>
            <a:r>
              <a:rPr lang="en-US" dirty="0">
                <a:latin typeface="Trebuchet MS" panose="020B0603020202020204" pitchFamily="34" charset="0"/>
              </a:rPr>
              <a:t>TrueSecure vCISO Service:</a:t>
            </a:r>
          </a:p>
          <a:p>
            <a:pPr lvl="1"/>
            <a:r>
              <a:rPr lang="en-US" dirty="0">
                <a:latin typeface="Trebuchet MS" panose="020B0603020202020204" pitchFamily="34" charset="0"/>
              </a:rPr>
              <a:t>Virtual Chief Information Security Officer (vCISO) service</a:t>
            </a:r>
          </a:p>
          <a:p>
            <a:pPr lvl="2"/>
            <a:r>
              <a:rPr lang="en-US" dirty="0">
                <a:latin typeface="Trebuchet MS" panose="020B0603020202020204" pitchFamily="34" charset="0"/>
              </a:rPr>
              <a:t>Seimitsu’s Chief Security Officer and his team provide a contracted number of Hours per Month of support for vCISO cybersecurity actions or industry compliance review for PCI DSS, HIPAA, CMMC, NIST, ISO27001 or other relevant compliance standard. Provide executive level support for C-Suite meetings, Strategic Cyber Planning and Incident Response to any cyber attacks.</a:t>
            </a:r>
            <a:endParaRPr lang="en-US" sz="1400" dirty="0">
              <a:latin typeface="Trebuchet MS" panose="020B0603020202020204" pitchFamily="34" charset="0"/>
            </a:endParaRPr>
          </a:p>
          <a:p>
            <a:pPr lvl="1"/>
            <a:r>
              <a:rPr lang="en-US" dirty="0">
                <a:latin typeface="Trebuchet MS" panose="020B0603020202020204" pitchFamily="34" charset="0"/>
              </a:rPr>
              <a:t>Dark Web Analysis</a:t>
            </a:r>
            <a:endParaRPr lang="en-US" sz="1400" dirty="0">
              <a:latin typeface="Trebuchet MS" panose="020B0603020202020204" pitchFamily="34" charset="0"/>
            </a:endParaRPr>
          </a:p>
          <a:p>
            <a:pPr lvl="2"/>
            <a:r>
              <a:rPr lang="en-US" dirty="0">
                <a:latin typeface="Trebuchet MS" panose="020B0603020202020204" pitchFamily="34" charset="0"/>
              </a:rPr>
              <a:t>24 Hour Dark Web Analysis for organizational level domains</a:t>
            </a:r>
          </a:p>
          <a:p>
            <a:pPr lvl="2"/>
            <a:r>
              <a:rPr lang="en-US" dirty="0">
                <a:latin typeface="Trebuchet MS" panose="020B0603020202020204" pitchFamily="34" charset="0"/>
              </a:rPr>
              <a:t>Dark web analysis for all employee professional and/or personal emails</a:t>
            </a:r>
          </a:p>
          <a:p>
            <a:pPr lvl="1"/>
            <a:r>
              <a:rPr lang="en-US" dirty="0">
                <a:latin typeface="Trebuchet MS" panose="020B0603020202020204" pitchFamily="34" charset="0"/>
              </a:rPr>
              <a:t>Cyber Awareness and Phishing Training</a:t>
            </a:r>
            <a:endParaRPr lang="en-US" sz="1400" dirty="0">
              <a:latin typeface="Trebuchet MS" panose="020B0603020202020204" pitchFamily="34" charset="0"/>
            </a:endParaRPr>
          </a:p>
          <a:p>
            <a:pPr lvl="2"/>
            <a:r>
              <a:rPr lang="en-US" dirty="0">
                <a:latin typeface="Trebuchet MS" panose="020B0603020202020204" pitchFamily="34" charset="0"/>
              </a:rPr>
              <a:t>Cyber awareness training platform for up to employees that will include </a:t>
            </a:r>
          </a:p>
          <a:p>
            <a:pPr lvl="3"/>
            <a:r>
              <a:rPr lang="en-US" dirty="0">
                <a:latin typeface="Trebuchet MS" panose="020B0603020202020204" pitchFamily="34" charset="0"/>
              </a:rPr>
              <a:t>Annual cyber awareness training program, </a:t>
            </a:r>
          </a:p>
          <a:p>
            <a:pPr lvl="3"/>
            <a:r>
              <a:rPr lang="en-US" dirty="0">
                <a:latin typeface="Trebuchet MS" panose="020B0603020202020204" pitchFamily="34" charset="0"/>
              </a:rPr>
              <a:t>Weekly micro trainings</a:t>
            </a:r>
          </a:p>
          <a:p>
            <a:pPr lvl="3"/>
            <a:r>
              <a:rPr lang="en-US" dirty="0">
                <a:latin typeface="Trebuchet MS" panose="020B0603020202020204" pitchFamily="34" charset="0"/>
              </a:rPr>
              <a:t>Monthly Phishing campaigns</a:t>
            </a:r>
          </a:p>
          <a:p>
            <a:pPr lvl="3"/>
            <a:r>
              <a:rPr lang="en-US" dirty="0">
                <a:latin typeface="Trebuchet MS" panose="020B0603020202020204" pitchFamily="34" charset="0"/>
              </a:rPr>
              <a:t>English, French, Spanish Language Training</a:t>
            </a:r>
          </a:p>
          <a:p>
            <a:pPr lvl="1"/>
            <a:r>
              <a:rPr lang="en-US" dirty="0">
                <a:latin typeface="Trebuchet MS" panose="020B0603020202020204" pitchFamily="34" charset="0"/>
              </a:rPr>
              <a:t>Security Risk Management</a:t>
            </a:r>
            <a:endParaRPr lang="en-US" sz="1400" dirty="0">
              <a:latin typeface="Trebuchet MS" panose="020B0603020202020204" pitchFamily="34" charset="0"/>
            </a:endParaRPr>
          </a:p>
          <a:p>
            <a:pPr lvl="2"/>
            <a:r>
              <a:rPr lang="en-US" dirty="0">
                <a:latin typeface="Trebuchet MS" panose="020B0603020202020204" pitchFamily="34" charset="0"/>
              </a:rPr>
              <a:t>Organizational Security Risk Assessment; Security Policy Development and Design</a:t>
            </a:r>
          </a:p>
          <a:p>
            <a:pPr lvl="1"/>
            <a:r>
              <a:rPr lang="en-US" dirty="0">
                <a:latin typeface="Trebuchet MS" panose="020B0603020202020204" pitchFamily="34" charset="0"/>
              </a:rPr>
              <a:t>Managed Detection and Remediation</a:t>
            </a:r>
            <a:endParaRPr lang="en-US" sz="1400" dirty="0">
              <a:latin typeface="Trebuchet MS" panose="020B0603020202020204" pitchFamily="34" charset="0"/>
            </a:endParaRPr>
          </a:p>
          <a:p>
            <a:pPr lvl="2"/>
            <a:r>
              <a:rPr lang="en-US" dirty="0">
                <a:latin typeface="Trebuchet MS" panose="020B0603020202020204" pitchFamily="34" charset="0"/>
              </a:rPr>
              <a:t>Covers managed endpoint security sensors for all laptops, desktops, and servers</a:t>
            </a:r>
          </a:p>
          <a:p>
            <a:pPr lvl="2"/>
            <a:r>
              <a:rPr lang="en-US" dirty="0">
                <a:latin typeface="Trebuchet MS" panose="020B0603020202020204" pitchFamily="34" charset="0"/>
              </a:rPr>
              <a:t>Next Generation Anti-Virus</a:t>
            </a:r>
          </a:p>
          <a:p>
            <a:pPr lvl="2"/>
            <a:r>
              <a:rPr lang="en-US" dirty="0">
                <a:latin typeface="Trebuchet MS" panose="020B0603020202020204" pitchFamily="34" charset="0"/>
              </a:rPr>
              <a:t>Deception; Honeypots, Files, Users Accounts, Hosts</a:t>
            </a:r>
          </a:p>
          <a:p>
            <a:pPr lvl="2"/>
            <a:r>
              <a:rPr lang="en-US" dirty="0">
                <a:latin typeface="Trebuchet MS" panose="020B0603020202020204" pitchFamily="34" charset="0"/>
              </a:rPr>
              <a:t>Endpoint Security with 24x7x365 SOC monitoring and remediation</a:t>
            </a:r>
          </a:p>
          <a:p>
            <a:pPr lvl="2"/>
            <a:endParaRPr lang="en-US" dirty="0"/>
          </a:p>
          <a:p>
            <a:pPr lvl="2"/>
            <a:endParaRPr lang="en-US" dirty="0"/>
          </a:p>
          <a:p>
            <a:pPr lvl="2"/>
            <a:endParaRPr lang="en-US" dirty="0"/>
          </a:p>
          <a:p>
            <a:pPr lvl="2"/>
            <a:endParaRPr lang="en-US" dirty="0"/>
          </a:p>
          <a:p>
            <a:pPr marL="914400" lvl="2" indent="0">
              <a:buNone/>
            </a:pPr>
            <a:endParaRPr lang="en-US" dirty="0"/>
          </a:p>
        </p:txBody>
      </p:sp>
      <p:sp>
        <p:nvSpPr>
          <p:cNvPr id="4" name="TextBox 3">
            <a:extLst>
              <a:ext uri="{FF2B5EF4-FFF2-40B4-BE49-F238E27FC236}">
                <a16:creationId xmlns:a16="http://schemas.microsoft.com/office/drawing/2014/main" id="{3B7D4027-18F5-4BD1-8D57-BE1C81EFFAD8}"/>
              </a:ext>
            </a:extLst>
          </p:cNvPr>
          <p:cNvSpPr txBox="1"/>
          <p:nvPr/>
        </p:nvSpPr>
        <p:spPr>
          <a:xfrm>
            <a:off x="7004036" y="5347840"/>
            <a:ext cx="3188587" cy="1345060"/>
          </a:xfrm>
          <a:prstGeom prst="rect">
            <a:avLst/>
          </a:prstGeom>
          <a:noFill/>
        </p:spPr>
        <p:txBody>
          <a:bodyPr wrap="square" rtlCol="0">
            <a:normAutofit/>
          </a:bodyPr>
          <a:lstStyle/>
          <a:p>
            <a:pPr marL="285750" indent="-285750">
              <a:lnSpc>
                <a:spcPct val="80000"/>
              </a:lnSpc>
              <a:spcBef>
                <a:spcPts val="1000"/>
              </a:spcBef>
              <a:buClr>
                <a:schemeClr val="accent1"/>
              </a:buClr>
              <a:buSzPct val="80000"/>
              <a:buFont typeface="Wingdings 3" panose="05040102010807070707" pitchFamily="18" charset="2"/>
              <a:buChar char=""/>
            </a:pPr>
            <a:r>
              <a:rPr lang="en-US" sz="1300" dirty="0">
                <a:latin typeface="Trebuchet MS" panose="020B0603020202020204" pitchFamily="34" charset="0"/>
              </a:rPr>
              <a:t>Deception</a:t>
            </a:r>
          </a:p>
          <a:p>
            <a:pPr marL="285750" indent="-285750">
              <a:lnSpc>
                <a:spcPct val="80000"/>
              </a:lnSpc>
              <a:spcBef>
                <a:spcPts val="1000"/>
              </a:spcBef>
              <a:buClr>
                <a:schemeClr val="accent1"/>
              </a:buClr>
              <a:buSzPct val="80000"/>
              <a:buFont typeface="Wingdings 3" panose="05040102010807070707" pitchFamily="18" charset="2"/>
              <a:buChar char=""/>
            </a:pPr>
            <a:r>
              <a:rPr lang="en-US" sz="1300" dirty="0">
                <a:latin typeface="Trebuchet MS" panose="020B0603020202020204" pitchFamily="34" charset="0"/>
              </a:rPr>
              <a:t>User Behavior Analytics</a:t>
            </a:r>
          </a:p>
          <a:p>
            <a:pPr marL="285750" indent="-285750">
              <a:lnSpc>
                <a:spcPct val="80000"/>
              </a:lnSpc>
              <a:spcBef>
                <a:spcPts val="1000"/>
              </a:spcBef>
              <a:buClr>
                <a:schemeClr val="accent1"/>
              </a:buClr>
              <a:buSzPct val="80000"/>
              <a:buFont typeface="Wingdings 3" panose="05040102010807070707" pitchFamily="18" charset="2"/>
              <a:buChar char=""/>
            </a:pPr>
            <a:r>
              <a:rPr lang="en-US" sz="1300" dirty="0">
                <a:latin typeface="Trebuchet MS" panose="020B0603020202020204" pitchFamily="34" charset="0"/>
              </a:rPr>
              <a:t>Network Traffic Monitoring</a:t>
            </a:r>
          </a:p>
          <a:p>
            <a:pPr marL="285750" indent="-285750">
              <a:lnSpc>
                <a:spcPct val="80000"/>
              </a:lnSpc>
              <a:spcBef>
                <a:spcPts val="1000"/>
              </a:spcBef>
              <a:buClr>
                <a:schemeClr val="accent1"/>
              </a:buClr>
              <a:buSzPct val="80000"/>
              <a:buFont typeface="Wingdings 3" panose="05040102010807070707" pitchFamily="18" charset="2"/>
              <a:buChar char=""/>
            </a:pPr>
            <a:r>
              <a:rPr lang="en-US" sz="1300" dirty="0">
                <a:latin typeface="Trebuchet MS" panose="020B0603020202020204" pitchFamily="34" charset="0"/>
              </a:rPr>
              <a:t>Ransomware Protection</a:t>
            </a:r>
          </a:p>
        </p:txBody>
      </p:sp>
      <p:sp>
        <p:nvSpPr>
          <p:cNvPr id="6" name="TextBox 5">
            <a:extLst>
              <a:ext uri="{FF2B5EF4-FFF2-40B4-BE49-F238E27FC236}">
                <a16:creationId xmlns:a16="http://schemas.microsoft.com/office/drawing/2014/main" id="{856A34B4-97F6-40F8-B6AA-3DF1D316C270}"/>
              </a:ext>
            </a:extLst>
          </p:cNvPr>
          <p:cNvSpPr txBox="1"/>
          <p:nvPr/>
        </p:nvSpPr>
        <p:spPr>
          <a:xfrm>
            <a:off x="5621280" y="2213282"/>
            <a:ext cx="5954098" cy="2431435"/>
          </a:xfrm>
          <a:prstGeom prst="rect">
            <a:avLst/>
          </a:prstGeom>
          <a:noFill/>
        </p:spPr>
        <p:txBody>
          <a:bodyPr wrap="square" rtlCol="0">
            <a:spAutoFit/>
          </a:bodyPr>
          <a:lstStyle/>
          <a:p>
            <a:pPr marL="742950" lvl="1" indent="-285750">
              <a:lnSpc>
                <a:spcPct val="80000"/>
              </a:lnSpc>
              <a:spcBef>
                <a:spcPts val="1000"/>
              </a:spcBef>
              <a:buClr>
                <a:srgbClr val="92D050"/>
              </a:buClr>
              <a:buFont typeface="Wingdings 3" panose="05040102010807070707" pitchFamily="18" charset="2"/>
              <a:buChar char=""/>
            </a:pPr>
            <a:r>
              <a:rPr lang="en-US" sz="1400" dirty="0">
                <a:latin typeface="Trebuchet MS" panose="020B0603020202020204" pitchFamily="34" charset="0"/>
              </a:rPr>
              <a:t>Cybersecurity Service Assurance</a:t>
            </a:r>
          </a:p>
          <a:p>
            <a:pPr marL="1200150" lvl="2" indent="-285750">
              <a:lnSpc>
                <a:spcPct val="80000"/>
              </a:lnSpc>
              <a:spcBef>
                <a:spcPts val="1000"/>
              </a:spcBef>
              <a:buClr>
                <a:srgbClr val="92D050"/>
              </a:buClr>
              <a:buFont typeface="Wingdings 3" panose="05040102010807070707" pitchFamily="18" charset="2"/>
              <a:buChar char=""/>
            </a:pPr>
            <a:r>
              <a:rPr lang="en-US" sz="1200" dirty="0">
                <a:latin typeface="Trebuchet MS" panose="020B0603020202020204" pitchFamily="34" charset="0"/>
              </a:rPr>
              <a:t>$500,000 Security Service Guarantee (Certain Requirements must be met) </a:t>
            </a:r>
          </a:p>
          <a:p>
            <a:pPr marL="1657350" lvl="3" indent="-285750">
              <a:lnSpc>
                <a:spcPct val="80000"/>
              </a:lnSpc>
              <a:spcBef>
                <a:spcPts val="1000"/>
              </a:spcBef>
              <a:buClr>
                <a:srgbClr val="92D050"/>
              </a:buClr>
              <a:buFont typeface="Wingdings 3" panose="05040102010807070707" pitchFamily="18" charset="2"/>
              <a:buChar char=""/>
            </a:pPr>
            <a:r>
              <a:rPr lang="en-US" sz="1200" dirty="0">
                <a:latin typeface="Trebuchet MS" panose="020B0603020202020204" pitchFamily="34" charset="0"/>
              </a:rPr>
              <a:t>Up to $100,000 of ransomware protection. </a:t>
            </a:r>
          </a:p>
          <a:p>
            <a:pPr marL="1657350" lvl="3" indent="-285750">
              <a:lnSpc>
                <a:spcPct val="80000"/>
              </a:lnSpc>
              <a:spcBef>
                <a:spcPts val="1000"/>
              </a:spcBef>
              <a:buClr>
                <a:srgbClr val="92D050"/>
              </a:buClr>
              <a:buFont typeface="Wingdings 3" panose="05040102010807070707" pitchFamily="18" charset="2"/>
              <a:buChar char=""/>
            </a:pPr>
            <a:r>
              <a:rPr lang="en-US" sz="1200" dirty="0">
                <a:latin typeface="Trebuchet MS" panose="020B0603020202020204" pitchFamily="34" charset="0"/>
              </a:rPr>
              <a:t>Up to $100,000 of compliance and regulatory failure protection. </a:t>
            </a:r>
          </a:p>
          <a:p>
            <a:pPr marL="1657350" lvl="3" indent="-285750">
              <a:lnSpc>
                <a:spcPct val="80000"/>
              </a:lnSpc>
              <a:spcBef>
                <a:spcPts val="1000"/>
              </a:spcBef>
              <a:buClr>
                <a:srgbClr val="92D050"/>
              </a:buClr>
              <a:buFont typeface="Wingdings 3" panose="05040102010807070707" pitchFamily="18" charset="2"/>
              <a:buChar char=""/>
            </a:pPr>
            <a:r>
              <a:rPr lang="en-US" sz="1200" dirty="0">
                <a:latin typeface="Trebuchet MS" panose="020B0603020202020204" pitchFamily="34" charset="0"/>
              </a:rPr>
              <a:t>Up to $50,000 of business interruption/loss protection. </a:t>
            </a:r>
          </a:p>
          <a:p>
            <a:pPr marL="1657350" lvl="3" indent="-285750">
              <a:lnSpc>
                <a:spcPct val="80000"/>
              </a:lnSpc>
              <a:spcBef>
                <a:spcPts val="1000"/>
              </a:spcBef>
              <a:buClr>
                <a:srgbClr val="92D050"/>
              </a:buClr>
              <a:buFont typeface="Wingdings 3" panose="05040102010807070707" pitchFamily="18" charset="2"/>
              <a:buChar char=""/>
            </a:pPr>
            <a:r>
              <a:rPr lang="en-US" sz="1200" dirty="0">
                <a:latin typeface="Trebuchet MS" panose="020B0603020202020204" pitchFamily="34" charset="0"/>
              </a:rPr>
              <a:t>Up to $250,000 of cyber legal liability protection. </a:t>
            </a:r>
          </a:p>
          <a:p>
            <a:pPr marL="1657350" lvl="3" indent="-285750">
              <a:lnSpc>
                <a:spcPct val="80000"/>
              </a:lnSpc>
              <a:spcBef>
                <a:spcPts val="1000"/>
              </a:spcBef>
              <a:buClr>
                <a:srgbClr val="92D050"/>
              </a:buClr>
              <a:buFont typeface="Wingdings 3" panose="05040102010807070707" pitchFamily="18" charset="2"/>
              <a:buChar char=""/>
            </a:pPr>
            <a:endParaRPr lang="en-US" sz="1200" dirty="0">
              <a:latin typeface="Trebuchet MS" panose="020B0603020202020204" pitchFamily="34" charset="0"/>
            </a:endParaRPr>
          </a:p>
          <a:p>
            <a:endParaRPr lang="en-US" sz="1400" dirty="0"/>
          </a:p>
        </p:txBody>
      </p:sp>
    </p:spTree>
    <p:extLst>
      <p:ext uri="{BB962C8B-B14F-4D97-AF65-F5344CB8AC3E}">
        <p14:creationId xmlns:p14="http://schemas.microsoft.com/office/powerpoint/2010/main" val="29451385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0F70A-8B14-43E9-B601-2F9C5F0AC5D7}"/>
              </a:ext>
            </a:extLst>
          </p:cNvPr>
          <p:cNvSpPr>
            <a:spLocks noGrp="1"/>
          </p:cNvSpPr>
          <p:nvPr>
            <p:ph type="ctrTitle"/>
          </p:nvPr>
        </p:nvSpPr>
        <p:spPr>
          <a:xfrm>
            <a:off x="1513165" y="369017"/>
            <a:ext cx="8209482" cy="1646302"/>
          </a:xfrm>
        </p:spPr>
        <p:txBody>
          <a:bodyPr/>
          <a:lstStyle/>
          <a:p>
            <a:pPr algn="l"/>
            <a:r>
              <a:rPr lang="en-US" dirty="0"/>
              <a:t>SEIMITSU</a:t>
            </a:r>
          </a:p>
        </p:txBody>
      </p:sp>
      <p:sp>
        <p:nvSpPr>
          <p:cNvPr id="3" name="Subtitle 2">
            <a:extLst>
              <a:ext uri="{FF2B5EF4-FFF2-40B4-BE49-F238E27FC236}">
                <a16:creationId xmlns:a16="http://schemas.microsoft.com/office/drawing/2014/main" id="{94F429D3-B669-458D-B84C-B4416A6CE8A6}"/>
              </a:ext>
            </a:extLst>
          </p:cNvPr>
          <p:cNvSpPr>
            <a:spLocks noGrp="1"/>
          </p:cNvSpPr>
          <p:nvPr>
            <p:ph type="subTitle" idx="1"/>
          </p:nvPr>
        </p:nvSpPr>
        <p:spPr>
          <a:xfrm>
            <a:off x="1513165" y="3630440"/>
            <a:ext cx="4331437" cy="2380992"/>
          </a:xfrm>
        </p:spPr>
        <p:txBody>
          <a:bodyPr>
            <a:normAutofit/>
          </a:bodyPr>
          <a:lstStyle/>
          <a:p>
            <a:pPr algn="l"/>
            <a:r>
              <a:rPr lang="en-US" dirty="0"/>
              <a:t>Points of Contact:</a:t>
            </a:r>
          </a:p>
          <a:p>
            <a:pPr algn="l"/>
            <a:r>
              <a:rPr lang="en-US" dirty="0"/>
              <a:t>Scott C. Scheidt, MSc, MBA		</a:t>
            </a:r>
          </a:p>
          <a:p>
            <a:pPr algn="l"/>
            <a:r>
              <a:rPr lang="en-US" dirty="0"/>
              <a:t>C)CSOM, C)NFAM, C)CIRM, C)DRRM                       </a:t>
            </a:r>
          </a:p>
          <a:p>
            <a:pPr algn="l"/>
            <a:r>
              <a:rPr lang="en-US" dirty="0"/>
              <a:t>Chief Security Officer</a:t>
            </a:r>
          </a:p>
          <a:p>
            <a:pPr algn="l"/>
            <a:r>
              <a:rPr lang="en-US" dirty="0">
                <a:hlinkClick r:id="rId2"/>
              </a:rPr>
              <a:t>scotts@seimitsu.com</a:t>
            </a:r>
            <a:endParaRPr lang="en-US" dirty="0"/>
          </a:p>
          <a:p>
            <a:pPr algn="l"/>
            <a:r>
              <a:rPr lang="en-US" dirty="0"/>
              <a:t>+1.912.525.0326</a:t>
            </a:r>
          </a:p>
          <a:p>
            <a:pPr algn="l"/>
            <a:endParaRPr lang="en-US" dirty="0"/>
          </a:p>
        </p:txBody>
      </p:sp>
      <p:sp>
        <p:nvSpPr>
          <p:cNvPr id="5" name="TextBox 4">
            <a:extLst>
              <a:ext uri="{FF2B5EF4-FFF2-40B4-BE49-F238E27FC236}">
                <a16:creationId xmlns:a16="http://schemas.microsoft.com/office/drawing/2014/main" id="{E42440EB-DD6A-43B2-B44A-8F8981B5597D}"/>
              </a:ext>
            </a:extLst>
          </p:cNvPr>
          <p:cNvSpPr txBox="1"/>
          <p:nvPr/>
        </p:nvSpPr>
        <p:spPr>
          <a:xfrm>
            <a:off x="3195613" y="2079262"/>
            <a:ext cx="4844596" cy="1231106"/>
          </a:xfrm>
          <a:prstGeom prst="rect">
            <a:avLst/>
          </a:prstGeom>
          <a:noFill/>
        </p:spPr>
        <p:txBody>
          <a:bodyPr wrap="none" rtlCol="0">
            <a:spAutoFit/>
          </a:bodyPr>
          <a:lstStyle/>
          <a:p>
            <a:pPr algn="ctr"/>
            <a:r>
              <a:rPr lang="en-US" sz="2800" dirty="0"/>
              <a:t>FTC SAFEGUARDS RULE 2023 </a:t>
            </a:r>
          </a:p>
          <a:p>
            <a:pPr algn="ctr"/>
            <a:r>
              <a:rPr lang="en-US" sz="2800" dirty="0"/>
              <a:t>REVIEW</a:t>
            </a:r>
          </a:p>
          <a:p>
            <a:pPr algn="ctr"/>
            <a:endParaRPr lang="en-US" dirty="0"/>
          </a:p>
        </p:txBody>
      </p:sp>
    </p:spTree>
    <p:extLst>
      <p:ext uri="{BB962C8B-B14F-4D97-AF65-F5344CB8AC3E}">
        <p14:creationId xmlns:p14="http://schemas.microsoft.com/office/powerpoint/2010/main" val="3446952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F7C93-33E4-4E7B-8DB4-782252AA0C7E}"/>
              </a:ext>
            </a:extLst>
          </p:cNvPr>
          <p:cNvSpPr>
            <a:spLocks noGrp="1"/>
          </p:cNvSpPr>
          <p:nvPr>
            <p:ph type="title"/>
          </p:nvPr>
        </p:nvSpPr>
        <p:spPr/>
        <p:txBody>
          <a:bodyPr/>
          <a:lstStyle/>
          <a:p>
            <a:r>
              <a:rPr lang="en-US" dirty="0"/>
              <a:t>Safeguards Rule 2023</a:t>
            </a:r>
            <a:br>
              <a:rPr lang="en-US" dirty="0"/>
            </a:br>
            <a:r>
              <a:rPr lang="en-US" sz="2400" dirty="0"/>
              <a:t>Deadline: June 09, 2023</a:t>
            </a:r>
          </a:p>
        </p:txBody>
      </p:sp>
      <p:sp>
        <p:nvSpPr>
          <p:cNvPr id="3" name="Content Placeholder 2">
            <a:extLst>
              <a:ext uri="{FF2B5EF4-FFF2-40B4-BE49-F238E27FC236}">
                <a16:creationId xmlns:a16="http://schemas.microsoft.com/office/drawing/2014/main" id="{43E636FE-E289-4496-AE15-9F2597C4D376}"/>
              </a:ext>
            </a:extLst>
          </p:cNvPr>
          <p:cNvSpPr>
            <a:spLocks noGrp="1"/>
          </p:cNvSpPr>
          <p:nvPr>
            <p:ph sz="half" idx="1"/>
          </p:nvPr>
        </p:nvSpPr>
        <p:spPr>
          <a:xfrm>
            <a:off x="712206" y="1841698"/>
            <a:ext cx="4184035" cy="3889146"/>
          </a:xfrm>
        </p:spPr>
        <p:txBody>
          <a:bodyPr>
            <a:normAutofit fontScale="77500" lnSpcReduction="20000"/>
          </a:bodyPr>
          <a:lstStyle/>
          <a:p>
            <a:endParaRPr lang="en-US" dirty="0"/>
          </a:p>
          <a:p>
            <a:r>
              <a:rPr lang="en-US" dirty="0"/>
              <a:t>Applies to financial institutions subject to the FTC’s jurisdiction and that aren’t subject to the enforcement authority of another regulator under section 505 of the Gramm-Leach-Bliley Act, 15 U.S.C. § 6805. </a:t>
            </a:r>
          </a:p>
          <a:p>
            <a:endParaRPr lang="en-US" dirty="0"/>
          </a:p>
          <a:p>
            <a:r>
              <a:rPr lang="en-US" dirty="0"/>
              <a:t>A “financial institution” if it’s engaged in an activity that is “financial in nature” or is “incidental to such financial activities as described in section 4(k) of the Bank Holding Company Act of 1956, 12 U.S.C § 1843(k).”</a:t>
            </a:r>
          </a:p>
          <a:p>
            <a:endParaRPr lang="en-US" dirty="0"/>
          </a:p>
          <a:p>
            <a:endParaRPr lang="en-US" dirty="0"/>
          </a:p>
          <a:p>
            <a:pPr marL="0" indent="0">
              <a:buNone/>
            </a:pPr>
            <a:endParaRPr lang="en-US" dirty="0"/>
          </a:p>
        </p:txBody>
      </p:sp>
      <p:sp>
        <p:nvSpPr>
          <p:cNvPr id="4" name="Content Placeholder 3">
            <a:extLst>
              <a:ext uri="{FF2B5EF4-FFF2-40B4-BE49-F238E27FC236}">
                <a16:creationId xmlns:a16="http://schemas.microsoft.com/office/drawing/2014/main" id="{5BE7B34B-A949-4B68-8D2E-309C05EBFFA0}"/>
              </a:ext>
            </a:extLst>
          </p:cNvPr>
          <p:cNvSpPr>
            <a:spLocks noGrp="1"/>
          </p:cNvSpPr>
          <p:nvPr>
            <p:ph sz="half" idx="2"/>
          </p:nvPr>
        </p:nvSpPr>
        <p:spPr>
          <a:xfrm>
            <a:off x="5470216" y="1270000"/>
            <a:ext cx="4184034" cy="4897924"/>
          </a:xfrm>
        </p:spPr>
        <p:txBody>
          <a:bodyPr>
            <a:normAutofit fontScale="77500" lnSpcReduction="20000"/>
          </a:bodyPr>
          <a:lstStyle/>
          <a:p>
            <a:r>
              <a:rPr lang="en-US" dirty="0"/>
              <a:t>Applicable entities: </a:t>
            </a:r>
          </a:p>
          <a:p>
            <a:pPr lvl="1"/>
            <a:r>
              <a:rPr lang="en-US" dirty="0"/>
              <a:t>Mortgage Brokers | Mortgage Lenders</a:t>
            </a:r>
            <a:endParaRPr lang="en-US" sz="2200" dirty="0"/>
          </a:p>
          <a:p>
            <a:pPr lvl="1"/>
            <a:r>
              <a:rPr lang="en-US" dirty="0"/>
              <a:t>Payday loan | Wire Transferors | Check Cashing</a:t>
            </a:r>
            <a:endParaRPr lang="en-US" sz="2200" dirty="0"/>
          </a:p>
          <a:p>
            <a:pPr lvl="1"/>
            <a:r>
              <a:rPr lang="en-US" dirty="0"/>
              <a:t>Check Printers</a:t>
            </a:r>
            <a:endParaRPr lang="en-US" sz="2200" dirty="0"/>
          </a:p>
          <a:p>
            <a:pPr lvl="1"/>
            <a:r>
              <a:rPr lang="en-US" dirty="0"/>
              <a:t>Finance Companies</a:t>
            </a:r>
            <a:endParaRPr lang="en-US" sz="2200" dirty="0"/>
          </a:p>
          <a:p>
            <a:pPr lvl="1"/>
            <a:r>
              <a:rPr lang="en-US" dirty="0"/>
              <a:t>Collection Agencies</a:t>
            </a:r>
            <a:endParaRPr lang="en-US" sz="2200" dirty="0"/>
          </a:p>
          <a:p>
            <a:pPr lvl="1"/>
            <a:r>
              <a:rPr lang="en-US" dirty="0"/>
              <a:t>Credit Counselors</a:t>
            </a:r>
            <a:endParaRPr lang="en-US" sz="2200" dirty="0"/>
          </a:p>
          <a:p>
            <a:pPr lvl="1"/>
            <a:r>
              <a:rPr lang="en-US" dirty="0"/>
              <a:t>E-Commerce | List Developers</a:t>
            </a:r>
            <a:endParaRPr lang="en-US" sz="2200" dirty="0"/>
          </a:p>
          <a:p>
            <a:pPr lvl="1"/>
            <a:r>
              <a:rPr lang="en-US" dirty="0"/>
              <a:t>Financial Advisors</a:t>
            </a:r>
            <a:endParaRPr lang="en-US" sz="2200" dirty="0"/>
          </a:p>
          <a:p>
            <a:pPr lvl="1"/>
            <a:r>
              <a:rPr lang="en-US" dirty="0"/>
              <a:t>Accountants</a:t>
            </a:r>
            <a:endParaRPr lang="en-US" sz="2200" dirty="0"/>
          </a:p>
          <a:p>
            <a:pPr lvl="1"/>
            <a:r>
              <a:rPr lang="en-US" dirty="0"/>
              <a:t>Tax Preparers</a:t>
            </a:r>
            <a:endParaRPr lang="en-US" sz="2200" dirty="0"/>
          </a:p>
          <a:p>
            <a:pPr lvl="1"/>
            <a:r>
              <a:rPr lang="en-US" dirty="0"/>
              <a:t>Investment Advisors</a:t>
            </a:r>
            <a:endParaRPr lang="en-US" sz="2200" dirty="0"/>
          </a:p>
          <a:p>
            <a:pPr lvl="1"/>
            <a:r>
              <a:rPr lang="en-US" dirty="0"/>
              <a:t>Automotive Dealerships (To include Used Car Resale Dealerships)</a:t>
            </a:r>
            <a:endParaRPr lang="en-US" sz="2200" dirty="0"/>
          </a:p>
          <a:p>
            <a:pPr lvl="1"/>
            <a:r>
              <a:rPr lang="en-US" dirty="0"/>
              <a:t>Personal Property Appraiser | Real Estate Appraiser</a:t>
            </a:r>
            <a:endParaRPr lang="en-US" sz="2200" dirty="0"/>
          </a:p>
          <a:p>
            <a:pPr lvl="1"/>
            <a:r>
              <a:rPr lang="en-US" dirty="0"/>
              <a:t>Travel Agency</a:t>
            </a:r>
            <a:endParaRPr lang="en-US" sz="2200" dirty="0"/>
          </a:p>
          <a:p>
            <a:pPr lvl="1"/>
            <a:r>
              <a:rPr lang="en-US" dirty="0"/>
              <a:t>Retailer that extends credit by issuing its own credit card</a:t>
            </a:r>
            <a:endParaRPr lang="en-US" sz="2200" dirty="0"/>
          </a:p>
        </p:txBody>
      </p:sp>
    </p:spTree>
    <p:extLst>
      <p:ext uri="{BB962C8B-B14F-4D97-AF65-F5344CB8AC3E}">
        <p14:creationId xmlns:p14="http://schemas.microsoft.com/office/powerpoint/2010/main" val="3000312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F7C93-33E4-4E7B-8DB4-782252AA0C7E}"/>
              </a:ext>
            </a:extLst>
          </p:cNvPr>
          <p:cNvSpPr>
            <a:spLocks noGrp="1"/>
          </p:cNvSpPr>
          <p:nvPr>
            <p:ph type="title"/>
          </p:nvPr>
        </p:nvSpPr>
        <p:spPr/>
        <p:txBody>
          <a:bodyPr/>
          <a:lstStyle/>
          <a:p>
            <a:r>
              <a:rPr lang="en-US" dirty="0"/>
              <a:t>Safeguards Rule 2023</a:t>
            </a:r>
            <a:br>
              <a:rPr lang="en-US" dirty="0"/>
            </a:br>
            <a:r>
              <a:rPr lang="en-US" sz="2400" dirty="0"/>
              <a:t>Deadline: June 09, 2023</a:t>
            </a:r>
          </a:p>
        </p:txBody>
      </p:sp>
      <p:sp>
        <p:nvSpPr>
          <p:cNvPr id="3" name="Content Placeholder 2">
            <a:extLst>
              <a:ext uri="{FF2B5EF4-FFF2-40B4-BE49-F238E27FC236}">
                <a16:creationId xmlns:a16="http://schemas.microsoft.com/office/drawing/2014/main" id="{43E636FE-E289-4496-AE15-9F2597C4D376}"/>
              </a:ext>
            </a:extLst>
          </p:cNvPr>
          <p:cNvSpPr>
            <a:spLocks noGrp="1"/>
          </p:cNvSpPr>
          <p:nvPr>
            <p:ph idx="1"/>
          </p:nvPr>
        </p:nvSpPr>
        <p:spPr/>
        <p:txBody>
          <a:bodyPr>
            <a:normAutofit lnSpcReduction="10000"/>
          </a:bodyPr>
          <a:lstStyle/>
          <a:p>
            <a:r>
              <a:rPr lang="en-US" dirty="0"/>
              <a:t>U.S. Federal Trade Commission (FTC) ruling – the Safeguards Rule – requires non-banking financial institutions to develop, deploy and maintain a comprehensive security program to keep customer financial data safe. </a:t>
            </a:r>
          </a:p>
          <a:p>
            <a:r>
              <a:rPr lang="en-US" dirty="0"/>
              <a:t>The Rule requires financial institutions to implement an information security program, a set of policies, procedures, and guidelines that an organization uses to protect its customer information. </a:t>
            </a:r>
          </a:p>
          <a:p>
            <a:r>
              <a:rPr lang="en-US" dirty="0"/>
              <a:t>The program must include plans for managing access to data, detecting and responding to security incidents, security awareness training, and risk management. In addition, it sets forth the roles and responsibilities of the security team. </a:t>
            </a:r>
          </a:p>
          <a:p>
            <a:r>
              <a:rPr lang="en-US" dirty="0"/>
              <a:t>The goal of an information security program is to protect information from unauthorized access or data breaches and can be an important part of an organization’s overall security strategy. </a:t>
            </a:r>
          </a:p>
          <a:p>
            <a:endParaRPr lang="en-US" dirty="0"/>
          </a:p>
        </p:txBody>
      </p:sp>
      <p:sp>
        <p:nvSpPr>
          <p:cNvPr id="4" name="Rectangle 3">
            <a:extLst>
              <a:ext uri="{FF2B5EF4-FFF2-40B4-BE49-F238E27FC236}">
                <a16:creationId xmlns:a16="http://schemas.microsoft.com/office/drawing/2014/main" id="{8566AFAE-85A3-4FA6-9619-D053E09AADC5}"/>
              </a:ext>
            </a:extLst>
          </p:cNvPr>
          <p:cNvSpPr/>
          <p:nvPr/>
        </p:nvSpPr>
        <p:spPr>
          <a:xfrm>
            <a:off x="1367074" y="6367287"/>
            <a:ext cx="7764620" cy="369332"/>
          </a:xfrm>
          <a:prstGeom prst="rect">
            <a:avLst/>
          </a:prstGeom>
        </p:spPr>
        <p:txBody>
          <a:bodyPr wrap="square">
            <a:spAutoFit/>
          </a:bodyPr>
          <a:lstStyle/>
          <a:p>
            <a:r>
              <a:rPr lang="en-US" dirty="0">
                <a:hlinkClick r:id="rId2"/>
              </a:rPr>
              <a:t>https://www.ecfr.gov/current/title-16/chapter-I/subchapter-C/part-314</a:t>
            </a:r>
            <a:r>
              <a:rPr lang="en-US" dirty="0"/>
              <a:t> </a:t>
            </a:r>
          </a:p>
        </p:txBody>
      </p:sp>
    </p:spTree>
    <p:extLst>
      <p:ext uri="{BB962C8B-B14F-4D97-AF65-F5344CB8AC3E}">
        <p14:creationId xmlns:p14="http://schemas.microsoft.com/office/powerpoint/2010/main" val="3644647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DAFE1-7426-4A66-82F6-E7B5ED202B95}"/>
              </a:ext>
            </a:extLst>
          </p:cNvPr>
          <p:cNvSpPr>
            <a:spLocks noGrp="1"/>
          </p:cNvSpPr>
          <p:nvPr>
            <p:ph type="title"/>
          </p:nvPr>
        </p:nvSpPr>
        <p:spPr/>
        <p:txBody>
          <a:bodyPr/>
          <a:lstStyle/>
          <a:p>
            <a:r>
              <a:rPr lang="en-US" dirty="0"/>
              <a:t>Steps to Business Compliance</a:t>
            </a:r>
          </a:p>
        </p:txBody>
      </p:sp>
      <p:sp>
        <p:nvSpPr>
          <p:cNvPr id="3" name="Content Placeholder 2">
            <a:extLst>
              <a:ext uri="{FF2B5EF4-FFF2-40B4-BE49-F238E27FC236}">
                <a16:creationId xmlns:a16="http://schemas.microsoft.com/office/drawing/2014/main" id="{52DB9004-0972-4A55-AE24-FB44C8E11741}"/>
              </a:ext>
            </a:extLst>
          </p:cNvPr>
          <p:cNvSpPr>
            <a:spLocks noGrp="1"/>
          </p:cNvSpPr>
          <p:nvPr>
            <p:ph idx="1"/>
          </p:nvPr>
        </p:nvSpPr>
        <p:spPr>
          <a:xfrm>
            <a:off x="677334" y="1635488"/>
            <a:ext cx="8702056" cy="4496371"/>
          </a:xfrm>
        </p:spPr>
        <p:txBody>
          <a:bodyPr>
            <a:normAutofit fontScale="92500" lnSpcReduction="20000"/>
          </a:bodyPr>
          <a:lstStyle/>
          <a:p>
            <a:r>
              <a:rPr lang="en-US" dirty="0"/>
              <a:t>DESIGNATE A QUALIFIED INDIVIDUAL</a:t>
            </a:r>
          </a:p>
          <a:p>
            <a:pPr marL="457200" lvl="1" indent="0">
              <a:buNone/>
            </a:pPr>
            <a:r>
              <a:rPr lang="en-US" sz="1800" dirty="0"/>
              <a:t>Responsible to Design, Maintain, and Enforce the Information Security Policies and Compliance Requirements of FTC Safeguards Rule</a:t>
            </a:r>
            <a:endParaRPr lang="en-US" dirty="0"/>
          </a:p>
          <a:p>
            <a:pPr marL="457200" lvl="1" indent="0">
              <a:buNone/>
            </a:pPr>
            <a:r>
              <a:rPr lang="en-US" dirty="0"/>
              <a:t>	The Safeguards Rule mandates that a “Qualified Individual” oversees information security programs and reporting, but offers no hard definition of who a Qualified Individual is. There are no defined experience, degree or accreditation requirements. This was done to provide flexibility, but it will lead to confusion for business owners</a:t>
            </a:r>
          </a:p>
          <a:p>
            <a:pPr marL="457200" lvl="1" indent="0">
              <a:buNone/>
            </a:pPr>
            <a:endParaRPr lang="en-US" dirty="0"/>
          </a:p>
          <a:p>
            <a:r>
              <a:rPr lang="en-US" dirty="0"/>
              <a:t>CONDUCT A RISK ASSESSMENT*</a:t>
            </a:r>
          </a:p>
          <a:p>
            <a:pPr marL="457200" lvl="1" indent="0">
              <a:buNone/>
            </a:pPr>
            <a:r>
              <a:rPr lang="en-US" dirty="0"/>
              <a:t>Written* Self Attestation or 3</a:t>
            </a:r>
            <a:r>
              <a:rPr lang="en-US" baseline="30000" dirty="0"/>
              <a:t>rd</a:t>
            </a:r>
            <a:r>
              <a:rPr lang="en-US" dirty="0"/>
              <a:t> party documented</a:t>
            </a:r>
          </a:p>
          <a:p>
            <a:pPr marL="0" indent="0">
              <a:spcBef>
                <a:spcPts val="0"/>
              </a:spcBef>
              <a:buNone/>
            </a:pPr>
            <a:endParaRPr lang="en-US" sz="1600" dirty="0"/>
          </a:p>
          <a:p>
            <a:r>
              <a:rPr lang="en-US" dirty="0"/>
              <a:t>HAVE A WRITTEN INCIDENT RESPONSE PLAN*</a:t>
            </a:r>
          </a:p>
          <a:p>
            <a:pPr marL="457200" lvl="1" indent="0">
              <a:buNone/>
            </a:pPr>
            <a:r>
              <a:rPr lang="en-US" dirty="0"/>
              <a:t>Have a written risk assessments with a plan of action and milestones for risk mitigation</a:t>
            </a:r>
          </a:p>
          <a:p>
            <a:pPr marL="457200" lvl="1" indent="0">
              <a:buNone/>
            </a:pPr>
            <a:endParaRPr lang="en-US" dirty="0"/>
          </a:p>
          <a:p>
            <a:r>
              <a:rPr lang="en-US" dirty="0"/>
              <a:t>PROVIDE SECURITY AWARENESS TRAINING AND SECURITY POLICY COMPLIANCE</a:t>
            </a:r>
          </a:p>
          <a:p>
            <a:pPr marL="0" indent="0">
              <a:buNone/>
            </a:pPr>
            <a:r>
              <a:rPr lang="en-US" dirty="0"/>
              <a:t>	Documented, Trackable by employee, Managed updates</a:t>
            </a:r>
          </a:p>
          <a:p>
            <a:pPr marL="0" indent="0">
              <a:spcBef>
                <a:spcPts val="0"/>
              </a:spcBef>
              <a:buNone/>
            </a:pPr>
            <a:endParaRPr lang="en-US" sz="1600" dirty="0"/>
          </a:p>
          <a:p>
            <a:pPr marL="0" indent="0">
              <a:spcBef>
                <a:spcPts val="0"/>
              </a:spcBef>
              <a:buNone/>
            </a:pPr>
            <a:endParaRPr lang="en-US" sz="1600" dirty="0"/>
          </a:p>
          <a:p>
            <a:pPr marL="0" indent="0">
              <a:spcBef>
                <a:spcPts val="0"/>
              </a:spcBef>
              <a:buNone/>
            </a:pPr>
            <a:endParaRPr lang="en-US" sz="1600" dirty="0"/>
          </a:p>
        </p:txBody>
      </p:sp>
      <p:sp>
        <p:nvSpPr>
          <p:cNvPr id="4" name="Rectangle 3">
            <a:extLst>
              <a:ext uri="{FF2B5EF4-FFF2-40B4-BE49-F238E27FC236}">
                <a16:creationId xmlns:a16="http://schemas.microsoft.com/office/drawing/2014/main" id="{86322893-AD77-4AE5-8D0F-CC4372A4B611}"/>
              </a:ext>
            </a:extLst>
          </p:cNvPr>
          <p:cNvSpPr/>
          <p:nvPr/>
        </p:nvSpPr>
        <p:spPr>
          <a:xfrm>
            <a:off x="1678144" y="6249909"/>
            <a:ext cx="7432896" cy="369332"/>
          </a:xfrm>
          <a:prstGeom prst="rect">
            <a:avLst/>
          </a:prstGeom>
        </p:spPr>
        <p:txBody>
          <a:bodyPr wrap="square">
            <a:spAutoFit/>
          </a:bodyPr>
          <a:lstStyle/>
          <a:p>
            <a:r>
              <a:rPr lang="en-US" dirty="0">
                <a:latin typeface="Calibri" panose="020F0502020204030204" pitchFamily="34" charset="0"/>
                <a:ea typeface="Calibri" panose="020F0502020204030204" pitchFamily="34" charset="0"/>
              </a:rPr>
              <a:t>* - Requirement is waived if you have records for less than 5,000 consumers.</a:t>
            </a:r>
          </a:p>
        </p:txBody>
      </p:sp>
    </p:spTree>
    <p:extLst>
      <p:ext uri="{BB962C8B-B14F-4D97-AF65-F5344CB8AC3E}">
        <p14:creationId xmlns:p14="http://schemas.microsoft.com/office/powerpoint/2010/main" val="27207391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DAFE1-7426-4A66-82F6-E7B5ED202B95}"/>
              </a:ext>
            </a:extLst>
          </p:cNvPr>
          <p:cNvSpPr>
            <a:spLocks noGrp="1"/>
          </p:cNvSpPr>
          <p:nvPr>
            <p:ph type="title"/>
          </p:nvPr>
        </p:nvSpPr>
        <p:spPr/>
        <p:txBody>
          <a:bodyPr/>
          <a:lstStyle/>
          <a:p>
            <a:r>
              <a:rPr lang="en-US" dirty="0"/>
              <a:t>Steps to Business Compliance</a:t>
            </a:r>
          </a:p>
        </p:txBody>
      </p:sp>
      <p:sp>
        <p:nvSpPr>
          <p:cNvPr id="3" name="Content Placeholder 2">
            <a:extLst>
              <a:ext uri="{FF2B5EF4-FFF2-40B4-BE49-F238E27FC236}">
                <a16:creationId xmlns:a16="http://schemas.microsoft.com/office/drawing/2014/main" id="{52DB9004-0972-4A55-AE24-FB44C8E11741}"/>
              </a:ext>
            </a:extLst>
          </p:cNvPr>
          <p:cNvSpPr>
            <a:spLocks noGrp="1"/>
          </p:cNvSpPr>
          <p:nvPr>
            <p:ph idx="1"/>
          </p:nvPr>
        </p:nvSpPr>
        <p:spPr>
          <a:xfrm>
            <a:off x="677334" y="1662648"/>
            <a:ext cx="8596668" cy="4330746"/>
          </a:xfrm>
        </p:spPr>
        <p:txBody>
          <a:bodyPr>
            <a:normAutofit lnSpcReduction="10000"/>
          </a:bodyPr>
          <a:lstStyle/>
          <a:p>
            <a:r>
              <a:rPr lang="en-US" dirty="0"/>
              <a:t>IMPLEMENT SAFEGUARDS TO REDUCE RISK</a:t>
            </a:r>
          </a:p>
          <a:p>
            <a:pPr marL="0" indent="0">
              <a:spcBef>
                <a:spcPts val="0"/>
              </a:spcBef>
              <a:buNone/>
            </a:pPr>
            <a:r>
              <a:rPr lang="en-US" sz="1600" dirty="0"/>
              <a:t>           </a:t>
            </a:r>
            <a:r>
              <a:rPr lang="en-US" dirty="0"/>
              <a:t>MFA, Access Controls, Encryption, Intrusion Detection, Penetration Testing*</a:t>
            </a:r>
          </a:p>
          <a:p>
            <a:pPr marL="0" indent="0">
              <a:buNone/>
            </a:pPr>
            <a:endParaRPr lang="en-US" sz="1600" dirty="0"/>
          </a:p>
          <a:p>
            <a:r>
              <a:rPr lang="en-US" dirty="0"/>
              <a:t>MONITOR &amp; TEST EFFECTIVENESS OF THE SECURITY PROGRAM</a:t>
            </a:r>
          </a:p>
          <a:p>
            <a:pPr marL="0" indent="0">
              <a:spcBef>
                <a:spcPts val="0"/>
              </a:spcBef>
              <a:buNone/>
            </a:pPr>
            <a:r>
              <a:rPr lang="en-US" sz="1600" dirty="0"/>
              <a:t>          NDR, EDR, MDR, XDR, Vulnerability Scanning Every 6 Months</a:t>
            </a:r>
          </a:p>
          <a:p>
            <a:pPr marL="0" indent="0">
              <a:spcBef>
                <a:spcPts val="0"/>
              </a:spcBef>
              <a:buNone/>
            </a:pPr>
            <a:endParaRPr lang="en-US" sz="1600" dirty="0"/>
          </a:p>
          <a:p>
            <a:r>
              <a:rPr lang="en-US" dirty="0"/>
              <a:t>MANAGE &amp; MAINTAIN INFRASTRUCTURE</a:t>
            </a:r>
          </a:p>
          <a:p>
            <a:pPr marL="0" indent="0">
              <a:spcBef>
                <a:spcPts val="0"/>
              </a:spcBef>
              <a:buNone/>
            </a:pPr>
            <a:r>
              <a:rPr lang="en-US" dirty="0"/>
              <a:t>          RMM, Log Review &amp; Retention, patches, &amp; updates</a:t>
            </a:r>
          </a:p>
          <a:p>
            <a:pPr marL="0" indent="0">
              <a:spcBef>
                <a:spcPts val="0"/>
              </a:spcBef>
              <a:buNone/>
            </a:pPr>
            <a:endParaRPr lang="en-US" sz="1600" dirty="0"/>
          </a:p>
          <a:p>
            <a:r>
              <a:rPr lang="en-US" dirty="0"/>
              <a:t>MONITOR 3</a:t>
            </a:r>
            <a:r>
              <a:rPr lang="en-US" baseline="30000" dirty="0"/>
              <a:t>RD</a:t>
            </a:r>
            <a:r>
              <a:rPr lang="en-US" dirty="0"/>
              <a:t> PARTY SYSTEMS &amp; SERVICE PROVIDERS</a:t>
            </a:r>
          </a:p>
          <a:p>
            <a:pPr marL="0" indent="0">
              <a:lnSpc>
                <a:spcPct val="110000"/>
              </a:lnSpc>
              <a:spcBef>
                <a:spcPts val="0"/>
              </a:spcBef>
              <a:buNone/>
            </a:pPr>
            <a:r>
              <a:rPr lang="en-US" sz="1600" dirty="0"/>
              <a:t>          Security expectations in contracts, Periodic Reassessments, Monitor   </a:t>
            </a:r>
          </a:p>
          <a:p>
            <a:pPr marL="0" indent="0">
              <a:lnSpc>
                <a:spcPct val="110000"/>
              </a:lnSpc>
              <a:spcBef>
                <a:spcPts val="0"/>
              </a:spcBef>
              <a:buNone/>
            </a:pPr>
            <a:r>
              <a:rPr lang="en-US" sz="1600" dirty="0"/>
              <a:t>          service providers work</a:t>
            </a:r>
          </a:p>
          <a:p>
            <a:pPr marL="0" indent="0">
              <a:lnSpc>
                <a:spcPct val="110000"/>
              </a:lnSpc>
              <a:spcBef>
                <a:spcPts val="0"/>
              </a:spcBef>
              <a:buNone/>
            </a:pPr>
            <a:endParaRPr lang="en-US" sz="1600" dirty="0"/>
          </a:p>
          <a:p>
            <a:pPr>
              <a:lnSpc>
                <a:spcPct val="110000"/>
              </a:lnSpc>
              <a:spcBef>
                <a:spcPts val="0"/>
              </a:spcBef>
            </a:pPr>
            <a:r>
              <a:rPr lang="en-US" dirty="0"/>
              <a:t>ANNUAL REPORTS TO YOUR BOARD OF DIRECTORS, OR SENIOR MANAGEMENT*</a:t>
            </a:r>
          </a:p>
          <a:p>
            <a:pPr marL="457200" lvl="1" indent="0">
              <a:lnSpc>
                <a:spcPct val="110000"/>
              </a:lnSpc>
              <a:spcBef>
                <a:spcPts val="0"/>
              </a:spcBef>
              <a:buNone/>
            </a:pPr>
            <a:r>
              <a:rPr lang="en-US" dirty="0"/>
              <a:t>Status of the plan and the organization’s compliance with the plan</a:t>
            </a:r>
            <a:endParaRPr lang="en-US" sz="1400" dirty="0"/>
          </a:p>
        </p:txBody>
      </p:sp>
      <p:sp>
        <p:nvSpPr>
          <p:cNvPr id="4" name="Rectangle 3">
            <a:extLst>
              <a:ext uri="{FF2B5EF4-FFF2-40B4-BE49-F238E27FC236}">
                <a16:creationId xmlns:a16="http://schemas.microsoft.com/office/drawing/2014/main" id="{4C8E7D81-756D-4D5E-A012-A83E5E1C3D90}"/>
              </a:ext>
            </a:extLst>
          </p:cNvPr>
          <p:cNvSpPr/>
          <p:nvPr/>
        </p:nvSpPr>
        <p:spPr>
          <a:xfrm>
            <a:off x="1533289" y="6248400"/>
            <a:ext cx="7432896" cy="369332"/>
          </a:xfrm>
          <a:prstGeom prst="rect">
            <a:avLst/>
          </a:prstGeom>
        </p:spPr>
        <p:txBody>
          <a:bodyPr wrap="square">
            <a:spAutoFit/>
          </a:bodyPr>
          <a:lstStyle/>
          <a:p>
            <a:r>
              <a:rPr lang="en-US" dirty="0">
                <a:latin typeface="Calibri" panose="020F0502020204030204" pitchFamily="34" charset="0"/>
                <a:ea typeface="Calibri" panose="020F0502020204030204" pitchFamily="34" charset="0"/>
              </a:rPr>
              <a:t>* - Requirement is waived if you have records for less than 5,000 consumers.</a:t>
            </a:r>
          </a:p>
        </p:txBody>
      </p:sp>
    </p:spTree>
    <p:extLst>
      <p:ext uri="{BB962C8B-B14F-4D97-AF65-F5344CB8AC3E}">
        <p14:creationId xmlns:p14="http://schemas.microsoft.com/office/powerpoint/2010/main" val="3047776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DAFE1-7426-4A66-82F6-E7B5ED202B95}"/>
              </a:ext>
            </a:extLst>
          </p:cNvPr>
          <p:cNvSpPr>
            <a:spLocks noGrp="1"/>
          </p:cNvSpPr>
          <p:nvPr>
            <p:ph type="title"/>
          </p:nvPr>
        </p:nvSpPr>
        <p:spPr/>
        <p:txBody>
          <a:bodyPr/>
          <a:lstStyle/>
          <a:p>
            <a:r>
              <a:rPr lang="en-US" dirty="0"/>
              <a:t>FTC Fines for Non-Compliance</a:t>
            </a:r>
          </a:p>
        </p:txBody>
      </p:sp>
      <p:sp>
        <p:nvSpPr>
          <p:cNvPr id="3" name="Content Placeholder 2">
            <a:extLst>
              <a:ext uri="{FF2B5EF4-FFF2-40B4-BE49-F238E27FC236}">
                <a16:creationId xmlns:a16="http://schemas.microsoft.com/office/drawing/2014/main" id="{52DB9004-0972-4A55-AE24-FB44C8E11741}"/>
              </a:ext>
            </a:extLst>
          </p:cNvPr>
          <p:cNvSpPr>
            <a:spLocks noGrp="1"/>
          </p:cNvSpPr>
          <p:nvPr>
            <p:ph idx="1"/>
          </p:nvPr>
        </p:nvSpPr>
        <p:spPr>
          <a:xfrm>
            <a:off x="677334" y="1662648"/>
            <a:ext cx="8596668" cy="4330746"/>
          </a:xfrm>
        </p:spPr>
        <p:txBody>
          <a:bodyPr>
            <a:normAutofit lnSpcReduction="10000"/>
          </a:bodyPr>
          <a:lstStyle/>
          <a:p>
            <a:r>
              <a:rPr lang="en-US" dirty="0"/>
              <a:t>AMERICAN RECOVERY AND REINVESTMENT ACT OF 2009</a:t>
            </a:r>
          </a:p>
          <a:p>
            <a:pPr marL="457200" lvl="1" indent="0">
              <a:buNone/>
            </a:pPr>
            <a:r>
              <a:rPr lang="en-US" dirty="0"/>
              <a:t>Entities not covered under HIPAA are required to notify consumers, the media and the FTC of breaches of personally identifiable health information within 60 days of discovery of a breach, or “as soon as possible” or within 10 business days  if the breach affects more than 500 people. </a:t>
            </a:r>
          </a:p>
          <a:p>
            <a:r>
              <a:rPr lang="en-US" dirty="0"/>
              <a:t>NO TABLE OF FINES AT THIS TIME</a:t>
            </a:r>
          </a:p>
          <a:p>
            <a:pPr marL="0" indent="0">
              <a:spcBef>
                <a:spcPts val="0"/>
              </a:spcBef>
              <a:buNone/>
            </a:pPr>
            <a:r>
              <a:rPr lang="en-US" sz="1600" dirty="0"/>
              <a:t>           FTC has not developed a specific fine table but has brought litigation against 		    organizations that have not follow data breach update rules.</a:t>
            </a:r>
            <a:endParaRPr lang="en-US" dirty="0"/>
          </a:p>
          <a:p>
            <a:r>
              <a:rPr lang="en-US" dirty="0"/>
              <a:t>FTC SETTLEMENT WITH GOODRX</a:t>
            </a:r>
          </a:p>
          <a:p>
            <a:pPr marL="0" indent="0">
              <a:spcBef>
                <a:spcPts val="0"/>
              </a:spcBef>
              <a:buNone/>
            </a:pPr>
            <a:r>
              <a:rPr lang="en-US" sz="1600" dirty="0"/>
              <a:t>          February 2023 – </a:t>
            </a:r>
            <a:r>
              <a:rPr lang="en-US" sz="1600" dirty="0" err="1"/>
              <a:t>DoJ</a:t>
            </a:r>
            <a:r>
              <a:rPr lang="en-US" sz="1600" dirty="0"/>
              <a:t> finalized $1.5 Million settlement against </a:t>
            </a:r>
            <a:r>
              <a:rPr lang="en-US" sz="1600" dirty="0" err="1"/>
              <a:t>GoodRX</a:t>
            </a:r>
            <a:r>
              <a:rPr lang="en-US" sz="1600" dirty="0"/>
              <a:t> for 			   unauthorized disclosure of consumer data</a:t>
            </a:r>
          </a:p>
          <a:p>
            <a:r>
              <a:rPr lang="en-US" dirty="0"/>
              <a:t>FTC SETTLEMENT WITH EASY HEALTHCARE</a:t>
            </a:r>
          </a:p>
          <a:p>
            <a:pPr marL="0" indent="0">
              <a:spcBef>
                <a:spcPts val="0"/>
              </a:spcBef>
              <a:buNone/>
            </a:pPr>
            <a:r>
              <a:rPr lang="en-US" dirty="0"/>
              <a:t>          May 2023 – </a:t>
            </a:r>
            <a:r>
              <a:rPr lang="en-US" dirty="0" err="1"/>
              <a:t>DoJ</a:t>
            </a:r>
            <a:r>
              <a:rPr lang="en-US" dirty="0"/>
              <a:t> finalized $100,000 settlement against EH for 			      	   unauthorized disclosure of consumer data from </a:t>
            </a:r>
            <a:r>
              <a:rPr lang="en-US" dirty="0" err="1"/>
              <a:t>Premom</a:t>
            </a:r>
            <a:r>
              <a:rPr lang="en-US" dirty="0"/>
              <a:t> Ovulation and     	   Period-tracking application</a:t>
            </a:r>
          </a:p>
          <a:p>
            <a:pPr marL="0" indent="0">
              <a:spcBef>
                <a:spcPts val="0"/>
              </a:spcBef>
              <a:buNone/>
            </a:pPr>
            <a:endParaRPr lang="en-US" dirty="0"/>
          </a:p>
        </p:txBody>
      </p:sp>
    </p:spTree>
    <p:extLst>
      <p:ext uri="{BB962C8B-B14F-4D97-AF65-F5344CB8AC3E}">
        <p14:creationId xmlns:p14="http://schemas.microsoft.com/office/powerpoint/2010/main" val="5883557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DAFE1-7426-4A66-82F6-E7B5ED202B95}"/>
              </a:ext>
            </a:extLst>
          </p:cNvPr>
          <p:cNvSpPr>
            <a:spLocks noGrp="1"/>
          </p:cNvSpPr>
          <p:nvPr>
            <p:ph type="title"/>
          </p:nvPr>
        </p:nvSpPr>
        <p:spPr>
          <a:xfrm>
            <a:off x="677334" y="609600"/>
            <a:ext cx="9929706" cy="1320800"/>
          </a:xfrm>
        </p:spPr>
        <p:txBody>
          <a:bodyPr/>
          <a:lstStyle/>
          <a:p>
            <a:r>
              <a:rPr lang="en-US" dirty="0"/>
              <a:t>HIPAA Fines for Non-Compliance Comparison</a:t>
            </a:r>
          </a:p>
        </p:txBody>
      </p:sp>
      <p:sp>
        <p:nvSpPr>
          <p:cNvPr id="3" name="Content Placeholder 2">
            <a:extLst>
              <a:ext uri="{FF2B5EF4-FFF2-40B4-BE49-F238E27FC236}">
                <a16:creationId xmlns:a16="http://schemas.microsoft.com/office/drawing/2014/main" id="{52DB9004-0972-4A55-AE24-FB44C8E11741}"/>
              </a:ext>
            </a:extLst>
          </p:cNvPr>
          <p:cNvSpPr>
            <a:spLocks noGrp="1"/>
          </p:cNvSpPr>
          <p:nvPr>
            <p:ph idx="1"/>
          </p:nvPr>
        </p:nvSpPr>
        <p:spPr>
          <a:xfrm>
            <a:off x="677334" y="1662648"/>
            <a:ext cx="8596668" cy="4330746"/>
          </a:xfrm>
        </p:spPr>
        <p:txBody>
          <a:bodyPr>
            <a:normAutofit/>
          </a:bodyPr>
          <a:lstStyle/>
          <a:p>
            <a:r>
              <a:rPr lang="en-US" dirty="0"/>
              <a:t>4-Tier Penalty Structure</a:t>
            </a:r>
          </a:p>
          <a:p>
            <a:pPr lvl="1"/>
            <a:r>
              <a:rPr lang="en-US" dirty="0"/>
              <a:t>Did not know and, by exercising reasonable diligence, would not have known of the violation</a:t>
            </a:r>
            <a:r>
              <a:rPr lang="en-US" dirty="0">
                <a:solidFill>
                  <a:srgbClr val="FFFF00"/>
                </a:solidFill>
              </a:rPr>
              <a:t>: Penalty ranges from $100 to $50,000 per violation and up to $1.5 million for identical violation per year.</a:t>
            </a:r>
          </a:p>
          <a:p>
            <a:pPr lvl="1"/>
            <a:r>
              <a:rPr lang="en-US" dirty="0">
                <a:solidFill>
                  <a:schemeClr val="tx1"/>
                </a:solidFill>
              </a:rPr>
              <a:t>Violation due to reasonable cause and not willful neglect:  </a:t>
            </a:r>
            <a:r>
              <a:rPr lang="en-US" dirty="0">
                <a:solidFill>
                  <a:srgbClr val="FFFF00"/>
                </a:solidFill>
              </a:rPr>
              <a:t>$1,000 to $50,000 per violation; Up to $1,500,000 per identical violation per year.</a:t>
            </a:r>
          </a:p>
          <a:p>
            <a:pPr lvl="1"/>
            <a:r>
              <a:rPr lang="en-US" dirty="0">
                <a:solidFill>
                  <a:schemeClr val="tx1"/>
                </a:solidFill>
              </a:rPr>
              <a:t>Violation due to willful neglect and was corrected within 30 days after the covered entity knew or should have known of the violation: </a:t>
            </a:r>
            <a:r>
              <a:rPr lang="en-US" dirty="0">
                <a:solidFill>
                  <a:srgbClr val="FFFF00"/>
                </a:solidFill>
              </a:rPr>
              <a:t>Mandatory fine of $10,000 to $50,000 per violation; Up to $1,500,000 per identical violation per year.</a:t>
            </a:r>
          </a:p>
          <a:p>
            <a:pPr lvl="1"/>
            <a:r>
              <a:rPr lang="en-US" dirty="0">
                <a:solidFill>
                  <a:schemeClr val="tx1"/>
                </a:solidFill>
              </a:rPr>
              <a:t>Violation due to willful neglect, and the violation was not corrected within 30 days after the covered entity knew or should have known of the violation:  </a:t>
            </a:r>
            <a:r>
              <a:rPr lang="en-US" dirty="0">
                <a:solidFill>
                  <a:srgbClr val="FFFF00"/>
                </a:solidFill>
              </a:rPr>
              <a:t>Mandatory fine of not less than $50,000 per violation; Up to $1,500,000 per identical violation per year.</a:t>
            </a:r>
          </a:p>
        </p:txBody>
      </p:sp>
    </p:spTree>
    <p:extLst>
      <p:ext uri="{BB962C8B-B14F-4D97-AF65-F5344CB8AC3E}">
        <p14:creationId xmlns:p14="http://schemas.microsoft.com/office/powerpoint/2010/main" val="8807954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AF249-3385-435F-B91E-A36CABF152D1}"/>
              </a:ext>
            </a:extLst>
          </p:cNvPr>
          <p:cNvSpPr>
            <a:spLocks noGrp="1"/>
          </p:cNvSpPr>
          <p:nvPr>
            <p:ph type="title"/>
          </p:nvPr>
        </p:nvSpPr>
        <p:spPr/>
        <p:txBody>
          <a:bodyPr/>
          <a:lstStyle/>
          <a:p>
            <a:pPr algn="ctr"/>
            <a:r>
              <a:rPr lang="en-US" dirty="0"/>
              <a:t>How can Seimitsu Help?</a:t>
            </a:r>
          </a:p>
        </p:txBody>
      </p:sp>
      <p:sp>
        <p:nvSpPr>
          <p:cNvPr id="3" name="Content Placeholder 2">
            <a:extLst>
              <a:ext uri="{FF2B5EF4-FFF2-40B4-BE49-F238E27FC236}">
                <a16:creationId xmlns:a16="http://schemas.microsoft.com/office/drawing/2014/main" id="{5B12E664-3841-4A89-9EEF-506F332A26F2}"/>
              </a:ext>
            </a:extLst>
          </p:cNvPr>
          <p:cNvSpPr>
            <a:spLocks noGrp="1"/>
          </p:cNvSpPr>
          <p:nvPr>
            <p:ph idx="1"/>
          </p:nvPr>
        </p:nvSpPr>
        <p:spPr>
          <a:xfrm>
            <a:off x="969434" y="1930400"/>
            <a:ext cx="8596668" cy="3880773"/>
          </a:xfrm>
        </p:spPr>
        <p:txBody>
          <a:bodyPr/>
          <a:lstStyle/>
          <a:p>
            <a:r>
              <a:rPr lang="en-US" dirty="0"/>
              <a:t>Information Security Services</a:t>
            </a:r>
          </a:p>
          <a:p>
            <a:r>
              <a:rPr lang="en-US" dirty="0"/>
              <a:t>Cybersecurity</a:t>
            </a:r>
          </a:p>
          <a:p>
            <a:pPr lvl="1"/>
            <a:r>
              <a:rPr lang="en-US" dirty="0"/>
              <a:t>Breach Protection Platform (BPP) and Managed Security Demos</a:t>
            </a:r>
          </a:p>
          <a:p>
            <a:pPr lvl="1"/>
            <a:r>
              <a:rPr lang="en-US" dirty="0"/>
              <a:t>Security Operations Center (SOC) as-a-Service</a:t>
            </a:r>
          </a:p>
          <a:p>
            <a:pPr marL="457200" lvl="1" indent="0">
              <a:buNone/>
            </a:pPr>
            <a:endParaRPr lang="en-US" dirty="0"/>
          </a:p>
          <a:p>
            <a:r>
              <a:rPr lang="en-US" dirty="0"/>
              <a:t>Cybersecurity Service Assurance</a:t>
            </a:r>
          </a:p>
          <a:p>
            <a:pPr lvl="1"/>
            <a:r>
              <a:rPr lang="en-US" dirty="0"/>
              <a:t>$500,000 Security Service Warranty</a:t>
            </a:r>
          </a:p>
          <a:p>
            <a:pPr marL="0" indent="0">
              <a:buNone/>
            </a:pPr>
            <a:endParaRPr lang="en-US" dirty="0"/>
          </a:p>
        </p:txBody>
      </p:sp>
    </p:spTree>
    <p:extLst>
      <p:ext uri="{BB962C8B-B14F-4D97-AF65-F5344CB8AC3E}">
        <p14:creationId xmlns:p14="http://schemas.microsoft.com/office/powerpoint/2010/main" val="1944039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B5DD2D-5E3C-44B5-96AA-1E697396AC1D}"/>
              </a:ext>
            </a:extLst>
          </p:cNvPr>
          <p:cNvSpPr>
            <a:spLocks noGrp="1"/>
          </p:cNvSpPr>
          <p:nvPr>
            <p:ph type="title"/>
          </p:nvPr>
        </p:nvSpPr>
        <p:spPr/>
        <p:txBody>
          <a:bodyPr>
            <a:normAutofit fontScale="90000"/>
          </a:bodyPr>
          <a:lstStyle/>
          <a:p>
            <a:r>
              <a:rPr lang="en-US" dirty="0"/>
              <a:t>Seimitsu TrueSecure Cybersecurity Services</a:t>
            </a:r>
            <a:br>
              <a:rPr lang="en-US" dirty="0"/>
            </a:br>
            <a:r>
              <a:rPr lang="en-US" sz="2000" dirty="0">
                <a:hlinkClick r:id="rId2"/>
              </a:rPr>
              <a:t>www.seimitsu.com/cybersecurity</a:t>
            </a:r>
            <a:r>
              <a:rPr lang="en-US" sz="2000" dirty="0"/>
              <a:t> </a:t>
            </a:r>
          </a:p>
        </p:txBody>
      </p:sp>
      <p:sp>
        <p:nvSpPr>
          <p:cNvPr id="3" name="Content Placeholder 2">
            <a:extLst>
              <a:ext uri="{FF2B5EF4-FFF2-40B4-BE49-F238E27FC236}">
                <a16:creationId xmlns:a16="http://schemas.microsoft.com/office/drawing/2014/main" id="{6CA7A4ED-CBD1-47F4-94DC-9A5365049765}"/>
              </a:ext>
            </a:extLst>
          </p:cNvPr>
          <p:cNvSpPr>
            <a:spLocks noGrp="1"/>
          </p:cNvSpPr>
          <p:nvPr>
            <p:ph idx="1"/>
          </p:nvPr>
        </p:nvSpPr>
        <p:spPr>
          <a:xfrm>
            <a:off x="677334" y="1589089"/>
            <a:ext cx="8961966" cy="4887212"/>
          </a:xfrm>
        </p:spPr>
        <p:txBody>
          <a:bodyPr>
            <a:normAutofit fontScale="85000" lnSpcReduction="20000"/>
          </a:bodyPr>
          <a:lstStyle/>
          <a:p>
            <a:pPr marL="0" indent="0">
              <a:buNone/>
            </a:pPr>
            <a:endParaRPr lang="en-US" dirty="0"/>
          </a:p>
          <a:p>
            <a:pPr marL="0" indent="0">
              <a:buNone/>
            </a:pPr>
            <a:r>
              <a:rPr lang="en-US" dirty="0"/>
              <a:t>BPP and Managed Security Demo</a:t>
            </a:r>
          </a:p>
          <a:p>
            <a:r>
              <a:rPr lang="en-US" dirty="0"/>
              <a:t>Breach Protection Platform </a:t>
            </a:r>
            <a:r>
              <a:rPr lang="en-US" dirty="0">
                <a:hlinkClick r:id="rId3"/>
              </a:rPr>
              <a:t>https://youtu.be/2dik5YE3IEU</a:t>
            </a:r>
            <a:r>
              <a:rPr lang="en-US" dirty="0"/>
              <a:t> </a:t>
            </a:r>
          </a:p>
          <a:p>
            <a:pPr lvl="1"/>
            <a:r>
              <a:rPr lang="en-US" dirty="0"/>
              <a:t>Cybersecurity Training</a:t>
            </a:r>
          </a:p>
          <a:p>
            <a:pPr lvl="1"/>
            <a:r>
              <a:rPr lang="en-US" dirty="0"/>
              <a:t>Dark Web Analysis (24 hours a day)</a:t>
            </a:r>
          </a:p>
          <a:p>
            <a:pPr lvl="1"/>
            <a:r>
              <a:rPr lang="en-US" dirty="0"/>
              <a:t>Phishing Campaigns</a:t>
            </a:r>
          </a:p>
          <a:p>
            <a:pPr lvl="1"/>
            <a:r>
              <a:rPr lang="en-US" dirty="0"/>
              <a:t>Customizable Compliance Supportive Security Policy Portal</a:t>
            </a:r>
          </a:p>
          <a:p>
            <a:pPr lvl="1"/>
            <a:r>
              <a:rPr lang="en-US" dirty="0"/>
              <a:t>Security Risk Assessments</a:t>
            </a:r>
          </a:p>
          <a:p>
            <a:pPr lvl="1"/>
            <a:endParaRPr lang="en-US" dirty="0"/>
          </a:p>
          <a:p>
            <a:r>
              <a:rPr lang="en-US" dirty="0"/>
              <a:t>Device Security Protection </a:t>
            </a:r>
            <a:r>
              <a:rPr lang="en-US" dirty="0">
                <a:hlinkClick r:id="rId4"/>
              </a:rPr>
              <a:t>https://youtu.be/QdUurWYK5Z8</a:t>
            </a:r>
            <a:r>
              <a:rPr lang="en-US" dirty="0"/>
              <a:t> </a:t>
            </a:r>
          </a:p>
          <a:p>
            <a:pPr lvl="1"/>
            <a:r>
              <a:rPr lang="en-US" dirty="0"/>
              <a:t>Next Generation Antivirus (NGAV)</a:t>
            </a:r>
          </a:p>
          <a:p>
            <a:pPr lvl="1"/>
            <a:r>
              <a:rPr lang="en-US" dirty="0"/>
              <a:t>User Behavioral Analytics</a:t>
            </a:r>
          </a:p>
          <a:p>
            <a:pPr lvl="1"/>
            <a:r>
              <a:rPr lang="en-US" dirty="0"/>
              <a:t>Deception</a:t>
            </a:r>
          </a:p>
          <a:p>
            <a:pPr lvl="1"/>
            <a:r>
              <a:rPr lang="en-US" dirty="0"/>
              <a:t>Network Analysis</a:t>
            </a:r>
          </a:p>
          <a:p>
            <a:pPr lvl="1"/>
            <a:r>
              <a:rPr lang="en-US" dirty="0"/>
              <a:t>Endpoint Security Beyond the Firewall</a:t>
            </a:r>
          </a:p>
          <a:p>
            <a:pPr lvl="1"/>
            <a:r>
              <a:rPr lang="en-US" dirty="0"/>
              <a:t>Security monitoring and counter-attack (24x7x365)</a:t>
            </a:r>
          </a:p>
          <a:p>
            <a:endParaRPr lang="en-US" dirty="0"/>
          </a:p>
        </p:txBody>
      </p:sp>
      <p:sp>
        <p:nvSpPr>
          <p:cNvPr id="4" name="TextBox 3">
            <a:extLst>
              <a:ext uri="{FF2B5EF4-FFF2-40B4-BE49-F238E27FC236}">
                <a16:creationId xmlns:a16="http://schemas.microsoft.com/office/drawing/2014/main" id="{94E1B076-CF99-4F99-837E-6DA2A8EAD58D}"/>
              </a:ext>
            </a:extLst>
          </p:cNvPr>
          <p:cNvSpPr txBox="1"/>
          <p:nvPr/>
        </p:nvSpPr>
        <p:spPr>
          <a:xfrm>
            <a:off x="6225251" y="4583830"/>
            <a:ext cx="3414049" cy="1652019"/>
          </a:xfrm>
          <a:prstGeom prst="rect">
            <a:avLst/>
          </a:prstGeom>
          <a:noFill/>
        </p:spPr>
        <p:txBody>
          <a:bodyPr wrap="square" rtlCol="0">
            <a:normAutofit/>
          </a:bodyPr>
          <a:lstStyle/>
          <a:p>
            <a:pPr marL="285750" indent="-285750">
              <a:lnSpc>
                <a:spcPct val="80000"/>
              </a:lnSpc>
              <a:spcBef>
                <a:spcPts val="1000"/>
              </a:spcBef>
              <a:buClr>
                <a:schemeClr val="accent1"/>
              </a:buClr>
              <a:buSzPct val="80000"/>
              <a:buFont typeface="Wingdings 3" panose="05040102010807070707" pitchFamily="18" charset="2"/>
              <a:buChar char=""/>
            </a:pPr>
            <a:r>
              <a:rPr lang="en-US" sz="1400" dirty="0">
                <a:latin typeface="Trebuchet MS" panose="020B0603020202020204" pitchFamily="34" charset="0"/>
              </a:rPr>
              <a:t>Windows, MAC, Linux, Chrome OS</a:t>
            </a:r>
          </a:p>
          <a:p>
            <a:pPr marL="285750" indent="-285750">
              <a:lnSpc>
                <a:spcPct val="80000"/>
              </a:lnSpc>
              <a:spcBef>
                <a:spcPts val="1000"/>
              </a:spcBef>
              <a:buClr>
                <a:schemeClr val="accent1"/>
              </a:buClr>
              <a:buSzPct val="80000"/>
              <a:buFont typeface="Wingdings 3" panose="05040102010807070707" pitchFamily="18" charset="2"/>
              <a:buChar char=""/>
            </a:pPr>
            <a:r>
              <a:rPr lang="en-US" sz="1400" dirty="0">
                <a:latin typeface="Trebuchet MS" panose="020B0603020202020204" pitchFamily="34" charset="0"/>
              </a:rPr>
              <a:t>Mobile Device Security</a:t>
            </a:r>
          </a:p>
          <a:p>
            <a:pPr marL="285750" indent="-285750">
              <a:lnSpc>
                <a:spcPct val="80000"/>
              </a:lnSpc>
              <a:spcBef>
                <a:spcPts val="1000"/>
              </a:spcBef>
              <a:buClr>
                <a:schemeClr val="accent1"/>
              </a:buClr>
              <a:buSzPct val="80000"/>
              <a:buFont typeface="Wingdings 3" panose="05040102010807070707" pitchFamily="18" charset="2"/>
              <a:buChar char=""/>
            </a:pPr>
            <a:r>
              <a:rPr lang="en-US" sz="1400" dirty="0">
                <a:latin typeface="Trebuchet MS" panose="020B0603020202020204" pitchFamily="34" charset="0"/>
              </a:rPr>
              <a:t>Cloud Security Posture Monitoring</a:t>
            </a:r>
          </a:p>
          <a:p>
            <a:pPr marL="285750" indent="-285750">
              <a:lnSpc>
                <a:spcPct val="80000"/>
              </a:lnSpc>
              <a:spcBef>
                <a:spcPts val="1000"/>
              </a:spcBef>
              <a:buClr>
                <a:schemeClr val="accent1"/>
              </a:buClr>
              <a:buSzPct val="80000"/>
              <a:buFont typeface="Wingdings 3" panose="05040102010807070707" pitchFamily="18" charset="2"/>
              <a:buChar char=""/>
            </a:pPr>
            <a:r>
              <a:rPr lang="en-US" sz="1400" dirty="0">
                <a:latin typeface="Trebuchet MS" panose="020B0603020202020204" pitchFamily="34" charset="0"/>
              </a:rPr>
              <a:t>Ransomware Protection</a:t>
            </a:r>
          </a:p>
        </p:txBody>
      </p:sp>
    </p:spTree>
    <p:extLst>
      <p:ext uri="{BB962C8B-B14F-4D97-AF65-F5344CB8AC3E}">
        <p14:creationId xmlns:p14="http://schemas.microsoft.com/office/powerpoint/2010/main" val="407647869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13838</TotalTime>
  <Words>1669</Words>
  <Application>Microsoft Office PowerPoint</Application>
  <PresentationFormat>Widescreen</PresentationFormat>
  <Paragraphs>168</Paragraphs>
  <Slides>12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Trebuchet MS</vt:lpstr>
      <vt:lpstr>Wingdings 3</vt:lpstr>
      <vt:lpstr>Facet</vt:lpstr>
      <vt:lpstr>FTC Safeguards Rule: What You Need to Know</vt:lpstr>
      <vt:lpstr>Safeguards Rule 2023 Deadline: June 09, 2023</vt:lpstr>
      <vt:lpstr>Safeguards Rule 2023 Deadline: June 09, 2023</vt:lpstr>
      <vt:lpstr>Steps to Business Compliance</vt:lpstr>
      <vt:lpstr>Steps to Business Compliance</vt:lpstr>
      <vt:lpstr>FTC Fines for Non-Compliance</vt:lpstr>
      <vt:lpstr>HIPAA Fines for Non-Compliance Comparison</vt:lpstr>
      <vt:lpstr>How can Seimitsu Help?</vt:lpstr>
      <vt:lpstr>Seimitsu TrueSecure Cybersecurity Services www.seimitsu.com/cybersecurity </vt:lpstr>
      <vt:lpstr>Seimitsu TrueSecure Cybersecurity Services www.seimitsu.com/cybersecurity </vt:lpstr>
      <vt:lpstr>Seimitsu TrueSecure vCISO Solution</vt:lpstr>
      <vt:lpstr>SEIMITSU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Scott Scheidt</dc:creator>
  <cp:lastModifiedBy>Scott Scheidt</cp:lastModifiedBy>
  <cp:revision>33</cp:revision>
  <dcterms:created xsi:type="dcterms:W3CDTF">2023-05-04T17:30:59Z</dcterms:created>
  <dcterms:modified xsi:type="dcterms:W3CDTF">2023-08-03T12:01:16Z</dcterms:modified>
</cp:coreProperties>
</file>