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2" r:id="rId2"/>
    <p:sldId id="286" r:id="rId3"/>
    <p:sldId id="257" r:id="rId4"/>
    <p:sldId id="275" r:id="rId5"/>
    <p:sldId id="277" r:id="rId6"/>
    <p:sldId id="261" r:id="rId7"/>
    <p:sldId id="260" r:id="rId8"/>
    <p:sldId id="281" r:id="rId9"/>
    <p:sldId id="256" r:id="rId10"/>
    <p:sldId id="262" r:id="rId11"/>
    <p:sldId id="282" r:id="rId12"/>
    <p:sldId id="264" r:id="rId13"/>
    <p:sldId id="265" r:id="rId14"/>
    <p:sldId id="267" r:id="rId15"/>
    <p:sldId id="266" r:id="rId16"/>
    <p:sldId id="283" r:id="rId17"/>
    <p:sldId id="291" r:id="rId18"/>
    <p:sldId id="268" r:id="rId19"/>
    <p:sldId id="290" r:id="rId20"/>
    <p:sldId id="284" r:id="rId21"/>
    <p:sldId id="287" r:id="rId22"/>
    <p:sldId id="288" r:id="rId23"/>
    <p:sldId id="285" r:id="rId24"/>
    <p:sldId id="292" r:id="rId25"/>
    <p:sldId id="28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63" autoAdjust="0"/>
  </p:normalViewPr>
  <p:slideViewPr>
    <p:cSldViewPr>
      <p:cViewPr varScale="1">
        <p:scale>
          <a:sx n="63" d="100"/>
          <a:sy n="63" d="100"/>
        </p:scale>
        <p:origin x="123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6F2301-99E8-4FC6-8075-483B5DE80812}"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CA"/>
        </a:p>
      </dgm:t>
    </dgm:pt>
    <dgm:pt modelId="{C348435F-EC0A-43AD-9E37-4A4E3CC1DDD9}">
      <dgm:prSet phldrT="[Text]"/>
      <dgm:spPr>
        <a:solidFill>
          <a:schemeClr val="tx2"/>
        </a:solidFill>
      </dgm:spPr>
      <dgm:t>
        <a:bodyPr/>
        <a:lstStyle/>
        <a:p>
          <a:r>
            <a:rPr lang="en-CA" b="1" dirty="0" smtClean="0"/>
            <a:t>Fighting Disease</a:t>
          </a:r>
          <a:endParaRPr lang="en-CA" b="1" dirty="0"/>
        </a:p>
      </dgm:t>
    </dgm:pt>
    <dgm:pt modelId="{A989B207-1847-4E05-A0F0-B25FFF8D0DD3}" type="parTrans" cxnId="{F00EEBE5-EC16-423B-99B7-67ACADF78C92}">
      <dgm:prSet/>
      <dgm:spPr/>
      <dgm:t>
        <a:bodyPr/>
        <a:lstStyle/>
        <a:p>
          <a:endParaRPr lang="en-CA"/>
        </a:p>
      </dgm:t>
    </dgm:pt>
    <dgm:pt modelId="{694ED7B6-C6DC-481A-ABC8-E1C82517A12C}" type="sibTrans" cxnId="{F00EEBE5-EC16-423B-99B7-67ACADF78C92}">
      <dgm:prSet/>
      <dgm:spPr>
        <a:solidFill>
          <a:schemeClr val="tx2"/>
        </a:solidFill>
      </dgm:spPr>
      <dgm:t>
        <a:bodyPr/>
        <a:lstStyle/>
        <a:p>
          <a:r>
            <a:rPr lang="en-CA" b="1" dirty="0" smtClean="0"/>
            <a:t>Supporting Education</a:t>
          </a:r>
          <a:endParaRPr lang="en-CA" b="1" dirty="0"/>
        </a:p>
      </dgm:t>
    </dgm:pt>
    <dgm:pt modelId="{D4FD400C-6DDD-4D6C-921B-BD2A9408F442}">
      <dgm:prSet phldrT="[Text]" phldr="1"/>
      <dgm:spPr/>
      <dgm:t>
        <a:bodyPr/>
        <a:lstStyle/>
        <a:p>
          <a:endParaRPr lang="en-CA" dirty="0"/>
        </a:p>
      </dgm:t>
    </dgm:pt>
    <dgm:pt modelId="{10458D34-34FE-4141-819F-D0D097253F08}" type="parTrans" cxnId="{43B6259D-2349-4715-A70F-30779184108F}">
      <dgm:prSet/>
      <dgm:spPr/>
      <dgm:t>
        <a:bodyPr/>
        <a:lstStyle/>
        <a:p>
          <a:endParaRPr lang="en-CA"/>
        </a:p>
      </dgm:t>
    </dgm:pt>
    <dgm:pt modelId="{B2F268D2-9EA4-46EB-A837-8D60E4AFE3F7}" type="sibTrans" cxnId="{43B6259D-2349-4715-A70F-30779184108F}">
      <dgm:prSet/>
      <dgm:spPr/>
      <dgm:t>
        <a:bodyPr/>
        <a:lstStyle/>
        <a:p>
          <a:endParaRPr lang="en-CA"/>
        </a:p>
      </dgm:t>
    </dgm:pt>
    <dgm:pt modelId="{3C1F540A-D26D-44BA-BBDE-D1446FC280FA}">
      <dgm:prSet phldrT="[Text]"/>
      <dgm:spPr>
        <a:solidFill>
          <a:schemeClr val="tx2"/>
        </a:solidFill>
      </dgm:spPr>
      <dgm:t>
        <a:bodyPr/>
        <a:lstStyle/>
        <a:p>
          <a:r>
            <a:rPr lang="en-CA" b="1" dirty="0" smtClean="0"/>
            <a:t>Peace Building</a:t>
          </a:r>
          <a:endParaRPr lang="en-CA" b="1" dirty="0"/>
        </a:p>
      </dgm:t>
    </dgm:pt>
    <dgm:pt modelId="{B98D463D-F85D-4659-B4B5-B3961F7D2C2A}" type="parTrans" cxnId="{CDE310A0-EBAC-4815-BF93-44036C8DC83D}">
      <dgm:prSet/>
      <dgm:spPr/>
      <dgm:t>
        <a:bodyPr/>
        <a:lstStyle/>
        <a:p>
          <a:endParaRPr lang="en-CA"/>
        </a:p>
      </dgm:t>
    </dgm:pt>
    <dgm:pt modelId="{960ACE7D-41B4-4CD9-979A-7CBB0C8FF1F0}" type="sibTrans" cxnId="{CDE310A0-EBAC-4815-BF93-44036C8DC83D}">
      <dgm:prSet/>
      <dgm:spPr>
        <a:solidFill>
          <a:schemeClr val="tx2"/>
        </a:solidFill>
      </dgm:spPr>
      <dgm:t>
        <a:bodyPr/>
        <a:lstStyle/>
        <a:p>
          <a:r>
            <a:rPr lang="en-CA" b="1" dirty="0" smtClean="0"/>
            <a:t>Saving Mothers and Children</a:t>
          </a:r>
          <a:endParaRPr lang="en-CA" b="1" dirty="0"/>
        </a:p>
      </dgm:t>
    </dgm:pt>
    <dgm:pt modelId="{8C39799E-1259-4CD3-8843-B9D02A235B05}">
      <dgm:prSet phldrT="[Text]" custT="1"/>
      <dgm:spPr/>
      <dgm:t>
        <a:bodyPr/>
        <a:lstStyle/>
        <a:p>
          <a:r>
            <a:rPr lang="en-CA" sz="2400" b="1" dirty="0" smtClean="0">
              <a:solidFill>
                <a:schemeClr val="accent1">
                  <a:lumMod val="50000"/>
                </a:schemeClr>
              </a:solidFill>
            </a:rPr>
            <a:t>Rotary Values all Support Peace Building</a:t>
          </a:r>
          <a:endParaRPr lang="en-CA" sz="2400" b="1" dirty="0">
            <a:solidFill>
              <a:schemeClr val="accent1">
                <a:lumMod val="50000"/>
              </a:schemeClr>
            </a:solidFill>
          </a:endParaRPr>
        </a:p>
      </dgm:t>
    </dgm:pt>
    <dgm:pt modelId="{4C571BFE-C6CA-4E8F-9202-A07D9209929F}" type="parTrans" cxnId="{61508B06-2BE9-4427-9FBD-D8C887DEE1B8}">
      <dgm:prSet/>
      <dgm:spPr/>
      <dgm:t>
        <a:bodyPr/>
        <a:lstStyle/>
        <a:p>
          <a:endParaRPr lang="en-CA"/>
        </a:p>
      </dgm:t>
    </dgm:pt>
    <dgm:pt modelId="{DEB71C2B-6061-480A-8369-840292C37815}" type="sibTrans" cxnId="{61508B06-2BE9-4427-9FBD-D8C887DEE1B8}">
      <dgm:prSet/>
      <dgm:spPr/>
      <dgm:t>
        <a:bodyPr/>
        <a:lstStyle/>
        <a:p>
          <a:endParaRPr lang="en-CA"/>
        </a:p>
      </dgm:t>
    </dgm:pt>
    <dgm:pt modelId="{F76CAFC8-9815-48E4-A463-3855B873C2CB}">
      <dgm:prSet phldrT="[Text]"/>
      <dgm:spPr>
        <a:solidFill>
          <a:schemeClr val="tx2"/>
        </a:solidFill>
      </dgm:spPr>
      <dgm:t>
        <a:bodyPr/>
        <a:lstStyle/>
        <a:p>
          <a:r>
            <a:rPr lang="en-CA" b="1" dirty="0" smtClean="0"/>
            <a:t>Clean Water</a:t>
          </a:r>
          <a:endParaRPr lang="en-CA" b="1" dirty="0"/>
        </a:p>
      </dgm:t>
    </dgm:pt>
    <dgm:pt modelId="{071843B1-7889-460E-BF41-7239687CC473}" type="parTrans" cxnId="{8EA8C9C8-2879-4900-91EC-EB463C09943E}">
      <dgm:prSet/>
      <dgm:spPr/>
      <dgm:t>
        <a:bodyPr/>
        <a:lstStyle/>
        <a:p>
          <a:endParaRPr lang="en-CA"/>
        </a:p>
      </dgm:t>
    </dgm:pt>
    <dgm:pt modelId="{26B52487-6145-4582-AF22-C7891F523A0C}" type="sibTrans" cxnId="{8EA8C9C8-2879-4900-91EC-EB463C09943E}">
      <dgm:prSet/>
      <dgm:spPr>
        <a:solidFill>
          <a:schemeClr val="tx2"/>
        </a:solidFill>
      </dgm:spPr>
      <dgm:t>
        <a:bodyPr/>
        <a:lstStyle/>
        <a:p>
          <a:r>
            <a:rPr lang="en-CA" b="1" dirty="0" smtClean="0"/>
            <a:t>Growing Local Economies</a:t>
          </a:r>
          <a:endParaRPr lang="en-CA" b="1" dirty="0"/>
        </a:p>
      </dgm:t>
    </dgm:pt>
    <dgm:pt modelId="{A12F6FCB-517D-40D3-81D3-546104FBE971}">
      <dgm:prSet phldrT="[Text]" phldr="1"/>
      <dgm:spPr/>
      <dgm:t>
        <a:bodyPr/>
        <a:lstStyle/>
        <a:p>
          <a:endParaRPr lang="en-CA"/>
        </a:p>
      </dgm:t>
    </dgm:pt>
    <dgm:pt modelId="{1374211B-D98D-46D2-9655-83C016D1FE9A}" type="parTrans" cxnId="{EDABD5DA-D11C-438E-900C-0BBAC085CA11}">
      <dgm:prSet/>
      <dgm:spPr/>
      <dgm:t>
        <a:bodyPr/>
        <a:lstStyle/>
        <a:p>
          <a:endParaRPr lang="en-CA"/>
        </a:p>
      </dgm:t>
    </dgm:pt>
    <dgm:pt modelId="{7391DBB5-7384-4B65-8AB4-9B8E36B279B3}" type="sibTrans" cxnId="{EDABD5DA-D11C-438E-900C-0BBAC085CA11}">
      <dgm:prSet/>
      <dgm:spPr/>
      <dgm:t>
        <a:bodyPr/>
        <a:lstStyle/>
        <a:p>
          <a:endParaRPr lang="en-CA"/>
        </a:p>
      </dgm:t>
    </dgm:pt>
    <dgm:pt modelId="{50A256E6-24DC-4CF6-81A3-8E895D549A8F}" type="pres">
      <dgm:prSet presAssocID="{856F2301-99E8-4FC6-8075-483B5DE80812}" presName="Name0" presStyleCnt="0">
        <dgm:presLayoutVars>
          <dgm:chMax/>
          <dgm:chPref/>
          <dgm:dir/>
          <dgm:animLvl val="lvl"/>
        </dgm:presLayoutVars>
      </dgm:prSet>
      <dgm:spPr/>
      <dgm:t>
        <a:bodyPr/>
        <a:lstStyle/>
        <a:p>
          <a:endParaRPr lang="en-CA"/>
        </a:p>
      </dgm:t>
    </dgm:pt>
    <dgm:pt modelId="{E26D0E2B-0B47-4901-A488-A9773885A571}" type="pres">
      <dgm:prSet presAssocID="{C348435F-EC0A-43AD-9E37-4A4E3CC1DDD9}" presName="composite" presStyleCnt="0"/>
      <dgm:spPr/>
    </dgm:pt>
    <dgm:pt modelId="{C376ED43-18EF-4A59-B89E-66BC238CAE2F}" type="pres">
      <dgm:prSet presAssocID="{C348435F-EC0A-43AD-9E37-4A4E3CC1DDD9}" presName="Parent1" presStyleLbl="node1" presStyleIdx="0" presStyleCnt="6">
        <dgm:presLayoutVars>
          <dgm:chMax val="1"/>
          <dgm:chPref val="1"/>
          <dgm:bulletEnabled val="1"/>
        </dgm:presLayoutVars>
      </dgm:prSet>
      <dgm:spPr/>
      <dgm:t>
        <a:bodyPr/>
        <a:lstStyle/>
        <a:p>
          <a:endParaRPr lang="en-CA"/>
        </a:p>
      </dgm:t>
    </dgm:pt>
    <dgm:pt modelId="{816D7031-B9C9-420B-BCBE-91DF47C3F797}" type="pres">
      <dgm:prSet presAssocID="{C348435F-EC0A-43AD-9E37-4A4E3CC1DDD9}" presName="Childtext1" presStyleLbl="revTx" presStyleIdx="0" presStyleCnt="3">
        <dgm:presLayoutVars>
          <dgm:chMax val="0"/>
          <dgm:chPref val="0"/>
          <dgm:bulletEnabled val="1"/>
        </dgm:presLayoutVars>
      </dgm:prSet>
      <dgm:spPr/>
      <dgm:t>
        <a:bodyPr/>
        <a:lstStyle/>
        <a:p>
          <a:endParaRPr lang="en-CA"/>
        </a:p>
      </dgm:t>
    </dgm:pt>
    <dgm:pt modelId="{9EC7011E-5350-40FF-8B15-8F54E05892DD}" type="pres">
      <dgm:prSet presAssocID="{C348435F-EC0A-43AD-9E37-4A4E3CC1DDD9}" presName="BalanceSpacing" presStyleCnt="0"/>
      <dgm:spPr/>
    </dgm:pt>
    <dgm:pt modelId="{ED93A43C-F15B-49D7-98B5-6CB10882545C}" type="pres">
      <dgm:prSet presAssocID="{C348435F-EC0A-43AD-9E37-4A4E3CC1DDD9}" presName="BalanceSpacing1" presStyleCnt="0"/>
      <dgm:spPr/>
    </dgm:pt>
    <dgm:pt modelId="{A53576A7-582D-49FC-AAE4-84A2A0C2516F}" type="pres">
      <dgm:prSet presAssocID="{694ED7B6-C6DC-481A-ABC8-E1C82517A12C}" presName="Accent1Text" presStyleLbl="node1" presStyleIdx="1" presStyleCnt="6" custLinFactNeighborY="-2688"/>
      <dgm:spPr/>
      <dgm:t>
        <a:bodyPr/>
        <a:lstStyle/>
        <a:p>
          <a:endParaRPr lang="en-CA"/>
        </a:p>
      </dgm:t>
    </dgm:pt>
    <dgm:pt modelId="{B73BE719-BC88-4FC1-89D0-425B7B13AE57}" type="pres">
      <dgm:prSet presAssocID="{694ED7B6-C6DC-481A-ABC8-E1C82517A12C}" presName="spaceBetweenRectangles" presStyleCnt="0"/>
      <dgm:spPr/>
    </dgm:pt>
    <dgm:pt modelId="{F4602B96-31EC-4DFD-9BDA-1A99D8737276}" type="pres">
      <dgm:prSet presAssocID="{3C1F540A-D26D-44BA-BBDE-D1446FC280FA}" presName="composite" presStyleCnt="0"/>
      <dgm:spPr/>
    </dgm:pt>
    <dgm:pt modelId="{C6DCCD42-C281-49F1-9AAA-94D180942A35}" type="pres">
      <dgm:prSet presAssocID="{3C1F540A-D26D-44BA-BBDE-D1446FC280FA}" presName="Parent1" presStyleLbl="node1" presStyleIdx="2" presStyleCnt="6">
        <dgm:presLayoutVars>
          <dgm:chMax val="1"/>
          <dgm:chPref val="1"/>
          <dgm:bulletEnabled val="1"/>
        </dgm:presLayoutVars>
      </dgm:prSet>
      <dgm:spPr/>
      <dgm:t>
        <a:bodyPr/>
        <a:lstStyle/>
        <a:p>
          <a:endParaRPr lang="en-CA"/>
        </a:p>
      </dgm:t>
    </dgm:pt>
    <dgm:pt modelId="{888832FD-E5A8-4B4B-8A0A-2F666EC921E0}" type="pres">
      <dgm:prSet presAssocID="{3C1F540A-D26D-44BA-BBDE-D1446FC280FA}" presName="Childtext1" presStyleLbl="revTx" presStyleIdx="1" presStyleCnt="3">
        <dgm:presLayoutVars>
          <dgm:chMax val="0"/>
          <dgm:chPref val="0"/>
          <dgm:bulletEnabled val="1"/>
        </dgm:presLayoutVars>
      </dgm:prSet>
      <dgm:spPr/>
      <dgm:t>
        <a:bodyPr/>
        <a:lstStyle/>
        <a:p>
          <a:endParaRPr lang="en-CA"/>
        </a:p>
      </dgm:t>
    </dgm:pt>
    <dgm:pt modelId="{3EB0403A-115D-4F44-89D7-971BD8F80AFF}" type="pres">
      <dgm:prSet presAssocID="{3C1F540A-D26D-44BA-BBDE-D1446FC280FA}" presName="BalanceSpacing" presStyleCnt="0"/>
      <dgm:spPr/>
    </dgm:pt>
    <dgm:pt modelId="{DF677249-5DD7-4101-B5D4-A2BEB2AF4ED8}" type="pres">
      <dgm:prSet presAssocID="{3C1F540A-D26D-44BA-BBDE-D1446FC280FA}" presName="BalanceSpacing1" presStyleCnt="0"/>
      <dgm:spPr/>
    </dgm:pt>
    <dgm:pt modelId="{69F614EF-84DF-4B1A-BC37-93C8B71ED51E}" type="pres">
      <dgm:prSet presAssocID="{960ACE7D-41B4-4CD9-979A-7CBB0C8FF1F0}" presName="Accent1Text" presStyleLbl="node1" presStyleIdx="3" presStyleCnt="6"/>
      <dgm:spPr/>
      <dgm:t>
        <a:bodyPr/>
        <a:lstStyle/>
        <a:p>
          <a:endParaRPr lang="en-CA"/>
        </a:p>
      </dgm:t>
    </dgm:pt>
    <dgm:pt modelId="{10E1157F-90D1-4171-B3DB-38C2A30D7A65}" type="pres">
      <dgm:prSet presAssocID="{960ACE7D-41B4-4CD9-979A-7CBB0C8FF1F0}" presName="spaceBetweenRectangles" presStyleCnt="0"/>
      <dgm:spPr/>
    </dgm:pt>
    <dgm:pt modelId="{DC222F91-BD19-4C4F-81B5-1F16834945FC}" type="pres">
      <dgm:prSet presAssocID="{F76CAFC8-9815-48E4-A463-3855B873C2CB}" presName="composite" presStyleCnt="0"/>
      <dgm:spPr/>
    </dgm:pt>
    <dgm:pt modelId="{D3925D11-D2DB-4DAB-849F-7F7F26017ED8}" type="pres">
      <dgm:prSet presAssocID="{F76CAFC8-9815-48E4-A463-3855B873C2CB}" presName="Parent1" presStyleLbl="node1" presStyleIdx="4" presStyleCnt="6">
        <dgm:presLayoutVars>
          <dgm:chMax val="1"/>
          <dgm:chPref val="1"/>
          <dgm:bulletEnabled val="1"/>
        </dgm:presLayoutVars>
      </dgm:prSet>
      <dgm:spPr/>
      <dgm:t>
        <a:bodyPr/>
        <a:lstStyle/>
        <a:p>
          <a:endParaRPr lang="en-CA"/>
        </a:p>
      </dgm:t>
    </dgm:pt>
    <dgm:pt modelId="{B05B29EC-23D5-493E-AC4F-D24E41BC2153}" type="pres">
      <dgm:prSet presAssocID="{F76CAFC8-9815-48E4-A463-3855B873C2CB}" presName="Childtext1" presStyleLbl="revTx" presStyleIdx="2" presStyleCnt="3">
        <dgm:presLayoutVars>
          <dgm:chMax val="0"/>
          <dgm:chPref val="0"/>
          <dgm:bulletEnabled val="1"/>
        </dgm:presLayoutVars>
      </dgm:prSet>
      <dgm:spPr/>
      <dgm:t>
        <a:bodyPr/>
        <a:lstStyle/>
        <a:p>
          <a:endParaRPr lang="en-CA"/>
        </a:p>
      </dgm:t>
    </dgm:pt>
    <dgm:pt modelId="{4F40FB2F-62F8-4CF7-8258-D4BE5C105EE7}" type="pres">
      <dgm:prSet presAssocID="{F76CAFC8-9815-48E4-A463-3855B873C2CB}" presName="BalanceSpacing" presStyleCnt="0"/>
      <dgm:spPr/>
    </dgm:pt>
    <dgm:pt modelId="{3B1A6D76-FE5A-47DD-AA2B-5E6E80C23E15}" type="pres">
      <dgm:prSet presAssocID="{F76CAFC8-9815-48E4-A463-3855B873C2CB}" presName="BalanceSpacing1" presStyleCnt="0"/>
      <dgm:spPr/>
    </dgm:pt>
    <dgm:pt modelId="{7A4CFD61-53B9-42C0-8C46-29DAC2B8EA38}" type="pres">
      <dgm:prSet presAssocID="{26B52487-6145-4582-AF22-C7891F523A0C}" presName="Accent1Text" presStyleLbl="node1" presStyleIdx="5" presStyleCnt="6"/>
      <dgm:spPr/>
      <dgm:t>
        <a:bodyPr/>
        <a:lstStyle/>
        <a:p>
          <a:endParaRPr lang="en-CA"/>
        </a:p>
      </dgm:t>
    </dgm:pt>
  </dgm:ptLst>
  <dgm:cxnLst>
    <dgm:cxn modelId="{B89301C8-4699-44A1-B0D5-B7026CAD454C}" type="presOf" srcId="{A12F6FCB-517D-40D3-81D3-546104FBE971}" destId="{B05B29EC-23D5-493E-AC4F-D24E41BC2153}" srcOrd="0" destOrd="0" presId="urn:microsoft.com/office/officeart/2008/layout/AlternatingHexagons"/>
    <dgm:cxn modelId="{F00EEBE5-EC16-423B-99B7-67ACADF78C92}" srcId="{856F2301-99E8-4FC6-8075-483B5DE80812}" destId="{C348435F-EC0A-43AD-9E37-4A4E3CC1DDD9}" srcOrd="0" destOrd="0" parTransId="{A989B207-1847-4E05-A0F0-B25FFF8D0DD3}" sibTransId="{694ED7B6-C6DC-481A-ABC8-E1C82517A12C}"/>
    <dgm:cxn modelId="{61508B06-2BE9-4427-9FBD-D8C887DEE1B8}" srcId="{3C1F540A-D26D-44BA-BBDE-D1446FC280FA}" destId="{8C39799E-1259-4CD3-8843-B9D02A235B05}" srcOrd="0" destOrd="0" parTransId="{4C571BFE-C6CA-4E8F-9202-A07D9209929F}" sibTransId="{DEB71C2B-6061-480A-8369-840292C37815}"/>
    <dgm:cxn modelId="{099F90F3-82F8-46DF-ABD3-74A4EAE54285}" type="presOf" srcId="{8C39799E-1259-4CD3-8843-B9D02A235B05}" destId="{888832FD-E5A8-4B4B-8A0A-2F666EC921E0}" srcOrd="0" destOrd="0" presId="urn:microsoft.com/office/officeart/2008/layout/AlternatingHexagons"/>
    <dgm:cxn modelId="{ED55F727-4CCA-4695-8A41-8B4AB2242FB0}" type="presOf" srcId="{856F2301-99E8-4FC6-8075-483B5DE80812}" destId="{50A256E6-24DC-4CF6-81A3-8E895D549A8F}" srcOrd="0" destOrd="0" presId="urn:microsoft.com/office/officeart/2008/layout/AlternatingHexagons"/>
    <dgm:cxn modelId="{65C8A17D-6696-4F29-98BC-1DE80F08174C}" type="presOf" srcId="{26B52487-6145-4582-AF22-C7891F523A0C}" destId="{7A4CFD61-53B9-42C0-8C46-29DAC2B8EA38}" srcOrd="0" destOrd="0" presId="urn:microsoft.com/office/officeart/2008/layout/AlternatingHexagons"/>
    <dgm:cxn modelId="{7BFC19D2-FE2C-4C37-BD4D-2F6576074936}" type="presOf" srcId="{D4FD400C-6DDD-4D6C-921B-BD2A9408F442}" destId="{816D7031-B9C9-420B-BCBE-91DF47C3F797}" srcOrd="0" destOrd="0" presId="urn:microsoft.com/office/officeart/2008/layout/AlternatingHexagons"/>
    <dgm:cxn modelId="{83FB8DFF-F39D-4225-99A3-4B1CB29698C9}" type="presOf" srcId="{694ED7B6-C6DC-481A-ABC8-E1C82517A12C}" destId="{A53576A7-582D-49FC-AAE4-84A2A0C2516F}" srcOrd="0" destOrd="0" presId="urn:microsoft.com/office/officeart/2008/layout/AlternatingHexagons"/>
    <dgm:cxn modelId="{43B6259D-2349-4715-A70F-30779184108F}" srcId="{C348435F-EC0A-43AD-9E37-4A4E3CC1DDD9}" destId="{D4FD400C-6DDD-4D6C-921B-BD2A9408F442}" srcOrd="0" destOrd="0" parTransId="{10458D34-34FE-4141-819F-D0D097253F08}" sibTransId="{B2F268D2-9EA4-46EB-A837-8D60E4AFE3F7}"/>
    <dgm:cxn modelId="{8EA8C9C8-2879-4900-91EC-EB463C09943E}" srcId="{856F2301-99E8-4FC6-8075-483B5DE80812}" destId="{F76CAFC8-9815-48E4-A463-3855B873C2CB}" srcOrd="2" destOrd="0" parTransId="{071843B1-7889-460E-BF41-7239687CC473}" sibTransId="{26B52487-6145-4582-AF22-C7891F523A0C}"/>
    <dgm:cxn modelId="{CCBDC78B-215C-489E-B80B-E622CE621535}" type="presOf" srcId="{3C1F540A-D26D-44BA-BBDE-D1446FC280FA}" destId="{C6DCCD42-C281-49F1-9AAA-94D180942A35}" srcOrd="0" destOrd="0" presId="urn:microsoft.com/office/officeart/2008/layout/AlternatingHexagons"/>
    <dgm:cxn modelId="{A996033D-9BE2-4D3D-AE84-52949F968DF4}" type="presOf" srcId="{F76CAFC8-9815-48E4-A463-3855B873C2CB}" destId="{D3925D11-D2DB-4DAB-849F-7F7F26017ED8}" srcOrd="0" destOrd="0" presId="urn:microsoft.com/office/officeart/2008/layout/AlternatingHexagons"/>
    <dgm:cxn modelId="{56CE844F-9AAA-461B-A16F-AFE98EB2AD01}" type="presOf" srcId="{C348435F-EC0A-43AD-9E37-4A4E3CC1DDD9}" destId="{C376ED43-18EF-4A59-B89E-66BC238CAE2F}" srcOrd="0" destOrd="0" presId="urn:microsoft.com/office/officeart/2008/layout/AlternatingHexagons"/>
    <dgm:cxn modelId="{CEB9616C-DE84-4F49-B327-8B81BA713988}" type="presOf" srcId="{960ACE7D-41B4-4CD9-979A-7CBB0C8FF1F0}" destId="{69F614EF-84DF-4B1A-BC37-93C8B71ED51E}" srcOrd="0" destOrd="0" presId="urn:microsoft.com/office/officeart/2008/layout/AlternatingHexagons"/>
    <dgm:cxn modelId="{CDE310A0-EBAC-4815-BF93-44036C8DC83D}" srcId="{856F2301-99E8-4FC6-8075-483B5DE80812}" destId="{3C1F540A-D26D-44BA-BBDE-D1446FC280FA}" srcOrd="1" destOrd="0" parTransId="{B98D463D-F85D-4659-B4B5-B3961F7D2C2A}" sibTransId="{960ACE7D-41B4-4CD9-979A-7CBB0C8FF1F0}"/>
    <dgm:cxn modelId="{EDABD5DA-D11C-438E-900C-0BBAC085CA11}" srcId="{F76CAFC8-9815-48E4-A463-3855B873C2CB}" destId="{A12F6FCB-517D-40D3-81D3-546104FBE971}" srcOrd="0" destOrd="0" parTransId="{1374211B-D98D-46D2-9655-83C016D1FE9A}" sibTransId="{7391DBB5-7384-4B65-8AB4-9B8E36B279B3}"/>
    <dgm:cxn modelId="{5BC46573-F9AB-4C3F-80D9-3C484A6CE884}" type="presParOf" srcId="{50A256E6-24DC-4CF6-81A3-8E895D549A8F}" destId="{E26D0E2B-0B47-4901-A488-A9773885A571}" srcOrd="0" destOrd="0" presId="urn:microsoft.com/office/officeart/2008/layout/AlternatingHexagons"/>
    <dgm:cxn modelId="{3557F9FF-66F5-4A5F-B1E7-82E942BAD604}" type="presParOf" srcId="{E26D0E2B-0B47-4901-A488-A9773885A571}" destId="{C376ED43-18EF-4A59-B89E-66BC238CAE2F}" srcOrd="0" destOrd="0" presId="urn:microsoft.com/office/officeart/2008/layout/AlternatingHexagons"/>
    <dgm:cxn modelId="{2A87D7D2-A2AA-48DD-AEBF-F3C826BA6F76}" type="presParOf" srcId="{E26D0E2B-0B47-4901-A488-A9773885A571}" destId="{816D7031-B9C9-420B-BCBE-91DF47C3F797}" srcOrd="1" destOrd="0" presId="urn:microsoft.com/office/officeart/2008/layout/AlternatingHexagons"/>
    <dgm:cxn modelId="{E46E19E5-7C99-4217-80CC-2EFB5DB90E98}" type="presParOf" srcId="{E26D0E2B-0B47-4901-A488-A9773885A571}" destId="{9EC7011E-5350-40FF-8B15-8F54E05892DD}" srcOrd="2" destOrd="0" presId="urn:microsoft.com/office/officeart/2008/layout/AlternatingHexagons"/>
    <dgm:cxn modelId="{C29A9B84-0174-4662-90EC-EF1DEAF746BF}" type="presParOf" srcId="{E26D0E2B-0B47-4901-A488-A9773885A571}" destId="{ED93A43C-F15B-49D7-98B5-6CB10882545C}" srcOrd="3" destOrd="0" presId="urn:microsoft.com/office/officeart/2008/layout/AlternatingHexagons"/>
    <dgm:cxn modelId="{2C84E198-3D04-49A8-9C01-BC9412D13A78}" type="presParOf" srcId="{E26D0E2B-0B47-4901-A488-A9773885A571}" destId="{A53576A7-582D-49FC-AAE4-84A2A0C2516F}" srcOrd="4" destOrd="0" presId="urn:microsoft.com/office/officeart/2008/layout/AlternatingHexagons"/>
    <dgm:cxn modelId="{862EF35E-A6BD-4C8C-B139-5091D04D39D0}" type="presParOf" srcId="{50A256E6-24DC-4CF6-81A3-8E895D549A8F}" destId="{B73BE719-BC88-4FC1-89D0-425B7B13AE57}" srcOrd="1" destOrd="0" presId="urn:microsoft.com/office/officeart/2008/layout/AlternatingHexagons"/>
    <dgm:cxn modelId="{B8F1C126-F557-4138-9AD2-223EF4E45D83}" type="presParOf" srcId="{50A256E6-24DC-4CF6-81A3-8E895D549A8F}" destId="{F4602B96-31EC-4DFD-9BDA-1A99D8737276}" srcOrd="2" destOrd="0" presId="urn:microsoft.com/office/officeart/2008/layout/AlternatingHexagons"/>
    <dgm:cxn modelId="{E19CA88C-5DC8-4031-B44E-38D5F3B9220D}" type="presParOf" srcId="{F4602B96-31EC-4DFD-9BDA-1A99D8737276}" destId="{C6DCCD42-C281-49F1-9AAA-94D180942A35}" srcOrd="0" destOrd="0" presId="urn:microsoft.com/office/officeart/2008/layout/AlternatingHexagons"/>
    <dgm:cxn modelId="{3659DB7D-BA9C-48A7-BE36-EB4DD96E1925}" type="presParOf" srcId="{F4602B96-31EC-4DFD-9BDA-1A99D8737276}" destId="{888832FD-E5A8-4B4B-8A0A-2F666EC921E0}" srcOrd="1" destOrd="0" presId="urn:microsoft.com/office/officeart/2008/layout/AlternatingHexagons"/>
    <dgm:cxn modelId="{4C9E3B59-6FAF-4A63-9E71-5E139B6ED625}" type="presParOf" srcId="{F4602B96-31EC-4DFD-9BDA-1A99D8737276}" destId="{3EB0403A-115D-4F44-89D7-971BD8F80AFF}" srcOrd="2" destOrd="0" presId="urn:microsoft.com/office/officeart/2008/layout/AlternatingHexagons"/>
    <dgm:cxn modelId="{7E515C15-D142-4FA1-A8F4-D430EC835936}" type="presParOf" srcId="{F4602B96-31EC-4DFD-9BDA-1A99D8737276}" destId="{DF677249-5DD7-4101-B5D4-A2BEB2AF4ED8}" srcOrd="3" destOrd="0" presId="urn:microsoft.com/office/officeart/2008/layout/AlternatingHexagons"/>
    <dgm:cxn modelId="{5DEBFBAF-B5E9-40A0-9B02-10A4EB837B75}" type="presParOf" srcId="{F4602B96-31EC-4DFD-9BDA-1A99D8737276}" destId="{69F614EF-84DF-4B1A-BC37-93C8B71ED51E}" srcOrd="4" destOrd="0" presId="urn:microsoft.com/office/officeart/2008/layout/AlternatingHexagons"/>
    <dgm:cxn modelId="{94E82229-31B9-4E89-A9DE-97A0F6B3CB97}" type="presParOf" srcId="{50A256E6-24DC-4CF6-81A3-8E895D549A8F}" destId="{10E1157F-90D1-4171-B3DB-38C2A30D7A65}" srcOrd="3" destOrd="0" presId="urn:microsoft.com/office/officeart/2008/layout/AlternatingHexagons"/>
    <dgm:cxn modelId="{CF53D31F-3F6E-4DEC-AD64-061D8F49944F}" type="presParOf" srcId="{50A256E6-24DC-4CF6-81A3-8E895D549A8F}" destId="{DC222F91-BD19-4C4F-81B5-1F16834945FC}" srcOrd="4" destOrd="0" presId="urn:microsoft.com/office/officeart/2008/layout/AlternatingHexagons"/>
    <dgm:cxn modelId="{5792B32E-3B15-46CB-9BFD-457074C22F90}" type="presParOf" srcId="{DC222F91-BD19-4C4F-81B5-1F16834945FC}" destId="{D3925D11-D2DB-4DAB-849F-7F7F26017ED8}" srcOrd="0" destOrd="0" presId="urn:microsoft.com/office/officeart/2008/layout/AlternatingHexagons"/>
    <dgm:cxn modelId="{E33BF1DD-4AA9-40AE-A8EF-E78E74B453C0}" type="presParOf" srcId="{DC222F91-BD19-4C4F-81B5-1F16834945FC}" destId="{B05B29EC-23D5-493E-AC4F-D24E41BC2153}" srcOrd="1" destOrd="0" presId="urn:microsoft.com/office/officeart/2008/layout/AlternatingHexagons"/>
    <dgm:cxn modelId="{3E9143DB-AD01-4844-9BB2-68178E14D848}" type="presParOf" srcId="{DC222F91-BD19-4C4F-81B5-1F16834945FC}" destId="{4F40FB2F-62F8-4CF7-8258-D4BE5C105EE7}" srcOrd="2" destOrd="0" presId="urn:microsoft.com/office/officeart/2008/layout/AlternatingHexagons"/>
    <dgm:cxn modelId="{8E671867-AB06-4102-B384-024261196C5E}" type="presParOf" srcId="{DC222F91-BD19-4C4F-81B5-1F16834945FC}" destId="{3B1A6D76-FE5A-47DD-AA2B-5E6E80C23E15}" srcOrd="3" destOrd="0" presId="urn:microsoft.com/office/officeart/2008/layout/AlternatingHexagons"/>
    <dgm:cxn modelId="{C1C0ECB5-9A68-4BD1-A583-817DECF2770A}" type="presParOf" srcId="{DC222F91-BD19-4C4F-81B5-1F16834945FC}" destId="{7A4CFD61-53B9-42C0-8C46-29DAC2B8EA38}"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8" name="Slide Number Placeholder 7"/>
          <p:cNvSpPr>
            <a:spLocks noGrp="1"/>
          </p:cNvSpPr>
          <p:nvPr>
            <p:ph type="sldNum" sz="quarter" idx="11"/>
          </p:nvPr>
        </p:nvSpPr>
        <p:spPr/>
        <p:txBody>
          <a:bodyPr/>
          <a:lstStyle/>
          <a:p>
            <a:fld id="{CB6AE727-4E08-40C7-BBA9-2A2D2E1E17AA}" type="slidenum">
              <a:rPr lang="en-CA" smtClean="0"/>
              <a:pPr/>
              <a:t>‹#›</a:t>
            </a:fld>
            <a:endParaRPr lang="en-CA"/>
          </a:p>
        </p:txBody>
      </p:sp>
      <p:sp>
        <p:nvSpPr>
          <p:cNvPr id="9" name="Footer Placeholder 8"/>
          <p:cNvSpPr>
            <a:spLocks noGrp="1"/>
          </p:cNvSpPr>
          <p:nvPr>
            <p:ph type="ftr" sz="quarter" idx="12"/>
          </p:nvPr>
        </p:nvSpPr>
        <p:spPr/>
        <p:txBody>
          <a:bodyPr/>
          <a:lstStyle/>
          <a:p>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6AE727-4E08-40C7-BBA9-2A2D2E1E17AA}" type="slidenum">
              <a:rPr lang="en-CA" smtClean="0"/>
              <a:pPr/>
              <a:t>‹#›</a:t>
            </a:fld>
            <a:endParaRPr lang="en-CA"/>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6AE727-4E08-40C7-BBA9-2A2D2E1E17AA}" type="slidenum">
              <a:rPr lang="en-CA" smtClean="0"/>
              <a:pPr/>
              <a:t>‹#›</a:t>
            </a:fld>
            <a:endParaRPr lang="en-CA"/>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B6AE727-4E08-40C7-BBA9-2A2D2E1E17AA}" type="slidenum">
              <a:rPr lang="en-CA" smtClean="0"/>
              <a:pPr/>
              <a:t>‹#›</a:t>
            </a:fld>
            <a:endParaRPr lang="en-CA"/>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FDCD35-11F1-4CD4-BD23-08A54D9D766C}" type="datetimeFigureOut">
              <a:rPr lang="en-CA" smtClean="0"/>
              <a:pPr/>
              <a:t>01/10/2018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B6AE727-4E08-40C7-BBA9-2A2D2E1E17AA}" type="slidenum">
              <a:rPr lang="en-CA" smtClean="0"/>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9DFDCD35-11F1-4CD4-BD23-08A54D9D766C}" type="datetimeFigureOut">
              <a:rPr lang="en-CA" smtClean="0"/>
              <a:pPr/>
              <a:t>01/10/2018</a:t>
            </a:fld>
            <a:endParaRPr lang="en-CA"/>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CA"/>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B6AE727-4E08-40C7-BBA9-2A2D2E1E17AA}" type="slidenum">
              <a:rPr lang="en-CA" smtClean="0"/>
              <a:pPr/>
              <a:t>‹#›</a:t>
            </a:fld>
            <a:endParaRPr lang="en-CA"/>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Rotary and Peace</a:t>
            </a:r>
            <a:endParaRPr lang="en-CA" dirty="0"/>
          </a:p>
        </p:txBody>
      </p:sp>
      <p:pic>
        <p:nvPicPr>
          <p:cNvPr id="1030" name="Picture 6" descr="Image result for rotaract peac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772816"/>
            <a:ext cx="3096344" cy="30963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rotaract pe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4294143"/>
            <a:ext cx="3483471" cy="2318093"/>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14" descr="Image result for rotaract club stratford ontari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4" name="AutoShape 16" descr="Image result for rotaract club stratford ontari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18" descr="Image result for rotaract club stratford ontari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20" descr="Image result for rotaract club stratford ontari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7" name="AutoShape 22" descr="Image result for rotaract club stratford ontario"/>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8" name="AutoShape 24" descr="Image result for rotaract club stratford ontario"/>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9" name="AutoShape 2" descr="Image result for rotary logo"/>
          <p:cNvSpPr>
            <a:spLocks noChangeAspect="1" noChangeArrowheads="1"/>
          </p:cNvSpPr>
          <p:nvPr/>
        </p:nvSpPr>
        <p:spPr bwMode="auto">
          <a:xfrm>
            <a:off x="155575" y="-579438"/>
            <a:ext cx="1219200" cy="1219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AutoShape 4" descr="Image result for rotary logo"/>
          <p:cNvSpPr>
            <a:spLocks noChangeAspect="1" noChangeArrowheads="1"/>
          </p:cNvSpPr>
          <p:nvPr/>
        </p:nvSpPr>
        <p:spPr bwMode="auto">
          <a:xfrm>
            <a:off x="307975" y="-427038"/>
            <a:ext cx="1219200" cy="1219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1" name="AutoShape 6" descr="Image result for rotary logo"/>
          <p:cNvSpPr>
            <a:spLocks noChangeAspect="1" noChangeArrowheads="1"/>
          </p:cNvSpPr>
          <p:nvPr/>
        </p:nvSpPr>
        <p:spPr bwMode="auto">
          <a:xfrm>
            <a:off x="1069975" y="769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3" name="Picture 10" descr="Rotarian Action Group for Pea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2027238"/>
            <a:ext cx="44958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4" name="AutoShape 2" descr="Image result for rotaract logo"/>
          <p:cNvSpPr>
            <a:spLocks noChangeAspect="1" noChangeArrowheads="1"/>
          </p:cNvSpPr>
          <p:nvPr/>
        </p:nvSpPr>
        <p:spPr bwMode="auto">
          <a:xfrm>
            <a:off x="155575" y="-555625"/>
            <a:ext cx="3219450" cy="1162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5" name="AutoShape 4" descr="Image result for rotaract logo"/>
          <p:cNvSpPr>
            <a:spLocks noChangeAspect="1" noChangeArrowheads="1"/>
          </p:cNvSpPr>
          <p:nvPr/>
        </p:nvSpPr>
        <p:spPr bwMode="auto">
          <a:xfrm>
            <a:off x="155575" y="-517525"/>
            <a:ext cx="3019425" cy="10858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6" name="AutoShape 6" descr="Image result for rotaract logo"/>
          <p:cNvSpPr>
            <a:spLocks noChangeAspect="1" noChangeArrowheads="1"/>
          </p:cNvSpPr>
          <p:nvPr/>
        </p:nvSpPr>
        <p:spPr bwMode="auto">
          <a:xfrm>
            <a:off x="307975" y="-365125"/>
            <a:ext cx="3019425" cy="10858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7" name="AutoShape 8" descr="Image result for rotaract logo"/>
          <p:cNvSpPr>
            <a:spLocks noChangeAspect="1" noChangeArrowheads="1"/>
          </p:cNvSpPr>
          <p:nvPr/>
        </p:nvSpPr>
        <p:spPr bwMode="auto">
          <a:xfrm>
            <a:off x="155575" y="-617538"/>
            <a:ext cx="1285875" cy="1285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8" name="Picture 10" descr="Rotaract Logo (r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8648" y="4132417"/>
            <a:ext cx="3163232" cy="2479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260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1052736"/>
            <a:ext cx="6984776" cy="3785652"/>
          </a:xfrm>
          <a:prstGeom prst="rect">
            <a:avLst/>
          </a:prstGeom>
          <a:noFill/>
        </p:spPr>
        <p:txBody>
          <a:bodyPr wrap="square" rtlCol="0">
            <a:spAutoFit/>
          </a:bodyPr>
          <a:lstStyle/>
          <a:p>
            <a:r>
              <a:rPr lang="en-CA" sz="4800" b="1" dirty="0" smtClean="0">
                <a:solidFill>
                  <a:schemeClr val="tx2">
                    <a:lumMod val="75000"/>
                  </a:schemeClr>
                </a:solidFill>
                <a:latin typeface="+mj-lt"/>
              </a:rPr>
              <a:t>You belong to the largest non-governmental peace organization in the world. </a:t>
            </a:r>
            <a:endParaRPr lang="en-CA" sz="4800" b="1" dirty="0">
              <a:solidFill>
                <a:schemeClr val="tx2">
                  <a:lumMod val="75000"/>
                </a:schemeClr>
              </a:solidFill>
              <a:latin typeface="+mj-lt"/>
            </a:endParaRPr>
          </a:p>
        </p:txBody>
      </p:sp>
    </p:spTree>
    <p:extLst>
      <p:ext uri="{BB962C8B-B14F-4D97-AF65-F5344CB8AC3E}">
        <p14:creationId xmlns:p14="http://schemas.microsoft.com/office/powerpoint/2010/main" val="14895396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96752"/>
          </a:xfrm>
        </p:spPr>
        <p:txBody>
          <a:bodyPr/>
          <a:lstStyle/>
          <a:p>
            <a:r>
              <a:rPr lang="en-CA" b="1" dirty="0" smtClean="0">
                <a:solidFill>
                  <a:schemeClr val="tx2"/>
                </a:solidFill>
              </a:rPr>
              <a:t>Rotary And Peace</a:t>
            </a:r>
            <a:endParaRPr lang="en-CA" b="1" dirty="0">
              <a:solidFill>
                <a:schemeClr val="tx2"/>
              </a:solidFill>
            </a:endParaRPr>
          </a:p>
        </p:txBody>
      </p:sp>
      <p:sp>
        <p:nvSpPr>
          <p:cNvPr id="3" name="TextBox 2"/>
          <p:cNvSpPr txBox="1"/>
          <p:nvPr/>
        </p:nvSpPr>
        <p:spPr>
          <a:xfrm>
            <a:off x="467544" y="1196752"/>
            <a:ext cx="8280920" cy="5078313"/>
          </a:xfrm>
          <a:prstGeom prst="rect">
            <a:avLst/>
          </a:prstGeom>
          <a:noFill/>
        </p:spPr>
        <p:txBody>
          <a:bodyPr wrap="square" rtlCol="0">
            <a:spAutoFit/>
          </a:bodyPr>
          <a:lstStyle/>
          <a:p>
            <a:r>
              <a:rPr lang="en-CA" sz="3600" b="1" dirty="0" smtClean="0">
                <a:solidFill>
                  <a:schemeClr val="accent1">
                    <a:lumMod val="50000"/>
                  </a:schemeClr>
                </a:solidFill>
                <a:latin typeface="Arial" panose="020B0604020202020204" pitchFamily="34" charset="0"/>
                <a:cs typeface="Arial" panose="020B0604020202020204" pitchFamily="34" charset="0"/>
              </a:rPr>
              <a:t>Proclaimed </a:t>
            </a:r>
            <a:r>
              <a:rPr lang="en-CA" sz="3600" b="1" dirty="0">
                <a:solidFill>
                  <a:schemeClr val="accent1">
                    <a:lumMod val="50000"/>
                  </a:schemeClr>
                </a:solidFill>
                <a:latin typeface="Arial" panose="020B0604020202020204" pitchFamily="34" charset="0"/>
                <a:cs typeface="Arial" panose="020B0604020202020204" pitchFamily="34" charset="0"/>
              </a:rPr>
              <a:t>in </a:t>
            </a:r>
            <a:r>
              <a:rPr lang="en-CA" sz="3600" b="1" dirty="0" smtClean="0">
                <a:solidFill>
                  <a:schemeClr val="accent1">
                    <a:lumMod val="50000"/>
                  </a:schemeClr>
                </a:solidFill>
                <a:latin typeface="Arial" panose="020B0604020202020204" pitchFamily="34" charset="0"/>
                <a:cs typeface="Arial" panose="020B0604020202020204" pitchFamily="34" charset="0"/>
              </a:rPr>
              <a:t>1917, </a:t>
            </a:r>
            <a:r>
              <a:rPr lang="en-CA" sz="3600" b="1" dirty="0">
                <a:solidFill>
                  <a:schemeClr val="accent1">
                    <a:lumMod val="50000"/>
                  </a:schemeClr>
                </a:solidFill>
                <a:latin typeface="Arial" panose="020B0604020202020204" pitchFamily="34" charset="0"/>
                <a:cs typeface="Arial" panose="020B0604020202020204" pitchFamily="34" charset="0"/>
              </a:rPr>
              <a:t>Rotary's goal of worldwide peace and tolerance has been an unwavering pursuit: conducting global forums, hosting international peace symposiums, advancing peace through its 60-year collaboration with the UN, as well as grassroots initiatives such as the Rotarian Action Group for Peace</a:t>
            </a:r>
            <a:r>
              <a:rPr lang="en-CA" sz="3600" b="1" dirty="0" smtClean="0">
                <a:solidFill>
                  <a:schemeClr val="accent1">
                    <a:lumMod val="50000"/>
                  </a:schemeClr>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2206791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True or False?</a:t>
            </a:r>
            <a:endParaRPr lang="en-CA" dirty="0"/>
          </a:p>
        </p:txBody>
      </p:sp>
      <p:sp>
        <p:nvSpPr>
          <p:cNvPr id="3" name="Content Placeholder 2"/>
          <p:cNvSpPr>
            <a:spLocks noGrp="1"/>
          </p:cNvSpPr>
          <p:nvPr>
            <p:ph idx="1"/>
          </p:nvPr>
        </p:nvSpPr>
        <p:spPr/>
        <p:txBody>
          <a:bodyPr>
            <a:normAutofit/>
          </a:bodyPr>
          <a:lstStyle/>
          <a:p>
            <a:pPr marL="0" indent="0">
              <a:buNone/>
            </a:pPr>
            <a:r>
              <a:rPr lang="en-CA" sz="4400" b="1" dirty="0" smtClean="0">
                <a:solidFill>
                  <a:schemeClr val="accent1">
                    <a:lumMod val="50000"/>
                  </a:schemeClr>
                </a:solidFill>
              </a:rPr>
              <a:t>For the last 50 years, the casualty rate from armed conflicts worldwide has been steadily increasing.</a:t>
            </a:r>
            <a:endParaRPr lang="en-CA" sz="4400" b="1" dirty="0">
              <a:solidFill>
                <a:schemeClr val="accent1">
                  <a:lumMod val="50000"/>
                </a:schemeClr>
              </a:solidFill>
            </a:endParaRPr>
          </a:p>
        </p:txBody>
      </p:sp>
    </p:spTree>
    <p:extLst>
      <p:ext uri="{BB962C8B-B14F-4D97-AF65-F5344CB8AC3E}">
        <p14:creationId xmlns:p14="http://schemas.microsoft.com/office/powerpoint/2010/main" val="33802110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ars-long-run-military-civilian-fatalities-from-breck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6894" y="620688"/>
            <a:ext cx="8927521" cy="58326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214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lstStyle/>
          <a:p>
            <a:r>
              <a:rPr lang="en-CA" b="1" dirty="0" smtClean="0">
                <a:solidFill>
                  <a:schemeClr val="tx2"/>
                </a:solidFill>
              </a:rPr>
              <a:t>Rotary Values</a:t>
            </a:r>
            <a:endParaRPr lang="en-CA" b="1" dirty="0">
              <a:solidFill>
                <a:schemeClr val="tx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30319605"/>
              </p:ext>
            </p:extLst>
          </p:nvPr>
        </p:nvGraphicFramePr>
        <p:xfrm>
          <a:off x="457200" y="1196752"/>
          <a:ext cx="8229600" cy="54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1679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tx2"/>
                </a:solidFill>
              </a:rPr>
              <a:t>Rotary Peace Centers</a:t>
            </a:r>
            <a:endParaRPr lang="en-CA" b="1" dirty="0">
              <a:solidFill>
                <a:schemeClr val="tx2"/>
              </a:solidFill>
            </a:endParaRPr>
          </a:p>
        </p:txBody>
      </p:sp>
      <p:sp>
        <p:nvSpPr>
          <p:cNvPr id="3" name="Content Placeholder 2"/>
          <p:cNvSpPr>
            <a:spLocks noGrp="1"/>
          </p:cNvSpPr>
          <p:nvPr>
            <p:ph idx="1"/>
          </p:nvPr>
        </p:nvSpPr>
        <p:spPr>
          <a:xfrm>
            <a:off x="457200" y="1600200"/>
            <a:ext cx="8229600" cy="4997152"/>
          </a:xfrm>
        </p:spPr>
        <p:txBody>
          <a:bodyPr>
            <a:normAutofit lnSpcReduction="10000"/>
          </a:bodyPr>
          <a:lstStyle/>
          <a:p>
            <a:pPr marL="0" indent="0">
              <a:buNone/>
            </a:pPr>
            <a:r>
              <a:rPr lang="en-CA" sz="3600" b="1" dirty="0">
                <a:solidFill>
                  <a:schemeClr val="accent1">
                    <a:lumMod val="50000"/>
                  </a:schemeClr>
                </a:solidFill>
                <a:latin typeface="Arial" panose="020B0604020202020204" pitchFamily="34" charset="0"/>
                <a:cs typeface="Arial" panose="020B0604020202020204" pitchFamily="34" charset="0"/>
              </a:rPr>
              <a:t>Rotary's most significant effort to wage peace is the Rotary Peace Centers program, established in 2002. Each year, the program trains some of the world's most dedicated and brightest professionals, preparing them to promote national and international cooperation and to resolve conflict. </a:t>
            </a:r>
          </a:p>
          <a:p>
            <a:pPr marL="0" indent="0">
              <a:buNone/>
            </a:pPr>
            <a:endParaRPr lang="en-CA" dirty="0"/>
          </a:p>
        </p:txBody>
      </p:sp>
    </p:spTree>
    <p:extLst>
      <p:ext uri="{BB962C8B-B14F-4D97-AF65-F5344CB8AC3E}">
        <p14:creationId xmlns:p14="http://schemas.microsoft.com/office/powerpoint/2010/main" val="1911402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Rotary Peace Centres</a:t>
            </a:r>
            <a:endParaRPr lang="en-CA" b="1" dirty="0"/>
          </a:p>
        </p:txBody>
      </p:sp>
      <p:sp>
        <p:nvSpPr>
          <p:cNvPr id="3" name="Content Placeholder 2"/>
          <p:cNvSpPr>
            <a:spLocks noGrp="1"/>
          </p:cNvSpPr>
          <p:nvPr>
            <p:ph idx="1"/>
          </p:nvPr>
        </p:nvSpPr>
        <p:spPr/>
        <p:txBody>
          <a:bodyPr>
            <a:normAutofit/>
          </a:bodyPr>
          <a:lstStyle/>
          <a:p>
            <a:r>
              <a:rPr lang="en-CA" sz="4000" b="1" dirty="0" smtClean="0">
                <a:solidFill>
                  <a:schemeClr val="tx2">
                    <a:lumMod val="75000"/>
                  </a:schemeClr>
                </a:solidFill>
              </a:rPr>
              <a:t>Bangkok</a:t>
            </a:r>
          </a:p>
          <a:p>
            <a:r>
              <a:rPr lang="en-CA" sz="4000" b="1" dirty="0" smtClean="0">
                <a:solidFill>
                  <a:schemeClr val="tx2">
                    <a:lumMod val="75000"/>
                  </a:schemeClr>
                </a:solidFill>
              </a:rPr>
              <a:t>Duke/UNC</a:t>
            </a:r>
          </a:p>
          <a:p>
            <a:r>
              <a:rPr lang="en-CA" sz="4000" b="1" dirty="0" smtClean="0">
                <a:solidFill>
                  <a:schemeClr val="tx2">
                    <a:lumMod val="75000"/>
                  </a:schemeClr>
                </a:solidFill>
              </a:rPr>
              <a:t>Tokyo</a:t>
            </a:r>
          </a:p>
          <a:p>
            <a:r>
              <a:rPr lang="en-CA" sz="4000" b="1" dirty="0" smtClean="0">
                <a:solidFill>
                  <a:schemeClr val="tx2">
                    <a:lumMod val="75000"/>
                  </a:schemeClr>
                </a:solidFill>
              </a:rPr>
              <a:t>Bradford</a:t>
            </a:r>
          </a:p>
          <a:p>
            <a:r>
              <a:rPr lang="en-CA" sz="4000" b="1" dirty="0" smtClean="0">
                <a:solidFill>
                  <a:schemeClr val="tx2">
                    <a:lumMod val="75000"/>
                  </a:schemeClr>
                </a:solidFill>
              </a:rPr>
              <a:t>Brisbane</a:t>
            </a:r>
          </a:p>
          <a:p>
            <a:r>
              <a:rPr lang="en-CA" sz="4000" b="1" dirty="0" smtClean="0">
                <a:solidFill>
                  <a:schemeClr val="tx2">
                    <a:lumMod val="75000"/>
                  </a:schemeClr>
                </a:solidFill>
              </a:rPr>
              <a:t>Uppsala</a:t>
            </a:r>
            <a:endParaRPr lang="en-CA" sz="4000" b="1" dirty="0">
              <a:solidFill>
                <a:schemeClr val="tx2">
                  <a:lumMod val="75000"/>
                </a:schemeClr>
              </a:solidFill>
            </a:endParaRPr>
          </a:p>
        </p:txBody>
      </p:sp>
    </p:spTree>
    <p:extLst>
      <p:ext uri="{BB962C8B-B14F-4D97-AF65-F5344CB8AC3E}">
        <p14:creationId xmlns:p14="http://schemas.microsoft.com/office/powerpoint/2010/main" val="4637133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p:cNvSpPr/>
          <p:nvPr/>
        </p:nvSpPr>
        <p:spPr>
          <a:xfrm>
            <a:off x="2123728" y="2255934"/>
            <a:ext cx="4320480" cy="2541218"/>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itle 3"/>
          <p:cNvSpPr>
            <a:spLocks noGrp="1"/>
          </p:cNvSpPr>
          <p:nvPr>
            <p:ph type="title"/>
          </p:nvPr>
        </p:nvSpPr>
        <p:spPr>
          <a:xfrm>
            <a:off x="457200" y="274638"/>
            <a:ext cx="8229600" cy="850106"/>
          </a:xfrm>
        </p:spPr>
        <p:txBody>
          <a:bodyPr>
            <a:noAutofit/>
          </a:bodyPr>
          <a:lstStyle/>
          <a:p>
            <a:r>
              <a:rPr lang="en-CA" sz="3200" b="1" dirty="0" smtClean="0">
                <a:solidFill>
                  <a:schemeClr val="tx2"/>
                </a:solidFill>
              </a:rPr>
              <a:t>UW Graduate Program in Integrated Peace</a:t>
            </a:r>
            <a:endParaRPr lang="en-CA" sz="3200" b="1" dirty="0">
              <a:solidFill>
                <a:schemeClr val="tx2"/>
              </a:solidFill>
            </a:endParaRPr>
          </a:p>
        </p:txBody>
      </p:sp>
      <p:sp>
        <p:nvSpPr>
          <p:cNvPr id="5" name="Oval 4"/>
          <p:cNvSpPr/>
          <p:nvPr/>
        </p:nvSpPr>
        <p:spPr>
          <a:xfrm>
            <a:off x="2267744" y="2648184"/>
            <a:ext cx="1944216" cy="1944216"/>
          </a:xfrm>
          <a:prstGeom prst="ellipse">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p:cNvSpPr/>
          <p:nvPr/>
        </p:nvSpPr>
        <p:spPr>
          <a:xfrm>
            <a:off x="6251255" y="1386801"/>
            <a:ext cx="1944216" cy="1944216"/>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664143" y="4149080"/>
            <a:ext cx="1944216" cy="1944216"/>
          </a:xfrm>
          <a:prstGeom prst="ellipse">
            <a:avLst/>
          </a:prstGeom>
          <a:solidFill>
            <a:schemeClr val="accent5">
              <a:lumMod val="40000"/>
              <a:lumOff val="60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4355976" y="2648184"/>
            <a:ext cx="1944216" cy="194421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467544" y="1340768"/>
            <a:ext cx="1944216" cy="1944216"/>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2609512" y="2994554"/>
            <a:ext cx="1296144" cy="1015663"/>
          </a:xfrm>
          <a:prstGeom prst="rect">
            <a:avLst/>
          </a:prstGeom>
          <a:noFill/>
        </p:spPr>
        <p:txBody>
          <a:bodyPr wrap="square" rtlCol="0">
            <a:spAutoFit/>
          </a:bodyPr>
          <a:lstStyle/>
          <a:p>
            <a:pPr algn="ctr"/>
            <a:r>
              <a:rPr lang="en-CA" sz="2000" b="1" dirty="0" smtClean="0"/>
              <a:t>Peace and Conflict Studies</a:t>
            </a:r>
            <a:endParaRPr lang="en-CA" sz="2000" b="1" dirty="0"/>
          </a:p>
        </p:txBody>
      </p:sp>
      <p:sp>
        <p:nvSpPr>
          <p:cNvPr id="11" name="TextBox 10"/>
          <p:cNvSpPr txBox="1"/>
          <p:nvPr/>
        </p:nvSpPr>
        <p:spPr>
          <a:xfrm>
            <a:off x="4644008" y="3172600"/>
            <a:ext cx="1607247" cy="707886"/>
          </a:xfrm>
          <a:prstGeom prst="rect">
            <a:avLst/>
          </a:prstGeom>
          <a:noFill/>
        </p:spPr>
        <p:txBody>
          <a:bodyPr wrap="square" rtlCol="0">
            <a:spAutoFit/>
          </a:bodyPr>
          <a:lstStyle/>
          <a:p>
            <a:pPr algn="ctr"/>
            <a:r>
              <a:rPr lang="en-CA" sz="2000" b="1" dirty="0" smtClean="0"/>
              <a:t>Global Governance</a:t>
            </a:r>
            <a:endParaRPr lang="en-CA" sz="2000" b="1" dirty="0"/>
          </a:p>
        </p:txBody>
      </p:sp>
      <p:sp>
        <p:nvSpPr>
          <p:cNvPr id="12" name="TextBox 11"/>
          <p:cNvSpPr txBox="1"/>
          <p:nvPr/>
        </p:nvSpPr>
        <p:spPr>
          <a:xfrm>
            <a:off x="6300192" y="2035743"/>
            <a:ext cx="1800199" cy="707886"/>
          </a:xfrm>
          <a:prstGeom prst="rect">
            <a:avLst/>
          </a:prstGeom>
          <a:noFill/>
        </p:spPr>
        <p:txBody>
          <a:bodyPr wrap="square" rtlCol="0">
            <a:spAutoFit/>
          </a:bodyPr>
          <a:lstStyle/>
          <a:p>
            <a:pPr algn="ctr"/>
            <a:r>
              <a:rPr lang="en-CA" sz="2000" b="1" dirty="0" smtClean="0"/>
              <a:t>Development Practice</a:t>
            </a:r>
            <a:endParaRPr lang="en-CA" sz="2000" b="1" dirty="0"/>
          </a:p>
        </p:txBody>
      </p:sp>
      <p:sp>
        <p:nvSpPr>
          <p:cNvPr id="13" name="TextBox 12"/>
          <p:cNvSpPr txBox="1"/>
          <p:nvPr/>
        </p:nvSpPr>
        <p:spPr>
          <a:xfrm>
            <a:off x="709859" y="1842700"/>
            <a:ext cx="1459585" cy="1015663"/>
          </a:xfrm>
          <a:prstGeom prst="rect">
            <a:avLst/>
          </a:prstGeom>
          <a:noFill/>
        </p:spPr>
        <p:txBody>
          <a:bodyPr wrap="square" rtlCol="0">
            <a:spAutoFit/>
          </a:bodyPr>
          <a:lstStyle/>
          <a:p>
            <a:pPr algn="ctr"/>
            <a:r>
              <a:rPr lang="en-CA" sz="2000" b="1" dirty="0" smtClean="0"/>
              <a:t>Health &amp; Health Systems</a:t>
            </a:r>
            <a:endParaRPr lang="en-CA" sz="2000" b="1" dirty="0"/>
          </a:p>
        </p:txBody>
      </p:sp>
      <p:sp>
        <p:nvSpPr>
          <p:cNvPr id="14" name="TextBox 13"/>
          <p:cNvSpPr txBox="1"/>
          <p:nvPr/>
        </p:nvSpPr>
        <p:spPr>
          <a:xfrm>
            <a:off x="871802" y="4936522"/>
            <a:ext cx="1539958" cy="400110"/>
          </a:xfrm>
          <a:prstGeom prst="rect">
            <a:avLst/>
          </a:prstGeom>
          <a:noFill/>
        </p:spPr>
        <p:txBody>
          <a:bodyPr wrap="square" rtlCol="0">
            <a:spAutoFit/>
          </a:bodyPr>
          <a:lstStyle/>
          <a:p>
            <a:r>
              <a:rPr lang="en-CA" sz="2000" b="1" dirty="0" smtClean="0"/>
              <a:t>Technolog</a:t>
            </a:r>
            <a:r>
              <a:rPr lang="en-CA" b="1" dirty="0" smtClean="0"/>
              <a:t>y</a:t>
            </a:r>
            <a:endParaRPr lang="en-CA" b="1" dirty="0"/>
          </a:p>
        </p:txBody>
      </p:sp>
      <p:sp>
        <p:nvSpPr>
          <p:cNvPr id="15" name="Oval 14"/>
          <p:cNvSpPr/>
          <p:nvPr/>
        </p:nvSpPr>
        <p:spPr>
          <a:xfrm>
            <a:off x="6104032" y="4149080"/>
            <a:ext cx="1944216" cy="1944216"/>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6444208" y="4772375"/>
            <a:ext cx="1404156" cy="707886"/>
          </a:xfrm>
          <a:prstGeom prst="rect">
            <a:avLst/>
          </a:prstGeom>
          <a:noFill/>
        </p:spPr>
        <p:txBody>
          <a:bodyPr wrap="square" rtlCol="0">
            <a:spAutoFit/>
          </a:bodyPr>
          <a:lstStyle/>
          <a:p>
            <a:pPr algn="ctr"/>
            <a:r>
              <a:rPr lang="en-CA" sz="2000" b="1" dirty="0" smtClean="0"/>
              <a:t>Climate Change</a:t>
            </a:r>
            <a:endParaRPr lang="en-CA" sz="2000" b="1" dirty="0"/>
          </a:p>
        </p:txBody>
      </p:sp>
      <p:sp>
        <p:nvSpPr>
          <p:cNvPr id="18" name="TextBox 17"/>
          <p:cNvSpPr txBox="1"/>
          <p:nvPr/>
        </p:nvSpPr>
        <p:spPr>
          <a:xfrm>
            <a:off x="3545886" y="2312876"/>
            <a:ext cx="1476164" cy="584775"/>
          </a:xfrm>
          <a:prstGeom prst="rect">
            <a:avLst/>
          </a:prstGeom>
          <a:noFill/>
        </p:spPr>
        <p:txBody>
          <a:bodyPr wrap="square" rtlCol="0">
            <a:spAutoFit/>
          </a:bodyPr>
          <a:lstStyle/>
          <a:p>
            <a:r>
              <a:rPr lang="en-CA" sz="3200" b="1" dirty="0" smtClean="0"/>
              <a:t>CORE</a:t>
            </a:r>
            <a:endParaRPr lang="en-CA" sz="3200" b="1" dirty="0"/>
          </a:p>
        </p:txBody>
      </p:sp>
    </p:spTree>
    <p:extLst>
      <p:ext uri="{BB962C8B-B14F-4D97-AF65-F5344CB8AC3E}">
        <p14:creationId xmlns:p14="http://schemas.microsoft.com/office/powerpoint/2010/main" val="27779829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4664" y="116632"/>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908208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Rotaract and Peace</a:t>
            </a:r>
            <a:endParaRPr lang="en-CA" b="1"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1725299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268760"/>
            <a:ext cx="7416824" cy="4524315"/>
          </a:xfrm>
          <a:prstGeom prst="rect">
            <a:avLst/>
          </a:prstGeom>
          <a:noFill/>
        </p:spPr>
        <p:txBody>
          <a:bodyPr wrap="square" rtlCol="0">
            <a:spAutoFit/>
          </a:bodyPr>
          <a:lstStyle/>
          <a:p>
            <a:r>
              <a:rPr lang="en-CA" sz="3600" b="1" dirty="0">
                <a:solidFill>
                  <a:schemeClr val="accent1">
                    <a:lumMod val="50000"/>
                  </a:schemeClr>
                </a:solidFill>
                <a:latin typeface="Arial" panose="020B0604020202020204" pitchFamily="34" charset="0"/>
                <a:cs typeface="Arial" panose="020B0604020202020204" pitchFamily="34" charset="0"/>
              </a:rPr>
              <a:t>The Rotaract Club of the University of </a:t>
            </a:r>
            <a:r>
              <a:rPr lang="en-CA" sz="3600" b="1" dirty="0" err="1">
                <a:solidFill>
                  <a:schemeClr val="accent1">
                    <a:lumMod val="50000"/>
                  </a:schemeClr>
                </a:solidFill>
                <a:latin typeface="Arial" panose="020B0604020202020204" pitchFamily="34" charset="0"/>
                <a:cs typeface="Arial" panose="020B0604020202020204" pitchFamily="34" charset="0"/>
              </a:rPr>
              <a:t>Moratuwa</a:t>
            </a:r>
            <a:r>
              <a:rPr lang="en-CA" sz="3600" b="1" dirty="0">
                <a:solidFill>
                  <a:schemeClr val="accent1">
                    <a:lumMod val="50000"/>
                  </a:schemeClr>
                </a:solidFill>
                <a:latin typeface="Arial" panose="020B0604020202020204" pitchFamily="34" charset="0"/>
                <a:cs typeface="Arial" panose="020B0604020202020204" pitchFamily="34" charset="0"/>
              </a:rPr>
              <a:t>, Sri Lanka, built a library, science lab, and bridges, and launched a weaving cooperative in a rural village. Rotary has honored the club with the 2017 Rotaract Outstanding Project Award.</a:t>
            </a:r>
            <a:r>
              <a:rPr lang="en-CA" sz="3600" b="1" dirty="0">
                <a:latin typeface="Arial" panose="020B0604020202020204" pitchFamily="34" charset="0"/>
                <a:cs typeface="Arial" panose="020B0604020202020204" pitchFamily="34" charset="0"/>
              </a:rPr>
              <a:t> </a:t>
            </a:r>
            <a:r>
              <a:rPr lang="en-CA" sz="3600" b="1" dirty="0"/>
              <a:t> </a:t>
            </a:r>
          </a:p>
        </p:txBody>
      </p:sp>
    </p:spTree>
    <p:extLst>
      <p:ext uri="{BB962C8B-B14F-4D97-AF65-F5344CB8AC3E}">
        <p14:creationId xmlns:p14="http://schemas.microsoft.com/office/powerpoint/2010/main" val="2073994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579358"/>
            <a:ext cx="7920880" cy="5786199"/>
          </a:xfrm>
          <a:prstGeom prst="rect">
            <a:avLst/>
          </a:prstGeom>
          <a:noFill/>
        </p:spPr>
        <p:txBody>
          <a:bodyPr wrap="square" rtlCol="0">
            <a:spAutoFit/>
          </a:bodyPr>
          <a:lstStyle/>
          <a:p>
            <a:r>
              <a:rPr lang="en-CA" sz="3200" b="1" dirty="0" smtClean="0">
                <a:solidFill>
                  <a:schemeClr val="accent1">
                    <a:lumMod val="50000"/>
                  </a:schemeClr>
                </a:solidFill>
                <a:latin typeface="Arial" panose="020B0604020202020204" pitchFamily="34" charset="0"/>
                <a:cs typeface="Arial" panose="020B0604020202020204" pitchFamily="34" charset="0"/>
              </a:rPr>
              <a:t>More </a:t>
            </a:r>
            <a:r>
              <a:rPr lang="en-CA" sz="3200" b="1" dirty="0">
                <a:solidFill>
                  <a:schemeClr val="accent1">
                    <a:lumMod val="50000"/>
                  </a:schemeClr>
                </a:solidFill>
                <a:latin typeface="Arial" panose="020B0604020202020204" pitchFamily="34" charset="0"/>
                <a:cs typeface="Arial" panose="020B0604020202020204" pitchFamily="34" charset="0"/>
              </a:rPr>
              <a:t>than 25 organizations and businesses supported the Rotaract Club of Pau dos </a:t>
            </a:r>
            <a:r>
              <a:rPr lang="en-CA" sz="3200" b="1" dirty="0" err="1">
                <a:solidFill>
                  <a:schemeClr val="accent1">
                    <a:lumMod val="50000"/>
                  </a:schemeClr>
                </a:solidFill>
                <a:latin typeface="Arial" panose="020B0604020202020204" pitchFamily="34" charset="0"/>
                <a:cs typeface="Arial" panose="020B0604020202020204" pitchFamily="34" charset="0"/>
              </a:rPr>
              <a:t>Ferros</a:t>
            </a:r>
            <a:r>
              <a:rPr lang="en-CA" sz="3200" b="1" dirty="0">
                <a:solidFill>
                  <a:schemeClr val="accent1">
                    <a:lumMod val="50000"/>
                  </a:schemeClr>
                </a:solidFill>
                <a:latin typeface="Arial" panose="020B0604020202020204" pitchFamily="34" charset="0"/>
                <a:cs typeface="Arial" panose="020B0604020202020204" pitchFamily="34" charset="0"/>
              </a:rPr>
              <a:t> in its efforts to boost the rural community of </a:t>
            </a:r>
            <a:r>
              <a:rPr lang="en-CA" sz="3200" b="1" dirty="0" err="1">
                <a:solidFill>
                  <a:schemeClr val="accent1">
                    <a:lumMod val="50000"/>
                  </a:schemeClr>
                </a:solidFill>
                <a:latin typeface="Arial" panose="020B0604020202020204" pitchFamily="34" charset="0"/>
                <a:cs typeface="Arial" panose="020B0604020202020204" pitchFamily="34" charset="0"/>
              </a:rPr>
              <a:t>Varzea</a:t>
            </a:r>
            <a:r>
              <a:rPr lang="en-CA" sz="3200" b="1" dirty="0">
                <a:solidFill>
                  <a:schemeClr val="accent1">
                    <a:lumMod val="50000"/>
                  </a:schemeClr>
                </a:solidFill>
                <a:latin typeface="Arial" panose="020B0604020202020204" pitchFamily="34" charset="0"/>
                <a:cs typeface="Arial" panose="020B0604020202020204" pitchFamily="34" charset="0"/>
              </a:rPr>
              <a:t> Nova. Over 13 months, the club helped establish Internet connectivity in the town, provided medical exams and services, led childhood education sessions for infants and parents, organized vocational training for adults, and hosted a cultural festival.</a:t>
            </a:r>
          </a:p>
          <a:p>
            <a:endParaRPr lang="en-CA" dirty="0"/>
          </a:p>
        </p:txBody>
      </p:sp>
    </p:spTree>
    <p:extLst>
      <p:ext uri="{BB962C8B-B14F-4D97-AF65-F5344CB8AC3E}">
        <p14:creationId xmlns:p14="http://schemas.microsoft.com/office/powerpoint/2010/main" val="36225372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764704"/>
            <a:ext cx="7560840" cy="5016758"/>
          </a:xfrm>
          <a:prstGeom prst="rect">
            <a:avLst/>
          </a:prstGeom>
          <a:noFill/>
        </p:spPr>
        <p:txBody>
          <a:bodyPr wrap="square" rtlCol="0">
            <a:spAutoFit/>
          </a:bodyPr>
          <a:lstStyle/>
          <a:p>
            <a:r>
              <a:rPr lang="en-CA" sz="3200" b="1" dirty="0">
                <a:solidFill>
                  <a:schemeClr val="accent1">
                    <a:lumMod val="50000"/>
                  </a:schemeClr>
                </a:solidFill>
                <a:latin typeface="Arial" panose="020B0604020202020204" pitchFamily="34" charset="0"/>
                <a:cs typeface="Arial" panose="020B0604020202020204" pitchFamily="34" charset="0"/>
              </a:rPr>
              <a:t>The Rotaract Club of </a:t>
            </a:r>
            <a:r>
              <a:rPr lang="en-CA" sz="3200" b="1" dirty="0" err="1">
                <a:solidFill>
                  <a:schemeClr val="accent1">
                    <a:lumMod val="50000"/>
                  </a:schemeClr>
                </a:solidFill>
                <a:latin typeface="Arial" panose="020B0604020202020204" pitchFamily="34" charset="0"/>
                <a:cs typeface="Arial" panose="020B0604020202020204" pitchFamily="34" charset="0"/>
              </a:rPr>
              <a:t>Cotonou</a:t>
            </a:r>
            <a:r>
              <a:rPr lang="en-CA" sz="3200" b="1" dirty="0">
                <a:solidFill>
                  <a:schemeClr val="accent1">
                    <a:lumMod val="50000"/>
                  </a:schemeClr>
                </a:solidFill>
                <a:latin typeface="Arial" panose="020B0604020202020204" pitchFamily="34" charset="0"/>
                <a:cs typeface="Arial" panose="020B0604020202020204" pitchFamily="34" charset="0"/>
              </a:rPr>
              <a:t> </a:t>
            </a:r>
            <a:r>
              <a:rPr lang="en-CA" sz="3200" b="1" dirty="0" err="1">
                <a:solidFill>
                  <a:schemeClr val="accent1">
                    <a:lumMod val="50000"/>
                  </a:schemeClr>
                </a:solidFill>
                <a:latin typeface="Arial" panose="020B0604020202020204" pitchFamily="34" charset="0"/>
                <a:cs typeface="Arial" panose="020B0604020202020204" pitchFamily="34" charset="0"/>
              </a:rPr>
              <a:t>Phare</a:t>
            </a:r>
            <a:r>
              <a:rPr lang="en-CA" sz="3200" b="1" dirty="0">
                <a:solidFill>
                  <a:schemeClr val="accent1">
                    <a:lumMod val="50000"/>
                  </a:schemeClr>
                </a:solidFill>
                <a:latin typeface="Arial" panose="020B0604020202020204" pitchFamily="34" charset="0"/>
                <a:cs typeface="Arial" panose="020B0604020202020204" pitchFamily="34" charset="0"/>
              </a:rPr>
              <a:t> undertook a multiphase project to bring clean water and improved sanitation facilities to a local orphanage. The first phase involved drilling a well for the facility’s kitchen and bathrooms. In the second, club members worked with their sponsor Rotary club and other service organizations to refurbish the toilets</a:t>
            </a:r>
            <a:r>
              <a:rPr lang="en-CA" sz="3200" b="1" dirty="0" smtClean="0">
                <a:solidFill>
                  <a:schemeClr val="accent1">
                    <a:lumMod val="50000"/>
                  </a:schemeClr>
                </a:solidFill>
                <a:latin typeface="Arial" panose="020B0604020202020204" pitchFamily="34" charset="0"/>
                <a:cs typeface="Arial" panose="020B0604020202020204" pitchFamily="34" charset="0"/>
              </a:rPr>
              <a:t>.</a:t>
            </a:r>
            <a:endParaRPr lang="en-CA" sz="32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87148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980728"/>
            <a:ext cx="7488832" cy="5509200"/>
          </a:xfrm>
          <a:prstGeom prst="rect">
            <a:avLst/>
          </a:prstGeom>
          <a:noFill/>
        </p:spPr>
        <p:txBody>
          <a:bodyPr wrap="square" rtlCol="0">
            <a:spAutoFit/>
          </a:bodyPr>
          <a:lstStyle/>
          <a:p>
            <a:r>
              <a:rPr lang="en-CA" sz="3200" b="1" dirty="0" err="1">
                <a:solidFill>
                  <a:schemeClr val="accent1">
                    <a:lumMod val="50000"/>
                  </a:schemeClr>
                </a:solidFill>
                <a:latin typeface="Arial" panose="020B0604020202020204" pitchFamily="34" charset="0"/>
                <a:cs typeface="Arial" panose="020B0604020202020204" pitchFamily="34" charset="0"/>
              </a:rPr>
              <a:t>Rotaractors</a:t>
            </a:r>
            <a:r>
              <a:rPr lang="en-CA" sz="3200" b="1" dirty="0">
                <a:solidFill>
                  <a:schemeClr val="accent1">
                    <a:lumMod val="50000"/>
                  </a:schemeClr>
                </a:solidFill>
                <a:latin typeface="Arial" panose="020B0604020202020204" pitchFamily="34" charset="0"/>
                <a:cs typeface="Arial" panose="020B0604020202020204" pitchFamily="34" charset="0"/>
              </a:rPr>
              <a:t> from the University of Lethbridge in Alberta raised $36,500 to update kindergarten facilities in the community of </a:t>
            </a:r>
            <a:r>
              <a:rPr lang="en-CA" sz="3200" b="1" dirty="0" err="1">
                <a:solidFill>
                  <a:schemeClr val="accent1">
                    <a:lumMod val="50000"/>
                  </a:schemeClr>
                </a:solidFill>
                <a:latin typeface="Arial" panose="020B0604020202020204" pitchFamily="34" charset="0"/>
                <a:cs typeface="Arial" panose="020B0604020202020204" pitchFamily="34" charset="0"/>
              </a:rPr>
              <a:t>Mazatlan</a:t>
            </a:r>
            <a:r>
              <a:rPr lang="en-CA" sz="3200" b="1" dirty="0">
                <a:solidFill>
                  <a:schemeClr val="accent1">
                    <a:lumMod val="50000"/>
                  </a:schemeClr>
                </a:solidFill>
                <a:latin typeface="Arial" panose="020B0604020202020204" pitchFamily="34" charset="0"/>
                <a:cs typeface="Arial" panose="020B0604020202020204" pitchFamily="34" charset="0"/>
              </a:rPr>
              <a:t>, Mexico. By collaborating with the local government and Rotary clubs, </a:t>
            </a:r>
            <a:r>
              <a:rPr lang="en-CA" sz="3200" b="1" dirty="0" err="1">
                <a:solidFill>
                  <a:schemeClr val="accent1">
                    <a:lumMod val="50000"/>
                  </a:schemeClr>
                </a:solidFill>
                <a:latin typeface="Arial" panose="020B0604020202020204" pitchFamily="34" charset="0"/>
                <a:cs typeface="Arial" panose="020B0604020202020204" pitchFamily="34" charset="0"/>
              </a:rPr>
              <a:t>Rotaractors</a:t>
            </a:r>
            <a:r>
              <a:rPr lang="en-CA" sz="3200" b="1" dirty="0">
                <a:solidFill>
                  <a:schemeClr val="accent1">
                    <a:lumMod val="50000"/>
                  </a:schemeClr>
                </a:solidFill>
                <a:latin typeface="Arial" panose="020B0604020202020204" pitchFamily="34" charset="0"/>
                <a:cs typeface="Arial" panose="020B0604020202020204" pitchFamily="34" charset="0"/>
              </a:rPr>
              <a:t> ensured that the funds were used for teachers’ salaries and for buying new plumbing and classroom spaces for about 70 students</a:t>
            </a:r>
            <a:r>
              <a:rPr lang="en-CA" sz="3200" b="1" dirty="0" smtClean="0">
                <a:solidFill>
                  <a:schemeClr val="accent1">
                    <a:lumMod val="50000"/>
                  </a:schemeClr>
                </a:solidFill>
                <a:latin typeface="Arial" panose="020B0604020202020204" pitchFamily="34" charset="0"/>
                <a:cs typeface="Arial" panose="020B0604020202020204" pitchFamily="34" charset="0"/>
              </a:rPr>
              <a:t>.</a:t>
            </a:r>
            <a:endParaRPr lang="en-CA" sz="3200" b="1"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133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Local Resources You Can Draw On</a:t>
            </a:r>
            <a:endParaRPr lang="en-CA" b="1"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6073897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0688" y="-260648"/>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05458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rotarystratford.com/wordpress/wp-content/uploads/2015/10/Rotary-Charitable-minimu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242" y="836712"/>
            <a:ext cx="9144000" cy="1428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p:nvSpPr>
        <p:spPr bwMode="auto">
          <a:xfrm>
            <a:off x="539552" y="2850178"/>
            <a:ext cx="7776864"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CA" sz="3200" b="1" dirty="0" smtClean="0">
                <a:solidFill>
                  <a:schemeClr val="accent1">
                    <a:lumMod val="50000"/>
                  </a:schemeClr>
                </a:solidFill>
                <a:latin typeface="Arial" panose="020B0604020202020204" pitchFamily="34" charset="0"/>
                <a:cs typeface="Arial" panose="020B0604020202020204" pitchFamily="34" charset="0"/>
              </a:rPr>
              <a:t>The </a:t>
            </a:r>
            <a:r>
              <a:rPr lang="en-CA" sz="3200" b="1" dirty="0">
                <a:solidFill>
                  <a:schemeClr val="accent1">
                    <a:lumMod val="50000"/>
                  </a:schemeClr>
                </a:solidFill>
                <a:latin typeface="Arial" panose="020B0604020202020204" pitchFamily="34" charset="0"/>
                <a:cs typeface="Arial" panose="020B0604020202020204" pitchFamily="34" charset="0"/>
              </a:rPr>
              <a:t>Rotary Club of Stratford </a:t>
            </a:r>
            <a:r>
              <a:rPr lang="en-CA" sz="3200" b="1" dirty="0" smtClean="0">
                <a:solidFill>
                  <a:schemeClr val="accent1">
                    <a:lumMod val="50000"/>
                  </a:schemeClr>
                </a:solidFill>
                <a:latin typeface="Arial" panose="020B0604020202020204" pitchFamily="34" charset="0"/>
                <a:cs typeface="Arial" panose="020B0604020202020204" pitchFamily="34" charset="0"/>
              </a:rPr>
              <a:t>Charitable Foundation provides </a:t>
            </a:r>
            <a:r>
              <a:rPr lang="en-CA" sz="3200" b="1" dirty="0">
                <a:solidFill>
                  <a:schemeClr val="accent1">
                    <a:lumMod val="50000"/>
                  </a:schemeClr>
                </a:solidFill>
                <a:latin typeface="Arial" panose="020B0604020202020204" pitchFamily="34" charset="0"/>
                <a:cs typeface="Arial" panose="020B0604020202020204" pitchFamily="34" charset="0"/>
              </a:rPr>
              <a:t>more than $45,000 annually in a variety of scholarships and bursaries to local secondary school and University of Waterloo students. </a:t>
            </a:r>
            <a:endParaRPr kumimoji="0" lang="en-US" altLang="en-US" sz="900" b="1" i="0" u="none" strike="noStrike" cap="none" normalizeH="0" baseline="0" dirty="0" smtClean="0">
              <a:ln>
                <a:noFill/>
              </a:ln>
              <a:solidFill>
                <a:schemeClr val="accent1">
                  <a:lumMod val="50000"/>
                </a:schemeClr>
              </a:solidFill>
              <a:effectLst/>
              <a:latin typeface="Arial" charset="0"/>
              <a:cs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42579525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459"/>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682831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8720"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89851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96752"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61553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0688" y="-387424"/>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44569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8680" y="2756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77850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2656" y="0"/>
            <a:ext cx="12192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4680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11500" dirty="0" smtClean="0"/>
              <a:t>Questions?</a:t>
            </a:r>
            <a:endParaRPr lang="en-CA" sz="11500"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1746801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346</TotalTime>
  <Words>453</Words>
  <Application>Microsoft Office PowerPoint</Application>
  <PresentationFormat>On-screen Show (4:3)</PresentationFormat>
  <Paragraphs>36</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Century Gothic</vt:lpstr>
      <vt:lpstr>Courier New</vt:lpstr>
      <vt:lpstr>Palatino Linotype</vt:lpstr>
      <vt:lpstr>Executive</vt:lpstr>
      <vt:lpstr>Rotary and Peace</vt:lpstr>
      <vt:lpstr>PowerPoint Presentation</vt:lpstr>
      <vt:lpstr>Rotary And Peace</vt:lpstr>
      <vt:lpstr>True or False?</vt:lpstr>
      <vt:lpstr>PowerPoint Presentation</vt:lpstr>
      <vt:lpstr>Rotary Values</vt:lpstr>
      <vt:lpstr>Rotary Peace Centers</vt:lpstr>
      <vt:lpstr>Rotary Peace Centres</vt:lpstr>
      <vt:lpstr>UW Graduate Program in Integrated Peace</vt:lpstr>
      <vt:lpstr>PowerPoint Presentation</vt:lpstr>
      <vt:lpstr>Rotaract and Peace</vt:lpstr>
      <vt:lpstr>PowerPoint Presentation</vt:lpstr>
      <vt:lpstr>PowerPoint Presentation</vt:lpstr>
      <vt:lpstr>PowerPoint Presentation</vt:lpstr>
      <vt:lpstr>PowerPoint Presentation</vt:lpstr>
      <vt:lpstr>Local Resources You Can Draw 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Multidisciplinary Peace Program</dc:title>
  <dc:creator>Owner</dc:creator>
  <cp:lastModifiedBy>Daum, Kelly (MCYS)</cp:lastModifiedBy>
  <cp:revision>64</cp:revision>
  <dcterms:created xsi:type="dcterms:W3CDTF">2017-06-10T15:19:42Z</dcterms:created>
  <dcterms:modified xsi:type="dcterms:W3CDTF">2018-10-01T12:15:24Z</dcterms:modified>
</cp:coreProperties>
</file>