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Franklin Gothic" panose="020B0604020202020204" charset="0"/>
      <p:bold r:id="rId19"/>
    </p:embeddedFont>
    <p:embeddedFont>
      <p:font typeface="Libre Franklin"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TZNXjdq1t/zwRl7xZrjYDpeGS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572" autoAdjust="0"/>
  </p:normalViewPr>
  <p:slideViewPr>
    <p:cSldViewPr snapToGrid="0">
      <p:cViewPr varScale="1">
        <p:scale>
          <a:sx n="69" d="100"/>
          <a:sy n="69" d="100"/>
        </p:scale>
        <p:origin x="20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N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4055f03c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124055f03c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b="1"/>
              <a:t>Priority 1: Address workload</a:t>
            </a:r>
            <a:r>
              <a:rPr lang="en-NZ"/>
              <a:t>: • Increased and equitable staffing provision • Ensure nationally mandated change is appropriately resourced and managed, and • Implement recommendations from the Tomorrow’s Schools Report around property.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b="1"/>
              <a:t>Priority 2: Develop a formal and coherent programme for principal professional development and support</a:t>
            </a:r>
            <a:r>
              <a:rPr lang="en-NZ"/>
              <a:t>. This should: • Support career development and progression from aspiring to experienced principals and beyond • Incorporate appointment criteria and include additional support for appointees who do not reach this threshold, and 9 • Provide specific and targeted support to grow leadership capability and aspiration among Māori and Pacific teachers and leaders.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b="1"/>
              <a:t>Priority 3: Ensure there is tailored support for all principals by</a:t>
            </a:r>
            <a:r>
              <a:rPr lang="en-NZ"/>
              <a:t>: • Develop best practice guidelines around supporting principal wellbeing • Provide Board training in understanding the challenges of the principal’s role, the importance of principal PLD for the school and the individual, and the support the principal needs to maintain their wellbeing, and • Establish the leadership advisor roles as recommended by the Tomorrow’s Schools taskforce to provide principals with customised support and critical friendship they can trust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b="1"/>
              <a:t>Priority 4: Ensure equitable access to principal PLD for all principals.</a:t>
            </a:r>
            <a:r>
              <a:rPr lang="en-NZ"/>
              <a:t> A mechanism is needed so that principals in schools that are financially or geographically disadvantaged can participate in meaningful PLD. This should include resourcing for: • Travel and accommodation • Release time and relievers for teaching principals • Additional support for schools lacking in leadership capability, and • Contribution to course costs</a:t>
            </a:r>
            <a:endParaRPr/>
          </a:p>
        </p:txBody>
      </p:sp>
      <p:sp>
        <p:nvSpPr>
          <p:cNvPr id="124" name="Google Shape;124;g124055f03c5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4055f03c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124055f03c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b="1"/>
              <a:t>Priority 1: Address workload</a:t>
            </a:r>
            <a:r>
              <a:rPr lang="en-NZ"/>
              <a:t>: • Increased and equitable staffing provision • Ensure nationally mandated change is appropriately resourced and managed, and • Implement recommendations from the Tomorrow’s Schools Report around property.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b="1"/>
              <a:t>Priority 2: Develop a formal and coherent programme for principal professional development and support</a:t>
            </a:r>
            <a:r>
              <a:rPr lang="en-NZ"/>
              <a:t>. This should: • Support career development and progression from aspiring to experienced principals and beyond • Incorporate appointment criteria and include additional support for appointees who do not reach this threshold, and 9 • Provide specific and targeted support to grow leadership capability and aspiration among Māori and Pacific teachers and leaders.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b="1"/>
              <a:t>Priority 3: Ensure there is tailored support for all principals by</a:t>
            </a:r>
            <a:r>
              <a:rPr lang="en-NZ"/>
              <a:t>: • Develop best practice guidelines around supporting principal wellbeing • Provide Board training in understanding the challenges of the principal’s role, the importance of principal PLD for the school and the individual, and the support the principal needs to maintain their wellbeing, and • Establish the leadership advisor roles as recommended by the Tomorrow’s Schools taskforce to provide principals with customised support and critical friendship they can trust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b="1"/>
              <a:t>Priority 4: Ensure equitable access to principal PLD for all principals.</a:t>
            </a:r>
            <a:r>
              <a:rPr lang="en-NZ"/>
              <a:t> A mechanism is needed so that principals in schools that are financially or geographically disadvantaged can participate in meaningful PLD. This should include resourcing for: • Travel and accommodation • Release time and relievers for teaching principals • Additional support for schools lacking in leadership capability, and • Contribution to course costs</a:t>
            </a:r>
            <a:endParaRPr/>
          </a:p>
        </p:txBody>
      </p:sp>
      <p:sp>
        <p:nvSpPr>
          <p:cNvPr id="124" name="Google Shape;124;g124055f03c5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11</a:t>
            </a:fld>
            <a:endParaRPr/>
          </a:p>
        </p:txBody>
      </p:sp>
    </p:spTree>
    <p:extLst>
      <p:ext uri="{BB962C8B-B14F-4D97-AF65-F5344CB8AC3E}">
        <p14:creationId xmlns:p14="http://schemas.microsoft.com/office/powerpoint/2010/main" val="1163297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4055f03c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124055f03c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b="1"/>
              <a:t>Priority 1: Address workload</a:t>
            </a:r>
            <a:r>
              <a:rPr lang="en-NZ"/>
              <a:t>: • Increased and equitable staffing provision • Ensure nationally mandated change is appropriately resourced and managed, and • Implement recommendations from the Tomorrow’s Schools Report around property.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b="1"/>
              <a:t>Priority 2: Develop a formal and coherent programme for principal professional development and support</a:t>
            </a:r>
            <a:r>
              <a:rPr lang="en-NZ"/>
              <a:t>. This should: • Support career development and progression from aspiring to experienced principals and beyond • Incorporate appointment criteria and include additional support for appointees who do not reach this threshold, and 9 • Provide specific and targeted support to grow leadership capability and aspiration among Māori and Pacific teachers and leaders.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b="1"/>
              <a:t>Priority 3: Ensure there is tailored support for all principals by</a:t>
            </a:r>
            <a:r>
              <a:rPr lang="en-NZ"/>
              <a:t>: • Develop best practice guidelines around supporting principal wellbeing • Provide Board training in understanding the challenges of the principal’s role, the importance of principal PLD for the school and the individual, and the support the principal needs to maintain their wellbeing, and • Establish the leadership advisor roles as recommended by the Tomorrow’s Schools taskforce to provide principals with customised support and critical friendship they can trust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b="1"/>
              <a:t>Priority 4: Ensure equitable access to principal PLD for all principals.</a:t>
            </a:r>
            <a:r>
              <a:rPr lang="en-NZ"/>
              <a:t> A mechanism is needed so that principals in schools that are financially or geographically disadvantaged can participate in meaningful PLD. This should include resourcing for: • Travel and accommodation • Release time and relievers for teaching principals • Additional support for schools lacking in leadership capability, and • Contribution to course costs</a:t>
            </a:r>
            <a:endParaRPr/>
          </a:p>
        </p:txBody>
      </p:sp>
      <p:sp>
        <p:nvSpPr>
          <p:cNvPr id="124" name="Google Shape;124;g124055f03c5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12</a:t>
            </a:fld>
            <a:endParaRPr/>
          </a:p>
        </p:txBody>
      </p:sp>
    </p:spTree>
    <p:extLst>
      <p:ext uri="{BB962C8B-B14F-4D97-AF65-F5344CB8AC3E}">
        <p14:creationId xmlns:p14="http://schemas.microsoft.com/office/powerpoint/2010/main" val="2367101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 name="Google Shape;6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200"/>
              <a:buFont typeface="Noto Sans Symbols"/>
              <a:buNone/>
            </a:pPr>
            <a:endParaRPr sz="1200" b="0" i="1"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Noto Sans Symbols"/>
              <a:buNone/>
            </a:pPr>
            <a:r>
              <a:rPr lang="en-NZ" sz="1200" b="0" i="1" u="none" strike="noStrike" cap="none">
                <a:solidFill>
                  <a:srgbClr val="000000"/>
                </a:solidFill>
                <a:latin typeface="Calibri"/>
                <a:ea typeface="Calibri"/>
                <a:cs typeface="Calibri"/>
                <a:sym typeface="Calibri"/>
              </a:rPr>
              <a:t>A reminder of the content/structure of the Strategy</a:t>
            </a:r>
            <a:endParaRPr/>
          </a:p>
          <a:p>
            <a:pPr marL="0" marR="0" lvl="0" indent="0" algn="l" rtl="0">
              <a:lnSpc>
                <a:spcPct val="115000"/>
              </a:lnSpc>
              <a:spcBef>
                <a:spcPts val="0"/>
              </a:spcBef>
              <a:spcAft>
                <a:spcPts val="0"/>
              </a:spcAft>
              <a:buClr>
                <a:schemeClr val="dk1"/>
              </a:buClr>
              <a:buSzPts val="1200"/>
              <a:buFont typeface="Noto Sans Symbols"/>
              <a:buNone/>
            </a:pPr>
            <a:endParaRPr sz="1200" b="0" i="1"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Noto Sans Symbols"/>
              <a:buNone/>
            </a:pPr>
            <a:r>
              <a:rPr lang="en-NZ" sz="1200" b="0" i="0" u="none" strike="noStrike" cap="none">
                <a:solidFill>
                  <a:srgbClr val="000000"/>
                </a:solidFill>
                <a:latin typeface="Calibri"/>
                <a:ea typeface="Calibri"/>
                <a:cs typeface="Calibri"/>
                <a:sym typeface="Calibri"/>
              </a:rPr>
              <a:t>The four focus areas are underpinned by the Leadership Strategy vision:</a:t>
            </a:r>
            <a:endParaRPr/>
          </a:p>
          <a:p>
            <a:pPr marL="0" marR="0" lvl="0" indent="0" algn="l" rtl="0">
              <a:lnSpc>
                <a:spcPct val="115000"/>
              </a:lnSpc>
              <a:spcBef>
                <a:spcPts val="0"/>
              </a:spcBef>
              <a:spcAft>
                <a:spcPts val="0"/>
              </a:spcAft>
              <a:buClr>
                <a:schemeClr val="dk1"/>
              </a:buClr>
              <a:buSzPts val="1200"/>
              <a:buFont typeface="Noto Sans Symbols"/>
              <a:buNone/>
            </a:pPr>
            <a:endParaRPr sz="1200" b="0" i="0" u="none" strike="noStrike" cap="none">
              <a:solidFill>
                <a:srgbClr val="000000"/>
              </a:solidFill>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Calibri"/>
              <a:buAutoNum type="romanUcPeriod"/>
            </a:pPr>
            <a:r>
              <a:rPr lang="en-NZ" sz="1200" b="0" i="0" u="sng" strike="noStrike" cap="none">
                <a:solidFill>
                  <a:srgbClr val="000000"/>
                </a:solidFill>
                <a:latin typeface="Calibri"/>
                <a:ea typeface="Calibri"/>
                <a:cs typeface="Calibri"/>
                <a:sym typeface="Calibri"/>
              </a:rPr>
              <a:t>Stewardship of leadership practice and learning </a:t>
            </a:r>
            <a:r>
              <a:rPr lang="en-NZ" sz="1200" b="0" i="0" u="none" strike="noStrike" cap="none">
                <a:solidFill>
                  <a:srgbClr val="000000"/>
                </a:solidFill>
                <a:latin typeface="Calibri"/>
                <a:ea typeface="Calibri"/>
                <a:cs typeface="Calibri"/>
                <a:sym typeface="Calibri"/>
              </a:rPr>
              <a:t>– Kaiako should be involved in decisions affecting their profession. This focus area is about the profession having ownership and input into decisions that will grow and support leadership now and into the future and ensuring that leadership learning opportunities are increasingly accessible to all Kaiako. </a:t>
            </a:r>
            <a:endParaRPr/>
          </a:p>
          <a:p>
            <a:pPr marL="0" marR="0" lvl="0" indent="0" algn="l" rtl="0">
              <a:lnSpc>
                <a:spcPct val="115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Calibri"/>
              <a:buAutoNum type="romanUcPeriod"/>
            </a:pPr>
            <a:r>
              <a:rPr lang="en-NZ" sz="1200" b="0" i="0" u="sng" strike="noStrike" cap="none">
                <a:solidFill>
                  <a:srgbClr val="000000"/>
                </a:solidFill>
                <a:latin typeface="Calibri"/>
                <a:ea typeface="Calibri"/>
                <a:cs typeface="Calibri"/>
                <a:sym typeface="Calibri"/>
              </a:rPr>
              <a:t>Capabilities of leadership </a:t>
            </a:r>
            <a:r>
              <a:rPr lang="en-NZ" sz="1200" b="0" i="0" u="none" strike="noStrike" cap="none">
                <a:solidFill>
                  <a:srgbClr val="000000"/>
                </a:solidFill>
                <a:latin typeface="Calibri"/>
                <a:ea typeface="Calibri"/>
                <a:cs typeface="Calibri"/>
                <a:sym typeface="Calibri"/>
              </a:rPr>
              <a:t>- this focus area is about establishing a common language for effective educational leadership across different settings, contexts and spheres of influence. The </a:t>
            </a:r>
            <a:r>
              <a:rPr lang="en-NZ"/>
              <a:t>leadership capability framework includes and encapsulates distinctive mātauranga Māori contexts and supports Kaiako to determine their current expertise and build an understanding of what their development needs might be within their current areas of responsibilities and the leadership pathway/s they might pursue. </a:t>
            </a:r>
            <a:endParaRPr/>
          </a:p>
          <a:p>
            <a:pPr marL="0" marR="0" lvl="0" indent="0" algn="l" rtl="0">
              <a:lnSpc>
                <a:spcPct val="115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Calibri"/>
              <a:buAutoNum type="romanUcPeriod"/>
            </a:pPr>
            <a:r>
              <a:rPr lang="en-NZ" sz="1200" b="0" i="0" u="sng" strike="noStrike" cap="none">
                <a:solidFill>
                  <a:srgbClr val="000000"/>
                </a:solidFill>
                <a:latin typeface="Calibri"/>
                <a:ea typeface="Calibri"/>
                <a:cs typeface="Calibri"/>
                <a:sym typeface="Calibri"/>
              </a:rPr>
              <a:t>Personalised professional learning </a:t>
            </a:r>
            <a:r>
              <a:rPr lang="en-NZ" sz="1200" b="0" i="0" u="none" strike="noStrike" cap="none">
                <a:solidFill>
                  <a:srgbClr val="000000"/>
                </a:solidFill>
                <a:latin typeface="Calibri"/>
                <a:ea typeface="Calibri"/>
                <a:cs typeface="Calibri"/>
                <a:sym typeface="Calibri"/>
              </a:rPr>
              <a:t>- is about ensuring equity of access to leadership development for </a:t>
            </a:r>
            <a:r>
              <a:rPr lang="en-NZ" sz="1200" b="0" i="1" u="none" strike="noStrike" cap="none">
                <a:solidFill>
                  <a:srgbClr val="000000"/>
                </a:solidFill>
                <a:latin typeface="Calibri"/>
                <a:ea typeface="Calibri"/>
                <a:cs typeface="Calibri"/>
                <a:sym typeface="Calibri"/>
              </a:rPr>
              <a:t>all kaiako </a:t>
            </a:r>
            <a:r>
              <a:rPr lang="en-NZ" sz="1200" b="0" i="0" u="none" strike="noStrike" cap="none">
                <a:solidFill>
                  <a:srgbClr val="000000"/>
                </a:solidFill>
                <a:latin typeface="Calibri"/>
                <a:ea typeface="Calibri"/>
                <a:cs typeface="Calibri"/>
                <a:sym typeface="Calibri"/>
              </a:rPr>
              <a:t>and learning pathways that support their growth and development. This is important because in our diverse Aotearoa New Zealand context educational leaders have an important role to play and we need all Kaiako to understand they are leaders and seek to develop and exercise effective leadership. </a:t>
            </a:r>
            <a:endParaRPr/>
          </a:p>
          <a:p>
            <a:pPr marL="0" marR="0" lvl="0" indent="0" algn="l" rtl="0">
              <a:lnSpc>
                <a:spcPct val="115000"/>
              </a:lnSpc>
              <a:spcBef>
                <a:spcPts val="0"/>
              </a:spcBef>
              <a:spcAft>
                <a:spcPts val="0"/>
              </a:spcAft>
              <a:buClr>
                <a:schemeClr val="dk1"/>
              </a:buClr>
              <a:buSzPts val="1100"/>
              <a:buFont typeface="Calibri"/>
              <a:buNone/>
            </a:pPr>
            <a:endParaRPr sz="1100" b="0" i="0" u="none" strike="noStrike" cap="none">
              <a:solidFill>
                <a:srgbClr val="000000"/>
              </a:solidFill>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Calibri"/>
              <a:buAutoNum type="romanUcPeriod"/>
            </a:pPr>
            <a:r>
              <a:rPr lang="en-NZ" sz="1200" b="0" i="0" u="sng" strike="noStrike" cap="none">
                <a:solidFill>
                  <a:srgbClr val="000000"/>
                </a:solidFill>
                <a:latin typeface="Calibri"/>
                <a:ea typeface="Calibri"/>
                <a:cs typeface="Calibri"/>
                <a:sym typeface="Calibri"/>
              </a:rPr>
              <a:t>Partnerships, communities and networks </a:t>
            </a:r>
            <a:r>
              <a:rPr lang="en-NZ" sz="1200" b="0" i="0" u="none" strike="noStrike" cap="none">
                <a:solidFill>
                  <a:srgbClr val="000000"/>
                </a:solidFill>
                <a:latin typeface="Calibri"/>
                <a:ea typeface="Calibri"/>
                <a:cs typeface="Calibri"/>
                <a:sym typeface="Calibri"/>
              </a:rPr>
              <a:t>- is about leadership within and across learning environments, ensuring leaders are well-connected to leadership opportunities and networks and encouraging them ato act increasingly as community leaders. This is important because t</a:t>
            </a:r>
            <a:r>
              <a:rPr lang="en-NZ"/>
              <a:t>o be successful leaders of change, and to improve the ways in which learning organisations meet the needs of learners, leaders must work through others and with others. This focus area has particular relevance for educational leaders who have a responsibility under Te Tiriti o Waitangi to establish culturally responsive conditions for learning, enabling Māori learners to enjoy and achieve educational success as Māori. It is critical that teaching professionals can build meaningful relationships with Māori communities, engage with them about their aspirations, and work alongside communities beyond the kura or centre gate. </a:t>
            </a:r>
            <a:endParaRPr/>
          </a:p>
          <a:p>
            <a:pPr marL="0" lvl="0" indent="0" algn="l" rtl="0">
              <a:lnSpc>
                <a:spcPct val="100000"/>
              </a:lnSpc>
              <a:spcBef>
                <a:spcPts val="0"/>
              </a:spcBef>
              <a:spcAft>
                <a:spcPts val="0"/>
              </a:spcAft>
              <a:buClr>
                <a:schemeClr val="dk1"/>
              </a:buClr>
              <a:buSzPts val="1200"/>
              <a:buFont typeface="Calibri"/>
              <a:buNone/>
            </a:pPr>
            <a:endParaRPr b="0"/>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endParaRPr b="0"/>
          </a:p>
        </p:txBody>
      </p:sp>
      <p:sp>
        <p:nvSpPr>
          <p:cNvPr id="89" name="Google Shape;8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NZ"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24055f03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124055f03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g124055f03c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1"/>
          <p:cNvSpPr txBox="1">
            <a:spLocks noGrp="1"/>
          </p:cNvSpPr>
          <p:nvPr>
            <p:ph type="subTitle" idx="1"/>
          </p:nvPr>
        </p:nvSpPr>
        <p:spPr>
          <a:xfrm>
            <a:off x="487681" y="3833091"/>
            <a:ext cx="7141558" cy="92147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1"/>
          <p:cNvSpPr txBox="1">
            <a:spLocks noGrp="1"/>
          </p:cNvSpPr>
          <p:nvPr>
            <p:ph type="title"/>
          </p:nvPr>
        </p:nvSpPr>
        <p:spPr>
          <a:xfrm>
            <a:off x="487681" y="396000"/>
            <a:ext cx="7141558" cy="33262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800"/>
              <a:buFont typeface="Franklin Gothic"/>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29"/>
          <p:cNvSpPr txBox="1">
            <a:spLocks noGrp="1"/>
          </p:cNvSpPr>
          <p:nvPr>
            <p:ph type="title"/>
          </p:nvPr>
        </p:nvSpPr>
        <p:spPr>
          <a:xfrm>
            <a:off x="487681" y="2403992"/>
            <a:ext cx="7047253" cy="215565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Franklin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body" idx="1"/>
          </p:nvPr>
        </p:nvSpPr>
        <p:spPr>
          <a:xfrm>
            <a:off x="500724" y="4719638"/>
            <a:ext cx="7031038" cy="3841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_Custom Layout">
  <p:cSld name="6_Custom Layout">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31"/>
          <p:cNvSpPr>
            <a:spLocks noGrp="1"/>
          </p:cNvSpPr>
          <p:nvPr>
            <p:ph type="pic" idx="2"/>
          </p:nvPr>
        </p:nvSpPr>
        <p:spPr>
          <a:xfrm>
            <a:off x="396000" y="468000"/>
            <a:ext cx="5449888" cy="576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ibre Franklin"/>
                <a:ea typeface="Libre Franklin"/>
                <a:cs typeface="Libre Franklin"/>
                <a:sym typeface="Libre Franklin"/>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7" name="Google Shape;47;p31"/>
          <p:cNvSpPr txBox="1">
            <a:spLocks noGrp="1"/>
          </p:cNvSpPr>
          <p:nvPr>
            <p:ph type="body" idx="1"/>
          </p:nvPr>
        </p:nvSpPr>
        <p:spPr>
          <a:xfrm>
            <a:off x="6264275" y="1346885"/>
            <a:ext cx="5437188" cy="42014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32"/>
          <p:cNvSpPr txBox="1">
            <a:spLocks noGrp="1"/>
          </p:cNvSpPr>
          <p:nvPr>
            <p:ph type="body" idx="1"/>
          </p:nvPr>
        </p:nvSpPr>
        <p:spPr>
          <a:xfrm>
            <a:off x="487681" y="396000"/>
            <a:ext cx="11242887" cy="576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Custom Layout">
  <p:cSld name="8_Custom Layout">
    <p:bg>
      <p:bgPr>
        <a:blipFill>
          <a:blip r:embed="rId2">
            <a:alphaModFix/>
          </a:blip>
          <a:stretch>
            <a:fillRect/>
          </a:stretch>
        </a:blip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2"/>
          <p:cNvSpPr txBox="1"/>
          <p:nvPr/>
        </p:nvSpPr>
        <p:spPr>
          <a:xfrm>
            <a:off x="6953956" y="1320800"/>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7" name="Google Shape;17;p22"/>
          <p:cNvSpPr txBox="1">
            <a:spLocks noGrp="1"/>
          </p:cNvSpPr>
          <p:nvPr>
            <p:ph type="title"/>
          </p:nvPr>
        </p:nvSpPr>
        <p:spPr>
          <a:xfrm>
            <a:off x="487680" y="396000"/>
            <a:ext cx="1125514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Franklin Gothic"/>
              <a:buNone/>
              <a:defRPr>
                <a:solidFill>
                  <a:schemeClr val="lt1"/>
                </a:solidFill>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2"/>
          <p:cNvSpPr txBox="1">
            <a:spLocks noGrp="1"/>
          </p:cNvSpPr>
          <p:nvPr>
            <p:ph type="body" idx="1"/>
          </p:nvPr>
        </p:nvSpPr>
        <p:spPr>
          <a:xfrm>
            <a:off x="487680" y="1825625"/>
            <a:ext cx="54000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2"/>
          <p:cNvSpPr txBox="1">
            <a:spLocks noGrp="1"/>
          </p:cNvSpPr>
          <p:nvPr>
            <p:ph type="body" idx="2"/>
          </p:nvPr>
        </p:nvSpPr>
        <p:spPr>
          <a:xfrm>
            <a:off x="6342821" y="1825625"/>
            <a:ext cx="54000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23"/>
          <p:cNvSpPr txBox="1">
            <a:spLocks noGrp="1"/>
          </p:cNvSpPr>
          <p:nvPr>
            <p:ph type="subTitle" idx="1"/>
          </p:nvPr>
        </p:nvSpPr>
        <p:spPr>
          <a:xfrm>
            <a:off x="487681" y="3833091"/>
            <a:ext cx="7141558" cy="92147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3"/>
          <p:cNvSpPr txBox="1">
            <a:spLocks noGrp="1"/>
          </p:cNvSpPr>
          <p:nvPr>
            <p:ph type="title"/>
          </p:nvPr>
        </p:nvSpPr>
        <p:spPr>
          <a:xfrm>
            <a:off x="487681" y="396000"/>
            <a:ext cx="7141558" cy="33262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800"/>
              <a:buFont typeface="Franklin Gothic"/>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24"/>
          <p:cNvSpPr txBox="1">
            <a:spLocks noGrp="1"/>
          </p:cNvSpPr>
          <p:nvPr>
            <p:ph type="title"/>
          </p:nvPr>
        </p:nvSpPr>
        <p:spPr>
          <a:xfrm>
            <a:off x="487680" y="396000"/>
            <a:ext cx="1125514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FC6CB"/>
              </a:buClr>
              <a:buSzPts val="4400"/>
              <a:buFont typeface="Franklin Gothic"/>
              <a:buNone/>
              <a:defRPr>
                <a:solidFill>
                  <a:srgbClr val="5FC6C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4"/>
          <p:cNvSpPr txBox="1">
            <a:spLocks noGrp="1"/>
          </p:cNvSpPr>
          <p:nvPr>
            <p:ph type="body" idx="1"/>
          </p:nvPr>
        </p:nvSpPr>
        <p:spPr>
          <a:xfrm>
            <a:off x="487680" y="1825625"/>
            <a:ext cx="1125514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81000" algn="l">
              <a:lnSpc>
                <a:spcPct val="90000"/>
              </a:lnSpc>
              <a:spcBef>
                <a:spcPts val="500"/>
              </a:spcBef>
              <a:spcAft>
                <a:spcPts val="0"/>
              </a:spcAft>
              <a:buClr>
                <a:schemeClr val="dk1"/>
              </a:buClr>
              <a:buSzPts val="2400"/>
              <a:buFont typeface="Arial"/>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30"/>
          <p:cNvSpPr txBox="1">
            <a:spLocks noGrp="1"/>
          </p:cNvSpPr>
          <p:nvPr>
            <p:ph type="title"/>
          </p:nvPr>
        </p:nvSpPr>
        <p:spPr>
          <a:xfrm>
            <a:off x="487680" y="396000"/>
            <a:ext cx="1125514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FC6CB"/>
              </a:buClr>
              <a:buSzPts val="4400"/>
              <a:buFont typeface="Franklin Gothic"/>
              <a:buNone/>
              <a:defRPr>
                <a:solidFill>
                  <a:srgbClr val="5FC6C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0"/>
          <p:cNvSpPr txBox="1">
            <a:spLocks noGrp="1"/>
          </p:cNvSpPr>
          <p:nvPr>
            <p:ph type="body" idx="1"/>
          </p:nvPr>
        </p:nvSpPr>
        <p:spPr>
          <a:xfrm>
            <a:off x="487680" y="1825625"/>
            <a:ext cx="5400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0"/>
          <p:cNvSpPr txBox="1">
            <a:spLocks noGrp="1"/>
          </p:cNvSpPr>
          <p:nvPr>
            <p:ph type="body" idx="2"/>
          </p:nvPr>
        </p:nvSpPr>
        <p:spPr>
          <a:xfrm>
            <a:off x="6342821" y="1825625"/>
            <a:ext cx="5400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487680" y="396000"/>
            <a:ext cx="1125514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Franklin Gothic"/>
              <a:buNone/>
              <a:defRPr>
                <a:solidFill>
                  <a:schemeClr val="lt1"/>
                </a:solidFill>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487680" y="1825625"/>
            <a:ext cx="54000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5"/>
          <p:cNvSpPr txBox="1">
            <a:spLocks noGrp="1"/>
          </p:cNvSpPr>
          <p:nvPr>
            <p:ph type="body" idx="2"/>
          </p:nvPr>
        </p:nvSpPr>
        <p:spPr>
          <a:xfrm>
            <a:off x="6342821" y="1825625"/>
            <a:ext cx="54000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26"/>
          <p:cNvSpPr txBox="1">
            <a:spLocks noGrp="1"/>
          </p:cNvSpPr>
          <p:nvPr>
            <p:ph type="title"/>
          </p:nvPr>
        </p:nvSpPr>
        <p:spPr>
          <a:xfrm>
            <a:off x="487680" y="396000"/>
            <a:ext cx="1125514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FC6CB"/>
              </a:buClr>
              <a:buSzPts val="4400"/>
              <a:buFont typeface="Franklin Gothic"/>
              <a:buNone/>
              <a:defRPr>
                <a:solidFill>
                  <a:srgbClr val="5FC6C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6"/>
          <p:cNvSpPr txBox="1">
            <a:spLocks noGrp="1"/>
          </p:cNvSpPr>
          <p:nvPr>
            <p:ph type="body" idx="1"/>
          </p:nvPr>
        </p:nvSpPr>
        <p:spPr>
          <a:xfrm>
            <a:off x="487680" y="1825625"/>
            <a:ext cx="11255141"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381000" algn="l">
              <a:lnSpc>
                <a:spcPct val="90000"/>
              </a:lnSpc>
              <a:spcBef>
                <a:spcPts val="500"/>
              </a:spcBef>
              <a:spcAft>
                <a:spcPts val="0"/>
              </a:spcAft>
              <a:buClr>
                <a:schemeClr val="dk1"/>
              </a:buClr>
              <a:buSzPts val="2400"/>
              <a:buFont typeface="Arial"/>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487680" y="365127"/>
            <a:ext cx="1125514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FC6CB"/>
              </a:buClr>
              <a:buSzPts val="4400"/>
              <a:buFont typeface="Franklin Gothic"/>
              <a:buNone/>
              <a:defRPr>
                <a:solidFill>
                  <a:srgbClr val="5FC6C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7"/>
          <p:cNvSpPr txBox="1">
            <a:spLocks noGrp="1"/>
          </p:cNvSpPr>
          <p:nvPr>
            <p:ph type="body" idx="1"/>
          </p:nvPr>
        </p:nvSpPr>
        <p:spPr>
          <a:xfrm>
            <a:off x="482600" y="1841500"/>
            <a:ext cx="11293475" cy="4533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487681" y="2766218"/>
            <a:ext cx="560832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FC6CB"/>
              </a:buClr>
              <a:buSzPts val="4400"/>
              <a:buFont typeface="Franklin Gothic"/>
              <a:buNone/>
              <a:defRPr>
                <a:solidFill>
                  <a:srgbClr val="5FC6C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487680" y="365127"/>
            <a:ext cx="11255141"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Franklin Gothic"/>
              <a:buNone/>
              <a:defRPr sz="4400" b="0" i="0" u="none" strike="noStrike" cap="none">
                <a:solidFill>
                  <a:schemeClr val="dk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487680" y="1825625"/>
            <a:ext cx="11255141"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txBox="1">
            <a:spLocks noGrp="1"/>
          </p:cNvSpPr>
          <p:nvPr>
            <p:ph type="subTitle" idx="1"/>
          </p:nvPr>
        </p:nvSpPr>
        <p:spPr>
          <a:xfrm>
            <a:off x="487681" y="3833091"/>
            <a:ext cx="7141558" cy="921472"/>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chemeClr val="lt1"/>
              </a:buClr>
              <a:buSzPts val="2400"/>
              <a:buNone/>
            </a:pPr>
            <a:r>
              <a:rPr lang="en-NZ"/>
              <a:t>Howick Rotary Club </a:t>
            </a:r>
            <a:endParaRPr/>
          </a:p>
          <a:p>
            <a:pPr marL="0" lvl="0" indent="0" algn="l" rtl="0">
              <a:lnSpc>
                <a:spcPct val="90000"/>
              </a:lnSpc>
              <a:spcBef>
                <a:spcPts val="0"/>
              </a:spcBef>
              <a:spcAft>
                <a:spcPts val="0"/>
              </a:spcAft>
              <a:buClr>
                <a:schemeClr val="lt1"/>
              </a:buClr>
              <a:buSzPts val="2400"/>
              <a:buNone/>
            </a:pPr>
            <a:r>
              <a:rPr lang="en-NZ"/>
              <a:t>Presentation </a:t>
            </a:r>
            <a:endParaRPr/>
          </a:p>
          <a:p>
            <a:pPr marL="0" lvl="0" indent="0" algn="l" rtl="0">
              <a:lnSpc>
                <a:spcPct val="90000"/>
              </a:lnSpc>
              <a:spcBef>
                <a:spcPts val="0"/>
              </a:spcBef>
              <a:spcAft>
                <a:spcPts val="0"/>
              </a:spcAft>
              <a:buClr>
                <a:schemeClr val="lt1"/>
              </a:buClr>
              <a:buSzPts val="2400"/>
              <a:buNone/>
            </a:pPr>
            <a:r>
              <a:rPr lang="en-NZ"/>
              <a:t>April 2022 </a:t>
            </a:r>
            <a:endParaRPr/>
          </a:p>
        </p:txBody>
      </p:sp>
      <p:sp>
        <p:nvSpPr>
          <p:cNvPr id="57" name="Google Shape;57;p1"/>
          <p:cNvSpPr txBox="1">
            <a:spLocks noGrp="1"/>
          </p:cNvSpPr>
          <p:nvPr>
            <p:ph type="title"/>
          </p:nvPr>
        </p:nvSpPr>
        <p:spPr>
          <a:xfrm>
            <a:off x="487681" y="396000"/>
            <a:ext cx="7141500" cy="3326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Font typeface="Franklin Gothic"/>
              <a:buNone/>
            </a:pPr>
            <a:r>
              <a:rPr lang="en-NZ"/>
              <a:t>Rauhuia – Principal Leadership Strategy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24055f03c5_0_6"/>
          <p:cNvSpPr txBox="1">
            <a:spLocks noGrp="1"/>
          </p:cNvSpPr>
          <p:nvPr>
            <p:ph type="title"/>
          </p:nvPr>
        </p:nvSpPr>
        <p:spPr>
          <a:xfrm>
            <a:off x="487680" y="396000"/>
            <a:ext cx="112551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Franklin Gothic"/>
              <a:buNone/>
            </a:pPr>
            <a:r>
              <a:rPr lang="en-NZ" dirty="0"/>
              <a:t>Themes</a:t>
            </a:r>
            <a:endParaRPr dirty="0"/>
          </a:p>
        </p:txBody>
      </p:sp>
      <p:sp>
        <p:nvSpPr>
          <p:cNvPr id="127" name="Google Shape;127;g124055f03c5_0_6"/>
          <p:cNvSpPr txBox="1">
            <a:spLocks noGrp="1"/>
          </p:cNvSpPr>
          <p:nvPr>
            <p:ph type="body" idx="1"/>
          </p:nvPr>
        </p:nvSpPr>
        <p:spPr>
          <a:xfrm>
            <a:off x="487679" y="1825625"/>
            <a:ext cx="99276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Clr>
                <a:schemeClr val="lt1"/>
              </a:buClr>
              <a:buSzPts val="2800"/>
              <a:buNone/>
            </a:pPr>
            <a:r>
              <a:rPr lang="en-NZ" dirty="0"/>
              <a:t>Principal PLD and principal support and wellbeing are inextricably linked. </a:t>
            </a:r>
          </a:p>
          <a:p>
            <a:pPr marL="0" lvl="0" indent="0" algn="l" rtl="0">
              <a:lnSpc>
                <a:spcPct val="90000"/>
              </a:lnSpc>
              <a:spcBef>
                <a:spcPts val="1000"/>
              </a:spcBef>
              <a:spcAft>
                <a:spcPts val="0"/>
              </a:spcAft>
              <a:buClr>
                <a:schemeClr val="lt1"/>
              </a:buClr>
              <a:buSzPts val="2800"/>
              <a:buNone/>
            </a:pPr>
            <a:r>
              <a:rPr lang="en-NZ" dirty="0"/>
              <a:t>Excessive workload is negatively impacting principals. This is affecting both principal wellbeing and the ability of individuals to engage with principal PLD. </a:t>
            </a:r>
          </a:p>
          <a:p>
            <a:pPr marL="0" lvl="0" indent="0" algn="l" rtl="0">
              <a:lnSpc>
                <a:spcPct val="90000"/>
              </a:lnSpc>
              <a:spcBef>
                <a:spcPts val="1000"/>
              </a:spcBef>
              <a:spcAft>
                <a:spcPts val="0"/>
              </a:spcAft>
              <a:buClr>
                <a:schemeClr val="lt1"/>
              </a:buClr>
              <a:buSzPts val="2800"/>
              <a:buNone/>
            </a:pPr>
            <a:r>
              <a:rPr lang="en-NZ" dirty="0"/>
              <a:t>There is serious concern about the sustainability of the role of principal. </a:t>
            </a:r>
          </a:p>
          <a:p>
            <a:pPr marL="0" lvl="0" indent="0" algn="l" rtl="0">
              <a:lnSpc>
                <a:spcPct val="90000"/>
              </a:lnSpc>
              <a:spcBef>
                <a:spcPts val="1000"/>
              </a:spcBef>
              <a:spcAft>
                <a:spcPts val="0"/>
              </a:spcAft>
              <a:buClr>
                <a:schemeClr val="lt1"/>
              </a:buClr>
              <a:buSzPts val="2800"/>
              <a:buNone/>
            </a:pPr>
            <a:r>
              <a:rPr lang="en-NZ" dirty="0"/>
              <a:t>The level of trust between principals and educational organisations is low. This is particularly the case for the Ministry.</a:t>
            </a:r>
            <a:endParaRPr dirty="0"/>
          </a:p>
          <a:p>
            <a:pPr marL="0" lvl="0" indent="457200" algn="l" rtl="0">
              <a:lnSpc>
                <a:spcPct val="90000"/>
              </a:lnSpc>
              <a:spcBef>
                <a:spcPts val="1000"/>
              </a:spcBef>
              <a:spcAft>
                <a:spcPts val="0"/>
              </a:spcAft>
              <a:buClr>
                <a:schemeClr val="lt1"/>
              </a:buClr>
              <a:buSzPts val="28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24055f03c5_0_6"/>
          <p:cNvSpPr txBox="1">
            <a:spLocks noGrp="1"/>
          </p:cNvSpPr>
          <p:nvPr>
            <p:ph type="title"/>
          </p:nvPr>
        </p:nvSpPr>
        <p:spPr>
          <a:xfrm>
            <a:off x="487680" y="396000"/>
            <a:ext cx="112551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Franklin Gothic"/>
              <a:buNone/>
            </a:pPr>
            <a:r>
              <a:rPr lang="en-NZ" dirty="0"/>
              <a:t>Themes</a:t>
            </a:r>
            <a:endParaRPr dirty="0"/>
          </a:p>
        </p:txBody>
      </p:sp>
      <p:sp>
        <p:nvSpPr>
          <p:cNvPr id="127" name="Google Shape;127;g124055f03c5_0_6"/>
          <p:cNvSpPr txBox="1">
            <a:spLocks noGrp="1"/>
          </p:cNvSpPr>
          <p:nvPr>
            <p:ph type="body" idx="1"/>
          </p:nvPr>
        </p:nvSpPr>
        <p:spPr>
          <a:xfrm>
            <a:off x="487679" y="1825625"/>
            <a:ext cx="9927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lt1"/>
              </a:buClr>
              <a:buSzPts val="2800"/>
              <a:buNone/>
            </a:pPr>
            <a:r>
              <a:rPr lang="en-NZ" dirty="0"/>
              <a:t>The Ministry and Teaching Council must work together to ensure principals have equitable access to the principal PLD they need. </a:t>
            </a:r>
          </a:p>
          <a:p>
            <a:pPr marL="0" lvl="0" indent="0" algn="l" rtl="0">
              <a:lnSpc>
                <a:spcPct val="90000"/>
              </a:lnSpc>
              <a:spcBef>
                <a:spcPts val="1000"/>
              </a:spcBef>
              <a:spcAft>
                <a:spcPts val="0"/>
              </a:spcAft>
              <a:buClr>
                <a:schemeClr val="lt1"/>
              </a:buClr>
              <a:buSzPts val="2800"/>
              <a:buNone/>
            </a:pPr>
            <a:r>
              <a:rPr lang="en-NZ" dirty="0"/>
              <a:t>Specific PLD initiatives are needed to encourage aspiring principals, in particular those who identify as Māori and Pasifika. </a:t>
            </a:r>
          </a:p>
          <a:p>
            <a:pPr marL="0" lvl="0" indent="0" algn="l" rtl="0">
              <a:lnSpc>
                <a:spcPct val="90000"/>
              </a:lnSpc>
              <a:spcBef>
                <a:spcPts val="1000"/>
              </a:spcBef>
              <a:spcAft>
                <a:spcPts val="0"/>
              </a:spcAft>
              <a:buClr>
                <a:schemeClr val="lt1"/>
              </a:buClr>
              <a:buSzPts val="2800"/>
              <a:buNone/>
            </a:pPr>
            <a:r>
              <a:rPr lang="en-NZ" dirty="0"/>
              <a:t>The role of principal needs to be championed and promoted so that it is seen as a desirable career step as well as a manageable and rewarding job. </a:t>
            </a:r>
            <a:endParaRPr dirty="0"/>
          </a:p>
        </p:txBody>
      </p:sp>
    </p:spTree>
    <p:extLst>
      <p:ext uri="{BB962C8B-B14F-4D97-AF65-F5344CB8AC3E}">
        <p14:creationId xmlns:p14="http://schemas.microsoft.com/office/powerpoint/2010/main" val="2346783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24055f03c5_0_6"/>
          <p:cNvSpPr txBox="1">
            <a:spLocks noGrp="1"/>
          </p:cNvSpPr>
          <p:nvPr>
            <p:ph type="title"/>
          </p:nvPr>
        </p:nvSpPr>
        <p:spPr>
          <a:xfrm>
            <a:off x="487680" y="396000"/>
            <a:ext cx="112551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Franklin Gothic"/>
              <a:buNone/>
            </a:pPr>
            <a:r>
              <a:rPr lang="en-NZ"/>
              <a:t>Recommendations</a:t>
            </a:r>
            <a:endParaRPr/>
          </a:p>
        </p:txBody>
      </p:sp>
      <p:sp>
        <p:nvSpPr>
          <p:cNvPr id="127" name="Google Shape;127;g124055f03c5_0_6"/>
          <p:cNvSpPr txBox="1">
            <a:spLocks noGrp="1"/>
          </p:cNvSpPr>
          <p:nvPr>
            <p:ph type="body" idx="1"/>
          </p:nvPr>
        </p:nvSpPr>
        <p:spPr>
          <a:xfrm>
            <a:off x="487679" y="1825625"/>
            <a:ext cx="9927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lt1"/>
              </a:buClr>
              <a:buSzPts val="2800"/>
              <a:buNone/>
            </a:pPr>
            <a:r>
              <a:rPr lang="en-NZ"/>
              <a:t>1:  Address workload</a:t>
            </a:r>
            <a:endParaRPr/>
          </a:p>
          <a:p>
            <a:pPr marL="0" lvl="0" indent="0" algn="l" rtl="0">
              <a:lnSpc>
                <a:spcPct val="90000"/>
              </a:lnSpc>
              <a:spcBef>
                <a:spcPts val="1000"/>
              </a:spcBef>
              <a:spcAft>
                <a:spcPts val="0"/>
              </a:spcAft>
              <a:buClr>
                <a:schemeClr val="lt1"/>
              </a:buClr>
              <a:buSzPts val="2800"/>
              <a:buNone/>
            </a:pPr>
            <a:r>
              <a:rPr lang="en-NZ"/>
              <a:t>2. Develop a formal and coherent programme for principal professional development and support</a:t>
            </a:r>
            <a:endParaRPr/>
          </a:p>
          <a:p>
            <a:pPr marL="0" lvl="0" indent="0" algn="l" rtl="0">
              <a:lnSpc>
                <a:spcPct val="90000"/>
              </a:lnSpc>
              <a:spcBef>
                <a:spcPts val="1000"/>
              </a:spcBef>
              <a:spcAft>
                <a:spcPts val="0"/>
              </a:spcAft>
              <a:buClr>
                <a:schemeClr val="lt1"/>
              </a:buClr>
              <a:buSzPts val="2800"/>
              <a:buNone/>
            </a:pPr>
            <a:r>
              <a:rPr lang="en-NZ"/>
              <a:t>3. Ensure there is tailored support for all principals</a:t>
            </a:r>
            <a:endParaRPr/>
          </a:p>
          <a:p>
            <a:pPr marL="0" lvl="0" indent="0" algn="l" rtl="0">
              <a:lnSpc>
                <a:spcPct val="90000"/>
              </a:lnSpc>
              <a:spcBef>
                <a:spcPts val="1000"/>
              </a:spcBef>
              <a:spcAft>
                <a:spcPts val="0"/>
              </a:spcAft>
              <a:buClr>
                <a:schemeClr val="lt1"/>
              </a:buClr>
              <a:buSzPts val="2800"/>
              <a:buNone/>
            </a:pPr>
            <a:r>
              <a:rPr lang="en-NZ"/>
              <a:t>4. Ensure equitable access to principal PLD for all principals</a:t>
            </a:r>
            <a:endParaRPr/>
          </a:p>
          <a:p>
            <a:pPr marL="0" lvl="0" indent="0" algn="l" rtl="0">
              <a:lnSpc>
                <a:spcPct val="90000"/>
              </a:lnSpc>
              <a:spcBef>
                <a:spcPts val="1000"/>
              </a:spcBef>
              <a:spcAft>
                <a:spcPts val="0"/>
              </a:spcAft>
              <a:buClr>
                <a:schemeClr val="lt1"/>
              </a:buClr>
              <a:buSzPts val="2800"/>
              <a:buNone/>
            </a:pPr>
            <a:endParaRPr/>
          </a:p>
          <a:p>
            <a:pPr marL="0" lvl="0" indent="457200" algn="l" rtl="0">
              <a:lnSpc>
                <a:spcPct val="90000"/>
              </a:lnSpc>
              <a:spcBef>
                <a:spcPts val="1000"/>
              </a:spcBef>
              <a:spcAft>
                <a:spcPts val="0"/>
              </a:spcAft>
              <a:buClr>
                <a:schemeClr val="lt1"/>
              </a:buClr>
              <a:buSzPts val="2800"/>
              <a:buNone/>
            </a:pPr>
            <a:endParaRPr/>
          </a:p>
        </p:txBody>
      </p:sp>
    </p:spTree>
    <p:extLst>
      <p:ext uri="{BB962C8B-B14F-4D97-AF65-F5344CB8AC3E}">
        <p14:creationId xmlns:p14="http://schemas.microsoft.com/office/powerpoint/2010/main" val="61254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4"/>
          <p:cNvSpPr txBox="1">
            <a:spLocks noGrp="1"/>
          </p:cNvSpPr>
          <p:nvPr>
            <p:ph type="title"/>
          </p:nvPr>
        </p:nvSpPr>
        <p:spPr>
          <a:xfrm>
            <a:off x="487680" y="396000"/>
            <a:ext cx="1125514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Franklin Gothic"/>
              <a:buNone/>
            </a:pPr>
            <a:r>
              <a:rPr lang="en-NZ"/>
              <a:t>Why we want to do this work</a:t>
            </a:r>
            <a:endParaRPr/>
          </a:p>
        </p:txBody>
      </p:sp>
      <p:sp>
        <p:nvSpPr>
          <p:cNvPr id="64" name="Google Shape;64;p4"/>
          <p:cNvSpPr txBox="1">
            <a:spLocks noGrp="1"/>
          </p:cNvSpPr>
          <p:nvPr>
            <p:ph type="body" idx="1"/>
          </p:nvPr>
        </p:nvSpPr>
        <p:spPr>
          <a:xfrm>
            <a:off x="487680" y="1825625"/>
            <a:ext cx="1067562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n-NZ"/>
              <a:t>National wellbeing data about school leaders from research is not good.</a:t>
            </a:r>
            <a:endParaRPr/>
          </a:p>
          <a:p>
            <a:pPr marL="228600" lvl="0" indent="-228600" algn="l" rtl="0">
              <a:lnSpc>
                <a:spcPct val="90000"/>
              </a:lnSpc>
              <a:spcBef>
                <a:spcPts val="1000"/>
              </a:spcBef>
              <a:spcAft>
                <a:spcPts val="0"/>
              </a:spcAft>
              <a:buClr>
                <a:schemeClr val="lt1"/>
              </a:buClr>
              <a:buSzPts val="2800"/>
              <a:buChar char="•"/>
            </a:pPr>
            <a:r>
              <a:rPr lang="en-NZ"/>
              <a:t>Our own observations over the years concern and saddened us.</a:t>
            </a:r>
            <a:endParaRPr/>
          </a:p>
          <a:p>
            <a:pPr marL="228600" lvl="0" indent="-228600" algn="l" rtl="0">
              <a:lnSpc>
                <a:spcPct val="90000"/>
              </a:lnSpc>
              <a:spcBef>
                <a:spcPts val="1000"/>
              </a:spcBef>
              <a:spcAft>
                <a:spcPts val="0"/>
              </a:spcAft>
              <a:buClr>
                <a:schemeClr val="lt1"/>
              </a:buClr>
              <a:buSzPts val="2800"/>
              <a:buChar char="•"/>
            </a:pPr>
            <a:r>
              <a:rPr lang="en-NZ"/>
              <a:t>We believe this is a unique opportunity to be part of a genuine process of significant improvement.</a:t>
            </a:r>
            <a:endParaRPr/>
          </a:p>
          <a:p>
            <a:pPr marL="228600" lvl="0" indent="-228600" algn="l" rtl="0">
              <a:lnSpc>
                <a:spcPct val="90000"/>
              </a:lnSpc>
              <a:spcBef>
                <a:spcPts val="1000"/>
              </a:spcBef>
              <a:spcAft>
                <a:spcPts val="0"/>
              </a:spcAft>
              <a:buClr>
                <a:schemeClr val="lt1"/>
              </a:buClr>
              <a:buSzPts val="2800"/>
              <a:buChar char="•"/>
            </a:pPr>
            <a:r>
              <a:rPr lang="en-NZ"/>
              <a:t>The Teaching Council and MOE are aligned and jointly responsible for the success of the leadership strategy.</a:t>
            </a:r>
            <a:endParaRPr/>
          </a:p>
          <a:p>
            <a:pPr marL="228600" lvl="0" indent="-228600" algn="l" rtl="0">
              <a:lnSpc>
                <a:spcPct val="90000"/>
              </a:lnSpc>
              <a:spcBef>
                <a:spcPts val="1000"/>
              </a:spcBef>
              <a:spcAft>
                <a:spcPts val="0"/>
              </a:spcAft>
              <a:buClr>
                <a:schemeClr val="lt1"/>
              </a:buClr>
              <a:buSzPts val="2800"/>
              <a:buChar char="•"/>
            </a:pPr>
            <a:r>
              <a:rPr lang="en-NZ"/>
              <a:t>We both believe there is a genuine collective desire to improve outcomes for Principal leadership in NZ.     </a:t>
            </a:r>
            <a:endParaRPr/>
          </a:p>
          <a:p>
            <a:pPr marL="228600" lvl="0" indent="-50800" algn="l" rtl="0">
              <a:lnSpc>
                <a:spcPct val="90000"/>
              </a:lnSpc>
              <a:spcBef>
                <a:spcPts val="1000"/>
              </a:spcBef>
              <a:spcAft>
                <a:spcPts val="0"/>
              </a:spcAft>
              <a:buClr>
                <a:schemeClr val="lt1"/>
              </a:buClr>
              <a:buSzPts val="2800"/>
              <a:buNone/>
            </a:pPr>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5"/>
          <p:cNvSpPr txBox="1">
            <a:spLocks noGrp="1"/>
          </p:cNvSpPr>
          <p:nvPr>
            <p:ph type="title"/>
          </p:nvPr>
        </p:nvSpPr>
        <p:spPr>
          <a:xfrm>
            <a:off x="487680" y="396000"/>
            <a:ext cx="1125514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Franklin Gothic"/>
              <a:buNone/>
            </a:pPr>
            <a:r>
              <a:rPr lang="en-NZ"/>
              <a:t>Our Task</a:t>
            </a:r>
            <a:endParaRPr/>
          </a:p>
        </p:txBody>
      </p:sp>
      <p:sp>
        <p:nvSpPr>
          <p:cNvPr id="71" name="Google Shape;71;p5"/>
          <p:cNvSpPr txBox="1">
            <a:spLocks noGrp="1"/>
          </p:cNvSpPr>
          <p:nvPr>
            <p:ph type="body" idx="1"/>
          </p:nvPr>
        </p:nvSpPr>
        <p:spPr>
          <a:xfrm>
            <a:off x="487680" y="1825625"/>
            <a:ext cx="1067562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n-NZ"/>
              <a:t>To lead the development of the Principal PLD strand of the leadership strategy with the Teaching Council.</a:t>
            </a:r>
            <a:endParaRPr/>
          </a:p>
          <a:p>
            <a:pPr marL="228600" lvl="0" indent="-228600" algn="l" rtl="0">
              <a:lnSpc>
                <a:spcPct val="90000"/>
              </a:lnSpc>
              <a:spcBef>
                <a:spcPts val="1000"/>
              </a:spcBef>
              <a:spcAft>
                <a:spcPts val="0"/>
              </a:spcAft>
              <a:buClr>
                <a:schemeClr val="lt1"/>
              </a:buClr>
              <a:buSzPts val="2800"/>
              <a:buChar char="•"/>
            </a:pPr>
            <a:r>
              <a:rPr lang="en-NZ"/>
              <a:t>To engage with Principals about leadership growth and development and how they can be best supported by the system.</a:t>
            </a:r>
            <a:endParaRPr/>
          </a:p>
          <a:p>
            <a:pPr marL="228600" lvl="0" indent="-228600" algn="l" rtl="0">
              <a:lnSpc>
                <a:spcPct val="90000"/>
              </a:lnSpc>
              <a:spcBef>
                <a:spcPts val="1000"/>
              </a:spcBef>
              <a:spcAft>
                <a:spcPts val="0"/>
              </a:spcAft>
              <a:buClr>
                <a:schemeClr val="lt1"/>
              </a:buClr>
              <a:buSzPts val="2800"/>
              <a:buChar char="•"/>
            </a:pPr>
            <a:r>
              <a:rPr lang="en-NZ"/>
              <a:t>To provide the Teaching Council/MOE with feedback from Principals describing how the strategy could succeed for them – particularly relating to Profesional learning and development.  </a:t>
            </a:r>
            <a:endParaRPr/>
          </a:p>
          <a:p>
            <a:pPr marL="228600" lvl="0" indent="-50800" algn="l" rtl="0">
              <a:lnSpc>
                <a:spcPct val="90000"/>
              </a:lnSpc>
              <a:spcBef>
                <a:spcPts val="1000"/>
              </a:spcBef>
              <a:spcAft>
                <a:spcPts val="0"/>
              </a:spcAft>
              <a:buClr>
                <a:schemeClr val="lt1"/>
              </a:buClr>
              <a:buSzPts val="2800"/>
              <a:buNone/>
            </a:pP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6"/>
          <p:cNvSpPr txBox="1">
            <a:spLocks noGrp="1"/>
          </p:cNvSpPr>
          <p:nvPr>
            <p:ph type="title"/>
          </p:nvPr>
        </p:nvSpPr>
        <p:spPr>
          <a:xfrm>
            <a:off x="487680" y="396000"/>
            <a:ext cx="1125514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Franklin Gothic"/>
              <a:buNone/>
            </a:pPr>
            <a:r>
              <a:rPr lang="en-NZ"/>
              <a:t>Our Consulation Process</a:t>
            </a:r>
            <a:endParaRPr/>
          </a:p>
        </p:txBody>
      </p:sp>
      <p:sp>
        <p:nvSpPr>
          <p:cNvPr id="78" name="Google Shape;78;p6"/>
          <p:cNvSpPr txBox="1">
            <a:spLocks noGrp="1"/>
          </p:cNvSpPr>
          <p:nvPr>
            <p:ph type="body" idx="1"/>
          </p:nvPr>
        </p:nvSpPr>
        <p:spPr>
          <a:xfrm>
            <a:off x="487680" y="1825625"/>
            <a:ext cx="1067562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NZ" b="1"/>
              <a:t>Iterative process involving the following:</a:t>
            </a:r>
            <a:endParaRPr/>
          </a:p>
          <a:p>
            <a:pPr marL="228600" lvl="0" indent="-228600" algn="l" rtl="0">
              <a:lnSpc>
                <a:spcPct val="90000"/>
              </a:lnSpc>
              <a:spcBef>
                <a:spcPts val="1000"/>
              </a:spcBef>
              <a:spcAft>
                <a:spcPts val="0"/>
              </a:spcAft>
              <a:buSzPts val="2800"/>
              <a:buChar char="•"/>
            </a:pPr>
            <a:r>
              <a:rPr lang="en-NZ"/>
              <a:t>Principal Executive Committees</a:t>
            </a:r>
            <a:endParaRPr/>
          </a:p>
          <a:p>
            <a:pPr marL="228600" lvl="0" indent="-228600" algn="l" rtl="0">
              <a:lnSpc>
                <a:spcPct val="90000"/>
              </a:lnSpc>
              <a:spcBef>
                <a:spcPts val="1000"/>
              </a:spcBef>
              <a:spcAft>
                <a:spcPts val="0"/>
              </a:spcAft>
              <a:buSzPts val="2800"/>
              <a:buChar char="•"/>
            </a:pPr>
            <a:r>
              <a:rPr lang="en-NZ"/>
              <a:t>Principal Association Meetings &amp; face-to-face workshops </a:t>
            </a:r>
            <a:endParaRPr/>
          </a:p>
          <a:p>
            <a:pPr marL="228600" lvl="0" indent="-228600" algn="l" rtl="0">
              <a:lnSpc>
                <a:spcPct val="90000"/>
              </a:lnSpc>
              <a:spcBef>
                <a:spcPts val="1000"/>
              </a:spcBef>
              <a:spcAft>
                <a:spcPts val="0"/>
              </a:spcAft>
              <a:buClr>
                <a:schemeClr val="lt1"/>
              </a:buClr>
              <a:buSzPts val="2800"/>
              <a:buChar char="•"/>
            </a:pPr>
            <a:r>
              <a:rPr lang="en-NZ"/>
              <a:t>On-line survey for all principals</a:t>
            </a:r>
            <a:endParaRPr/>
          </a:p>
          <a:p>
            <a:pPr marL="228600" lvl="0" indent="-228600" algn="l" rtl="0">
              <a:lnSpc>
                <a:spcPct val="90000"/>
              </a:lnSpc>
              <a:spcBef>
                <a:spcPts val="1000"/>
              </a:spcBef>
              <a:spcAft>
                <a:spcPts val="0"/>
              </a:spcAft>
              <a:buSzPts val="2800"/>
              <a:buChar char="•"/>
            </a:pPr>
            <a:r>
              <a:rPr lang="en-NZ"/>
              <a:t>Case-studies</a:t>
            </a:r>
            <a:endParaRPr/>
          </a:p>
          <a:p>
            <a:pPr marL="228600" lvl="0" indent="-228600" algn="l" rtl="0">
              <a:lnSpc>
                <a:spcPct val="90000"/>
              </a:lnSpc>
              <a:spcBef>
                <a:spcPts val="1000"/>
              </a:spcBef>
              <a:spcAft>
                <a:spcPts val="0"/>
              </a:spcAft>
              <a:buClr>
                <a:schemeClr val="lt1"/>
              </a:buClr>
              <a:buSzPts val="2800"/>
              <a:buChar char="•"/>
            </a:pPr>
            <a:r>
              <a:rPr lang="en-NZ"/>
              <a:t>Collate and synthesise key themes</a:t>
            </a:r>
            <a:endParaRPr/>
          </a:p>
          <a:p>
            <a:pPr marL="228600" lvl="0" indent="-228600" algn="l" rtl="0">
              <a:lnSpc>
                <a:spcPct val="90000"/>
              </a:lnSpc>
              <a:spcBef>
                <a:spcPts val="1000"/>
              </a:spcBef>
              <a:spcAft>
                <a:spcPts val="0"/>
              </a:spcAft>
              <a:buClr>
                <a:schemeClr val="lt1"/>
              </a:buClr>
              <a:buSzPts val="2800"/>
              <a:buChar char="•"/>
            </a:pPr>
            <a:r>
              <a:rPr lang="en-NZ"/>
              <a:t>Reporting back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7"/>
          <p:cNvSpPr txBox="1">
            <a:spLocks noGrp="1"/>
          </p:cNvSpPr>
          <p:nvPr>
            <p:ph type="title"/>
          </p:nvPr>
        </p:nvSpPr>
        <p:spPr>
          <a:xfrm>
            <a:off x="487680" y="396000"/>
            <a:ext cx="1125514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Franklin Gothic"/>
              <a:buNone/>
            </a:pPr>
            <a:r>
              <a:rPr lang="en-NZ"/>
              <a:t>Background </a:t>
            </a:r>
            <a:endParaRPr/>
          </a:p>
        </p:txBody>
      </p:sp>
      <p:sp>
        <p:nvSpPr>
          <p:cNvPr id="85" name="Google Shape;85;p7"/>
          <p:cNvSpPr txBox="1">
            <a:spLocks noGrp="1"/>
          </p:cNvSpPr>
          <p:nvPr>
            <p:ph type="body" idx="1"/>
          </p:nvPr>
        </p:nvSpPr>
        <p:spPr>
          <a:xfrm>
            <a:off x="487679" y="1825625"/>
            <a:ext cx="10931169" cy="4351338"/>
          </a:xfrm>
          <a:prstGeom prst="rect">
            <a:avLst/>
          </a:prstGeom>
          <a:noFill/>
          <a:ln>
            <a:noFill/>
          </a:ln>
        </p:spPr>
        <p:txBody>
          <a:bodyPr spcFirstLastPara="1" wrap="square" lIns="91425" tIns="45700" rIns="91425" bIns="45700" anchor="t" anchorCtr="0">
            <a:normAutofit/>
          </a:bodyPr>
          <a:lstStyle/>
          <a:p>
            <a:pPr marL="503999" lvl="0" indent="0" algn="l" rtl="0">
              <a:lnSpc>
                <a:spcPct val="90000"/>
              </a:lnSpc>
              <a:spcBef>
                <a:spcPts val="0"/>
              </a:spcBef>
              <a:spcAft>
                <a:spcPts val="0"/>
              </a:spcAft>
              <a:buClr>
                <a:schemeClr val="lt1"/>
              </a:buClr>
              <a:buSzPts val="2800"/>
              <a:buNone/>
            </a:pPr>
            <a:r>
              <a:rPr lang="en-NZ"/>
              <a:t>Tomorrow’s Schools Review Recommendations:</a:t>
            </a:r>
            <a:endParaRPr/>
          </a:p>
          <a:p>
            <a:pPr marL="0" lvl="0" indent="0" algn="l" rtl="0">
              <a:lnSpc>
                <a:spcPct val="90000"/>
              </a:lnSpc>
              <a:spcBef>
                <a:spcPts val="0"/>
              </a:spcBef>
              <a:spcAft>
                <a:spcPts val="0"/>
              </a:spcAft>
              <a:buClr>
                <a:schemeClr val="lt1"/>
              </a:buClr>
              <a:buSzPts val="2800"/>
              <a:buNone/>
            </a:pPr>
            <a:endParaRPr/>
          </a:p>
          <a:p>
            <a:pPr marL="1371600" lvl="0" indent="-406400" algn="l" rtl="0">
              <a:lnSpc>
                <a:spcPct val="90000"/>
              </a:lnSpc>
              <a:spcBef>
                <a:spcPts val="1000"/>
              </a:spcBef>
              <a:spcAft>
                <a:spcPts val="0"/>
              </a:spcAft>
              <a:buSzPts val="2800"/>
              <a:buAutoNum type="arabicPeriod"/>
            </a:pPr>
            <a:r>
              <a:rPr lang="en-NZ"/>
              <a:t>MOE redesign: ESA &amp; Leadership Advisors</a:t>
            </a:r>
            <a:endParaRPr/>
          </a:p>
          <a:p>
            <a:pPr marL="1371600" lvl="0" indent="-406400" algn="l" rtl="0">
              <a:lnSpc>
                <a:spcPct val="90000"/>
              </a:lnSpc>
              <a:spcBef>
                <a:spcPts val="0"/>
              </a:spcBef>
              <a:spcAft>
                <a:spcPts val="0"/>
              </a:spcAft>
              <a:buSzPts val="2800"/>
              <a:buAutoNum type="arabicPeriod"/>
            </a:pPr>
            <a:r>
              <a:rPr lang="en-NZ"/>
              <a:t>Strengthening Principal Leadership</a:t>
            </a:r>
            <a:endParaRPr/>
          </a:p>
          <a:p>
            <a:pPr marL="1371600" lvl="0" indent="-406400" algn="l" rtl="0">
              <a:lnSpc>
                <a:spcPct val="90000"/>
              </a:lnSpc>
              <a:spcBef>
                <a:spcPts val="0"/>
              </a:spcBef>
              <a:spcAft>
                <a:spcPts val="0"/>
              </a:spcAft>
              <a:buSzPts val="2800"/>
              <a:buAutoNum type="arabicPeriod"/>
            </a:pPr>
            <a:r>
              <a:rPr lang="en-NZ"/>
              <a:t>Balancing local and national responsibilities </a:t>
            </a:r>
            <a:endParaRPr/>
          </a:p>
          <a:p>
            <a:pPr marL="504000" lvl="0" indent="0" algn="l" rtl="0">
              <a:lnSpc>
                <a:spcPct val="90000"/>
              </a:lnSpc>
              <a:spcBef>
                <a:spcPts val="1000"/>
              </a:spcBef>
              <a:spcAft>
                <a:spcPts val="0"/>
              </a:spcAft>
              <a:buClr>
                <a:schemeClr val="lt1"/>
              </a:buClr>
              <a:buSzPts val="2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3"/>
          <p:cNvPicPr preferRelativeResize="0"/>
          <p:nvPr/>
        </p:nvPicPr>
        <p:blipFill rotWithShape="1">
          <a:blip r:embed="rId3">
            <a:alphaModFix/>
          </a:blip>
          <a:srcRect/>
          <a:stretch/>
        </p:blipFill>
        <p:spPr>
          <a:xfrm>
            <a:off x="0" y="317979"/>
            <a:ext cx="4986712" cy="6228683"/>
          </a:xfrm>
          <a:prstGeom prst="rect">
            <a:avLst/>
          </a:prstGeom>
          <a:noFill/>
          <a:ln>
            <a:noFill/>
          </a:ln>
        </p:spPr>
      </p:pic>
      <p:sp>
        <p:nvSpPr>
          <p:cNvPr id="92" name="Google Shape;92;p13"/>
          <p:cNvSpPr/>
          <p:nvPr/>
        </p:nvSpPr>
        <p:spPr>
          <a:xfrm>
            <a:off x="5571600" y="525400"/>
            <a:ext cx="5366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1" i="0" u="none" strike="noStrike" cap="none">
                <a:solidFill>
                  <a:schemeClr val="dk1"/>
                </a:solidFill>
                <a:latin typeface="Libre Franklin"/>
                <a:ea typeface="Libre Franklin"/>
                <a:cs typeface="Libre Franklin"/>
                <a:sym typeface="Libre Franklin"/>
              </a:rPr>
              <a:t>Building and sustaining high trust relationships</a:t>
            </a:r>
            <a:endParaRPr sz="1800" b="1" i="0" u="none" strike="noStrike" cap="none">
              <a:solidFill>
                <a:schemeClr val="dk1"/>
              </a:solidFill>
              <a:latin typeface="Libre Franklin"/>
              <a:ea typeface="Libre Franklin"/>
              <a:cs typeface="Libre Franklin"/>
              <a:sym typeface="Libre Franklin"/>
            </a:endParaRPr>
          </a:p>
        </p:txBody>
      </p:sp>
      <p:sp>
        <p:nvSpPr>
          <p:cNvPr id="93" name="Google Shape;93;p13"/>
          <p:cNvSpPr/>
          <p:nvPr/>
        </p:nvSpPr>
        <p:spPr>
          <a:xfrm>
            <a:off x="5610447" y="1023201"/>
            <a:ext cx="60960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1" i="0" u="none" strike="noStrike" cap="none">
                <a:solidFill>
                  <a:schemeClr val="dk1"/>
                </a:solidFill>
                <a:latin typeface="Libre Franklin"/>
                <a:ea typeface="Libre Franklin"/>
                <a:cs typeface="Libre Franklin"/>
                <a:sym typeface="Libre Franklin"/>
              </a:rPr>
              <a:t>Ensuring culturally responsive practice and understanding of Aotearoa New Zealand’s cultural heritage, using Te Tiriti o Waitangi as the foundation</a:t>
            </a:r>
            <a:endParaRPr sz="1800" b="1" i="0" u="none" strike="noStrike" cap="none">
              <a:solidFill>
                <a:schemeClr val="dk1"/>
              </a:solidFill>
              <a:latin typeface="Libre Franklin"/>
              <a:ea typeface="Libre Franklin"/>
              <a:cs typeface="Libre Franklin"/>
              <a:sym typeface="Libre Franklin"/>
            </a:endParaRPr>
          </a:p>
        </p:txBody>
      </p:sp>
      <p:sp>
        <p:nvSpPr>
          <p:cNvPr id="94" name="Google Shape;94;p13"/>
          <p:cNvSpPr/>
          <p:nvPr/>
        </p:nvSpPr>
        <p:spPr>
          <a:xfrm>
            <a:off x="5610447" y="2075088"/>
            <a:ext cx="60960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1" i="0" u="none" strike="noStrike" cap="none">
                <a:solidFill>
                  <a:schemeClr val="dk1"/>
                </a:solidFill>
                <a:latin typeface="Libre Franklin"/>
                <a:ea typeface="Libre Franklin"/>
                <a:cs typeface="Libre Franklin"/>
                <a:sym typeface="Libre Franklin"/>
              </a:rPr>
              <a:t>Building and sustaining collective leadership and professional community </a:t>
            </a:r>
            <a:endParaRPr sz="1800" b="1" i="0" u="none" strike="noStrike" cap="none">
              <a:solidFill>
                <a:schemeClr val="dk1"/>
              </a:solidFill>
              <a:latin typeface="Libre Franklin"/>
              <a:ea typeface="Libre Franklin"/>
              <a:cs typeface="Libre Franklin"/>
              <a:sym typeface="Libre Franklin"/>
            </a:endParaRPr>
          </a:p>
        </p:txBody>
      </p:sp>
      <p:sp>
        <p:nvSpPr>
          <p:cNvPr id="95" name="Google Shape;95;p13"/>
          <p:cNvSpPr/>
          <p:nvPr/>
        </p:nvSpPr>
        <p:spPr>
          <a:xfrm>
            <a:off x="5610451" y="2845925"/>
            <a:ext cx="4264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1" i="0" u="none" strike="noStrike" cap="none">
                <a:solidFill>
                  <a:schemeClr val="dk1"/>
                </a:solidFill>
                <a:latin typeface="Libre Franklin"/>
                <a:ea typeface="Libre Franklin"/>
                <a:cs typeface="Libre Franklin"/>
                <a:sym typeface="Libre Franklin"/>
              </a:rPr>
              <a:t>Strategically thinking and planning</a:t>
            </a:r>
            <a:endParaRPr sz="1400" b="1" i="0" u="none" strike="noStrike" cap="none">
              <a:solidFill>
                <a:srgbClr val="000000"/>
              </a:solidFill>
            </a:endParaRPr>
          </a:p>
        </p:txBody>
      </p:sp>
      <p:sp>
        <p:nvSpPr>
          <p:cNvPr id="96" name="Google Shape;96;p13"/>
          <p:cNvSpPr/>
          <p:nvPr/>
        </p:nvSpPr>
        <p:spPr>
          <a:xfrm>
            <a:off x="5610451" y="3330500"/>
            <a:ext cx="5289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1" i="0" u="none" strike="noStrike" cap="none">
                <a:solidFill>
                  <a:schemeClr val="dk1"/>
                </a:solidFill>
                <a:latin typeface="Libre Franklin"/>
                <a:ea typeface="Libre Franklin"/>
                <a:cs typeface="Libre Franklin"/>
                <a:sym typeface="Libre Franklin"/>
              </a:rPr>
              <a:t>Evaluating practices in relation to outcomes</a:t>
            </a:r>
            <a:endParaRPr sz="1800" b="1" i="0" u="none" strike="noStrike" cap="none">
              <a:solidFill>
                <a:schemeClr val="dk1"/>
              </a:solidFill>
              <a:latin typeface="Libre Franklin"/>
              <a:ea typeface="Libre Franklin"/>
              <a:cs typeface="Libre Franklin"/>
              <a:sym typeface="Libre Franklin"/>
            </a:endParaRPr>
          </a:p>
        </p:txBody>
      </p:sp>
      <p:sp>
        <p:nvSpPr>
          <p:cNvPr id="97" name="Google Shape;97;p13"/>
          <p:cNvSpPr/>
          <p:nvPr/>
        </p:nvSpPr>
        <p:spPr>
          <a:xfrm>
            <a:off x="5644950" y="3831840"/>
            <a:ext cx="60270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1" i="0" u="none" strike="noStrike" cap="none">
                <a:solidFill>
                  <a:schemeClr val="dk1"/>
                </a:solidFill>
                <a:latin typeface="Libre Franklin"/>
                <a:ea typeface="Libre Franklin"/>
                <a:cs typeface="Libre Franklin"/>
                <a:sym typeface="Libre Franklin"/>
              </a:rPr>
              <a:t>Adept management of resources to achieve vision and goals</a:t>
            </a:r>
            <a:endParaRPr sz="1800" b="1" i="0" u="none" strike="noStrike" cap="none">
              <a:solidFill>
                <a:schemeClr val="dk1"/>
              </a:solidFill>
              <a:latin typeface="Libre Franklin"/>
              <a:ea typeface="Libre Franklin"/>
              <a:cs typeface="Libre Franklin"/>
              <a:sym typeface="Libre Franklin"/>
            </a:endParaRPr>
          </a:p>
        </p:txBody>
      </p:sp>
      <p:sp>
        <p:nvSpPr>
          <p:cNvPr id="98" name="Google Shape;98;p13"/>
          <p:cNvSpPr/>
          <p:nvPr/>
        </p:nvSpPr>
        <p:spPr>
          <a:xfrm>
            <a:off x="5610447" y="4471573"/>
            <a:ext cx="60960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1" i="0" u="none" strike="noStrike" cap="none">
                <a:solidFill>
                  <a:schemeClr val="dk1"/>
                </a:solidFill>
                <a:latin typeface="Libre Franklin"/>
                <a:ea typeface="Libre Franklin"/>
                <a:cs typeface="Libre Franklin"/>
                <a:sym typeface="Libre Franklin"/>
              </a:rPr>
              <a:t>Attending to their own learning as leaders and their own wellbeing</a:t>
            </a:r>
            <a:endParaRPr sz="1800" b="1" i="0" u="none" strike="noStrike" cap="none">
              <a:solidFill>
                <a:schemeClr val="dk1"/>
              </a:solidFill>
              <a:latin typeface="Libre Franklin"/>
              <a:ea typeface="Libre Franklin"/>
              <a:cs typeface="Libre Franklin"/>
              <a:sym typeface="Libre Franklin"/>
            </a:endParaRPr>
          </a:p>
        </p:txBody>
      </p:sp>
      <p:sp>
        <p:nvSpPr>
          <p:cNvPr id="99" name="Google Shape;99;p13"/>
          <p:cNvSpPr/>
          <p:nvPr/>
        </p:nvSpPr>
        <p:spPr>
          <a:xfrm>
            <a:off x="5571597" y="5166445"/>
            <a:ext cx="60960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1" i="0" u="none" strike="noStrike" cap="none">
                <a:solidFill>
                  <a:schemeClr val="dk1"/>
                </a:solidFill>
                <a:latin typeface="Libre Franklin"/>
                <a:ea typeface="Libre Franklin"/>
                <a:cs typeface="Libre Franklin"/>
                <a:sym typeface="Libre Franklin"/>
              </a:rPr>
              <a:t>Embodying the organisation’s values and showing moral purpose, optimism, agency, and resilience</a:t>
            </a:r>
            <a:endParaRPr sz="1800" b="1" i="0" u="none" strike="noStrike" cap="none">
              <a:solidFill>
                <a:schemeClr val="dk1"/>
              </a:solidFill>
              <a:latin typeface="Libre Franklin"/>
              <a:ea typeface="Libre Franklin"/>
              <a:cs typeface="Libre Franklin"/>
              <a:sym typeface="Libre Franklin"/>
            </a:endParaRPr>
          </a:p>
        </p:txBody>
      </p:sp>
      <p:sp>
        <p:nvSpPr>
          <p:cNvPr id="100" name="Google Shape;100;p13"/>
          <p:cNvSpPr/>
          <p:nvPr/>
        </p:nvSpPr>
        <p:spPr>
          <a:xfrm>
            <a:off x="5610447" y="5889553"/>
            <a:ext cx="60960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1" i="0" u="none" strike="noStrike" cap="none">
                <a:solidFill>
                  <a:schemeClr val="dk1"/>
                </a:solidFill>
                <a:latin typeface="Libre Franklin"/>
                <a:ea typeface="Libre Franklin"/>
                <a:cs typeface="Libre Franklin"/>
                <a:sym typeface="Libre Franklin"/>
              </a:rPr>
              <a:t>Contributing to the development and wellbeing of education beyond their organisation</a:t>
            </a:r>
            <a:endParaRPr sz="1800" b="1" i="0" u="none" strike="noStrike" cap="none">
              <a:solidFill>
                <a:schemeClr val="dk1"/>
              </a:solidFill>
              <a:latin typeface="Libre Franklin"/>
              <a:ea typeface="Libre Franklin"/>
              <a:cs typeface="Libre Franklin"/>
              <a:sym typeface="Libre Frankli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487680" y="396000"/>
            <a:ext cx="1125514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Franklin Gothic"/>
              <a:buNone/>
            </a:pPr>
            <a:r>
              <a:rPr lang="en-NZ"/>
              <a:t>Principal PLD : the context</a:t>
            </a:r>
            <a:br>
              <a:rPr lang="en-NZ"/>
            </a:br>
            <a:endParaRPr/>
          </a:p>
        </p:txBody>
      </p:sp>
      <p:sp>
        <p:nvSpPr>
          <p:cNvPr id="107" name="Google Shape;107;p15"/>
          <p:cNvSpPr txBox="1">
            <a:spLocks noGrp="1"/>
          </p:cNvSpPr>
          <p:nvPr>
            <p:ph type="body" idx="1"/>
          </p:nvPr>
        </p:nvSpPr>
        <p:spPr>
          <a:xfrm>
            <a:off x="487679" y="1825625"/>
            <a:ext cx="9927560" cy="4351338"/>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chemeClr val="lt1"/>
              </a:buClr>
              <a:buSzPts val="2800"/>
              <a:buNone/>
            </a:pPr>
            <a:r>
              <a:rPr lang="en-NZ"/>
              <a:t>Currently in NZ we do not have a coherent system to nurture Principal growth and development.</a:t>
            </a:r>
            <a:endParaRPr/>
          </a:p>
          <a:p>
            <a:pPr marL="0" lvl="0" indent="0" algn="l" rtl="0">
              <a:lnSpc>
                <a:spcPct val="90000"/>
              </a:lnSpc>
              <a:spcBef>
                <a:spcPts val="1000"/>
              </a:spcBef>
              <a:spcAft>
                <a:spcPts val="0"/>
              </a:spcAft>
              <a:buClr>
                <a:schemeClr val="lt1"/>
              </a:buClr>
              <a:buSzPts val="2800"/>
              <a:buNone/>
            </a:pPr>
            <a:endParaRPr/>
          </a:p>
          <a:p>
            <a:pPr marL="0" lvl="0" indent="0" algn="l" rtl="0">
              <a:lnSpc>
                <a:spcPct val="90000"/>
              </a:lnSpc>
              <a:spcBef>
                <a:spcPts val="1000"/>
              </a:spcBef>
              <a:spcAft>
                <a:spcPts val="0"/>
              </a:spcAft>
              <a:buClr>
                <a:schemeClr val="lt1"/>
              </a:buClr>
              <a:buSzPts val="2800"/>
              <a:buNone/>
            </a:pPr>
            <a:r>
              <a:rPr lang="en-NZ"/>
              <a:t>There is a strategy for beginning principalship but no other formalised national learning programme post that level. </a:t>
            </a:r>
            <a:endParaRPr/>
          </a:p>
          <a:p>
            <a:pPr marL="0" lvl="0" indent="0" algn="l" rtl="0">
              <a:lnSpc>
                <a:spcPct val="90000"/>
              </a:lnSpc>
              <a:spcBef>
                <a:spcPts val="1000"/>
              </a:spcBef>
              <a:spcAft>
                <a:spcPts val="0"/>
              </a:spcAft>
              <a:buClr>
                <a:schemeClr val="lt1"/>
              </a:buClr>
              <a:buSzPts val="2800"/>
              <a:buNone/>
            </a:pPr>
            <a:endParaRPr/>
          </a:p>
          <a:p>
            <a:pPr marL="0" lvl="0" indent="0" algn="l" rtl="0">
              <a:lnSpc>
                <a:spcPct val="90000"/>
              </a:lnSpc>
              <a:spcBef>
                <a:spcPts val="1000"/>
              </a:spcBef>
              <a:spcAft>
                <a:spcPts val="0"/>
              </a:spcAft>
              <a:buClr>
                <a:schemeClr val="lt1"/>
              </a:buClr>
              <a:buSzPts val="2800"/>
              <a:buNone/>
            </a:pPr>
            <a:r>
              <a:rPr lang="en-NZ"/>
              <a:t>Currently complex professional issues are usually solved through the principal’s own problem solving skills.</a:t>
            </a:r>
            <a:endParaRPr/>
          </a:p>
          <a:p>
            <a:pPr marL="0" lvl="0" indent="0" algn="l" rtl="0">
              <a:lnSpc>
                <a:spcPct val="90000"/>
              </a:lnSpc>
              <a:spcBef>
                <a:spcPts val="1000"/>
              </a:spcBef>
              <a:spcAft>
                <a:spcPts val="0"/>
              </a:spcAft>
              <a:buClr>
                <a:schemeClr val="lt1"/>
              </a:buClr>
              <a:buSzPts val="2800"/>
              <a:buNone/>
            </a:pPr>
            <a:endParaRPr/>
          </a:p>
          <a:p>
            <a:pPr marL="0" lvl="0" indent="0" algn="l" rtl="0">
              <a:lnSpc>
                <a:spcPct val="90000"/>
              </a:lnSpc>
              <a:spcBef>
                <a:spcPts val="1000"/>
              </a:spcBef>
              <a:spcAft>
                <a:spcPts val="0"/>
              </a:spcAft>
              <a:buClr>
                <a:schemeClr val="lt1"/>
              </a:buClr>
              <a:buSzPts val="2800"/>
              <a:buNone/>
            </a:pPr>
            <a:r>
              <a:rPr lang="en-NZ"/>
              <a:t>Leadership is becoming more complex.  </a:t>
            </a:r>
            <a:endParaRPr/>
          </a:p>
          <a:p>
            <a:pPr marL="0" lvl="0" indent="0" algn="l" rtl="0">
              <a:lnSpc>
                <a:spcPct val="90000"/>
              </a:lnSpc>
              <a:spcBef>
                <a:spcPts val="1000"/>
              </a:spcBef>
              <a:spcAft>
                <a:spcPts val="0"/>
              </a:spcAft>
              <a:buClr>
                <a:schemeClr val="lt1"/>
              </a:buClr>
              <a:buSzPts val="2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487680" y="396000"/>
            <a:ext cx="1125514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Franklin Gothic"/>
              <a:buNone/>
            </a:pPr>
            <a:r>
              <a:rPr lang="en-NZ"/>
              <a:t>Principal Leadership : context </a:t>
            </a:r>
            <a:br>
              <a:rPr lang="en-NZ"/>
            </a:br>
            <a:endParaRPr/>
          </a:p>
        </p:txBody>
      </p:sp>
      <p:sp>
        <p:nvSpPr>
          <p:cNvPr id="114" name="Google Shape;114;p17"/>
          <p:cNvSpPr txBox="1">
            <a:spLocks noGrp="1"/>
          </p:cNvSpPr>
          <p:nvPr>
            <p:ph type="body" idx="1"/>
          </p:nvPr>
        </p:nvSpPr>
        <p:spPr>
          <a:xfrm>
            <a:off x="487679" y="1825625"/>
            <a:ext cx="9927560" cy="4351338"/>
          </a:xfrm>
          <a:prstGeom prst="rect">
            <a:avLst/>
          </a:prstGeom>
          <a:noFill/>
          <a:ln>
            <a:noFill/>
          </a:ln>
        </p:spPr>
        <p:txBody>
          <a:bodyPr spcFirstLastPara="1" wrap="square" lIns="91425" tIns="45700" rIns="91425" bIns="45700" anchor="t" anchorCtr="0">
            <a:normAutofit lnSpcReduction="20000"/>
          </a:bodyPr>
          <a:lstStyle/>
          <a:p>
            <a:pPr marL="228600" lvl="0" indent="0" algn="l" rtl="0">
              <a:lnSpc>
                <a:spcPct val="90000"/>
              </a:lnSpc>
              <a:spcBef>
                <a:spcPts val="0"/>
              </a:spcBef>
              <a:spcAft>
                <a:spcPts val="0"/>
              </a:spcAft>
              <a:buSzPts val="2800"/>
              <a:buNone/>
            </a:pPr>
            <a:r>
              <a:rPr lang="en-NZ"/>
              <a:t>High level trends   </a:t>
            </a:r>
            <a:endParaRPr/>
          </a:p>
          <a:p>
            <a:pPr marL="228600" lvl="0" indent="0" algn="l" rtl="0">
              <a:lnSpc>
                <a:spcPct val="90000"/>
              </a:lnSpc>
              <a:spcBef>
                <a:spcPts val="0"/>
              </a:spcBef>
              <a:spcAft>
                <a:spcPts val="0"/>
              </a:spcAft>
              <a:buSzPts val="2800"/>
              <a:buNone/>
            </a:pPr>
            <a:endParaRPr/>
          </a:p>
          <a:p>
            <a:pPr marL="457200" lvl="0" indent="-406400" algn="l" rtl="0">
              <a:lnSpc>
                <a:spcPct val="90000"/>
              </a:lnSpc>
              <a:spcBef>
                <a:spcPts val="0"/>
              </a:spcBef>
              <a:spcAft>
                <a:spcPts val="0"/>
              </a:spcAft>
              <a:buSzPts val="2800"/>
              <a:buChar char="•"/>
            </a:pPr>
            <a:r>
              <a:rPr lang="en-NZ"/>
              <a:t>Lack of time for educational leadership</a:t>
            </a:r>
            <a:endParaRPr/>
          </a:p>
          <a:p>
            <a:pPr marL="457200" lvl="0" indent="-406400" algn="l" rtl="0">
              <a:lnSpc>
                <a:spcPct val="90000"/>
              </a:lnSpc>
              <a:spcBef>
                <a:spcPts val="0"/>
              </a:spcBef>
              <a:spcAft>
                <a:spcPts val="0"/>
              </a:spcAft>
              <a:buSzPts val="2800"/>
              <a:buChar char="•"/>
            </a:pPr>
            <a:r>
              <a:rPr lang="en-NZ"/>
              <a:t>Very high workloads and high stress levels</a:t>
            </a:r>
            <a:endParaRPr/>
          </a:p>
          <a:p>
            <a:pPr marL="457200" lvl="0" indent="-406400" algn="l" rtl="0">
              <a:lnSpc>
                <a:spcPct val="90000"/>
              </a:lnSpc>
              <a:spcBef>
                <a:spcPts val="0"/>
              </a:spcBef>
              <a:spcAft>
                <a:spcPts val="0"/>
              </a:spcAft>
              <a:buSzPts val="2800"/>
              <a:buChar char="•"/>
            </a:pPr>
            <a:r>
              <a:rPr lang="en-NZ"/>
              <a:t>Over half would like other opportunities in education </a:t>
            </a:r>
            <a:br>
              <a:rPr lang="en-NZ"/>
            </a:br>
            <a:endParaRPr/>
          </a:p>
          <a:p>
            <a:pPr marL="228600" lvl="0" indent="0" algn="l" rtl="0">
              <a:lnSpc>
                <a:spcPct val="90000"/>
              </a:lnSpc>
              <a:spcBef>
                <a:spcPts val="1000"/>
              </a:spcBef>
              <a:spcAft>
                <a:spcPts val="0"/>
              </a:spcAft>
              <a:buSzPts val="2800"/>
              <a:buNone/>
            </a:pPr>
            <a:r>
              <a:rPr lang="en-NZ"/>
              <a:t>Current Policy to support principals and to address issues:</a:t>
            </a:r>
            <a:endParaRPr/>
          </a:p>
          <a:p>
            <a:pPr marL="457200" lvl="0" indent="-406400" algn="l" rtl="0">
              <a:lnSpc>
                <a:spcPct val="90000"/>
              </a:lnSpc>
              <a:spcBef>
                <a:spcPts val="1000"/>
              </a:spcBef>
              <a:spcAft>
                <a:spcPts val="0"/>
              </a:spcAft>
              <a:buSzPts val="2800"/>
              <a:buChar char="•"/>
            </a:pPr>
            <a:r>
              <a:rPr lang="en-NZ"/>
              <a:t>Leadership Centre (Rauhuia) </a:t>
            </a:r>
            <a:endParaRPr/>
          </a:p>
          <a:p>
            <a:pPr marL="457200" lvl="0" indent="-406400" algn="l" rtl="0">
              <a:lnSpc>
                <a:spcPct val="90000"/>
              </a:lnSpc>
              <a:spcBef>
                <a:spcPts val="0"/>
              </a:spcBef>
              <a:spcAft>
                <a:spcPts val="0"/>
              </a:spcAft>
              <a:buSzPts val="2800"/>
              <a:buChar char="•"/>
            </a:pPr>
            <a:r>
              <a:rPr lang="en-NZ"/>
              <a:t>Leadership Advisors (MOE ESA)</a:t>
            </a:r>
            <a:endParaRPr/>
          </a:p>
          <a:p>
            <a:pPr marL="457200" lvl="0" indent="-406400" algn="l" rtl="0">
              <a:lnSpc>
                <a:spcPct val="90000"/>
              </a:lnSpc>
              <a:spcBef>
                <a:spcPts val="0"/>
              </a:spcBef>
              <a:spcAft>
                <a:spcPts val="0"/>
              </a:spcAft>
              <a:buSzPts val="2800"/>
              <a:buChar char="•"/>
            </a:pPr>
            <a:r>
              <a:rPr lang="en-NZ"/>
              <a:t>MOE and TC interest in having principals input into the design of these </a:t>
            </a:r>
            <a:endParaRPr/>
          </a:p>
          <a:p>
            <a:pPr marL="0" lvl="0" indent="0" algn="l" rtl="0">
              <a:lnSpc>
                <a:spcPct val="90000"/>
              </a:lnSpc>
              <a:spcBef>
                <a:spcPts val="1000"/>
              </a:spcBef>
              <a:spcAft>
                <a:spcPts val="0"/>
              </a:spcAft>
              <a:buClr>
                <a:schemeClr val="lt1"/>
              </a:buClr>
              <a:buSzPts val="2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4055f03c5_0_0"/>
          <p:cNvSpPr txBox="1">
            <a:spLocks noGrp="1"/>
          </p:cNvSpPr>
          <p:nvPr>
            <p:ph type="title"/>
          </p:nvPr>
        </p:nvSpPr>
        <p:spPr>
          <a:xfrm>
            <a:off x="487681" y="396000"/>
            <a:ext cx="7141500" cy="3326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Font typeface="Franklin Gothic"/>
              <a:buNone/>
            </a:pPr>
            <a:r>
              <a:rPr lang="en-NZ"/>
              <a:t>Findings and recommendations</a:t>
            </a:r>
            <a:endParaRPr/>
          </a:p>
        </p:txBody>
      </p:sp>
    </p:spTree>
  </p:cSld>
  <p:clrMapOvr>
    <a:masterClrMapping/>
  </p:clrMapOvr>
</p:sld>
</file>

<file path=ppt/theme/theme1.xml><?xml version="1.0" encoding="utf-8"?>
<a:theme xmlns:a="http://schemas.openxmlformats.org/drawingml/2006/main" name="Office Theme">
  <a:themeElements>
    <a:clrScheme name="education council RGB">
      <a:dk1>
        <a:srgbClr val="000000"/>
      </a:dk1>
      <a:lt1>
        <a:srgbClr val="FFFFFF"/>
      </a:lt1>
      <a:dk2>
        <a:srgbClr val="6C6E71"/>
      </a:dk2>
      <a:lt2>
        <a:srgbClr val="E7E6E6"/>
      </a:lt2>
      <a:accent1>
        <a:srgbClr val="71CCD2"/>
      </a:accent1>
      <a:accent2>
        <a:srgbClr val="DF003E"/>
      </a:accent2>
      <a:accent3>
        <a:srgbClr val="5091CC"/>
      </a:accent3>
      <a:accent4>
        <a:srgbClr val="F36E20"/>
      </a:accent4>
      <a:accent5>
        <a:srgbClr val="F36F20"/>
      </a:accent5>
      <a:accent6>
        <a:srgbClr val="F36E20"/>
      </a:accent6>
      <a:hlink>
        <a:srgbClr val="13B5EA"/>
      </a:hlink>
      <a:folHlink>
        <a:srgbClr val="7473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1754</Words>
  <Application>Microsoft Office PowerPoint</Application>
  <PresentationFormat>Widescreen</PresentationFormat>
  <Paragraphs>116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Franklin Gothic</vt:lpstr>
      <vt:lpstr>Arial</vt:lpstr>
      <vt:lpstr>Noto Sans Symbols</vt:lpstr>
      <vt:lpstr>Calibri</vt:lpstr>
      <vt:lpstr>Libre Franklin</vt:lpstr>
      <vt:lpstr>Office Theme</vt:lpstr>
      <vt:lpstr>Rauhuia – Principal Leadership Strategy</vt:lpstr>
      <vt:lpstr>Why we want to do this work</vt:lpstr>
      <vt:lpstr>Our Task</vt:lpstr>
      <vt:lpstr>Our Consulation Process</vt:lpstr>
      <vt:lpstr>Background </vt:lpstr>
      <vt:lpstr>PowerPoint Presentation</vt:lpstr>
      <vt:lpstr>Principal PLD : the context </vt:lpstr>
      <vt:lpstr>Principal Leadership : context  </vt:lpstr>
      <vt:lpstr>Findings and recommendations</vt:lpstr>
      <vt:lpstr>Themes</vt:lpstr>
      <vt:lpstr>Themes</vt:lpstr>
      <vt:lpstr>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Rauhuia – Principal Leadership Strategy</dc:title>
  <dc:creator>Prisca MacDonald</dc:creator>
  <cp:lastModifiedBy>Iva Ropati</cp:lastModifiedBy>
  <cp:revision>2</cp:revision>
  <dcterms:created xsi:type="dcterms:W3CDTF">2021-05-10T21:18:44Z</dcterms:created>
  <dcterms:modified xsi:type="dcterms:W3CDTF">2022-04-12T05:22:31Z</dcterms:modified>
</cp:coreProperties>
</file>