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handoutMasterIdLst>
    <p:handoutMasterId r:id="rId19"/>
  </p:handoutMasterIdLst>
  <p:sldIdLst>
    <p:sldId id="256" r:id="rId5"/>
    <p:sldId id="429" r:id="rId6"/>
    <p:sldId id="478" r:id="rId7"/>
    <p:sldId id="479" r:id="rId8"/>
    <p:sldId id="357" r:id="rId9"/>
    <p:sldId id="322" r:id="rId10"/>
    <p:sldId id="410" r:id="rId11"/>
    <p:sldId id="388" r:id="rId12"/>
    <p:sldId id="484" r:id="rId13"/>
    <p:sldId id="485" r:id="rId14"/>
    <p:sldId id="486" r:id="rId15"/>
    <p:sldId id="443" r:id="rId16"/>
    <p:sldId id="482" r:id="rId17"/>
  </p:sldIdLst>
  <p:sldSz cx="10058400" cy="56515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344"/>
    <a:srgbClr val="009345"/>
    <a:srgbClr val="0095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41" autoAdjust="0"/>
  </p:normalViewPr>
  <p:slideViewPr>
    <p:cSldViewPr snapToGrid="0">
      <p:cViewPr varScale="1">
        <p:scale>
          <a:sx n="115" d="100"/>
          <a:sy n="115" d="100"/>
        </p:scale>
        <p:origin x="654" y="102"/>
      </p:cViewPr>
      <p:guideLst>
        <p:guide orient="horz" pos="2160"/>
        <p:guide pos="2880"/>
      </p:guideLst>
    </p:cSldViewPr>
  </p:slideViewPr>
  <p:outlineViewPr>
    <p:cViewPr>
      <p:scale>
        <a:sx n="33" d="100"/>
        <a:sy n="33" d="100"/>
      </p:scale>
      <p:origin x="0" y="0"/>
    </p:cViewPr>
  </p:outlineViewPr>
  <p:notesTextViewPr>
    <p:cViewPr>
      <p:scale>
        <a:sx n="1" d="1"/>
        <a:sy n="1" d="1"/>
      </p:scale>
      <p:origin x="0" y="-468"/>
    </p:cViewPr>
  </p:notesTextViewPr>
  <p:sorterViewPr>
    <p:cViewPr>
      <p:scale>
        <a:sx n="100" d="100"/>
        <a:sy n="100" d="100"/>
      </p:scale>
      <p:origin x="0" y="0"/>
    </p:cViewPr>
  </p:sorterViewPr>
  <p:notesViewPr>
    <p:cSldViewPr snapToGrid="0">
      <p:cViewPr varScale="1">
        <p:scale>
          <a:sx n="82" d="100"/>
          <a:sy n="82" d="100"/>
        </p:scale>
        <p:origin x="389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4" cy="470895"/>
          </a:xfrm>
          <a:prstGeom prst="rect">
            <a:avLst/>
          </a:prstGeom>
        </p:spPr>
        <p:txBody>
          <a:bodyPr vert="horz" lIns="96606" tIns="48303" rIns="96606" bIns="48303" rtlCol="0"/>
          <a:lstStyle>
            <a:lvl1pPr algn="l">
              <a:defRPr sz="1300"/>
            </a:lvl1pPr>
          </a:lstStyle>
          <a:p>
            <a:endParaRPr lang="en-NZ"/>
          </a:p>
        </p:txBody>
      </p:sp>
      <p:sp>
        <p:nvSpPr>
          <p:cNvPr id="3" name="Date Placeholder 2"/>
          <p:cNvSpPr>
            <a:spLocks noGrp="1"/>
          </p:cNvSpPr>
          <p:nvPr>
            <p:ph type="dt" sz="quarter" idx="1"/>
          </p:nvPr>
        </p:nvSpPr>
        <p:spPr>
          <a:xfrm>
            <a:off x="4021294" y="0"/>
            <a:ext cx="3076364" cy="470895"/>
          </a:xfrm>
          <a:prstGeom prst="rect">
            <a:avLst/>
          </a:prstGeom>
        </p:spPr>
        <p:txBody>
          <a:bodyPr vert="horz" lIns="96606" tIns="48303" rIns="96606" bIns="48303" rtlCol="0"/>
          <a:lstStyle>
            <a:lvl1pPr algn="r">
              <a:defRPr sz="1300"/>
            </a:lvl1pPr>
          </a:lstStyle>
          <a:p>
            <a:fld id="{3F8EBEA2-4362-428D-8562-FEDCEE22950B}" type="datetimeFigureOut">
              <a:rPr lang="en-NZ" smtClean="0"/>
              <a:t>18/07/2025</a:t>
            </a:fld>
            <a:endParaRPr lang="en-NZ"/>
          </a:p>
        </p:txBody>
      </p:sp>
      <p:sp>
        <p:nvSpPr>
          <p:cNvPr id="4" name="Footer Placeholder 3"/>
          <p:cNvSpPr>
            <a:spLocks noGrp="1"/>
          </p:cNvSpPr>
          <p:nvPr>
            <p:ph type="ftr" sz="quarter" idx="2"/>
          </p:nvPr>
        </p:nvSpPr>
        <p:spPr>
          <a:xfrm>
            <a:off x="0" y="8914407"/>
            <a:ext cx="3076364" cy="470893"/>
          </a:xfrm>
          <a:prstGeom prst="rect">
            <a:avLst/>
          </a:prstGeom>
        </p:spPr>
        <p:txBody>
          <a:bodyPr vert="horz" lIns="96606" tIns="48303" rIns="96606" bIns="48303" rtlCol="0" anchor="b"/>
          <a:lstStyle>
            <a:lvl1pPr algn="l">
              <a:defRPr sz="1300"/>
            </a:lvl1pPr>
          </a:lstStyle>
          <a:p>
            <a:endParaRPr lang="en-NZ"/>
          </a:p>
        </p:txBody>
      </p:sp>
      <p:sp>
        <p:nvSpPr>
          <p:cNvPr id="5" name="Slide Number Placeholder 4"/>
          <p:cNvSpPr>
            <a:spLocks noGrp="1"/>
          </p:cNvSpPr>
          <p:nvPr>
            <p:ph type="sldNum" sz="quarter" idx="3"/>
          </p:nvPr>
        </p:nvSpPr>
        <p:spPr>
          <a:xfrm>
            <a:off x="4021294" y="8914407"/>
            <a:ext cx="3076364" cy="470893"/>
          </a:xfrm>
          <a:prstGeom prst="rect">
            <a:avLst/>
          </a:prstGeom>
        </p:spPr>
        <p:txBody>
          <a:bodyPr vert="horz" lIns="96606" tIns="48303" rIns="96606" bIns="48303" rtlCol="0" anchor="b"/>
          <a:lstStyle>
            <a:lvl1pPr algn="r">
              <a:defRPr sz="1300"/>
            </a:lvl1pPr>
          </a:lstStyle>
          <a:p>
            <a:fld id="{0696EBB0-D5DC-4ED6-B8F8-E329B33C7854}" type="slidenum">
              <a:rPr lang="en-NZ" smtClean="0"/>
              <a:t>‹#›</a:t>
            </a:fld>
            <a:endParaRPr lang="en-NZ"/>
          </a:p>
        </p:txBody>
      </p:sp>
    </p:spTree>
    <p:extLst>
      <p:ext uri="{BB962C8B-B14F-4D97-AF65-F5344CB8AC3E}">
        <p14:creationId xmlns:p14="http://schemas.microsoft.com/office/powerpoint/2010/main" val="4013027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4" cy="470895"/>
          </a:xfrm>
          <a:prstGeom prst="rect">
            <a:avLst/>
          </a:prstGeom>
        </p:spPr>
        <p:txBody>
          <a:bodyPr vert="horz" lIns="96606" tIns="48303" rIns="96606" bIns="48303" rtlCol="0"/>
          <a:lstStyle>
            <a:lvl1pPr algn="l">
              <a:defRPr sz="1300"/>
            </a:lvl1pPr>
          </a:lstStyle>
          <a:p>
            <a:endParaRPr lang="en-NZ"/>
          </a:p>
        </p:txBody>
      </p:sp>
      <p:sp>
        <p:nvSpPr>
          <p:cNvPr id="3" name="Date Placeholder 2"/>
          <p:cNvSpPr>
            <a:spLocks noGrp="1"/>
          </p:cNvSpPr>
          <p:nvPr>
            <p:ph type="dt" idx="1"/>
          </p:nvPr>
        </p:nvSpPr>
        <p:spPr>
          <a:xfrm>
            <a:off x="4021294" y="0"/>
            <a:ext cx="3076364" cy="470895"/>
          </a:xfrm>
          <a:prstGeom prst="rect">
            <a:avLst/>
          </a:prstGeom>
        </p:spPr>
        <p:txBody>
          <a:bodyPr vert="horz" lIns="96606" tIns="48303" rIns="96606" bIns="48303" rtlCol="0"/>
          <a:lstStyle>
            <a:lvl1pPr algn="r">
              <a:defRPr sz="1300"/>
            </a:lvl1pPr>
          </a:lstStyle>
          <a:p>
            <a:fld id="{300F1B68-3F9A-43C1-9BF5-D7F9A2DDE9F6}" type="datetimeFigureOut">
              <a:rPr lang="en-NZ" smtClean="0"/>
              <a:t>18/07/2025</a:t>
            </a:fld>
            <a:endParaRPr lang="en-NZ"/>
          </a:p>
        </p:txBody>
      </p:sp>
      <p:sp>
        <p:nvSpPr>
          <p:cNvPr id="4" name="Slide Image Placeholder 3"/>
          <p:cNvSpPr>
            <a:spLocks noGrp="1" noRot="1" noChangeAspect="1"/>
          </p:cNvSpPr>
          <p:nvPr>
            <p:ph type="sldImg" idx="2"/>
          </p:nvPr>
        </p:nvSpPr>
        <p:spPr>
          <a:xfrm>
            <a:off x="731838" y="1173163"/>
            <a:ext cx="5635625" cy="3167062"/>
          </a:xfrm>
          <a:prstGeom prst="rect">
            <a:avLst/>
          </a:prstGeom>
          <a:noFill/>
          <a:ln w="12700">
            <a:solidFill>
              <a:prstClr val="black"/>
            </a:solidFill>
          </a:ln>
        </p:spPr>
        <p:txBody>
          <a:bodyPr vert="horz" lIns="96606" tIns="48303" rIns="96606" bIns="48303" rtlCol="0" anchor="ctr"/>
          <a:lstStyle/>
          <a:p>
            <a:endParaRPr lang="en-NZ"/>
          </a:p>
        </p:txBody>
      </p:sp>
      <p:sp>
        <p:nvSpPr>
          <p:cNvPr id="5" name="Notes Placeholder 4"/>
          <p:cNvSpPr>
            <a:spLocks noGrp="1"/>
          </p:cNvSpPr>
          <p:nvPr>
            <p:ph type="body" sz="quarter" idx="3"/>
          </p:nvPr>
        </p:nvSpPr>
        <p:spPr>
          <a:xfrm>
            <a:off x="709931" y="4516676"/>
            <a:ext cx="5679440" cy="3695462"/>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914407"/>
            <a:ext cx="3076364" cy="470893"/>
          </a:xfrm>
          <a:prstGeom prst="rect">
            <a:avLst/>
          </a:prstGeom>
        </p:spPr>
        <p:txBody>
          <a:bodyPr vert="horz" lIns="96606" tIns="48303" rIns="96606" bIns="48303" rtlCol="0" anchor="b"/>
          <a:lstStyle>
            <a:lvl1pPr algn="l">
              <a:defRPr sz="1300"/>
            </a:lvl1pPr>
          </a:lstStyle>
          <a:p>
            <a:endParaRPr lang="en-NZ"/>
          </a:p>
        </p:txBody>
      </p:sp>
      <p:sp>
        <p:nvSpPr>
          <p:cNvPr id="7" name="Slide Number Placeholder 6"/>
          <p:cNvSpPr>
            <a:spLocks noGrp="1"/>
          </p:cNvSpPr>
          <p:nvPr>
            <p:ph type="sldNum" sz="quarter" idx="5"/>
          </p:nvPr>
        </p:nvSpPr>
        <p:spPr>
          <a:xfrm>
            <a:off x="4021294" y="8914407"/>
            <a:ext cx="3076364" cy="470893"/>
          </a:xfrm>
          <a:prstGeom prst="rect">
            <a:avLst/>
          </a:prstGeom>
        </p:spPr>
        <p:txBody>
          <a:bodyPr vert="horz" lIns="96606" tIns="48303" rIns="96606" bIns="48303" rtlCol="0" anchor="b"/>
          <a:lstStyle>
            <a:lvl1pPr algn="r">
              <a:defRPr sz="1300"/>
            </a:lvl1pPr>
          </a:lstStyle>
          <a:p>
            <a:fld id="{677CE376-9739-402E-BD7B-2F1E36C1E5A9}" type="slidenum">
              <a:rPr lang="en-NZ" smtClean="0"/>
              <a:t>‹#›</a:t>
            </a:fld>
            <a:endParaRPr lang="en-NZ"/>
          </a:p>
        </p:txBody>
      </p:sp>
    </p:spTree>
    <p:extLst>
      <p:ext uri="{BB962C8B-B14F-4D97-AF65-F5344CB8AC3E}">
        <p14:creationId xmlns:p14="http://schemas.microsoft.com/office/powerpoint/2010/main" val="363315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nz.co.nz/news/whoseatingnewzealand/446357/who-s-eating-new-zealan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Well if you were listening then good news for you – quiz which you may get 10 out of 10 on. </a:t>
            </a:r>
          </a:p>
          <a:p>
            <a:endParaRPr lang="en-NZ" dirty="0"/>
          </a:p>
        </p:txBody>
      </p:sp>
      <p:sp>
        <p:nvSpPr>
          <p:cNvPr id="4" name="Slide Number Placeholder 3"/>
          <p:cNvSpPr>
            <a:spLocks noGrp="1"/>
          </p:cNvSpPr>
          <p:nvPr>
            <p:ph type="sldNum" sz="quarter" idx="10"/>
          </p:nvPr>
        </p:nvSpPr>
        <p:spPr/>
        <p:txBody>
          <a:bodyPr/>
          <a:lstStyle/>
          <a:p>
            <a:fld id="{677CE376-9739-402E-BD7B-2F1E36C1E5A9}" type="slidenum">
              <a:rPr lang="en-NZ" smtClean="0"/>
              <a:t>1</a:t>
            </a:fld>
            <a:endParaRPr lang="en-NZ"/>
          </a:p>
        </p:txBody>
      </p:sp>
    </p:spTree>
    <p:extLst>
      <p:ext uri="{BB962C8B-B14F-4D97-AF65-F5344CB8AC3E}">
        <p14:creationId xmlns:p14="http://schemas.microsoft.com/office/powerpoint/2010/main" val="600498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74954-FD3E-EE9D-6CD6-A25B1765C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A1A3B7-0B26-33B8-8126-C420292D13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C576E6-44F8-DEF3-EAE1-0CC01DE8FA9A}"/>
              </a:ext>
            </a:extLst>
          </p:cNvPr>
          <p:cNvSpPr>
            <a:spLocks noGrp="1"/>
          </p:cNvSpPr>
          <p:nvPr>
            <p:ph type="body" idx="1"/>
          </p:nvPr>
        </p:nvSpPr>
        <p:spPr/>
        <p:txBody>
          <a:bodyPr/>
          <a:lstStyle/>
          <a:p>
            <a:r>
              <a:rPr lang="en-NZ" dirty="0"/>
              <a:t>Need to supplement produce by going directly to farms. </a:t>
            </a:r>
          </a:p>
        </p:txBody>
      </p:sp>
      <p:sp>
        <p:nvSpPr>
          <p:cNvPr id="4" name="Slide Number Placeholder 3">
            <a:extLst>
              <a:ext uri="{FF2B5EF4-FFF2-40B4-BE49-F238E27FC236}">
                <a16:creationId xmlns:a16="http://schemas.microsoft.com/office/drawing/2014/main" id="{D812AFDF-D722-FB67-D2F6-ED933C91DC40}"/>
              </a:ext>
            </a:extLst>
          </p:cNvPr>
          <p:cNvSpPr>
            <a:spLocks noGrp="1"/>
          </p:cNvSpPr>
          <p:nvPr>
            <p:ph type="sldNum" sz="quarter" idx="5"/>
          </p:nvPr>
        </p:nvSpPr>
        <p:spPr/>
        <p:txBody>
          <a:bodyPr/>
          <a:lstStyle/>
          <a:p>
            <a:fld id="{677CE376-9739-402E-BD7B-2F1E36C1E5A9}" type="slidenum">
              <a:rPr lang="en-NZ" smtClean="0"/>
              <a:t>10</a:t>
            </a:fld>
            <a:endParaRPr lang="en-NZ"/>
          </a:p>
        </p:txBody>
      </p:sp>
    </p:spTree>
    <p:extLst>
      <p:ext uri="{BB962C8B-B14F-4D97-AF65-F5344CB8AC3E}">
        <p14:creationId xmlns:p14="http://schemas.microsoft.com/office/powerpoint/2010/main" val="543283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Central Government - Was 25% in 2020, this year it is 6.25% and next financial year who knows?</a:t>
            </a:r>
          </a:p>
        </p:txBody>
      </p:sp>
      <p:sp>
        <p:nvSpPr>
          <p:cNvPr id="4" name="Slide Number Placeholder 3"/>
          <p:cNvSpPr>
            <a:spLocks noGrp="1"/>
          </p:cNvSpPr>
          <p:nvPr>
            <p:ph type="sldNum" sz="quarter" idx="5"/>
          </p:nvPr>
        </p:nvSpPr>
        <p:spPr/>
        <p:txBody>
          <a:bodyPr/>
          <a:lstStyle/>
          <a:p>
            <a:fld id="{677CE376-9739-402E-BD7B-2F1E36C1E5A9}" type="slidenum">
              <a:rPr lang="en-NZ" smtClean="0"/>
              <a:t>11</a:t>
            </a:fld>
            <a:endParaRPr lang="en-NZ"/>
          </a:p>
        </p:txBody>
      </p:sp>
    </p:spTree>
    <p:extLst>
      <p:ext uri="{BB962C8B-B14F-4D97-AF65-F5344CB8AC3E}">
        <p14:creationId xmlns:p14="http://schemas.microsoft.com/office/powerpoint/2010/main" val="2068626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 Meal In May</a:t>
            </a:r>
          </a:p>
          <a:p>
            <a:r>
              <a:rPr lang="en-US" dirty="0"/>
              <a:t>Funding – Small Grant - John Ilott Fund – for trolleys 2.5K. </a:t>
            </a:r>
            <a:endParaRPr lang="en-NZ" dirty="0"/>
          </a:p>
        </p:txBody>
      </p:sp>
      <p:sp>
        <p:nvSpPr>
          <p:cNvPr id="4" name="Slide Number Placeholder 3"/>
          <p:cNvSpPr>
            <a:spLocks noGrp="1"/>
          </p:cNvSpPr>
          <p:nvPr>
            <p:ph type="sldNum" sz="quarter" idx="5"/>
          </p:nvPr>
        </p:nvSpPr>
        <p:spPr/>
        <p:txBody>
          <a:bodyPr/>
          <a:lstStyle/>
          <a:p>
            <a:fld id="{677CE376-9739-402E-BD7B-2F1E36C1E5A9}" type="slidenum">
              <a:rPr lang="en-NZ" smtClean="0"/>
              <a:t>12</a:t>
            </a:fld>
            <a:endParaRPr lang="en-NZ"/>
          </a:p>
        </p:txBody>
      </p:sp>
    </p:spTree>
    <p:extLst>
      <p:ext uri="{BB962C8B-B14F-4D97-AF65-F5344CB8AC3E}">
        <p14:creationId xmlns:p14="http://schemas.microsoft.com/office/powerpoint/2010/main" val="641950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677CE376-9739-402E-BD7B-2F1E36C1E5A9}" type="slidenum">
              <a:rPr lang="en-NZ" smtClean="0"/>
              <a:t>13</a:t>
            </a:fld>
            <a:endParaRPr lang="en-NZ"/>
          </a:p>
        </p:txBody>
      </p:sp>
    </p:spTree>
    <p:extLst>
      <p:ext uri="{BB962C8B-B14F-4D97-AF65-F5344CB8AC3E}">
        <p14:creationId xmlns:p14="http://schemas.microsoft.com/office/powerpoint/2010/main" val="2349340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434344"/>
                </a:solidFill>
                <a:latin typeface="Zurich BT"/>
              </a:rPr>
              <a:t>An estimated 1/3 of food produced is lost or wasted from farm to fork.  It is lost all along the food chain from framers, processors, distributors, retailers and consumers.</a:t>
            </a:r>
          </a:p>
          <a:p>
            <a:endParaRPr lang="en-US" sz="1000" dirty="0">
              <a:solidFill>
                <a:srgbClr val="434344"/>
              </a:solidFill>
              <a:latin typeface="Zurich BT"/>
              <a:cs typeface="Calibri"/>
            </a:endParaRPr>
          </a:p>
          <a:p>
            <a:r>
              <a:rPr lang="en-US" sz="1200" dirty="0">
                <a:solidFill>
                  <a:srgbClr val="434344"/>
                </a:solidFill>
                <a:latin typeface="Zurich BT"/>
                <a:cs typeface="Calibri"/>
              </a:rPr>
              <a:t>When good food is wasted, all the water, raw ingredients, energy, transport and </a:t>
            </a:r>
            <a:r>
              <a:rPr lang="en-US" sz="1200" dirty="0" err="1">
                <a:solidFill>
                  <a:srgbClr val="434344"/>
                </a:solidFill>
                <a:latin typeface="Zurich BT"/>
                <a:cs typeface="Calibri"/>
              </a:rPr>
              <a:t>labour</a:t>
            </a:r>
            <a:r>
              <a:rPr lang="en-US" sz="1200" dirty="0">
                <a:solidFill>
                  <a:srgbClr val="434344"/>
                </a:solidFill>
                <a:latin typeface="Zurich BT"/>
                <a:cs typeface="Calibri"/>
              </a:rPr>
              <a:t> is also wasted.</a:t>
            </a:r>
          </a:p>
          <a:p>
            <a:endParaRPr lang="en-US" sz="1200" dirty="0">
              <a:solidFill>
                <a:srgbClr val="434344"/>
              </a:solidFill>
              <a:latin typeface="Zurich BT"/>
              <a:cs typeface="Calibri"/>
            </a:endParaRPr>
          </a:p>
          <a:p>
            <a:r>
              <a:rPr lang="en-US" sz="1200" dirty="0">
                <a:solidFill>
                  <a:srgbClr val="434344"/>
                </a:solidFill>
                <a:latin typeface="Zurich BT"/>
                <a:cs typeface="Calibri"/>
              </a:rPr>
              <a:t>Food waste ending up in traditional landfill is a problem, because it doesn’t get enough air and therefore releases methane.  Methane is 20 times more efficient at trapping heats in the atmosphere than Co2. So in the short term it is much more damaging, but it dissipates more quickly than Co2. </a:t>
            </a:r>
          </a:p>
          <a:p>
            <a:endParaRPr lang="en-US" sz="1200" dirty="0">
              <a:solidFill>
                <a:srgbClr val="434344"/>
              </a:solidFill>
              <a:latin typeface="Zurich BT"/>
              <a:cs typeface="Calibri"/>
            </a:endParaRPr>
          </a:p>
          <a:p>
            <a:r>
              <a:rPr lang="en-US" sz="1200" b="0" i="0" kern="1200" dirty="0">
                <a:solidFill>
                  <a:schemeClr val="tx1"/>
                </a:solidFill>
                <a:effectLst/>
                <a:latin typeface="+mn-lt"/>
                <a:ea typeface="+mn-ea"/>
                <a:cs typeface="+mn-cs"/>
              </a:rPr>
              <a:t>A study in 2018 found that food waste made up 6% of global greenhouse gas emissions. The study by Poore and Nemecek (2018) found that almost one-quarter – 24% – of food’s emissions come from food that is lost in supply chains or wasted by consumers. Almost two-thirds of this (15% of food emissions) comes from losses in the supply chain which result from poor storage and handling techniques; lack of refrigeration; and spoilage in transport and processing. The other 9% comes from food thrown away by retailers and consumers.</a:t>
            </a:r>
            <a:endParaRPr lang="en-US" sz="1200" dirty="0">
              <a:solidFill>
                <a:srgbClr val="434344"/>
              </a:solidFill>
              <a:latin typeface="Zurich BT"/>
              <a:ea typeface="Calibri"/>
              <a:cs typeface="Calibri"/>
            </a:endParaRPr>
          </a:p>
          <a:p>
            <a:endParaRPr lang="en-US" sz="1200" dirty="0">
              <a:solidFill>
                <a:srgbClr val="434344"/>
              </a:solidFill>
              <a:latin typeface="Zurich BT"/>
              <a:ea typeface="Calibri"/>
              <a:cs typeface="Calibri"/>
            </a:endParaRPr>
          </a:p>
          <a:p>
            <a:endParaRPr lang="en-US" sz="1200" dirty="0">
              <a:solidFill>
                <a:srgbClr val="434344"/>
              </a:solidFill>
              <a:latin typeface="Zurich BT"/>
              <a:ea typeface="Calibri"/>
              <a:cs typeface="Calibri"/>
            </a:endParaRPr>
          </a:p>
          <a:p>
            <a:endParaRPr lang="en-NZ" dirty="0"/>
          </a:p>
        </p:txBody>
      </p:sp>
      <p:sp>
        <p:nvSpPr>
          <p:cNvPr id="4" name="Slide Number Placeholder 3"/>
          <p:cNvSpPr>
            <a:spLocks noGrp="1"/>
          </p:cNvSpPr>
          <p:nvPr>
            <p:ph type="sldNum" sz="quarter" idx="5"/>
          </p:nvPr>
        </p:nvSpPr>
        <p:spPr/>
        <p:txBody>
          <a:bodyPr/>
          <a:lstStyle/>
          <a:p>
            <a:fld id="{677CE376-9739-402E-BD7B-2F1E36C1E5A9}" type="slidenum">
              <a:rPr lang="en-NZ" smtClean="0"/>
              <a:t>2</a:t>
            </a:fld>
            <a:endParaRPr lang="en-NZ"/>
          </a:p>
        </p:txBody>
      </p:sp>
    </p:spTree>
    <p:extLst>
      <p:ext uri="{BB962C8B-B14F-4D97-AF65-F5344CB8AC3E}">
        <p14:creationId xmlns:p14="http://schemas.microsoft.com/office/powerpoint/2010/main" val="47831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94E57"/>
                </a:solidFill>
                <a:effectLst/>
                <a:latin typeface="Open Sans" panose="020B0606030504020204" pitchFamily="34" charset="0"/>
              </a:rPr>
              <a:t>Food Security - All people at all times have access to sufficient, safe, and nutritious food to maintain a healthy and active life".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 Poverty Report 2023 - Currently between 15-20% of our people in Aotearoa New Zealand experience moderate to severe food insecurity in an ongoing way. This means they cannot access enough food to feed their whānau or themselves in a way that enables them to carry out their daily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cost of food increases – Department of Human Nutrition (2023), Information Package for Users of the New Zealand Estimated Food Costs 2023. (C. Smith, Ed.). University of Otago.  Mean cost of grocery shop has increased 24% from 2021. A much higher percentage of the budget is having to be spent on dairy, vegetables, meat and poultry, fruit, fish and eggs, due to increase in price of these foods compared to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Food Parcels given out from Lower Hutt Food Bank – 4 years ago a slow day was less than 10 people, a busy day was 20 people.  Now a quiet day is 70-80 and a busy day is 120-135.   People queue up from 7am in the morning and they don’t open </a:t>
            </a:r>
            <a:r>
              <a:rPr lang="en-US" dirty="0" err="1"/>
              <a:t>til</a:t>
            </a:r>
            <a:r>
              <a:rPr lang="en-US" dirty="0"/>
              <a:t> 9am. </a:t>
            </a:r>
          </a:p>
        </p:txBody>
      </p:sp>
      <p:sp>
        <p:nvSpPr>
          <p:cNvPr id="4" name="Slide Number Placeholder 3"/>
          <p:cNvSpPr>
            <a:spLocks noGrp="1"/>
          </p:cNvSpPr>
          <p:nvPr>
            <p:ph type="sldNum" sz="quarter" idx="5"/>
          </p:nvPr>
        </p:nvSpPr>
        <p:spPr/>
        <p:txBody>
          <a:bodyPr/>
          <a:lstStyle/>
          <a:p>
            <a:fld id="{677CE376-9739-402E-BD7B-2F1E36C1E5A9}" type="slidenum">
              <a:rPr lang="en-NZ" smtClean="0"/>
              <a:t>3</a:t>
            </a:fld>
            <a:endParaRPr lang="en-NZ"/>
          </a:p>
        </p:txBody>
      </p:sp>
    </p:spTree>
    <p:extLst>
      <p:ext uri="{BB962C8B-B14F-4D97-AF65-F5344CB8AC3E}">
        <p14:creationId xmlns:p14="http://schemas.microsoft.com/office/powerpoint/2010/main" val="15503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Pacific Islands Families Study: Household Food Security during Pregnancy and Secondary School Educational Achievement</a:t>
            </a:r>
          </a:p>
          <a:p>
            <a:endParaRPr lang="en-US" dirty="0"/>
          </a:p>
          <a:p>
            <a:r>
              <a:rPr lang="en-US" dirty="0">
                <a:hlinkClick r:id="rId3"/>
              </a:rPr>
              <a:t>Who's eating New Zealand? | RNZ News</a:t>
            </a:r>
            <a:endParaRPr lang="en-NZ" dirty="0"/>
          </a:p>
        </p:txBody>
      </p:sp>
      <p:sp>
        <p:nvSpPr>
          <p:cNvPr id="4" name="Slide Number Placeholder 3"/>
          <p:cNvSpPr>
            <a:spLocks noGrp="1"/>
          </p:cNvSpPr>
          <p:nvPr>
            <p:ph type="sldNum" sz="quarter" idx="5"/>
          </p:nvPr>
        </p:nvSpPr>
        <p:spPr/>
        <p:txBody>
          <a:bodyPr/>
          <a:lstStyle/>
          <a:p>
            <a:fld id="{677CE376-9739-402E-BD7B-2F1E36C1E5A9}" type="slidenum">
              <a:rPr lang="en-NZ" smtClean="0"/>
              <a:t>4</a:t>
            </a:fld>
            <a:endParaRPr lang="en-NZ"/>
          </a:p>
        </p:txBody>
      </p:sp>
    </p:spTree>
    <p:extLst>
      <p:ext uri="{BB962C8B-B14F-4D97-AF65-F5344CB8AC3E}">
        <p14:creationId xmlns:p14="http://schemas.microsoft.com/office/powerpoint/2010/main" val="1830393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3230"/>
              </a:lnSpc>
              <a:spcBef>
                <a:spcPct val="0"/>
              </a:spcBef>
            </a:pPr>
            <a:r>
              <a:rPr lang="en-US" sz="2000" dirty="0">
                <a:solidFill>
                  <a:srgbClr val="434344"/>
                </a:solidFill>
                <a:latin typeface="Zurich BT"/>
              </a:rPr>
              <a:t>Kaibosh Food Rescue</a:t>
            </a:r>
            <a:endParaRPr lang="en-US" sz="2000" dirty="0">
              <a:solidFill>
                <a:srgbClr val="000000"/>
              </a:solidFill>
              <a:latin typeface="Calibri"/>
              <a:cs typeface="Calibri"/>
            </a:endParaRPr>
          </a:p>
          <a:p>
            <a:pPr>
              <a:lnSpc>
                <a:spcPts val="3229"/>
              </a:lnSpc>
              <a:spcBef>
                <a:spcPct val="0"/>
              </a:spcBef>
            </a:pPr>
            <a:endParaRPr lang="en-US" sz="1400" dirty="0">
              <a:solidFill>
                <a:srgbClr val="434344"/>
              </a:solidFill>
              <a:latin typeface="Zurich BT"/>
            </a:endParaRPr>
          </a:p>
          <a:p>
            <a:pPr>
              <a:lnSpc>
                <a:spcPct val="150000"/>
              </a:lnSpc>
              <a:spcBef>
                <a:spcPct val="0"/>
              </a:spcBef>
            </a:pPr>
            <a:r>
              <a:rPr lang="en-US" sz="1200" dirty="0">
                <a:solidFill>
                  <a:srgbClr val="434344"/>
                </a:solidFill>
                <a:latin typeface="Zurich BT"/>
              </a:rPr>
              <a:t>Founded 2008 in Wellington City </a:t>
            </a:r>
            <a:endParaRPr lang="en-US" sz="1200" dirty="0">
              <a:solidFill>
                <a:srgbClr val="434344"/>
              </a:solidFill>
              <a:latin typeface="Zurich BT"/>
              <a:cs typeface="Calibri"/>
            </a:endParaRPr>
          </a:p>
          <a:p>
            <a:pPr>
              <a:lnSpc>
                <a:spcPct val="150000"/>
              </a:lnSpc>
              <a:spcBef>
                <a:spcPct val="0"/>
              </a:spcBef>
            </a:pPr>
            <a:r>
              <a:rPr lang="en-US" sz="1200" dirty="0">
                <a:solidFill>
                  <a:srgbClr val="434344"/>
                </a:solidFill>
                <a:latin typeface="Zurich BT"/>
              </a:rPr>
              <a:t>by Robyn &amp; George Langlands</a:t>
            </a:r>
          </a:p>
          <a:p>
            <a:pPr>
              <a:lnSpc>
                <a:spcPct val="150000"/>
              </a:lnSpc>
              <a:spcBef>
                <a:spcPct val="0"/>
              </a:spcBef>
            </a:pPr>
            <a:endParaRPr lang="en-US" sz="1200" dirty="0">
              <a:solidFill>
                <a:srgbClr val="434344"/>
              </a:solidFill>
              <a:latin typeface="Zurich BT"/>
            </a:endParaRPr>
          </a:p>
          <a:p>
            <a:pPr>
              <a:lnSpc>
                <a:spcPct val="150000"/>
              </a:lnSpc>
              <a:spcBef>
                <a:spcPct val="0"/>
              </a:spcBef>
            </a:pPr>
            <a:r>
              <a:rPr lang="en-US" sz="1200" dirty="0">
                <a:solidFill>
                  <a:srgbClr val="434344"/>
                </a:solidFill>
                <a:latin typeface="Zurich BT"/>
                <a:cs typeface="Calibri"/>
              </a:rPr>
              <a:t>The first food rescue in Aotearoa</a:t>
            </a:r>
          </a:p>
          <a:p>
            <a:pPr>
              <a:lnSpc>
                <a:spcPct val="150000"/>
              </a:lnSpc>
              <a:spcBef>
                <a:spcPct val="0"/>
              </a:spcBef>
            </a:pPr>
            <a:endParaRPr lang="en-US" sz="1200" dirty="0">
              <a:solidFill>
                <a:srgbClr val="434344"/>
              </a:solidFill>
              <a:latin typeface="Zurich BT"/>
            </a:endParaRPr>
          </a:p>
          <a:p>
            <a:pPr>
              <a:lnSpc>
                <a:spcPct val="150000"/>
              </a:lnSpc>
              <a:spcBef>
                <a:spcPct val="0"/>
              </a:spcBef>
            </a:pPr>
            <a:r>
              <a:rPr lang="en-US" sz="1200" dirty="0">
                <a:solidFill>
                  <a:srgbClr val="434344"/>
                </a:solidFill>
                <a:latin typeface="Zurich BT"/>
              </a:rPr>
              <a:t>Charitable Trust with Board of Trustees</a:t>
            </a:r>
            <a:endParaRPr lang="en-US" sz="1200" dirty="0">
              <a:solidFill>
                <a:srgbClr val="000000"/>
              </a:solidFill>
              <a:latin typeface="Zurich BT"/>
              <a:cs typeface="Calibri"/>
            </a:endParaRPr>
          </a:p>
          <a:p>
            <a:endParaRPr lang="en-NZ" dirty="0"/>
          </a:p>
        </p:txBody>
      </p:sp>
      <p:sp>
        <p:nvSpPr>
          <p:cNvPr id="4" name="Slide Number Placeholder 3"/>
          <p:cNvSpPr>
            <a:spLocks noGrp="1"/>
          </p:cNvSpPr>
          <p:nvPr>
            <p:ph type="sldNum" sz="quarter" idx="5"/>
          </p:nvPr>
        </p:nvSpPr>
        <p:spPr/>
        <p:txBody>
          <a:bodyPr/>
          <a:lstStyle/>
          <a:p>
            <a:fld id="{677CE376-9739-402E-BD7B-2F1E36C1E5A9}" type="slidenum">
              <a:rPr lang="en-NZ" smtClean="0"/>
              <a:t>5</a:t>
            </a:fld>
            <a:endParaRPr lang="en-NZ"/>
          </a:p>
        </p:txBody>
      </p:sp>
    </p:spTree>
    <p:extLst>
      <p:ext uri="{BB962C8B-B14F-4D97-AF65-F5344CB8AC3E}">
        <p14:creationId xmlns:p14="http://schemas.microsoft.com/office/powerpoint/2010/main" val="153934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12.6 Full Time </a:t>
            </a:r>
            <a:r>
              <a:rPr lang="en-US" dirty="0" err="1"/>
              <a:t>Equivalnet</a:t>
            </a:r>
            <a:r>
              <a:rPr lang="en-US" dirty="0"/>
              <a:t>  - most staff are part time. They range from full-time (only me) to 4 hours per week.  Everyone is paid living wage or above. Volunteers outnumber us 6 ½ :1.  </a:t>
            </a:r>
            <a:r>
              <a:rPr lang="en-US" dirty="0" err="1"/>
              <a:t>Voulnteers</a:t>
            </a:r>
            <a:r>
              <a:rPr lang="en-US" dirty="0"/>
              <a:t> </a:t>
            </a:r>
            <a:r>
              <a:rPr lang="en-US" dirty="0" err="1"/>
              <a:t>dinated</a:t>
            </a:r>
            <a:r>
              <a:rPr lang="en-US" dirty="0"/>
              <a:t> 6000 hours last year. </a:t>
            </a:r>
            <a:endParaRPr lang="en-NZ" dirty="0"/>
          </a:p>
        </p:txBody>
      </p:sp>
      <p:sp>
        <p:nvSpPr>
          <p:cNvPr id="4" name="Slide Number Placeholder 3"/>
          <p:cNvSpPr>
            <a:spLocks noGrp="1"/>
          </p:cNvSpPr>
          <p:nvPr>
            <p:ph type="sldNum" sz="quarter" idx="5"/>
          </p:nvPr>
        </p:nvSpPr>
        <p:spPr/>
        <p:txBody>
          <a:bodyPr/>
          <a:lstStyle/>
          <a:p>
            <a:fld id="{677CE376-9739-402E-BD7B-2F1E36C1E5A9}" type="slidenum">
              <a:rPr lang="en-NZ" smtClean="0"/>
              <a:t>6</a:t>
            </a:fld>
            <a:endParaRPr lang="en-NZ"/>
          </a:p>
        </p:txBody>
      </p:sp>
    </p:spTree>
    <p:extLst>
      <p:ext uri="{BB962C8B-B14F-4D97-AF65-F5344CB8AC3E}">
        <p14:creationId xmlns:p14="http://schemas.microsoft.com/office/powerpoint/2010/main" val="230765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677CE376-9739-402E-BD7B-2F1E36C1E5A9}" type="slidenum">
              <a:rPr lang="en-NZ" smtClean="0"/>
              <a:t>7</a:t>
            </a:fld>
            <a:endParaRPr lang="en-NZ"/>
          </a:p>
        </p:txBody>
      </p:sp>
    </p:spTree>
    <p:extLst>
      <p:ext uri="{BB962C8B-B14F-4D97-AF65-F5344CB8AC3E}">
        <p14:creationId xmlns:p14="http://schemas.microsoft.com/office/powerpoint/2010/main" val="986806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 can actually tell you what the totals for this financial year from July 1 2024-June 30 2025 are</a:t>
            </a:r>
          </a:p>
          <a:p>
            <a:endParaRPr lang="en-NZ" dirty="0"/>
          </a:p>
          <a:p>
            <a:r>
              <a:rPr lang="en-NZ" dirty="0"/>
              <a:t>853,000kgs</a:t>
            </a:r>
            <a:r>
              <a:rPr lang="en-NZ"/>
              <a:t>, </a:t>
            </a:r>
            <a:r>
              <a:rPr lang="en-NZ" dirty="0"/>
              <a:t> </a:t>
            </a:r>
            <a:r>
              <a:rPr lang="en-NZ"/>
              <a:t>Goal </a:t>
            </a:r>
            <a:r>
              <a:rPr lang="en-NZ" dirty="0"/>
              <a:t>of 70% Fresh </a:t>
            </a:r>
            <a:r>
              <a:rPr lang="en-NZ" dirty="0" err="1"/>
              <a:t>Prodcue</a:t>
            </a:r>
            <a:r>
              <a:rPr lang="en-NZ" dirty="0"/>
              <a:t>, dairy, meat and eggs - 77% </a:t>
            </a:r>
          </a:p>
        </p:txBody>
      </p:sp>
      <p:sp>
        <p:nvSpPr>
          <p:cNvPr id="4" name="Slide Number Placeholder 3"/>
          <p:cNvSpPr>
            <a:spLocks noGrp="1"/>
          </p:cNvSpPr>
          <p:nvPr>
            <p:ph type="sldNum" sz="quarter" idx="10"/>
          </p:nvPr>
        </p:nvSpPr>
        <p:spPr/>
        <p:txBody>
          <a:bodyPr/>
          <a:lstStyle/>
          <a:p>
            <a:fld id="{677CE376-9739-402E-BD7B-2F1E36C1E5A9}" type="slidenum">
              <a:rPr lang="en-NZ" smtClean="0"/>
              <a:t>8</a:t>
            </a:fld>
            <a:endParaRPr lang="en-NZ"/>
          </a:p>
        </p:txBody>
      </p:sp>
    </p:spTree>
    <p:extLst>
      <p:ext uri="{BB962C8B-B14F-4D97-AF65-F5344CB8AC3E}">
        <p14:creationId xmlns:p14="http://schemas.microsoft.com/office/powerpoint/2010/main" val="4248900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8EAD9-7283-C7C5-2500-DF3F7E184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0B135-A60D-532E-A8CE-12050C65FC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7E212E-4680-4E46-7552-60323A8EA4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12,000 people a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Who donates: Supermarkets, farmers markets, logistic/food manufacturers/farms/individuals/freight companies.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they donate food – cosmetic damage, best before day, use by date, surplus, something slightly wrong, incorrect labelling (recalls) the wrong size or shape or prettiness factor.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is the food used: food banks/parcels/cooked meals for elderly, homeless or new moms/homework clubs/cooking classes (Well Fed)/Emergency food assistance.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every $1.00 spent on food rescue - $4.50 worth of social value – study by Otago University Food Innovation Department.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NZ" dirty="0"/>
          </a:p>
        </p:txBody>
      </p:sp>
      <p:sp>
        <p:nvSpPr>
          <p:cNvPr id="4" name="Slide Number Placeholder 3">
            <a:extLst>
              <a:ext uri="{FF2B5EF4-FFF2-40B4-BE49-F238E27FC236}">
                <a16:creationId xmlns:a16="http://schemas.microsoft.com/office/drawing/2014/main" id="{8B14EE93-07DB-1F3C-43AE-9947FB68A15C}"/>
              </a:ext>
            </a:extLst>
          </p:cNvPr>
          <p:cNvSpPr>
            <a:spLocks noGrp="1"/>
          </p:cNvSpPr>
          <p:nvPr>
            <p:ph type="sldNum" sz="quarter" idx="10"/>
          </p:nvPr>
        </p:nvSpPr>
        <p:spPr/>
        <p:txBody>
          <a:bodyPr/>
          <a:lstStyle/>
          <a:p>
            <a:fld id="{677CE376-9739-402E-BD7B-2F1E36C1E5A9}" type="slidenum">
              <a:rPr lang="en-NZ" smtClean="0"/>
              <a:t>9</a:t>
            </a:fld>
            <a:endParaRPr lang="en-NZ"/>
          </a:p>
        </p:txBody>
      </p:sp>
    </p:spTree>
    <p:extLst>
      <p:ext uri="{BB962C8B-B14F-4D97-AF65-F5344CB8AC3E}">
        <p14:creationId xmlns:p14="http://schemas.microsoft.com/office/powerpoint/2010/main" val="2781752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7/18/2025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https://mcusercontent.com/e19ccb95ae57a7f254849049c/images/5bdea49c-1281-6a8b-7b86-46c6ef87637c.pn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jpg"/>
          <p:cNvPicPr>
            <a:picLocks noChangeAspect="1"/>
          </p:cNvPicPr>
          <p:nvPr/>
        </p:nvPicPr>
        <p:blipFill rotWithShape="1">
          <a:blip r:embed="rId3" cstate="email">
            <a:extLst>
              <a:ext uri="{28A0092B-C50C-407E-A947-70E740481C1C}">
                <a14:useLocalDpi xmlns:a14="http://schemas.microsoft.com/office/drawing/2010/main"/>
              </a:ext>
            </a:extLst>
          </a:blip>
          <a:srcRect l="14116" t="23130" r="10827" b="19640"/>
          <a:stretch/>
        </p:blipFill>
        <p:spPr>
          <a:xfrm>
            <a:off x="58516" y="1231734"/>
            <a:ext cx="3721101" cy="1594016"/>
          </a:xfrm>
          <a:prstGeom prst="rect">
            <a:avLst/>
          </a:prstGeom>
        </p:spPr>
      </p:pic>
      <p:sp>
        <p:nvSpPr>
          <p:cNvPr id="8" name="TextBox 7">
            <a:extLst>
              <a:ext uri="{FF2B5EF4-FFF2-40B4-BE49-F238E27FC236}">
                <a16:creationId xmlns:a16="http://schemas.microsoft.com/office/drawing/2014/main" id="{03F15C11-D401-E60E-4B6F-249BDE21B4CA}"/>
              </a:ext>
            </a:extLst>
          </p:cNvPr>
          <p:cNvSpPr txBox="1"/>
          <p:nvPr/>
        </p:nvSpPr>
        <p:spPr>
          <a:xfrm>
            <a:off x="174030" y="3389189"/>
            <a:ext cx="5029200" cy="1704954"/>
          </a:xfrm>
          <a:prstGeom prst="rect">
            <a:avLst/>
          </a:prstGeom>
          <a:noFill/>
        </p:spPr>
        <p:txBody>
          <a:bodyPr wrap="square">
            <a:spAutoFit/>
          </a:bodyPr>
          <a:lstStyle/>
          <a:p>
            <a:pPr>
              <a:lnSpc>
                <a:spcPct val="150000"/>
              </a:lnSpc>
              <a:spcBef>
                <a:spcPct val="0"/>
              </a:spcBef>
            </a:pPr>
            <a:r>
              <a:rPr lang="en-US" dirty="0">
                <a:solidFill>
                  <a:srgbClr val="434344"/>
                </a:solidFill>
                <a:latin typeface="Zurich BT"/>
              </a:rPr>
              <a:t>Presentation to:</a:t>
            </a:r>
          </a:p>
          <a:p>
            <a:pPr>
              <a:lnSpc>
                <a:spcPct val="150000"/>
              </a:lnSpc>
              <a:spcBef>
                <a:spcPct val="0"/>
              </a:spcBef>
            </a:pPr>
            <a:r>
              <a:rPr lang="en-US" dirty="0">
                <a:solidFill>
                  <a:srgbClr val="434344"/>
                </a:solidFill>
                <a:latin typeface="Zurich BT"/>
              </a:rPr>
              <a:t>Rotary</a:t>
            </a:r>
          </a:p>
          <a:p>
            <a:pPr>
              <a:lnSpc>
                <a:spcPct val="150000"/>
              </a:lnSpc>
              <a:spcBef>
                <a:spcPct val="0"/>
              </a:spcBef>
            </a:pPr>
            <a:r>
              <a:rPr lang="en-US" dirty="0">
                <a:solidFill>
                  <a:srgbClr val="434344"/>
                </a:solidFill>
                <a:latin typeface="Zurich BT"/>
              </a:rPr>
              <a:t>July 2025</a:t>
            </a:r>
          </a:p>
          <a:p>
            <a:pPr>
              <a:lnSpc>
                <a:spcPct val="150000"/>
              </a:lnSpc>
              <a:spcBef>
                <a:spcPct val="0"/>
              </a:spcBef>
            </a:pPr>
            <a:r>
              <a:rPr lang="en-US" dirty="0">
                <a:solidFill>
                  <a:srgbClr val="434344"/>
                </a:solidFill>
                <a:latin typeface="Zurich BT"/>
              </a:rPr>
              <a:t>Susie Robertson – Chief Executive</a:t>
            </a:r>
          </a:p>
        </p:txBody>
      </p:sp>
      <p:pic>
        <p:nvPicPr>
          <p:cNvPr id="5" name="Picture 4">
            <a:extLst>
              <a:ext uri="{FF2B5EF4-FFF2-40B4-BE49-F238E27FC236}">
                <a16:creationId xmlns:a16="http://schemas.microsoft.com/office/drawing/2014/main" id="{803AD11D-9D0D-DCF4-FE7E-A9AFEA70422C}"/>
              </a:ext>
            </a:extLst>
          </p:cNvPr>
          <p:cNvPicPr>
            <a:picLocks noChangeAspect="1"/>
          </p:cNvPicPr>
          <p:nvPr/>
        </p:nvPicPr>
        <p:blipFill>
          <a:blip r:embed="rId4"/>
          <a:stretch>
            <a:fillRect/>
          </a:stretch>
        </p:blipFill>
        <p:spPr>
          <a:xfrm>
            <a:off x="3779617" y="783771"/>
            <a:ext cx="5899145" cy="38624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D7C6BF-F706-F224-B050-62AA15A44000}"/>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5651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Rectangle 2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05"/>
            <a:ext cx="10058399" cy="1298704"/>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706307" y="28"/>
            <a:ext cx="3352093" cy="1299081"/>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79647" y="-4379646"/>
            <a:ext cx="1299108" cy="100584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55983" y="812"/>
            <a:ext cx="3550323" cy="1298297"/>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E0EC39E-1CD5-62AF-4181-90EB1CF0A319}"/>
              </a:ext>
            </a:extLst>
          </p:cNvPr>
          <p:cNvSpPr txBox="1"/>
          <p:nvPr/>
        </p:nvSpPr>
        <p:spPr>
          <a:xfrm>
            <a:off x="578255" y="168656"/>
            <a:ext cx="6837689" cy="1008079"/>
          </a:xfrm>
          <a:prstGeom prst="rect">
            <a:avLst/>
          </a:prstGeom>
        </p:spPr>
        <p:txBody>
          <a:bodyPr vert="horz" lIns="91440" tIns="45720" rIns="91440" bIns="45720" rtlCol="0" anchor="ctr">
            <a:normAutofit fontScale="70000" lnSpcReduction="20000"/>
          </a:bodyPr>
          <a:lstStyle/>
          <a:p>
            <a:pPr defTabSz="914400">
              <a:lnSpc>
                <a:spcPct val="90000"/>
              </a:lnSpc>
              <a:spcBef>
                <a:spcPct val="0"/>
              </a:spcBef>
              <a:spcAft>
                <a:spcPts val="600"/>
              </a:spcAft>
            </a:pPr>
            <a:r>
              <a:rPr lang="en-US" sz="3300" b="1" dirty="0">
                <a:solidFill>
                  <a:srgbClr val="FFFFFF"/>
                </a:solidFill>
                <a:latin typeface="+mj-lt"/>
                <a:ea typeface="+mj-ea"/>
                <a:cs typeface="+mj-cs"/>
              </a:rPr>
              <a:t>New Work Streams – The Kaibosh Kitchen Petone</a:t>
            </a:r>
          </a:p>
          <a:p>
            <a:pPr defTabSz="914400">
              <a:lnSpc>
                <a:spcPct val="90000"/>
              </a:lnSpc>
              <a:spcBef>
                <a:spcPct val="0"/>
              </a:spcBef>
              <a:spcAft>
                <a:spcPts val="600"/>
              </a:spcAft>
            </a:pPr>
            <a:r>
              <a:rPr lang="en-US" sz="3300" b="1" dirty="0">
                <a:solidFill>
                  <a:srgbClr val="FFFFFF"/>
                </a:solidFill>
                <a:latin typeface="+mj-lt"/>
                <a:ea typeface="+mj-ea"/>
                <a:cs typeface="+mj-cs"/>
              </a:rPr>
              <a:t>Second Harvest – From Farm to Food Rescue</a:t>
            </a:r>
          </a:p>
          <a:p>
            <a:pPr defTabSz="914400">
              <a:lnSpc>
                <a:spcPct val="90000"/>
              </a:lnSpc>
              <a:spcBef>
                <a:spcPct val="0"/>
              </a:spcBef>
              <a:spcAft>
                <a:spcPts val="600"/>
              </a:spcAft>
            </a:pPr>
            <a:r>
              <a:rPr lang="en-US" sz="3300" b="1" dirty="0">
                <a:solidFill>
                  <a:srgbClr val="FFFFFF"/>
                </a:solidFill>
                <a:latin typeface="+mj-lt"/>
                <a:ea typeface="+mj-ea"/>
                <a:cs typeface="+mj-cs"/>
              </a:rPr>
              <a:t>Local Harvest – Co-op model with </a:t>
            </a:r>
            <a:r>
              <a:rPr lang="en-US" sz="3300" b="1" dirty="0" err="1">
                <a:solidFill>
                  <a:srgbClr val="FFFFFF"/>
                </a:solidFill>
                <a:latin typeface="+mj-lt"/>
                <a:ea typeface="+mj-ea"/>
                <a:cs typeface="+mj-cs"/>
              </a:rPr>
              <a:t>chioce</a:t>
            </a:r>
            <a:endParaRPr lang="en-US" sz="3300" b="1" dirty="0">
              <a:solidFill>
                <a:srgbClr val="FFFFFF"/>
              </a:solidFill>
              <a:latin typeface="+mj-lt"/>
              <a:ea typeface="+mj-ea"/>
              <a:cs typeface="+mj-cs"/>
            </a:endParaRPr>
          </a:p>
        </p:txBody>
      </p:sp>
      <p:pic>
        <p:nvPicPr>
          <p:cNvPr id="6" name="Picture 5">
            <a:extLst>
              <a:ext uri="{FF2B5EF4-FFF2-40B4-BE49-F238E27FC236}">
                <a16:creationId xmlns:a16="http://schemas.microsoft.com/office/drawing/2014/main" id="{687B3EAD-5FCA-9C0F-9BFD-E8D3BB52CF30}"/>
              </a:ext>
            </a:extLst>
          </p:cNvPr>
          <p:cNvPicPr>
            <a:picLocks noChangeAspect="1"/>
          </p:cNvPicPr>
          <p:nvPr/>
        </p:nvPicPr>
        <p:blipFill>
          <a:blip r:embed="rId3"/>
          <a:stretch>
            <a:fillRect/>
          </a:stretch>
        </p:blipFill>
        <p:spPr>
          <a:xfrm>
            <a:off x="3997100" y="1841157"/>
            <a:ext cx="5823584" cy="2940908"/>
          </a:xfrm>
          <a:prstGeom prst="rect">
            <a:avLst/>
          </a:prstGeom>
        </p:spPr>
      </p:pic>
      <p:pic>
        <p:nvPicPr>
          <p:cNvPr id="9" name="Picture 8">
            <a:extLst>
              <a:ext uri="{FF2B5EF4-FFF2-40B4-BE49-F238E27FC236}">
                <a16:creationId xmlns:a16="http://schemas.microsoft.com/office/drawing/2014/main" id="{398B5557-4153-ABB8-D0FC-95FCB072E0FB}"/>
              </a:ext>
            </a:extLst>
          </p:cNvPr>
          <p:cNvPicPr>
            <a:picLocks noChangeAspect="1"/>
          </p:cNvPicPr>
          <p:nvPr/>
        </p:nvPicPr>
        <p:blipFill>
          <a:blip r:embed="rId4"/>
          <a:stretch>
            <a:fillRect/>
          </a:stretch>
        </p:blipFill>
        <p:spPr>
          <a:xfrm>
            <a:off x="827903" y="1447759"/>
            <a:ext cx="2874107" cy="3515729"/>
          </a:xfrm>
          <a:prstGeom prst="rect">
            <a:avLst/>
          </a:prstGeom>
        </p:spPr>
      </p:pic>
      <p:pic>
        <p:nvPicPr>
          <p:cNvPr id="7" name="Picture 6">
            <a:extLst>
              <a:ext uri="{FF2B5EF4-FFF2-40B4-BE49-F238E27FC236}">
                <a16:creationId xmlns:a16="http://schemas.microsoft.com/office/drawing/2014/main" id="{58525685-C12B-EDF1-54FC-44B941FDCB45}"/>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990844" y="5190107"/>
            <a:ext cx="829840" cy="281109"/>
          </a:xfrm>
          <a:prstGeom prst="rect">
            <a:avLst/>
          </a:prstGeom>
        </p:spPr>
      </p:pic>
    </p:spTree>
    <p:extLst>
      <p:ext uri="{BB962C8B-B14F-4D97-AF65-F5344CB8AC3E}">
        <p14:creationId xmlns:p14="http://schemas.microsoft.com/office/powerpoint/2010/main" val="896661477"/>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D9372BE2-A8C6-40F8-5FD9-8ABF276F716F}"/>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1593669" y="115324"/>
            <a:ext cx="6662058" cy="499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952280"/>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7C8BEE-15AA-C566-B15C-D78F76304765}"/>
              </a:ext>
            </a:extLst>
          </p:cNvPr>
          <p:cNvSpPr txBox="1"/>
          <p:nvPr/>
        </p:nvSpPr>
        <p:spPr>
          <a:xfrm>
            <a:off x="444255" y="311452"/>
            <a:ext cx="8223285" cy="5293757"/>
          </a:xfrm>
          <a:prstGeom prst="rect">
            <a:avLst/>
          </a:prstGeom>
          <a:noFill/>
        </p:spPr>
        <p:txBody>
          <a:bodyPr wrap="square" lIns="91440" tIns="45720" rIns="91440" bIns="45720" rtlCol="0" anchor="t">
            <a:spAutoFit/>
          </a:bodyPr>
          <a:lstStyle/>
          <a:p>
            <a:r>
              <a:rPr lang="en-US" sz="4400" dirty="0">
                <a:solidFill>
                  <a:srgbClr val="009345"/>
                </a:solidFill>
                <a:latin typeface="Zurich BT"/>
              </a:rPr>
              <a:t>How you can help Kaibosh?</a:t>
            </a:r>
          </a:p>
          <a:p>
            <a:endParaRPr lang="en-US" sz="1000" dirty="0">
              <a:solidFill>
                <a:srgbClr val="009345"/>
              </a:solidFill>
              <a:latin typeface="Zurich BT"/>
            </a:endParaRPr>
          </a:p>
          <a:p>
            <a:pPr marL="571500" indent="-571500">
              <a:buFont typeface="Arial" panose="020B0604020202020204" pitchFamily="34" charset="0"/>
              <a:buChar char="•"/>
            </a:pPr>
            <a:r>
              <a:rPr lang="en-US" sz="2800" dirty="0">
                <a:solidFill>
                  <a:srgbClr val="009345"/>
                </a:solidFill>
                <a:latin typeface="Zurich BT"/>
              </a:rPr>
              <a:t>Donate</a:t>
            </a:r>
          </a:p>
          <a:p>
            <a:pPr marL="571500" indent="-571500">
              <a:buFont typeface="Arial" panose="020B0604020202020204" pitchFamily="34" charset="0"/>
              <a:buChar char="•"/>
            </a:pPr>
            <a:endParaRPr lang="en-US" sz="1100" dirty="0">
              <a:solidFill>
                <a:srgbClr val="009345"/>
              </a:solidFill>
              <a:latin typeface="Zurich BT"/>
            </a:endParaRPr>
          </a:p>
          <a:p>
            <a:pPr marL="571500" indent="-571500">
              <a:buFont typeface="Arial" panose="020B0604020202020204" pitchFamily="34" charset="0"/>
              <a:buChar char="•"/>
            </a:pPr>
            <a:r>
              <a:rPr lang="en-US" sz="2800" dirty="0">
                <a:solidFill>
                  <a:srgbClr val="009345"/>
                </a:solidFill>
                <a:latin typeface="Zurich BT"/>
              </a:rPr>
              <a:t>Connect us to others who might be able to help us.</a:t>
            </a:r>
          </a:p>
          <a:p>
            <a:pPr marL="571500" indent="-571500">
              <a:buFont typeface="Arial" panose="020B0604020202020204" pitchFamily="34" charset="0"/>
              <a:buChar char="•"/>
            </a:pPr>
            <a:endParaRPr lang="en-US" sz="1100" dirty="0">
              <a:solidFill>
                <a:srgbClr val="009345"/>
              </a:solidFill>
              <a:latin typeface="Zurich BT"/>
            </a:endParaRPr>
          </a:p>
          <a:p>
            <a:pPr marL="571500" indent="-571500">
              <a:buFont typeface="Arial" panose="020B0604020202020204" pitchFamily="34" charset="0"/>
              <a:buChar char="•"/>
            </a:pPr>
            <a:r>
              <a:rPr lang="en-US" sz="2800" dirty="0">
                <a:solidFill>
                  <a:srgbClr val="009345"/>
                </a:solidFill>
                <a:latin typeface="Zurich BT"/>
              </a:rPr>
              <a:t>Run an event   </a:t>
            </a:r>
          </a:p>
          <a:p>
            <a:pPr marL="571500" indent="-571500">
              <a:buFont typeface="Arial" panose="020B0604020202020204" pitchFamily="34" charset="0"/>
              <a:buChar char="•"/>
            </a:pPr>
            <a:endParaRPr lang="en-US" sz="1100" dirty="0">
              <a:solidFill>
                <a:srgbClr val="009345"/>
              </a:solidFill>
              <a:latin typeface="Zurich BT"/>
            </a:endParaRPr>
          </a:p>
          <a:p>
            <a:pPr marL="571500" indent="-571500">
              <a:buFont typeface="Arial" panose="020B0604020202020204" pitchFamily="34" charset="0"/>
              <a:buChar char="•"/>
            </a:pPr>
            <a:r>
              <a:rPr lang="en-US" sz="2800" dirty="0">
                <a:solidFill>
                  <a:srgbClr val="009345"/>
                </a:solidFill>
                <a:latin typeface="Zurich BT"/>
              </a:rPr>
              <a:t>Sponsor a project/vehicle</a:t>
            </a:r>
          </a:p>
          <a:p>
            <a:pPr marL="571500" indent="-571500">
              <a:buFont typeface="Arial" panose="020B0604020202020204" pitchFamily="34" charset="0"/>
              <a:buChar char="•"/>
            </a:pPr>
            <a:endParaRPr lang="en-US" sz="1100" dirty="0">
              <a:solidFill>
                <a:srgbClr val="009345"/>
              </a:solidFill>
              <a:latin typeface="Zurich BT"/>
            </a:endParaRPr>
          </a:p>
          <a:p>
            <a:pPr marL="571500" indent="-571500">
              <a:buFont typeface="Arial" panose="020B0604020202020204" pitchFamily="34" charset="0"/>
              <a:buChar char="•"/>
            </a:pPr>
            <a:r>
              <a:rPr lang="en-US" sz="2800" dirty="0">
                <a:solidFill>
                  <a:srgbClr val="009345"/>
                </a:solidFill>
                <a:latin typeface="Zurich BT"/>
              </a:rPr>
              <a:t>Advocate for NZ to have a Food Strategy (less food waste/people fed)</a:t>
            </a:r>
          </a:p>
          <a:p>
            <a:pPr marL="571500" indent="-571500">
              <a:buFont typeface="Arial" panose="020B0604020202020204" pitchFamily="34" charset="0"/>
              <a:buChar char="•"/>
            </a:pPr>
            <a:endParaRPr lang="en-US" sz="2800" dirty="0">
              <a:solidFill>
                <a:srgbClr val="009345"/>
              </a:solidFill>
              <a:latin typeface="Zurich BT"/>
            </a:endParaRPr>
          </a:p>
          <a:p>
            <a:r>
              <a:rPr lang="en-US" sz="2000" b="1" dirty="0">
                <a:solidFill>
                  <a:srgbClr val="434344"/>
                </a:solidFill>
                <a:latin typeface="Zurich BT"/>
              </a:rPr>
              <a:t> </a:t>
            </a:r>
            <a:endParaRPr lang="en-US" sz="2400" b="1" dirty="0">
              <a:latin typeface="Zurich BT" panose="020B0603020202030204" pitchFamily="34" charset="0"/>
            </a:endParaRPr>
          </a:p>
          <a:p>
            <a:endParaRPr lang="en-NZ" sz="2400" b="1" dirty="0">
              <a:latin typeface="Zurich BT" panose="020B0603020202030204" pitchFamily="34" charset="0"/>
            </a:endParaRPr>
          </a:p>
        </p:txBody>
      </p:sp>
      <p:pic>
        <p:nvPicPr>
          <p:cNvPr id="7" name="Picture 6">
            <a:extLst>
              <a:ext uri="{FF2B5EF4-FFF2-40B4-BE49-F238E27FC236}">
                <a16:creationId xmlns:a16="http://schemas.microsoft.com/office/drawing/2014/main" id="{5FAE8325-B7D3-4C3B-2B44-7B6DD33397F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990844" y="5190107"/>
            <a:ext cx="829840" cy="281109"/>
          </a:xfrm>
          <a:prstGeom prst="rect">
            <a:avLst/>
          </a:prstGeom>
        </p:spPr>
      </p:pic>
      <p:pic>
        <p:nvPicPr>
          <p:cNvPr id="11" name="Graphic 10" descr="Badge Heart outline">
            <a:extLst>
              <a:ext uri="{FF2B5EF4-FFF2-40B4-BE49-F238E27FC236}">
                <a16:creationId xmlns:a16="http://schemas.microsoft.com/office/drawing/2014/main" id="{FCA84BDC-C00C-C972-2594-37B4DCD7A7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83110" y="2408203"/>
            <a:ext cx="1407734" cy="1407734"/>
          </a:xfrm>
          <a:prstGeom prst="rect">
            <a:avLst/>
          </a:prstGeom>
        </p:spPr>
      </p:pic>
    </p:spTree>
    <p:extLst>
      <p:ext uri="{BB962C8B-B14F-4D97-AF65-F5344CB8AC3E}">
        <p14:creationId xmlns:p14="http://schemas.microsoft.com/office/powerpoint/2010/main" val="412194363"/>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1626" y="1227357"/>
            <a:ext cx="2747256" cy="2886760"/>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4709ACC-8CEE-54C6-E93B-B46F865FF042}"/>
              </a:ext>
            </a:extLst>
          </p:cNvPr>
          <p:cNvSpPr txBox="1"/>
          <p:nvPr/>
        </p:nvSpPr>
        <p:spPr>
          <a:xfrm>
            <a:off x="791671" y="1429584"/>
            <a:ext cx="2168843" cy="2099129"/>
          </a:xfrm>
          <a:prstGeom prst="rect">
            <a:avLst/>
          </a:prstGeom>
          <a:noFill/>
        </p:spPr>
        <p:txBody>
          <a:bodyPr vert="horz" lIns="91440" tIns="45720" rIns="91440" bIns="45720" rtlCol="0" anchor="ctr">
            <a:normAutofit/>
          </a:bodyPr>
          <a:lstStyle/>
          <a:p>
            <a:pPr algn="ctr" defTabSz="914400">
              <a:lnSpc>
                <a:spcPct val="90000"/>
              </a:lnSpc>
              <a:spcBef>
                <a:spcPct val="0"/>
              </a:spcBef>
              <a:spcAft>
                <a:spcPts val="600"/>
              </a:spcAft>
            </a:pPr>
            <a:r>
              <a:rPr lang="en-US" sz="3000" b="1" kern="1200" dirty="0" err="1">
                <a:solidFill>
                  <a:srgbClr val="FFFFFF"/>
                </a:solidFill>
                <a:latin typeface="+mj-lt"/>
                <a:ea typeface="+mj-ea"/>
                <a:cs typeface="+mj-cs"/>
              </a:rPr>
              <a:t>Pātai</a:t>
            </a:r>
            <a:r>
              <a:rPr lang="en-US" sz="3000" b="1" kern="1200" dirty="0">
                <a:solidFill>
                  <a:srgbClr val="FFFFFF"/>
                </a:solidFill>
                <a:latin typeface="+mj-lt"/>
                <a:ea typeface="+mj-ea"/>
                <a:cs typeface="+mj-cs"/>
              </a:rPr>
              <a:t>/</a:t>
            </a:r>
          </a:p>
          <a:p>
            <a:pPr algn="ctr" defTabSz="914400">
              <a:lnSpc>
                <a:spcPct val="90000"/>
              </a:lnSpc>
              <a:spcBef>
                <a:spcPct val="0"/>
              </a:spcBef>
              <a:spcAft>
                <a:spcPts val="600"/>
              </a:spcAft>
            </a:pPr>
            <a:r>
              <a:rPr lang="en-US" sz="3000" b="1" kern="1200" dirty="0">
                <a:solidFill>
                  <a:srgbClr val="FFFFFF"/>
                </a:solidFill>
                <a:latin typeface="+mj-lt"/>
                <a:ea typeface="+mj-ea"/>
                <a:cs typeface="+mj-cs"/>
              </a:rPr>
              <a:t>Questions</a:t>
            </a:r>
          </a:p>
          <a:p>
            <a:pPr algn="ctr" defTabSz="914400">
              <a:lnSpc>
                <a:spcPct val="90000"/>
              </a:lnSpc>
              <a:spcBef>
                <a:spcPct val="0"/>
              </a:spcBef>
              <a:spcAft>
                <a:spcPts val="600"/>
              </a:spcAft>
            </a:pPr>
            <a:r>
              <a:rPr lang="en-US" sz="3000" b="1" dirty="0">
                <a:solidFill>
                  <a:srgbClr val="FFFFFF"/>
                </a:solidFill>
                <a:latin typeface="+mj-lt"/>
                <a:ea typeface="+mj-ea"/>
                <a:cs typeface="+mj-cs"/>
              </a:rPr>
              <a:t>?????</a:t>
            </a:r>
            <a:endParaRPr lang="en-US" sz="3000" b="1" kern="1200" dirty="0">
              <a:solidFill>
                <a:srgbClr val="FFFFFF"/>
              </a:solidFill>
              <a:latin typeface="+mj-lt"/>
              <a:ea typeface="+mj-ea"/>
              <a:cs typeface="+mj-cs"/>
            </a:endParaRPr>
          </a:p>
        </p:txBody>
      </p:sp>
      <p:pic>
        <p:nvPicPr>
          <p:cNvPr id="3" name="Object 1">
            <a:extLst>
              <a:ext uri="{FF2B5EF4-FFF2-40B4-BE49-F238E27FC236}">
                <a16:creationId xmlns:a16="http://schemas.microsoft.com/office/drawing/2014/main" id="{92721E75-4FB9-285E-82E5-2439337FE7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0176" y="716692"/>
            <a:ext cx="6201290" cy="3488225"/>
          </a:xfrm>
          <a:prstGeom prst="rect">
            <a:avLst/>
          </a:prstGeom>
        </p:spPr>
      </p:pic>
    </p:spTree>
    <p:extLst>
      <p:ext uri="{BB962C8B-B14F-4D97-AF65-F5344CB8AC3E}">
        <p14:creationId xmlns:p14="http://schemas.microsoft.com/office/powerpoint/2010/main" val="2157876542"/>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9848" y="307609"/>
            <a:ext cx="3931953" cy="760145"/>
            <a:chOff x="0" y="0"/>
            <a:chExt cx="1091519" cy="384407"/>
          </a:xfrm>
        </p:grpSpPr>
        <p:sp>
          <p:nvSpPr>
            <p:cNvPr id="3" name="Freeform 3"/>
            <p:cNvSpPr/>
            <p:nvPr/>
          </p:nvSpPr>
          <p:spPr>
            <a:xfrm>
              <a:off x="0" y="0"/>
              <a:ext cx="1091519" cy="384407"/>
            </a:xfrm>
            <a:custGeom>
              <a:avLst/>
              <a:gdLst/>
              <a:ahLst/>
              <a:cxnLst/>
              <a:rect l="l" t="t" r="r" b="b"/>
              <a:pathLst>
                <a:path w="1091519" h="384407">
                  <a:moveTo>
                    <a:pt x="0" y="0"/>
                  </a:moveTo>
                  <a:lnTo>
                    <a:pt x="1091519" y="0"/>
                  </a:lnTo>
                  <a:lnTo>
                    <a:pt x="1091519" y="384407"/>
                  </a:lnTo>
                  <a:lnTo>
                    <a:pt x="0" y="384407"/>
                  </a:lnTo>
                  <a:close/>
                </a:path>
              </a:pathLst>
            </a:custGeom>
            <a:solidFill>
              <a:srgbClr val="00954C"/>
            </a:solidFill>
          </p:spPr>
          <p:txBody>
            <a:bodyPr/>
            <a:lstStyle/>
            <a:p>
              <a:endParaRPr lang="en-NZ"/>
            </a:p>
          </p:txBody>
        </p:sp>
      </p:grpSp>
      <p:sp>
        <p:nvSpPr>
          <p:cNvPr id="4" name="TextBox 4"/>
          <p:cNvSpPr txBox="1"/>
          <p:nvPr/>
        </p:nvSpPr>
        <p:spPr>
          <a:xfrm>
            <a:off x="287019" y="238254"/>
            <a:ext cx="3615309" cy="775149"/>
          </a:xfrm>
          <a:prstGeom prst="rect">
            <a:avLst/>
          </a:prstGeom>
        </p:spPr>
        <p:txBody>
          <a:bodyPr wrap="square" lIns="0" tIns="0" rIns="0" bIns="0" rtlCol="0" anchor="t">
            <a:spAutoFit/>
          </a:bodyPr>
          <a:lstStyle/>
          <a:p>
            <a:pPr algn="ctr">
              <a:lnSpc>
                <a:spcPts val="6846"/>
              </a:lnSpc>
              <a:spcBef>
                <a:spcPct val="0"/>
              </a:spcBef>
            </a:pPr>
            <a:r>
              <a:rPr lang="en-US" sz="4000">
                <a:solidFill>
                  <a:srgbClr val="FFFFFF"/>
                </a:solidFill>
                <a:latin typeface="Zurich BT"/>
              </a:rPr>
              <a:t>The Waste</a:t>
            </a:r>
            <a:endParaRPr lang="en-US" sz="4000" dirty="0">
              <a:solidFill>
                <a:srgbClr val="FFFFFF"/>
              </a:solidFill>
              <a:latin typeface="Zurich BT"/>
            </a:endParaRPr>
          </a:p>
        </p:txBody>
      </p:sp>
      <p:pic>
        <p:nvPicPr>
          <p:cNvPr id="6"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990844" y="5190107"/>
            <a:ext cx="829840" cy="281109"/>
          </a:xfrm>
          <a:prstGeom prst="rect">
            <a:avLst/>
          </a:prstGeom>
        </p:spPr>
      </p:pic>
      <p:pic>
        <p:nvPicPr>
          <p:cNvPr id="8" name="Picture 7">
            <a:extLst>
              <a:ext uri="{FF2B5EF4-FFF2-40B4-BE49-F238E27FC236}">
                <a16:creationId xmlns:a16="http://schemas.microsoft.com/office/drawing/2014/main" id="{E2176560-0463-FB89-6BA3-8B0C1EFB838B}"/>
              </a:ext>
            </a:extLst>
          </p:cNvPr>
          <p:cNvPicPr>
            <a:picLocks noChangeAspect="1"/>
          </p:cNvPicPr>
          <p:nvPr/>
        </p:nvPicPr>
        <p:blipFill>
          <a:blip r:embed="rId4"/>
          <a:stretch>
            <a:fillRect/>
          </a:stretch>
        </p:blipFill>
        <p:spPr>
          <a:xfrm>
            <a:off x="4846321" y="1067754"/>
            <a:ext cx="3449782" cy="2469487"/>
          </a:xfrm>
          <a:prstGeom prst="rect">
            <a:avLst/>
          </a:prstGeom>
        </p:spPr>
      </p:pic>
      <p:sp>
        <p:nvSpPr>
          <p:cNvPr id="9" name="TextBox 8">
            <a:extLst>
              <a:ext uri="{FF2B5EF4-FFF2-40B4-BE49-F238E27FC236}">
                <a16:creationId xmlns:a16="http://schemas.microsoft.com/office/drawing/2014/main" id="{1FB9A90B-EF10-9002-3B3F-BA98F20EB9C2}"/>
              </a:ext>
            </a:extLst>
          </p:cNvPr>
          <p:cNvSpPr txBox="1"/>
          <p:nvPr/>
        </p:nvSpPr>
        <p:spPr>
          <a:xfrm>
            <a:off x="356135" y="1414914"/>
            <a:ext cx="4899259" cy="1754326"/>
          </a:xfrm>
          <a:prstGeom prst="rect">
            <a:avLst/>
          </a:prstGeom>
          <a:noFill/>
        </p:spPr>
        <p:txBody>
          <a:bodyPr wrap="square" rtlCol="0">
            <a:spAutoFit/>
          </a:bodyPr>
          <a:lstStyle/>
          <a:p>
            <a:endParaRPr lang="en-NZ"/>
          </a:p>
          <a:p>
            <a:endParaRPr lang="en-NZ"/>
          </a:p>
          <a:p>
            <a:endParaRPr lang="en-NZ"/>
          </a:p>
          <a:p>
            <a:endParaRPr lang="en-NZ"/>
          </a:p>
          <a:p>
            <a:endParaRPr lang="en-NZ"/>
          </a:p>
          <a:p>
            <a:endParaRPr lang="en-NZ" dirty="0"/>
          </a:p>
        </p:txBody>
      </p:sp>
      <p:pic>
        <p:nvPicPr>
          <p:cNvPr id="11" name="Picture 10">
            <a:extLst>
              <a:ext uri="{FF2B5EF4-FFF2-40B4-BE49-F238E27FC236}">
                <a16:creationId xmlns:a16="http://schemas.microsoft.com/office/drawing/2014/main" id="{3B45B6DB-7B9E-6556-701E-A809343E87F8}"/>
              </a:ext>
            </a:extLst>
          </p:cNvPr>
          <p:cNvPicPr>
            <a:picLocks noChangeAspect="1"/>
          </p:cNvPicPr>
          <p:nvPr/>
        </p:nvPicPr>
        <p:blipFill>
          <a:blip r:embed="rId5"/>
          <a:stretch>
            <a:fillRect/>
          </a:stretch>
        </p:blipFill>
        <p:spPr>
          <a:xfrm>
            <a:off x="292227" y="1137109"/>
            <a:ext cx="3781010" cy="2395113"/>
          </a:xfrm>
          <a:prstGeom prst="rect">
            <a:avLst/>
          </a:prstGeom>
        </p:spPr>
      </p:pic>
      <p:pic>
        <p:nvPicPr>
          <p:cNvPr id="7" name="Picture 6">
            <a:extLst>
              <a:ext uri="{FF2B5EF4-FFF2-40B4-BE49-F238E27FC236}">
                <a16:creationId xmlns:a16="http://schemas.microsoft.com/office/drawing/2014/main" id="{255C18D9-2371-124A-9848-4BD16984C514}"/>
              </a:ext>
            </a:extLst>
          </p:cNvPr>
          <p:cNvPicPr>
            <a:picLocks noChangeAspect="1"/>
          </p:cNvPicPr>
          <p:nvPr/>
        </p:nvPicPr>
        <p:blipFill>
          <a:blip r:embed="rId6"/>
          <a:stretch>
            <a:fillRect/>
          </a:stretch>
        </p:blipFill>
        <p:spPr>
          <a:xfrm>
            <a:off x="1053287" y="3696505"/>
            <a:ext cx="7310692" cy="1716741"/>
          </a:xfrm>
          <a:prstGeom prst="rect">
            <a:avLst/>
          </a:prstGeom>
        </p:spPr>
      </p:pic>
    </p:spTree>
    <p:extLst>
      <p:ext uri="{BB962C8B-B14F-4D97-AF65-F5344CB8AC3E}">
        <p14:creationId xmlns:p14="http://schemas.microsoft.com/office/powerpoint/2010/main" val="3548989216"/>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54030A86-C016-CEBD-7573-FC3A24CE6495}"/>
              </a:ext>
            </a:extLst>
          </p:cNvPr>
          <p:cNvSpPr txBox="1"/>
          <p:nvPr/>
        </p:nvSpPr>
        <p:spPr>
          <a:xfrm>
            <a:off x="287019" y="238254"/>
            <a:ext cx="3615309" cy="775149"/>
          </a:xfrm>
          <a:prstGeom prst="rect">
            <a:avLst/>
          </a:prstGeom>
        </p:spPr>
        <p:txBody>
          <a:bodyPr wrap="square" lIns="0" tIns="0" rIns="0" bIns="0" rtlCol="0" anchor="t">
            <a:spAutoFit/>
          </a:bodyPr>
          <a:lstStyle/>
          <a:p>
            <a:pPr algn="ctr">
              <a:lnSpc>
                <a:spcPts val="6846"/>
              </a:lnSpc>
              <a:spcBef>
                <a:spcPct val="0"/>
              </a:spcBef>
            </a:pPr>
            <a:r>
              <a:rPr lang="en-US" sz="4000" dirty="0">
                <a:solidFill>
                  <a:srgbClr val="FFFFFF"/>
                </a:solidFill>
                <a:latin typeface="Zurich BT"/>
              </a:rPr>
              <a:t>The issues</a:t>
            </a:r>
          </a:p>
        </p:txBody>
      </p:sp>
      <p:sp>
        <p:nvSpPr>
          <p:cNvPr id="8" name="TextBox 7">
            <a:extLst>
              <a:ext uri="{FF2B5EF4-FFF2-40B4-BE49-F238E27FC236}">
                <a16:creationId xmlns:a16="http://schemas.microsoft.com/office/drawing/2014/main" id="{27EE6D60-E730-18BF-4873-3543B4F798BC}"/>
              </a:ext>
            </a:extLst>
          </p:cNvPr>
          <p:cNvSpPr txBox="1"/>
          <p:nvPr/>
        </p:nvSpPr>
        <p:spPr>
          <a:xfrm>
            <a:off x="2514600" y="2158774"/>
            <a:ext cx="5029200" cy="800860"/>
          </a:xfrm>
          <a:prstGeom prst="rect">
            <a:avLst/>
          </a:prstGeom>
          <a:noFill/>
        </p:spPr>
        <p:txBody>
          <a:bodyPr wrap="square">
            <a:spAutoFit/>
          </a:bodyPr>
          <a:lstStyle/>
          <a:p>
            <a:pPr algn="ctr">
              <a:lnSpc>
                <a:spcPts val="6846"/>
              </a:lnSpc>
              <a:spcBef>
                <a:spcPct val="0"/>
              </a:spcBef>
            </a:pPr>
            <a:r>
              <a:rPr lang="en-US" sz="1800" dirty="0">
                <a:solidFill>
                  <a:srgbClr val="FFFFFF"/>
                </a:solidFill>
                <a:latin typeface="Zurich BT"/>
              </a:rPr>
              <a:t>The issues</a:t>
            </a:r>
          </a:p>
        </p:txBody>
      </p:sp>
      <p:pic>
        <p:nvPicPr>
          <p:cNvPr id="15" name="Picture 6">
            <a:extLst>
              <a:ext uri="{FF2B5EF4-FFF2-40B4-BE49-F238E27FC236}">
                <a16:creationId xmlns:a16="http://schemas.microsoft.com/office/drawing/2014/main" id="{68469F24-284D-7AD1-F2DB-07FD1E855DB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990844" y="5190107"/>
            <a:ext cx="829840" cy="281109"/>
          </a:xfrm>
          <a:prstGeom prst="rect">
            <a:avLst/>
          </a:prstGeom>
        </p:spPr>
      </p:pic>
      <p:grpSp>
        <p:nvGrpSpPr>
          <p:cNvPr id="16" name="Group 2">
            <a:extLst>
              <a:ext uri="{FF2B5EF4-FFF2-40B4-BE49-F238E27FC236}">
                <a16:creationId xmlns:a16="http://schemas.microsoft.com/office/drawing/2014/main" id="{EDB0BE48-EF23-0AF2-5CED-1DD6B9958C1D}"/>
              </a:ext>
            </a:extLst>
          </p:cNvPr>
          <p:cNvGrpSpPr/>
          <p:nvPr/>
        </p:nvGrpSpPr>
        <p:grpSpPr>
          <a:xfrm>
            <a:off x="188123" y="294816"/>
            <a:ext cx="5489866" cy="760145"/>
            <a:chOff x="0" y="0"/>
            <a:chExt cx="1091519" cy="384407"/>
          </a:xfrm>
        </p:grpSpPr>
        <p:sp>
          <p:nvSpPr>
            <p:cNvPr id="17" name="Freeform 3">
              <a:extLst>
                <a:ext uri="{FF2B5EF4-FFF2-40B4-BE49-F238E27FC236}">
                  <a16:creationId xmlns:a16="http://schemas.microsoft.com/office/drawing/2014/main" id="{88094780-1A0F-ED84-1840-4A9148F8B415}"/>
                </a:ext>
              </a:extLst>
            </p:cNvPr>
            <p:cNvSpPr/>
            <p:nvPr/>
          </p:nvSpPr>
          <p:spPr>
            <a:xfrm>
              <a:off x="0" y="0"/>
              <a:ext cx="1091519" cy="384407"/>
            </a:xfrm>
            <a:custGeom>
              <a:avLst/>
              <a:gdLst/>
              <a:ahLst/>
              <a:cxnLst/>
              <a:rect l="l" t="t" r="r" b="b"/>
              <a:pathLst>
                <a:path w="1091519" h="384407">
                  <a:moveTo>
                    <a:pt x="0" y="0"/>
                  </a:moveTo>
                  <a:lnTo>
                    <a:pt x="1091519" y="0"/>
                  </a:lnTo>
                  <a:lnTo>
                    <a:pt x="1091519" y="384407"/>
                  </a:lnTo>
                  <a:lnTo>
                    <a:pt x="0" y="384407"/>
                  </a:lnTo>
                  <a:close/>
                </a:path>
              </a:pathLst>
            </a:custGeom>
            <a:solidFill>
              <a:srgbClr val="00954C"/>
            </a:solidFill>
          </p:spPr>
          <p:txBody>
            <a:bodyPr/>
            <a:lstStyle/>
            <a:p>
              <a:r>
                <a:rPr lang="en-NZ" sz="4800" dirty="0">
                  <a:solidFill>
                    <a:schemeClr val="bg1"/>
                  </a:solidFill>
                  <a:latin typeface="Zurich Blk BT" panose="020B0804030502030204" pitchFamily="34" charset="0"/>
                </a:rPr>
                <a:t>Food Insecurity</a:t>
              </a:r>
            </a:p>
          </p:txBody>
        </p:sp>
      </p:grpSp>
      <p:pic>
        <p:nvPicPr>
          <p:cNvPr id="5" name="Picture 4">
            <a:extLst>
              <a:ext uri="{FF2B5EF4-FFF2-40B4-BE49-F238E27FC236}">
                <a16:creationId xmlns:a16="http://schemas.microsoft.com/office/drawing/2014/main" id="{AD4682FB-344C-DC28-BE22-2B6311E55237}"/>
              </a:ext>
            </a:extLst>
          </p:cNvPr>
          <p:cNvPicPr>
            <a:picLocks noChangeAspect="1"/>
          </p:cNvPicPr>
          <p:nvPr/>
        </p:nvPicPr>
        <p:blipFill>
          <a:blip r:embed="rId4"/>
          <a:stretch>
            <a:fillRect/>
          </a:stretch>
        </p:blipFill>
        <p:spPr>
          <a:xfrm>
            <a:off x="287019" y="1372788"/>
            <a:ext cx="6017987" cy="3859996"/>
          </a:xfrm>
          <a:prstGeom prst="rect">
            <a:avLst/>
          </a:prstGeom>
        </p:spPr>
      </p:pic>
      <p:sp>
        <p:nvSpPr>
          <p:cNvPr id="6" name="TextBox 5">
            <a:extLst>
              <a:ext uri="{FF2B5EF4-FFF2-40B4-BE49-F238E27FC236}">
                <a16:creationId xmlns:a16="http://schemas.microsoft.com/office/drawing/2014/main" id="{B0C5DB94-947F-9C54-381F-B13287396C66}"/>
              </a:ext>
            </a:extLst>
          </p:cNvPr>
          <p:cNvSpPr txBox="1"/>
          <p:nvPr/>
        </p:nvSpPr>
        <p:spPr>
          <a:xfrm>
            <a:off x="6888480" y="1463040"/>
            <a:ext cx="2534194" cy="1200329"/>
          </a:xfrm>
          <a:prstGeom prst="rect">
            <a:avLst/>
          </a:prstGeom>
          <a:noFill/>
        </p:spPr>
        <p:txBody>
          <a:bodyPr wrap="square" rtlCol="0">
            <a:spAutoFit/>
          </a:bodyPr>
          <a:lstStyle/>
          <a:p>
            <a:r>
              <a:rPr lang="en-NZ" dirty="0"/>
              <a:t>What do you think it was in the same survey conducted in 2022/2023? </a:t>
            </a:r>
          </a:p>
        </p:txBody>
      </p:sp>
    </p:spTree>
    <p:extLst>
      <p:ext uri="{BB962C8B-B14F-4D97-AF65-F5344CB8AC3E}">
        <p14:creationId xmlns:p14="http://schemas.microsoft.com/office/powerpoint/2010/main" val="2356616664"/>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EB7D3-FBEE-E085-196F-019739F439F8}"/>
              </a:ext>
            </a:extLst>
          </p:cNvPr>
          <p:cNvSpPr txBox="1"/>
          <p:nvPr/>
        </p:nvSpPr>
        <p:spPr>
          <a:xfrm>
            <a:off x="698445" y="1511860"/>
            <a:ext cx="8112869" cy="4031873"/>
          </a:xfrm>
          <a:prstGeom prst="rect">
            <a:avLst/>
          </a:prstGeom>
          <a:noFill/>
        </p:spPr>
        <p:txBody>
          <a:bodyPr wrap="square">
            <a:spAutoFit/>
          </a:bodyPr>
          <a:lstStyle/>
          <a:p>
            <a:endParaRPr lang="en-US" sz="2400" dirty="0"/>
          </a:p>
          <a:p>
            <a:r>
              <a:rPr lang="en-US" sz="2400" dirty="0"/>
              <a:t>How many people could we feed in New Zealand with the food we produce here?</a:t>
            </a:r>
          </a:p>
          <a:p>
            <a:endParaRPr lang="en-US" sz="2400" dirty="0"/>
          </a:p>
          <a:p>
            <a:pPr algn="ctr"/>
            <a:r>
              <a:rPr lang="en-US" sz="4000" b="1" dirty="0"/>
              <a:t>40 million people!</a:t>
            </a:r>
          </a:p>
          <a:p>
            <a:endParaRPr lang="en-US" sz="2400" dirty="0"/>
          </a:p>
          <a:p>
            <a:r>
              <a:rPr lang="en-US" sz="2400" dirty="0"/>
              <a:t>• 39 million people - dairy </a:t>
            </a:r>
          </a:p>
          <a:p>
            <a:r>
              <a:rPr lang="en-US" sz="2400" dirty="0"/>
              <a:t>• 11.5 million people - meat, seafood and other protein </a:t>
            </a:r>
          </a:p>
          <a:p>
            <a:r>
              <a:rPr lang="en-US" sz="2400" dirty="0"/>
              <a:t>• 2 million people - vegetables (mainly onions and potatoes) </a:t>
            </a:r>
          </a:p>
          <a:p>
            <a:r>
              <a:rPr lang="en-US" sz="2400" dirty="0"/>
              <a:t>• 10 million people - fruit (kiwifruit and apples)</a:t>
            </a:r>
            <a:endParaRPr lang="en-NZ" sz="2400" dirty="0"/>
          </a:p>
        </p:txBody>
      </p:sp>
      <p:grpSp>
        <p:nvGrpSpPr>
          <p:cNvPr id="6" name="Group 2">
            <a:extLst>
              <a:ext uri="{FF2B5EF4-FFF2-40B4-BE49-F238E27FC236}">
                <a16:creationId xmlns:a16="http://schemas.microsoft.com/office/drawing/2014/main" id="{EB79086C-9E42-9F88-BAC5-6A32B7E7628E}"/>
              </a:ext>
            </a:extLst>
          </p:cNvPr>
          <p:cNvGrpSpPr/>
          <p:nvPr/>
        </p:nvGrpSpPr>
        <p:grpSpPr>
          <a:xfrm>
            <a:off x="221790" y="305516"/>
            <a:ext cx="6361890" cy="760145"/>
            <a:chOff x="9346" y="5411"/>
            <a:chExt cx="1091519" cy="384407"/>
          </a:xfrm>
        </p:grpSpPr>
        <p:sp>
          <p:nvSpPr>
            <p:cNvPr id="7" name="Freeform 3">
              <a:extLst>
                <a:ext uri="{FF2B5EF4-FFF2-40B4-BE49-F238E27FC236}">
                  <a16:creationId xmlns:a16="http://schemas.microsoft.com/office/drawing/2014/main" id="{4B25B54A-9D0E-0A74-1E8F-7A4D409F461E}"/>
                </a:ext>
              </a:extLst>
            </p:cNvPr>
            <p:cNvSpPr/>
            <p:nvPr/>
          </p:nvSpPr>
          <p:spPr>
            <a:xfrm>
              <a:off x="9346" y="5411"/>
              <a:ext cx="1091519" cy="384407"/>
            </a:xfrm>
            <a:custGeom>
              <a:avLst/>
              <a:gdLst/>
              <a:ahLst/>
              <a:cxnLst/>
              <a:rect l="l" t="t" r="r" b="b"/>
              <a:pathLst>
                <a:path w="1091519" h="384407">
                  <a:moveTo>
                    <a:pt x="0" y="0"/>
                  </a:moveTo>
                  <a:lnTo>
                    <a:pt x="1091519" y="0"/>
                  </a:lnTo>
                  <a:lnTo>
                    <a:pt x="1091519" y="384407"/>
                  </a:lnTo>
                  <a:lnTo>
                    <a:pt x="0" y="384407"/>
                  </a:lnTo>
                  <a:close/>
                </a:path>
              </a:pathLst>
            </a:custGeom>
            <a:solidFill>
              <a:srgbClr val="00954C"/>
            </a:solidFill>
          </p:spPr>
          <p:txBody>
            <a:bodyPr/>
            <a:lstStyle/>
            <a:p>
              <a:r>
                <a:rPr lang="en-NZ" sz="4800" dirty="0">
                  <a:solidFill>
                    <a:schemeClr val="bg1"/>
                  </a:solidFill>
                  <a:latin typeface="Zurich Blk BT" panose="020B0804030502030204" pitchFamily="34" charset="0"/>
                </a:rPr>
                <a:t>Food Production</a:t>
              </a:r>
            </a:p>
          </p:txBody>
        </p:sp>
      </p:grpSp>
      <p:sp>
        <p:nvSpPr>
          <p:cNvPr id="8" name="TextBox 7">
            <a:extLst>
              <a:ext uri="{FF2B5EF4-FFF2-40B4-BE49-F238E27FC236}">
                <a16:creationId xmlns:a16="http://schemas.microsoft.com/office/drawing/2014/main" id="{D359437A-B014-D71C-B29F-231C3E1F27A9}"/>
              </a:ext>
            </a:extLst>
          </p:cNvPr>
          <p:cNvSpPr txBox="1"/>
          <p:nvPr/>
        </p:nvSpPr>
        <p:spPr>
          <a:xfrm>
            <a:off x="2700217" y="537407"/>
            <a:ext cx="4304371" cy="1323439"/>
          </a:xfrm>
          <a:prstGeom prst="rect">
            <a:avLst/>
          </a:prstGeom>
          <a:noFill/>
        </p:spPr>
        <p:txBody>
          <a:bodyPr wrap="square" rtlCol="0">
            <a:spAutoFit/>
          </a:bodyPr>
          <a:lstStyle/>
          <a:p>
            <a:endParaRPr lang="en-NZ" sz="4000" b="1" dirty="0"/>
          </a:p>
          <a:p>
            <a:r>
              <a:rPr lang="en-NZ" sz="4000" b="1" dirty="0"/>
              <a:t>5.25 million people</a:t>
            </a:r>
          </a:p>
        </p:txBody>
      </p:sp>
      <p:pic>
        <p:nvPicPr>
          <p:cNvPr id="4" name="Picture 3">
            <a:extLst>
              <a:ext uri="{FF2B5EF4-FFF2-40B4-BE49-F238E27FC236}">
                <a16:creationId xmlns:a16="http://schemas.microsoft.com/office/drawing/2014/main" id="{F6D9896D-3097-CA8A-650F-14F54F8B6439}"/>
              </a:ext>
            </a:extLst>
          </p:cNvPr>
          <p:cNvPicPr>
            <a:picLocks noChangeAspect="1"/>
          </p:cNvPicPr>
          <p:nvPr/>
        </p:nvPicPr>
        <p:blipFill>
          <a:blip r:embed="rId3"/>
          <a:stretch>
            <a:fillRect/>
          </a:stretch>
        </p:blipFill>
        <p:spPr>
          <a:xfrm>
            <a:off x="6583680" y="298951"/>
            <a:ext cx="3125585" cy="774503"/>
          </a:xfrm>
          <a:prstGeom prst="rect">
            <a:avLst/>
          </a:prstGeom>
        </p:spPr>
      </p:pic>
    </p:spTree>
    <p:extLst>
      <p:ext uri="{BB962C8B-B14F-4D97-AF65-F5344CB8AC3E}">
        <p14:creationId xmlns:p14="http://schemas.microsoft.com/office/powerpoint/2010/main" val="2318122168"/>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22496" y="565150"/>
            <a:ext cx="1947426" cy="908089"/>
            <a:chOff x="0" y="0"/>
            <a:chExt cx="824374" cy="384407"/>
          </a:xfrm>
        </p:grpSpPr>
        <p:sp>
          <p:nvSpPr>
            <p:cNvPr id="3" name="Freeform 3"/>
            <p:cNvSpPr/>
            <p:nvPr/>
          </p:nvSpPr>
          <p:spPr>
            <a:xfrm>
              <a:off x="0" y="0"/>
              <a:ext cx="824374" cy="384407"/>
            </a:xfrm>
            <a:custGeom>
              <a:avLst/>
              <a:gdLst/>
              <a:ahLst/>
              <a:cxnLst/>
              <a:rect l="l" t="t" r="r" b="b"/>
              <a:pathLst>
                <a:path w="824374" h="384407">
                  <a:moveTo>
                    <a:pt x="0" y="0"/>
                  </a:moveTo>
                  <a:lnTo>
                    <a:pt x="824374" y="0"/>
                  </a:lnTo>
                  <a:lnTo>
                    <a:pt x="824374" y="384407"/>
                  </a:lnTo>
                  <a:lnTo>
                    <a:pt x="0" y="384407"/>
                  </a:lnTo>
                  <a:close/>
                </a:path>
              </a:pathLst>
            </a:custGeom>
            <a:solidFill>
              <a:srgbClr val="00954C"/>
            </a:solidFill>
          </p:spPr>
          <p:txBody>
            <a:bodyPr/>
            <a:lstStyle/>
            <a:p>
              <a:endParaRPr lang="en-NZ"/>
            </a:p>
          </p:txBody>
        </p:sp>
      </p:grpSp>
      <p:sp>
        <p:nvSpPr>
          <p:cNvPr id="4" name="TextBox 4"/>
          <p:cNvSpPr txBox="1"/>
          <p:nvPr/>
        </p:nvSpPr>
        <p:spPr>
          <a:xfrm>
            <a:off x="3573352" y="596205"/>
            <a:ext cx="2531943" cy="795089"/>
          </a:xfrm>
          <a:prstGeom prst="rect">
            <a:avLst/>
          </a:prstGeom>
        </p:spPr>
        <p:txBody>
          <a:bodyPr lIns="0" tIns="0" rIns="0" bIns="0" rtlCol="0" anchor="t">
            <a:spAutoFit/>
          </a:bodyPr>
          <a:lstStyle/>
          <a:p>
            <a:pPr>
              <a:lnSpc>
                <a:spcPts val="6153"/>
              </a:lnSpc>
              <a:spcBef>
                <a:spcPct val="0"/>
              </a:spcBef>
            </a:pPr>
            <a:r>
              <a:rPr lang="en-US" sz="4395">
                <a:solidFill>
                  <a:srgbClr val="FFFFFF"/>
                </a:solidFill>
                <a:latin typeface="Zurich BT"/>
              </a:rPr>
              <a:t>Vision</a:t>
            </a:r>
          </a:p>
        </p:txBody>
      </p:sp>
      <p:sp>
        <p:nvSpPr>
          <p:cNvPr id="5" name="TextBox 5"/>
          <p:cNvSpPr txBox="1"/>
          <p:nvPr/>
        </p:nvSpPr>
        <p:spPr>
          <a:xfrm>
            <a:off x="5569482" y="593239"/>
            <a:ext cx="5724165" cy="820738"/>
          </a:xfrm>
          <a:prstGeom prst="rect">
            <a:avLst/>
          </a:prstGeom>
        </p:spPr>
        <p:txBody>
          <a:bodyPr lIns="0" tIns="0" rIns="0" bIns="0" rtlCol="0" anchor="t">
            <a:spAutoFit/>
          </a:bodyPr>
          <a:lstStyle/>
          <a:p>
            <a:pPr>
              <a:lnSpc>
                <a:spcPts val="3230"/>
              </a:lnSpc>
              <a:spcBef>
                <a:spcPct val="0"/>
              </a:spcBef>
            </a:pPr>
            <a:r>
              <a:rPr lang="en-US" sz="2307">
                <a:solidFill>
                  <a:srgbClr val="434344"/>
                </a:solidFill>
                <a:latin typeface="Zurich BT"/>
              </a:rPr>
              <a:t>Zero Food Poverty, </a:t>
            </a:r>
          </a:p>
          <a:p>
            <a:pPr>
              <a:lnSpc>
                <a:spcPts val="3230"/>
              </a:lnSpc>
              <a:spcBef>
                <a:spcPct val="0"/>
              </a:spcBef>
            </a:pPr>
            <a:r>
              <a:rPr lang="en-US" sz="2307">
                <a:solidFill>
                  <a:srgbClr val="434344"/>
                </a:solidFill>
                <a:latin typeface="Zurich BT"/>
              </a:rPr>
              <a:t>Zero Food Waste.</a:t>
            </a:r>
          </a:p>
        </p:txBody>
      </p:sp>
      <p:pic>
        <p:nvPicPr>
          <p:cNvPr id="6"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990844" y="5190107"/>
            <a:ext cx="829840" cy="28110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4" y="0"/>
            <a:ext cx="10047111" cy="5651500"/>
          </a:xfrm>
          <a:prstGeom prst="rect">
            <a:avLst/>
          </a:prstGeom>
        </p:spPr>
      </p:pic>
      <p:sp>
        <p:nvSpPr>
          <p:cNvPr id="8" name="Freeform 3">
            <a:extLst>
              <a:ext uri="{FF2B5EF4-FFF2-40B4-BE49-F238E27FC236}">
                <a16:creationId xmlns:a16="http://schemas.microsoft.com/office/drawing/2014/main" id="{F6F0EFD1-24D5-FEB4-F2CC-6435F9E93DB2}"/>
              </a:ext>
            </a:extLst>
          </p:cNvPr>
          <p:cNvSpPr/>
          <p:nvPr/>
        </p:nvSpPr>
        <p:spPr>
          <a:xfrm>
            <a:off x="708098" y="2646829"/>
            <a:ext cx="3688111" cy="2439521"/>
          </a:xfrm>
          <a:custGeom>
            <a:avLst/>
            <a:gdLst/>
            <a:ahLst/>
            <a:cxnLst/>
            <a:rect l="l" t="t" r="r" b="b"/>
            <a:pathLst>
              <a:path w="1091519" h="384407">
                <a:moveTo>
                  <a:pt x="0" y="0"/>
                </a:moveTo>
                <a:lnTo>
                  <a:pt x="1091519" y="0"/>
                </a:lnTo>
                <a:lnTo>
                  <a:pt x="1091519" y="384407"/>
                </a:lnTo>
                <a:lnTo>
                  <a:pt x="0" y="384407"/>
                </a:lnTo>
                <a:close/>
              </a:path>
            </a:pathLst>
          </a:custGeom>
          <a:solidFill>
            <a:srgbClr val="00954C"/>
          </a:solidFill>
        </p:spPr>
        <p:txBody>
          <a:bodyPr/>
          <a:lstStyle/>
          <a:p>
            <a:r>
              <a:rPr lang="en-NZ" sz="4800" dirty="0">
                <a:solidFill>
                  <a:schemeClr val="bg1"/>
                </a:solidFill>
                <a:latin typeface="Zurich Blk BT" panose="020B0804030502030204" pitchFamily="34" charset="0"/>
              </a:rPr>
              <a:t>Kaibosh</a:t>
            </a:r>
          </a:p>
          <a:p>
            <a:r>
              <a:rPr lang="en-NZ" sz="4800" dirty="0">
                <a:solidFill>
                  <a:schemeClr val="bg1"/>
                </a:solidFill>
                <a:latin typeface="Zurich Blk BT" panose="020B0804030502030204" pitchFamily="34" charset="0"/>
              </a:rPr>
              <a:t>Food</a:t>
            </a:r>
          </a:p>
          <a:p>
            <a:r>
              <a:rPr lang="en-NZ" sz="4800" dirty="0">
                <a:solidFill>
                  <a:schemeClr val="bg1"/>
                </a:solidFill>
                <a:latin typeface="Zurich Blk BT" panose="020B0804030502030204" pitchFamily="34" charset="0"/>
              </a:rPr>
              <a:t>Rescue</a:t>
            </a:r>
          </a:p>
          <a:p>
            <a:endParaRPr lang="en-NZ" sz="4800" dirty="0">
              <a:solidFill>
                <a:schemeClr val="bg1"/>
              </a:solidFill>
              <a:latin typeface="Zurich Blk BT" panose="020B0804030502030204" pitchFamily="34" charset="0"/>
            </a:endParaRPr>
          </a:p>
          <a:p>
            <a:endParaRPr lang="en-NZ" sz="4800" dirty="0">
              <a:solidFill>
                <a:schemeClr val="bg1"/>
              </a:solidFill>
              <a:latin typeface="Zurich Blk BT" panose="020B0804030502030204" pitchFamily="34" charset="0"/>
            </a:endParaRPr>
          </a:p>
        </p:txBody>
      </p:sp>
    </p:spTree>
    <p:extLst>
      <p:ext uri="{BB962C8B-B14F-4D97-AF65-F5344CB8AC3E}">
        <p14:creationId xmlns:p14="http://schemas.microsoft.com/office/powerpoint/2010/main" val="3435554234"/>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83177" y="674744"/>
            <a:ext cx="3390288" cy="1261884"/>
          </a:xfrm>
          <a:prstGeom prst="rect">
            <a:avLst/>
          </a:prstGeom>
          <a:solidFill>
            <a:schemeClr val="bg1"/>
          </a:solidFill>
        </p:spPr>
        <p:txBody>
          <a:bodyPr wrap="square" rtlCol="0">
            <a:spAutoFit/>
          </a:bodyPr>
          <a:lstStyle/>
          <a:p>
            <a:r>
              <a:rPr lang="en-US" sz="3600" b="1" dirty="0">
                <a:solidFill>
                  <a:srgbClr val="009345"/>
                </a:solidFill>
                <a:latin typeface="Zurich BT" panose="020B0603020202030204" pitchFamily="34" charset="0"/>
              </a:rPr>
              <a:t>35 </a:t>
            </a:r>
            <a:r>
              <a:rPr lang="en-US" sz="2800" b="1" dirty="0">
                <a:solidFill>
                  <a:srgbClr val="009345"/>
                </a:solidFill>
                <a:latin typeface="Zurich BT" panose="020B0603020202030204" pitchFamily="34" charset="0"/>
              </a:rPr>
              <a:t>staff -12.1 </a:t>
            </a:r>
            <a:r>
              <a:rPr lang="en-US" sz="2000" b="1" dirty="0">
                <a:solidFill>
                  <a:srgbClr val="009345"/>
                </a:solidFill>
                <a:latin typeface="Zurich BT" panose="020B0603020202030204" pitchFamily="34" charset="0"/>
              </a:rPr>
              <a:t>FTE</a:t>
            </a:r>
          </a:p>
          <a:p>
            <a:r>
              <a:rPr lang="en-US" sz="2000" b="1" dirty="0">
                <a:solidFill>
                  <a:srgbClr val="009345"/>
                </a:solidFill>
                <a:latin typeface="Zurich BT" panose="020B0603020202030204" pitchFamily="34" charset="0"/>
              </a:rPr>
              <a:t>4 staff work 30+ hours</a:t>
            </a:r>
          </a:p>
          <a:p>
            <a:r>
              <a:rPr lang="en-US" sz="2000" b="1" dirty="0">
                <a:solidFill>
                  <a:srgbClr val="009345"/>
                </a:solidFill>
                <a:latin typeface="Zurich BT" panose="020B0603020202030204" pitchFamily="34" charset="0"/>
              </a:rPr>
              <a:t>40%  started at volunteers</a:t>
            </a:r>
            <a:endParaRPr lang="en-NZ" sz="2000" b="1" dirty="0">
              <a:solidFill>
                <a:srgbClr val="009345"/>
              </a:solidFill>
              <a:latin typeface="Zurich BT" panose="020B0603020202030204" pitchFamily="34" charset="0"/>
            </a:endParaRPr>
          </a:p>
        </p:txBody>
      </p:sp>
      <p:sp>
        <p:nvSpPr>
          <p:cNvPr id="4" name="TextBox 3"/>
          <p:cNvSpPr txBox="1"/>
          <p:nvPr/>
        </p:nvSpPr>
        <p:spPr>
          <a:xfrm>
            <a:off x="6544137" y="2125531"/>
            <a:ext cx="2504581" cy="1200329"/>
          </a:xfrm>
          <a:prstGeom prst="rect">
            <a:avLst/>
          </a:prstGeom>
          <a:solidFill>
            <a:schemeClr val="bg1"/>
          </a:solidFill>
        </p:spPr>
        <p:txBody>
          <a:bodyPr wrap="square" lIns="91440" tIns="45720" rIns="91440" bIns="45720" rtlCol="0" anchor="t">
            <a:spAutoFit/>
          </a:bodyPr>
          <a:lstStyle/>
          <a:p>
            <a:r>
              <a:rPr lang="en-US" sz="3600" b="1" dirty="0">
                <a:solidFill>
                  <a:srgbClr val="009345"/>
                </a:solidFill>
                <a:latin typeface="Zurich BT"/>
              </a:rPr>
              <a:t>250+ volunteers</a:t>
            </a:r>
            <a:endParaRPr lang="en-NZ" sz="2400" b="1" dirty="0">
              <a:solidFill>
                <a:srgbClr val="009345"/>
              </a:solidFill>
              <a:latin typeface="Zurich BT" panose="020B0603020202030204" pitchFamily="34" charset="0"/>
            </a:endParaRPr>
          </a:p>
        </p:txBody>
      </p:sp>
      <p:pic>
        <p:nvPicPr>
          <p:cNvPr id="6" name="Picture 5">
            <a:extLst>
              <a:ext uri="{FF2B5EF4-FFF2-40B4-BE49-F238E27FC236}">
                <a16:creationId xmlns:a16="http://schemas.microsoft.com/office/drawing/2014/main" id="{0BA735F2-A925-43BB-A7C1-6FA28A23ECD0}"/>
              </a:ext>
            </a:extLst>
          </p:cNvPr>
          <p:cNvPicPr>
            <a:picLocks noChangeAspect="1"/>
          </p:cNvPicPr>
          <p:nvPr/>
        </p:nvPicPr>
        <p:blipFill>
          <a:blip r:embed="rId3"/>
          <a:stretch>
            <a:fillRect/>
          </a:stretch>
        </p:blipFill>
        <p:spPr>
          <a:xfrm>
            <a:off x="679622" y="973132"/>
            <a:ext cx="5461686" cy="4165524"/>
          </a:xfrm>
          <a:prstGeom prst="rect">
            <a:avLst/>
          </a:prstGeom>
        </p:spPr>
      </p:pic>
      <p:sp>
        <p:nvSpPr>
          <p:cNvPr id="7" name="TextBox 6">
            <a:extLst>
              <a:ext uri="{FF2B5EF4-FFF2-40B4-BE49-F238E27FC236}">
                <a16:creationId xmlns:a16="http://schemas.microsoft.com/office/drawing/2014/main" id="{5C05EA15-8973-7592-04AC-1B42524DED9F}"/>
              </a:ext>
            </a:extLst>
          </p:cNvPr>
          <p:cNvSpPr txBox="1"/>
          <p:nvPr/>
        </p:nvSpPr>
        <p:spPr>
          <a:xfrm>
            <a:off x="562918" y="332070"/>
            <a:ext cx="4762843" cy="646331"/>
          </a:xfrm>
          <a:prstGeom prst="rect">
            <a:avLst/>
          </a:prstGeom>
          <a:solidFill>
            <a:schemeClr val="bg1"/>
          </a:solidFill>
        </p:spPr>
        <p:txBody>
          <a:bodyPr wrap="square" rtlCol="0">
            <a:spAutoFit/>
          </a:bodyPr>
          <a:lstStyle/>
          <a:p>
            <a:r>
              <a:rPr lang="en-US" sz="3600" b="1" dirty="0">
                <a:solidFill>
                  <a:srgbClr val="009345"/>
                </a:solidFill>
                <a:latin typeface="Zurich BT" panose="020B0603020202030204" pitchFamily="34" charset="0"/>
              </a:rPr>
              <a:t>Staff and Volunteers</a:t>
            </a:r>
            <a:endParaRPr lang="en-NZ" sz="2000" b="1" dirty="0">
              <a:solidFill>
                <a:srgbClr val="009345"/>
              </a:solidFill>
              <a:latin typeface="Zurich BT" panose="020B0603020202030204" pitchFamily="34" charset="0"/>
            </a:endParaRPr>
          </a:p>
        </p:txBody>
      </p:sp>
      <p:sp>
        <p:nvSpPr>
          <p:cNvPr id="2" name="TextBox 1">
            <a:extLst>
              <a:ext uri="{FF2B5EF4-FFF2-40B4-BE49-F238E27FC236}">
                <a16:creationId xmlns:a16="http://schemas.microsoft.com/office/drawing/2014/main" id="{8C88E998-9D1C-A51F-7C5D-A2423AF57910}"/>
              </a:ext>
            </a:extLst>
          </p:cNvPr>
          <p:cNvSpPr txBox="1"/>
          <p:nvPr/>
        </p:nvSpPr>
        <p:spPr>
          <a:xfrm>
            <a:off x="6544136" y="3639502"/>
            <a:ext cx="2834642" cy="1477328"/>
          </a:xfrm>
          <a:prstGeom prst="rect">
            <a:avLst/>
          </a:prstGeom>
          <a:solidFill>
            <a:schemeClr val="bg1"/>
          </a:solidFill>
        </p:spPr>
        <p:txBody>
          <a:bodyPr wrap="square" lIns="91440" tIns="45720" rIns="91440" bIns="45720" rtlCol="0" anchor="t">
            <a:spAutoFit/>
          </a:bodyPr>
          <a:lstStyle/>
          <a:p>
            <a:r>
              <a:rPr lang="en-US" sz="3600" b="1" dirty="0">
                <a:solidFill>
                  <a:srgbClr val="009345"/>
                </a:solidFill>
                <a:latin typeface="Zurich BT"/>
              </a:rPr>
              <a:t>3 Branches</a:t>
            </a:r>
          </a:p>
          <a:p>
            <a:pPr marL="342900" indent="-342900">
              <a:buFont typeface="Arial" panose="020B0604020202020204" pitchFamily="34" charset="0"/>
              <a:buChar char="•"/>
            </a:pPr>
            <a:r>
              <a:rPr lang="en-US" b="1" dirty="0" err="1">
                <a:solidFill>
                  <a:srgbClr val="009345"/>
                </a:solidFill>
                <a:latin typeface="Zurich BT"/>
              </a:rPr>
              <a:t>Pōneke</a:t>
            </a:r>
            <a:endParaRPr lang="en-US" b="1" dirty="0">
              <a:solidFill>
                <a:srgbClr val="009345"/>
              </a:solidFill>
              <a:latin typeface="Zurich BT"/>
            </a:endParaRPr>
          </a:p>
          <a:p>
            <a:pPr marL="342900" indent="-342900">
              <a:buFont typeface="Arial" panose="020B0604020202020204" pitchFamily="34" charset="0"/>
              <a:buChar char="•"/>
            </a:pPr>
            <a:r>
              <a:rPr lang="en-US" b="1" dirty="0">
                <a:solidFill>
                  <a:srgbClr val="009345"/>
                </a:solidFill>
                <a:latin typeface="Zurich BT"/>
              </a:rPr>
              <a:t>Petone</a:t>
            </a:r>
          </a:p>
          <a:p>
            <a:pPr marL="342900" indent="-342900">
              <a:buFont typeface="Arial" panose="020B0604020202020204" pitchFamily="34" charset="0"/>
              <a:buChar char="•"/>
            </a:pPr>
            <a:r>
              <a:rPr lang="en-US" b="1" dirty="0">
                <a:solidFill>
                  <a:srgbClr val="009345"/>
                </a:solidFill>
                <a:latin typeface="Zurich BT"/>
              </a:rPr>
              <a:t>Paraparaumu</a:t>
            </a:r>
            <a:endParaRPr lang="en-NZ" b="1" dirty="0">
              <a:solidFill>
                <a:srgbClr val="009345"/>
              </a:solidFill>
              <a:latin typeface="Zurich BT" panose="020B0603020202030204" pitchFamily="34" charset="0"/>
            </a:endParaRPr>
          </a:p>
        </p:txBody>
      </p:sp>
    </p:spTree>
    <p:extLst>
      <p:ext uri="{BB962C8B-B14F-4D97-AF65-F5344CB8AC3E}">
        <p14:creationId xmlns:p14="http://schemas.microsoft.com/office/powerpoint/2010/main" val="3237555512"/>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cture containing text, indoor, ceiling&#10;&#10;Description automatically generated">
            <a:extLst>
              <a:ext uri="{FF2B5EF4-FFF2-40B4-BE49-F238E27FC236}">
                <a16:creationId xmlns:a16="http://schemas.microsoft.com/office/drawing/2014/main" id="{184AAA0F-C63C-B773-0AE7-4C23BACEECA8}"/>
              </a:ext>
            </a:extLst>
          </p:cNvPr>
          <p:cNvPicPr>
            <a:picLocks noChangeAspect="1"/>
          </p:cNvPicPr>
          <p:nvPr/>
        </p:nvPicPr>
        <p:blipFill rotWithShape="1">
          <a:blip r:embed="rId3"/>
          <a:srcRect l="-82" t="20339" r="719" b="7415"/>
          <a:stretch/>
        </p:blipFill>
        <p:spPr>
          <a:xfrm>
            <a:off x="0" y="-99129"/>
            <a:ext cx="10717549" cy="5849758"/>
          </a:xfrm>
          <a:prstGeom prst="rect">
            <a:avLst/>
          </a:prstGeom>
        </p:spPr>
      </p:pic>
      <p:sp>
        <p:nvSpPr>
          <p:cNvPr id="3" name="TextBox 2">
            <a:extLst>
              <a:ext uri="{FF2B5EF4-FFF2-40B4-BE49-F238E27FC236}">
                <a16:creationId xmlns:a16="http://schemas.microsoft.com/office/drawing/2014/main" id="{0E104640-99DA-B635-DCF4-3F8B810A25CA}"/>
              </a:ext>
            </a:extLst>
          </p:cNvPr>
          <p:cNvSpPr txBox="1"/>
          <p:nvPr/>
        </p:nvSpPr>
        <p:spPr>
          <a:xfrm>
            <a:off x="869443" y="4782496"/>
            <a:ext cx="8880852" cy="461665"/>
          </a:xfrm>
          <a:prstGeom prst="rect">
            <a:avLst/>
          </a:prstGeom>
          <a:solidFill>
            <a:srgbClr val="009345"/>
          </a:solidFill>
        </p:spPr>
        <p:txBody>
          <a:bodyPr wrap="square" lIns="91440" tIns="45720" rIns="91440" bIns="45720" rtlCol="0" anchor="t">
            <a:spAutoFit/>
          </a:bodyPr>
          <a:lstStyle/>
          <a:p>
            <a:pPr algn="ctr"/>
            <a:r>
              <a:rPr lang="en-NZ" sz="2400" dirty="0">
                <a:solidFill>
                  <a:schemeClr val="bg1"/>
                </a:solidFill>
                <a:latin typeface="Zurich BT"/>
              </a:rPr>
              <a:t>Hopper St Wellington in action – midday food sort</a:t>
            </a:r>
          </a:p>
        </p:txBody>
      </p:sp>
    </p:spTree>
    <p:extLst>
      <p:ext uri="{BB962C8B-B14F-4D97-AF65-F5344CB8AC3E}">
        <p14:creationId xmlns:p14="http://schemas.microsoft.com/office/powerpoint/2010/main" val="530351113"/>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5651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297202" cy="1655267"/>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 name="TextBox 4"/>
          <p:cNvSpPr txBox="1"/>
          <p:nvPr/>
        </p:nvSpPr>
        <p:spPr>
          <a:xfrm>
            <a:off x="410827" y="324174"/>
            <a:ext cx="6315728" cy="609717"/>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000" b="1">
                <a:latin typeface="+mj-lt"/>
                <a:ea typeface="+mj-ea"/>
                <a:cs typeface="+mj-cs"/>
              </a:rPr>
              <a:t>2024 Food volumes</a:t>
            </a:r>
          </a:p>
        </p:txBody>
      </p:sp>
      <p:pic>
        <p:nvPicPr>
          <p:cNvPr id="4" name="Picture 3">
            <a:extLst>
              <a:ext uri="{FF2B5EF4-FFF2-40B4-BE49-F238E27FC236}">
                <a16:creationId xmlns:a16="http://schemas.microsoft.com/office/drawing/2014/main" id="{E745E3C0-5270-D4BB-53E8-2E307397227C}"/>
              </a:ext>
            </a:extLst>
          </p:cNvPr>
          <p:cNvPicPr>
            <a:picLocks noChangeAspect="1"/>
          </p:cNvPicPr>
          <p:nvPr/>
        </p:nvPicPr>
        <p:blipFill>
          <a:blip r:embed="rId3"/>
          <a:stretch>
            <a:fillRect/>
          </a:stretch>
        </p:blipFill>
        <p:spPr>
          <a:xfrm>
            <a:off x="682195" y="1258064"/>
            <a:ext cx="4060638" cy="3441391"/>
          </a:xfrm>
          <a:prstGeom prst="rect">
            <a:avLst/>
          </a:prstGeom>
        </p:spPr>
      </p:pic>
      <p:pic>
        <p:nvPicPr>
          <p:cNvPr id="8" name="Picture 7">
            <a:extLst>
              <a:ext uri="{FF2B5EF4-FFF2-40B4-BE49-F238E27FC236}">
                <a16:creationId xmlns:a16="http://schemas.microsoft.com/office/drawing/2014/main" id="{0DB28878-17E3-BDB3-84AC-070D2CD3C921}"/>
              </a:ext>
            </a:extLst>
          </p:cNvPr>
          <p:cNvPicPr>
            <a:picLocks noChangeAspect="1"/>
          </p:cNvPicPr>
          <p:nvPr/>
        </p:nvPicPr>
        <p:blipFill>
          <a:blip r:embed="rId4"/>
          <a:stretch>
            <a:fillRect/>
          </a:stretch>
        </p:blipFill>
        <p:spPr>
          <a:xfrm>
            <a:off x="5030222" y="1466140"/>
            <a:ext cx="4790462" cy="3030699"/>
          </a:xfrm>
          <a:prstGeom prst="rect">
            <a:avLst/>
          </a:prstGeom>
        </p:spPr>
      </p:pic>
      <p:sp>
        <p:nvSpPr>
          <p:cNvPr id="20" name="Freeform: Shape 19">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8347" y="5173513"/>
            <a:ext cx="5680053" cy="477987"/>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3">
            <a:extLst>
              <a:ext uri="{FF2B5EF4-FFF2-40B4-BE49-F238E27FC236}">
                <a16:creationId xmlns:a16="http://schemas.microsoft.com/office/drawing/2014/main" id="{62D7B32A-4402-D84B-5A02-E3DF5D87699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990844" y="5190107"/>
            <a:ext cx="829840" cy="281109"/>
          </a:xfrm>
          <a:prstGeom prst="rect">
            <a:avLst/>
          </a:prstGeom>
        </p:spPr>
      </p:pic>
    </p:spTree>
    <p:extLst>
      <p:ext uri="{BB962C8B-B14F-4D97-AF65-F5344CB8AC3E}">
        <p14:creationId xmlns:p14="http://schemas.microsoft.com/office/powerpoint/2010/main" val="1977470216"/>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44AB7F-C857-B2EF-C5A6-228B7AD776A2}"/>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5885" cy="5651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31A4873-64D0-418B-BA9D-D99C52A5FB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5885" cy="56515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0055885" cy="5655109"/>
          </a:xfrm>
          <a:prstGeom prst="rect">
            <a:avLst/>
          </a:prstGeom>
        </p:spPr>
      </p:pic>
      <p:sp>
        <p:nvSpPr>
          <p:cNvPr id="22" name="Rectangle 21">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5885" cy="5651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57" y="0"/>
            <a:ext cx="10055885" cy="565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a:extLst>
              <a:ext uri="{FF2B5EF4-FFF2-40B4-BE49-F238E27FC236}">
                <a16:creationId xmlns:a16="http://schemas.microsoft.com/office/drawing/2014/main" id="{D12128B6-ED88-4712-866F-66C86EE34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759" y="0"/>
            <a:ext cx="9195433" cy="5661984"/>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6" name="Picture 5">
            <a:extLst>
              <a:ext uri="{FF2B5EF4-FFF2-40B4-BE49-F238E27FC236}">
                <a16:creationId xmlns:a16="http://schemas.microsoft.com/office/drawing/2014/main" id="{64A07E04-B341-7E21-6218-7A4CDDB0360F}"/>
              </a:ext>
            </a:extLst>
          </p:cNvPr>
          <p:cNvPicPr>
            <a:picLocks noChangeAspect="1"/>
          </p:cNvPicPr>
          <p:nvPr/>
        </p:nvPicPr>
        <p:blipFill>
          <a:blip r:embed="rId4"/>
          <a:stretch>
            <a:fillRect/>
          </a:stretch>
        </p:blipFill>
        <p:spPr>
          <a:xfrm>
            <a:off x="1975414" y="271848"/>
            <a:ext cx="6105056" cy="2755036"/>
          </a:xfrm>
          <a:prstGeom prst="rect">
            <a:avLst/>
          </a:prstGeom>
        </p:spPr>
      </p:pic>
      <p:pic>
        <p:nvPicPr>
          <p:cNvPr id="8" name="Picture 7">
            <a:extLst>
              <a:ext uri="{FF2B5EF4-FFF2-40B4-BE49-F238E27FC236}">
                <a16:creationId xmlns:a16="http://schemas.microsoft.com/office/drawing/2014/main" id="{C48F7892-D954-0015-D01C-361ED6C673A0}"/>
              </a:ext>
            </a:extLst>
          </p:cNvPr>
          <p:cNvPicPr>
            <a:picLocks noChangeAspect="1"/>
          </p:cNvPicPr>
          <p:nvPr/>
        </p:nvPicPr>
        <p:blipFill>
          <a:blip r:embed="rId5"/>
          <a:stretch>
            <a:fillRect/>
          </a:stretch>
        </p:blipFill>
        <p:spPr>
          <a:xfrm>
            <a:off x="1952068" y="3419646"/>
            <a:ext cx="6176813" cy="1839091"/>
          </a:xfrm>
          <a:prstGeom prst="rect">
            <a:avLst/>
          </a:prstGeom>
        </p:spPr>
      </p:pic>
      <p:pic>
        <p:nvPicPr>
          <p:cNvPr id="3" name="Picture 13">
            <a:extLst>
              <a:ext uri="{FF2B5EF4-FFF2-40B4-BE49-F238E27FC236}">
                <a16:creationId xmlns:a16="http://schemas.microsoft.com/office/drawing/2014/main" id="{D7ADD692-D1FA-A62D-30C8-1EDD50445E8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570383" y="5229836"/>
            <a:ext cx="829840" cy="281109"/>
          </a:xfrm>
          <a:prstGeom prst="rect">
            <a:avLst/>
          </a:prstGeom>
        </p:spPr>
      </p:pic>
    </p:spTree>
    <p:extLst>
      <p:ext uri="{BB962C8B-B14F-4D97-AF65-F5344CB8AC3E}">
        <p14:creationId xmlns:p14="http://schemas.microsoft.com/office/powerpoint/2010/main" val="2931564220"/>
      </p:ext>
    </p:extLst>
  </p:cSld>
  <p:clrMapOvr>
    <a:masterClrMapping/>
  </p:clrMapOvr>
  <mc:AlternateContent xmlns:mc="http://schemas.openxmlformats.org/markup-compatibility/2006" xmlns:p14="http://schemas.microsoft.com/office/powerpoint/2010/main">
    <mc:Choice Requires="p14">
      <p:transition spd="slow" p14:dur="30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80df192-e93f-4c47-bdd8-e30a04e44f5e" xsi:nil="true"/>
    <lcf76f155ced4ddcb4097134ff3c332f xmlns="ef4b4597-1897-4425-b019-190d3d024c8f">
      <Terms xmlns="http://schemas.microsoft.com/office/infopath/2007/PartnerControls"/>
    </lcf76f155ced4ddcb4097134ff3c332f>
    <SharedWithUsers xmlns="180df192-e93f-4c47-bdd8-e30a04e44f5e">
      <UserInfo>
        <DisplayName>Ben Wakefield</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5C4599020B50498AFFEED44B5E8DB1" ma:contentTypeVersion="16" ma:contentTypeDescription="Create a new document." ma:contentTypeScope="" ma:versionID="26f339d3b147d058a9e4f556e411b1b3">
  <xsd:schema xmlns:xsd="http://www.w3.org/2001/XMLSchema" xmlns:xs="http://www.w3.org/2001/XMLSchema" xmlns:p="http://schemas.microsoft.com/office/2006/metadata/properties" xmlns:ns2="ef4b4597-1897-4425-b019-190d3d024c8f" xmlns:ns3="180df192-e93f-4c47-bdd8-e30a04e44f5e" targetNamespace="http://schemas.microsoft.com/office/2006/metadata/properties" ma:root="true" ma:fieldsID="37a51692e018801fc2ce7a9afe0ebbe2" ns2:_="" ns3:_="">
    <xsd:import namespace="ef4b4597-1897-4425-b019-190d3d024c8f"/>
    <xsd:import namespace="180df192-e93f-4c47-bdd8-e30a04e44f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4b4597-1897-4425-b019-190d3d024c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de104b8-aaae-4476-8c5e-93979808274d"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0df192-e93f-4c47-bdd8-e30a04e44f5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426c896-851e-4fc5-9239-b076c26cc42d}" ma:internalName="TaxCatchAll" ma:showField="CatchAllData" ma:web="180df192-e93f-4c47-bdd8-e30a04e44f5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DAA87A-AAAA-46C9-9812-E4B36146E264}">
  <ds:schemaRefs>
    <ds:schemaRef ds:uri="http://schemas.microsoft.com/sharepoint/v3/contenttype/forms"/>
  </ds:schemaRefs>
</ds:datastoreItem>
</file>

<file path=customXml/itemProps2.xml><?xml version="1.0" encoding="utf-8"?>
<ds:datastoreItem xmlns:ds="http://schemas.openxmlformats.org/officeDocument/2006/customXml" ds:itemID="{20E47277-5C24-405D-A456-477D730C3B49}">
  <ds:schemaRefs>
    <ds:schemaRef ds:uri="http://schemas.microsoft.com/office/2006/metadata/properties"/>
    <ds:schemaRef ds:uri="http://purl.org/dc/terms/"/>
    <ds:schemaRef ds:uri="http://purl.org/dc/elements/1.1/"/>
    <ds:schemaRef ds:uri="http://schemas.microsoft.com/office/infopath/2007/PartnerControls"/>
    <ds:schemaRef ds:uri="http://schemas.microsoft.com/office/2006/documentManagement/types"/>
    <ds:schemaRef ds:uri="180df192-e93f-4c47-bdd8-e30a04e44f5e"/>
    <ds:schemaRef ds:uri="ef4b4597-1897-4425-b019-190d3d024c8f"/>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8878355-9DBF-4331-BCDE-3D0F189249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4b4597-1897-4425-b019-190d3d024c8f"/>
    <ds:schemaRef ds:uri="180df192-e93f-4c47-bdd8-e30a04e44f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662</TotalTime>
  <Words>995</Words>
  <Application>Microsoft Office PowerPoint</Application>
  <PresentationFormat>Custom</PresentationFormat>
  <Paragraphs>116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Open Sans</vt:lpstr>
      <vt:lpstr>Zurich Blk BT</vt:lpstr>
      <vt:lpstr>Zurich BT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Christel Price</dc:creator>
  <cp:keywords/>
  <dc:description>generated using python-pptx</dc:description>
  <cp:lastModifiedBy>Susie Robertson</cp:lastModifiedBy>
  <cp:revision>1455</cp:revision>
  <cp:lastPrinted>2025-07-10T04:52:05Z</cp:lastPrinted>
  <dcterms:created xsi:type="dcterms:W3CDTF">2013-01-27T09:14:16Z</dcterms:created>
  <dcterms:modified xsi:type="dcterms:W3CDTF">2025-07-17T22:47:40Z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3022000.00000000</vt:lpwstr>
  </property>
  <property fmtid="{D5CDD505-2E9C-101B-9397-08002B2CF9AE}" pid="3" name="ContentTypeId">
    <vt:lpwstr>0x010100CF5C4599020B50498AFFEED44B5E8DB1</vt:lpwstr>
  </property>
  <property fmtid="{D5CDD505-2E9C-101B-9397-08002B2CF9AE}" pid="4" name="MediaServiceImageTags">
    <vt:lpwstr/>
  </property>
</Properties>
</file>