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416" r:id="rId6"/>
    <p:sldId id="408" r:id="rId7"/>
    <p:sldId id="374" r:id="rId8"/>
    <p:sldId id="384" r:id="rId9"/>
    <p:sldId id="409" r:id="rId10"/>
    <p:sldId id="413" r:id="rId11"/>
    <p:sldId id="423" r:id="rId12"/>
    <p:sldId id="410" r:id="rId13"/>
    <p:sldId id="420" r:id="rId14"/>
    <p:sldId id="419" r:id="rId15"/>
    <p:sldId id="417" r:id="rId16"/>
    <p:sldId id="421" r:id="rId17"/>
    <p:sldId id="422" r:id="rId18"/>
    <p:sldId id="415" r:id="rId19"/>
    <p:sldId id="418" r:id="rId20"/>
    <p:sldId id="3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8A"/>
    <a:srgbClr val="63B1BC"/>
    <a:srgbClr val="FFFFFF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E101E-E205-296E-A252-612AC32E0BCF}" v="93" dt="2021-10-17T23:45:48.546"/>
    <p1510:client id="{D7C35E18-99B8-44F8-B80A-C2C01721809B}" v="8" dt="2021-10-18T07:28:08.760"/>
    <p1510:client id="{FABE35C2-9A78-4CE1-B0D7-ED1DDB473C07}" v="439" dt="2021-10-16T21:35:45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61" autoAdjust="0"/>
  </p:normalViewPr>
  <p:slideViewPr>
    <p:cSldViewPr snapToGrid="0">
      <p:cViewPr varScale="1">
        <p:scale>
          <a:sx n="88" d="100"/>
          <a:sy n="88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7E79-2820-419B-8688-AF7D74FB0287}" type="datetimeFigureOut">
              <a:rPr lang="en-US" smtClean="0"/>
              <a:t>19-Oct-21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81FC-6025-4C3B-BC79-675BB757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5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4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0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3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2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8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2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South is Southland’s regional development agency.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2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 b="0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funded by Four different councils 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2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An integral symbol in Maori art, the koru represents new life, growth, strength and peace.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For Great South, it represents a new chapter in regional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The two tones of blue represent water, highlighting Southland being home to New Zealand largest coastline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4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Support the development of a diverse and resilient economy</a:t>
            </a:r>
          </a:p>
          <a:p>
            <a:pPr algn="l"/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Identify opportunities that encourage new investment, extend sector capability and support economic growth</a:t>
            </a:r>
            <a:endParaRPr lang="en-NZ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dirty="0"/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Strengthen local business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Build capability and capacity in the sector, increase business confidence and position Southland as a preferred place to live and work</a:t>
            </a:r>
            <a:endParaRPr lang="en-NZ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dirty="0"/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Put Southland on the map</a:t>
            </a:r>
          </a:p>
          <a:p>
            <a:pPr algn="l"/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Leverage the potential of tourism by profiling Southland as a preferred place to live, work, visit and play</a:t>
            </a:r>
            <a:endParaRPr lang="en-NZ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3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PT Serif" panose="020A060304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1FC-6025-4C3B-BC79-675BB757F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485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521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901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214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302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980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343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6014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311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542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838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BC4E-E52C-42B5-9256-0D471BE5E110}" type="datetimeFigureOut">
              <a:rPr lang="en-NZ" smtClean="0"/>
              <a:t>19/10/2021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B7F9-A225-4A1B-8CDF-9A949AFA8FF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82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ldthread2.com/cultu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www.goldthread2.com/culture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DEBAB3ED-906C-4C6E-9EEC-1A72F6A08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114165"/>
            <a:ext cx="6102418" cy="3378468"/>
          </a:xfrm>
          <a:prstGeom prst="rect">
            <a:avLst/>
          </a:prstGeom>
          <a:solidFill>
            <a:srgbClr val="007D8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A521A3AD-FF82-437F-B991-FCF39CFBC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28" y="-1484055"/>
            <a:ext cx="12530445" cy="83416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A0F95-DF30-4312-9BDF-D733EC97004F}"/>
              </a:ext>
            </a:extLst>
          </p:cNvPr>
          <p:cNvSpPr/>
          <p:nvPr/>
        </p:nvSpPr>
        <p:spPr>
          <a:xfrm>
            <a:off x="-29688" y="2983476"/>
            <a:ext cx="5106390" cy="2629989"/>
          </a:xfrm>
          <a:prstGeom prst="rect">
            <a:avLst/>
          </a:prstGeom>
          <a:solidFill>
            <a:srgbClr val="007D8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08" y="3677797"/>
            <a:ext cx="5332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– Greater China</a:t>
            </a:r>
            <a:endParaRPr lang="en-NZ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886" y="5248923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008" y="5616756"/>
            <a:ext cx="533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Invercargill Rotary Club </a:t>
            </a:r>
          </a:p>
          <a:p>
            <a:r>
              <a:rPr lang="en-US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 October 2021 </a:t>
            </a:r>
            <a:endParaRPr lang="en-NZ" sz="20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AAA76-FB2E-4A86-8981-11C163C9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32" y="1164910"/>
            <a:ext cx="9800414" cy="5175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key trends shaping the Chinese economy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030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49357-A5E0-465F-BA24-46849A79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09" y="938789"/>
            <a:ext cx="9424032" cy="5919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03" y="1824254"/>
            <a:ext cx="1077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eggs in one basket ? 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131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03" y="1824254"/>
            <a:ext cx="1077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of diversification 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E5F44-DDB8-467C-9494-2430EEC0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64" y="1161628"/>
            <a:ext cx="9281070" cy="50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03" y="1824254"/>
            <a:ext cx="1077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FTAs and trade barriers 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2CDCA-C63B-4C5C-9AC2-BC7D0BE5F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50" y="1206376"/>
            <a:ext cx="9473654" cy="48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7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35850FB-49CB-4A49-8492-9957FEFE8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2" y="1386033"/>
            <a:ext cx="4845365" cy="4739195"/>
          </a:xfrm>
          <a:prstGeom prst="rect">
            <a:avLst/>
          </a:prstGeom>
        </p:spPr>
      </p:pic>
      <p:pic>
        <p:nvPicPr>
          <p:cNvPr id="4" name="Picture 3" descr="A picture containing doll&#10;&#10;Description automatically generated">
            <a:extLst>
              <a:ext uri="{FF2B5EF4-FFF2-40B4-BE49-F238E27FC236}">
                <a16:creationId xmlns:a16="http://schemas.microsoft.com/office/drawing/2014/main" id="{597766ED-48B0-4EF3-AEF0-C811CC664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7" y="1404692"/>
            <a:ext cx="5318471" cy="4720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3494" y="1704985"/>
            <a:ext cx="1077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Geopolitics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248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03" y="1372197"/>
            <a:ext cx="10775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B1BC"/>
                </a:solidFill>
              </a:rPr>
              <a:t>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B1BC"/>
                </a:solidFill>
              </a:rPr>
              <a:t>Renewable energy such as hydrogen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B1BC"/>
                </a:solidFill>
              </a:rPr>
              <a:t>Value added exports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B1BC"/>
                </a:solidFill>
              </a:rPr>
              <a:t>Film industry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B1BC"/>
                </a:solidFill>
              </a:rPr>
              <a:t>China has agreed to further expand its sectors, including aviation, education, finance, elderly care, and passenger transport as the latest FTA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/>
                <a:cs typeface="Arial"/>
              </a:rPr>
              <a:t>Opportunities for Southland</a:t>
            </a:r>
            <a:endParaRPr lang="en-NZ" sz="4000" b="1" dirty="0">
              <a:solidFill>
                <a:srgbClr val="007D8A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3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19688"/>
            <a:ext cx="6102418" cy="3378468"/>
          </a:xfrm>
          <a:prstGeom prst="rect">
            <a:avLst/>
          </a:prstGeom>
          <a:solidFill>
            <a:srgbClr val="007D8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708" y="3573178"/>
            <a:ext cx="533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008" y="44639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535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03" y="1824254"/>
            <a:ext cx="1077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/>
                <a:cs typeface="Arial"/>
              </a:rPr>
              <a:t>Today's presentation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6E68A-1E7A-4599-A8B8-23ED4EF75DF3}"/>
              </a:ext>
            </a:extLst>
          </p:cNvPr>
          <p:cNvSpPr txBox="1"/>
          <p:nvPr/>
        </p:nvSpPr>
        <p:spPr>
          <a:xfrm>
            <a:off x="734518" y="1484031"/>
            <a:ext cx="1037319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Great South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The growing importance of China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Economic situation in China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Chinese Culture and Social Phenomenon</a:t>
            </a:r>
            <a:endParaRPr lang="en-US" sz="2800" b="1" dirty="0">
              <a:solidFill>
                <a:srgbClr val="63B1B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Five key trends shaping the Chinese Economy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Challenges of diversification &amp;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3B1BC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8236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7736"/>
            <a:ext cx="12192000" cy="2629989"/>
          </a:xfrm>
          <a:prstGeom prst="rect">
            <a:avLst/>
          </a:prstGeom>
          <a:solidFill>
            <a:srgbClr val="007D8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90315"/>
            <a:ext cx="1140594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Roboto"/>
                <a:cs typeface="Arial"/>
              </a:rPr>
              <a:t>Southland Regional </a:t>
            </a:r>
            <a:endParaRPr lang="en-NZ" sz="4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NZ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Development Agency</a:t>
            </a:r>
          </a:p>
        </p:txBody>
      </p:sp>
    </p:spTree>
    <p:extLst>
      <p:ext uri="{BB962C8B-B14F-4D97-AF65-F5344CB8AC3E}">
        <p14:creationId xmlns:p14="http://schemas.microsoft.com/office/powerpoint/2010/main" val="38322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" name="Group 1"/>
          <p:cNvGrpSpPr/>
          <p:nvPr/>
        </p:nvGrpSpPr>
        <p:grpSpPr>
          <a:xfrm>
            <a:off x="490883" y="1636870"/>
            <a:ext cx="10406181" cy="1015663"/>
            <a:chOff x="490883" y="1636870"/>
            <a:chExt cx="1040618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490883" y="1636870"/>
              <a:ext cx="1130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7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NZ" sz="6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4936" y="1701569"/>
              <a:ext cx="960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63B1BC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Grow the population</a:t>
              </a:r>
              <a:endParaRPr lang="en-NZ" sz="4400" b="1" dirty="0">
                <a:solidFill>
                  <a:srgbClr val="63B1B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0883" y="2784708"/>
            <a:ext cx="10406181" cy="1015663"/>
            <a:chOff x="490883" y="2784708"/>
            <a:chExt cx="10406181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490883" y="2784708"/>
              <a:ext cx="1130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7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NZ" sz="6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4936" y="2795565"/>
              <a:ext cx="960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63B1BC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Diversify the economy</a:t>
              </a:r>
              <a:endParaRPr lang="en-NZ" sz="4400" b="1" dirty="0">
                <a:solidFill>
                  <a:srgbClr val="63B1B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0886" y="3846378"/>
            <a:ext cx="10406178" cy="1015663"/>
            <a:chOff x="490886" y="3846378"/>
            <a:chExt cx="10406178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490886" y="3846378"/>
              <a:ext cx="1130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7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NZ" sz="6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4936" y="3894126"/>
              <a:ext cx="960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63B1BC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Grow innovative business</a:t>
              </a:r>
              <a:endParaRPr lang="en-NZ" sz="4400" b="1" dirty="0">
                <a:solidFill>
                  <a:srgbClr val="63B1B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0883" y="4934082"/>
            <a:ext cx="10406181" cy="1015663"/>
            <a:chOff x="490883" y="4934082"/>
            <a:chExt cx="10406181" cy="1015663"/>
          </a:xfrm>
        </p:grpSpPr>
        <p:sp>
          <p:nvSpPr>
            <p:cNvPr id="18" name="TextBox 17"/>
            <p:cNvSpPr txBox="1"/>
            <p:nvPr/>
          </p:nvSpPr>
          <p:spPr>
            <a:xfrm>
              <a:off x="490883" y="4934082"/>
              <a:ext cx="1130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7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NZ" sz="6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4936" y="4995345"/>
              <a:ext cx="960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63B1BC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Build a skilled workforce</a:t>
              </a:r>
              <a:endParaRPr lang="en-NZ" sz="4400" b="1" dirty="0">
                <a:solidFill>
                  <a:srgbClr val="63B1B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89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ky, outdoor, city, several&#10;&#10;Description automatically generated">
            <a:extLst>
              <a:ext uri="{FF2B5EF4-FFF2-40B4-BE49-F238E27FC236}">
                <a16:creationId xmlns:a16="http://schemas.microsoft.com/office/drawing/2014/main" id="{B1B7DCAE-AA62-4212-B019-67DAAAFBB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0"/>
            <a:ext cx="1219074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growing importance of China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118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46F32E-C979-4889-8C60-9396894F7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24392"/>
              </p:ext>
            </p:extLst>
          </p:nvPr>
        </p:nvGraphicFramePr>
        <p:xfrm>
          <a:off x="-10515600" y="1083269"/>
          <a:ext cx="2420911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911">
                  <a:extLst>
                    <a:ext uri="{9D8B030D-6E8A-4147-A177-3AD203B41FA5}">
                      <a16:colId xmlns:a16="http://schemas.microsoft.com/office/drawing/2014/main" val="4036153092"/>
                    </a:ext>
                  </a:extLst>
                </a:gridCol>
              </a:tblGrid>
              <a:tr h="187261">
                <a:tc>
                  <a:txBody>
                    <a:bodyPr/>
                    <a:lstStyle/>
                    <a:p>
                      <a:br>
                        <a:rPr lang="en-US" sz="1200" dirty="0">
                          <a:effectLst/>
                        </a:rPr>
                      </a:br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467342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C994C1A-09E8-4111-8AF1-1268C40E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03" y="1671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54612-F388-4992-A474-62797DA55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325"/>
            <a:ext cx="7765960" cy="522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8C717-FAAB-4685-B4A9-2DA68170A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003" y="403963"/>
            <a:ext cx="4020111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Impact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46F32E-C979-4889-8C60-9396894F7608}"/>
              </a:ext>
            </a:extLst>
          </p:cNvPr>
          <p:cNvGraphicFramePr>
            <a:graphicFrameLocks noGrp="1"/>
          </p:cNvGraphicFramePr>
          <p:nvPr/>
        </p:nvGraphicFramePr>
        <p:xfrm>
          <a:off x="-10515600" y="1083269"/>
          <a:ext cx="2420911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911">
                  <a:extLst>
                    <a:ext uri="{9D8B030D-6E8A-4147-A177-3AD203B41FA5}">
                      <a16:colId xmlns:a16="http://schemas.microsoft.com/office/drawing/2014/main" val="4036153092"/>
                    </a:ext>
                  </a:extLst>
                </a:gridCol>
              </a:tblGrid>
              <a:tr h="187261">
                <a:tc>
                  <a:txBody>
                    <a:bodyPr/>
                    <a:lstStyle/>
                    <a:p>
                      <a:br>
                        <a:rPr lang="en-US" sz="1200" dirty="0">
                          <a:effectLst/>
                        </a:rPr>
                      </a:br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467342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C994C1A-09E8-4111-8AF1-1268C40E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03" y="1671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967BF-A663-43C7-A981-C79DD154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760" y="1273769"/>
            <a:ext cx="9921937" cy="49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66007-42AB-4F95-B180-8CA0F8D6F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68" y="1083269"/>
            <a:ext cx="8767423" cy="6368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03" y="1824254"/>
            <a:ext cx="1077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007" y="375383"/>
            <a:ext cx="1148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Recovery</a:t>
            </a:r>
            <a:endParaRPr lang="en-NZ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772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559"/>
            <a:ext cx="12192000" cy="599441"/>
          </a:xfrm>
          <a:prstGeom prst="rect">
            <a:avLst/>
          </a:prstGeom>
          <a:solidFill>
            <a:srgbClr val="007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781" y="511866"/>
            <a:ext cx="114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7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Culture and Social Phenomenon</a:t>
            </a:r>
            <a:endParaRPr lang="en-US" sz="4000" b="1" dirty="0">
              <a:solidFill>
                <a:srgbClr val="007D8A"/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886" y="1270530"/>
            <a:ext cx="471638" cy="115503"/>
          </a:xfrm>
          <a:prstGeom prst="rect">
            <a:avLst/>
          </a:prstGeom>
          <a:solidFill>
            <a:srgbClr val="63B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2050" name="Picture 2" descr="WeChat 6.0 Rolls Out With New Vine-Like 'Sight' Video Sharing Feature |  Technology News">
            <a:extLst>
              <a:ext uri="{FF2B5EF4-FFF2-40B4-BE49-F238E27FC236}">
                <a16:creationId xmlns:a16="http://schemas.microsoft.com/office/drawing/2014/main" id="{CF273A9A-1A01-41D5-B9AA-16E5557D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0" y="1730900"/>
            <a:ext cx="2419883" cy="180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ibaba buys German start-up Data Artisans - Cross-Border E-commerce  Magazine">
            <a:extLst>
              <a:ext uri="{FF2B5EF4-FFF2-40B4-BE49-F238E27FC236}">
                <a16:creationId xmlns:a16="http://schemas.microsoft.com/office/drawing/2014/main" id="{A9E28F65-A4C3-4B57-94E2-E9F7D3D6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87" y="1852996"/>
            <a:ext cx="3499399" cy="15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ipay &amp; WeChat Pay – INPLASY">
            <a:extLst>
              <a:ext uri="{FF2B5EF4-FFF2-40B4-BE49-F238E27FC236}">
                <a16:creationId xmlns:a16="http://schemas.microsoft.com/office/drawing/2014/main" id="{E017126C-E278-4563-BD6A-9FA64B78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07" y="1663203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BFD | China's New Three-Child Policy Gives Birth to Ironic Jokes on  Social Media">
            <a:extLst>
              <a:ext uri="{FF2B5EF4-FFF2-40B4-BE49-F238E27FC236}">
                <a16:creationId xmlns:a16="http://schemas.microsoft.com/office/drawing/2014/main" id="{5B2117BB-DF1A-42A7-A147-E45172E2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94" y="3964348"/>
            <a:ext cx="3994068" cy="20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ina Craves Foreign Goods. Students in Australia Supply Them. - The New  York Times">
            <a:extLst>
              <a:ext uri="{FF2B5EF4-FFF2-40B4-BE49-F238E27FC236}">
                <a16:creationId xmlns:a16="http://schemas.microsoft.com/office/drawing/2014/main" id="{C38DD1FF-4CF7-46E5-B158-6D6F4F09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39" y="3725831"/>
            <a:ext cx="3499399" cy="23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9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A3775091-3873-41FE-803C-86CE2B133CE7}" vid="{9BB41B63-DFC5-401D-8BC1-4A7127E6E1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c98805-7c69-492c-9f9e-c05cc3dd8298">PZJ7ATU7WF46-1176275041-248078</_dlc_DocId>
    <_dlc_DocIdUrl xmlns="8fc98805-7c69-492c-9f9e-c05cc3dd8298">
      <Url>https://srdanz.sharepoint.com/sites/GreatSouth/_layouts/15/DocIdRedir.aspx?ID=PZJ7ATU7WF46-1176275041-248078</Url>
      <Description>PZJ7ATU7WF46-1176275041-248078</Description>
    </_dlc_DocIdUrl>
    <Target_x0020_Audiences xmlns="2b04fd5a-107e-42e0-b072-72fe706882ee" xsi:nil="true"/>
    <_ip_UnifiedCompliancePolicyUIAction xmlns="http://schemas.microsoft.com/sharepoint/v3" xsi:nil="true"/>
    <_ip_UnifiedCompliancePolicyProperties xmlns="http://schemas.microsoft.com/sharepoint/v3" xsi:nil="true"/>
    <SharedWithUsers xmlns="8fc98805-7c69-492c-9f9e-c05cc3dd8298">
      <UserInfo>
        <DisplayName>Emma Carle</DisplayName>
        <AccountId>823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CEBDA8DC0A24C8BBD316D43B529DB" ma:contentTypeVersion="16" ma:contentTypeDescription="Create a new document." ma:contentTypeScope="" ma:versionID="20af567d35d0fe0d46558d7f1aa28150">
  <xsd:schema xmlns:xsd="http://www.w3.org/2001/XMLSchema" xmlns:xs="http://www.w3.org/2001/XMLSchema" xmlns:p="http://schemas.microsoft.com/office/2006/metadata/properties" xmlns:ns1="http://schemas.microsoft.com/sharepoint/v3" xmlns:ns2="2b04fd5a-107e-42e0-b072-72fe706882ee" xmlns:ns3="8fc98805-7c69-492c-9f9e-c05cc3dd8298" targetNamespace="http://schemas.microsoft.com/office/2006/metadata/properties" ma:root="true" ma:fieldsID="b2be45215d36d10e9d543a74762f30c5" ns1:_="" ns2:_="" ns3:_="">
    <xsd:import namespace="http://schemas.microsoft.com/sharepoint/v3"/>
    <xsd:import namespace="2b04fd5a-107e-42e0-b072-72fe706882ee"/>
    <xsd:import namespace="8fc98805-7c69-492c-9f9e-c05cc3dd8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Target_x0020_Audience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fd5a-107e-42e0-b072-72fe70688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arget_x0020_Audiences" ma:index="23" nillable="true" ma:displayName="Target Audiences" ma:internalName="Target_x0020_Audiences">
      <xsd:simpleType>
        <xsd:restriction base="dms:Unknown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98805-7c69-492c-9f9e-c05cc3dd82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1C249D-DD14-4111-A163-47B6C89601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058A6EF-C3B7-42C2-8937-DF1F3272C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4A7EF-5F56-4E01-81CC-19037B0A4CEA}">
  <ds:schemaRefs>
    <ds:schemaRef ds:uri="2b04fd5a-107e-42e0-b072-72fe706882e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fc98805-7c69-492c-9f9e-c05cc3dd8298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CF4518D-C6EE-49B2-AE53-5AA45F689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04fd5a-107e-42e0-b072-72fe706882ee"/>
    <ds:schemaRef ds:uri="8fc98805-7c69-492c-9f9e-c05cc3dd8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8146</TotalTime>
  <Words>311</Words>
  <Application>Microsoft Office PowerPoint</Application>
  <PresentationFormat>Widescreen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PT Serif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Napier</dc:creator>
  <cp:lastModifiedBy>Ella Zhang</cp:lastModifiedBy>
  <cp:revision>89</cp:revision>
  <cp:lastPrinted>2021-10-15T04:20:25Z</cp:lastPrinted>
  <dcterms:created xsi:type="dcterms:W3CDTF">2020-03-03T21:33:29Z</dcterms:created>
  <dcterms:modified xsi:type="dcterms:W3CDTF">2021-10-18T22:06:54Z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0x010100097CEBDA8DC0A24C8BBD316D43B529DB</vt:lpwstr>
  </property>
  <property fmtid="{D5CDD505-2E9C-101B-9397-08002B2CF9AE}" pid="3" name="_dlc_DocIdItemGuid">
    <vt:lpwstr>d5d58f9e-7ebd-4449-9a29-874f28582885</vt:lpwstr>
  </property>
</Properties>
</file>