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30" r:id="rId2"/>
    <p:sldId id="364" r:id="rId3"/>
    <p:sldId id="365" r:id="rId4"/>
    <p:sldId id="366" r:id="rId5"/>
    <p:sldId id="393" r:id="rId6"/>
    <p:sldId id="367" r:id="rId7"/>
    <p:sldId id="388" r:id="rId8"/>
    <p:sldId id="370" r:id="rId9"/>
    <p:sldId id="371" r:id="rId10"/>
    <p:sldId id="258" r:id="rId11"/>
    <p:sldId id="374" r:id="rId12"/>
    <p:sldId id="379" r:id="rId13"/>
    <p:sldId id="381" r:id="rId14"/>
    <p:sldId id="382" r:id="rId15"/>
    <p:sldId id="392" r:id="rId16"/>
    <p:sldId id="390" r:id="rId17"/>
    <p:sldId id="383" r:id="rId18"/>
    <p:sldId id="384" r:id="rId19"/>
    <p:sldId id="385" r:id="rId20"/>
    <p:sldId id="386" r:id="rId21"/>
    <p:sldId id="391" r:id="rId22"/>
    <p:sldId id="387" r:id="rId23"/>
    <p:sldId id="31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48F"/>
    <a:srgbClr val="48595D"/>
    <a:srgbClr val="FFFFFF"/>
    <a:srgbClr val="D9185C"/>
    <a:srgbClr val="06B4E6"/>
    <a:srgbClr val="15458F"/>
    <a:srgbClr val="DA1A5A"/>
    <a:srgbClr val="00B4E6"/>
    <a:srgbClr val="00B4E7"/>
    <a:srgbClr val="16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93" d="100"/>
          <a:sy n="93" d="100"/>
        </p:scale>
        <p:origin x="283" y="53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D87C9388-BA2C-FE8D-A8FA-B70318545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1EF9DC01-96DB-4224-A220-8D45D20FEA8B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90BFFAF-EB82-8B25-3BEC-D3A5E2B31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0093DA2-E474-C83C-AEC2-1ADD1E8EE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7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927EB-F29E-92C8-3A0D-6B744A793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BC21F-660F-6749-2419-7B5678B41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04E11-DEE1-B1ED-6BE7-C6A04E2C0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330A6-D62E-5BEA-73D1-E6494B77E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0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0DBAB3B-C992-173B-7E64-9374DD5CB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0EA43558-5044-B033-B7B7-71FF9980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0B9F3E5-0FA4-877C-DCCB-5327B0BCF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DABB6F3E-D9FF-4480-9EBD-507F5AA46435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4647A20-3770-4141-80E4-0961485C1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65C88FF-81D4-4E00-928E-A4BC4434EADB}" type="slidenum">
              <a:rPr lang="en-US" altLang="en-U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ABAA03F4-B2EF-C80F-673B-42840CFE7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2D5A439-72A4-D289-8CF0-7A4E03C37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9857" y="6387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BBED91-2D4A-A073-8358-27C93C8EA7A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803" y="5678387"/>
            <a:ext cx="2859183" cy="1555395"/>
          </a:xfrm>
          <a:prstGeom prst="rect">
            <a:avLst/>
          </a:prstGeom>
        </p:spPr>
      </p:pic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CLUB OF METRO PROVIDENCE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An Introduction to Our Club and Rotary 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altLang="en-US" dirty="0">
                <a:cs typeface="Arial" panose="020B0604020202020204" pitchFamily="34" charset="0"/>
              </a:rPr>
              <a:t>Rotary Club of METRO PROVIDENCE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 kern="0" dirty="0">
                <a:latin typeface="+mn-lt"/>
              </a:rPr>
              <a:t>Meetings: First and third Wednesdays</a:t>
            </a:r>
          </a:p>
          <a:p>
            <a:pPr marL="0" indent="0">
              <a:buNone/>
              <a:defRPr/>
            </a:pPr>
            <a:r>
              <a:rPr lang="en-US" sz="2400" kern="0" dirty="0">
                <a:latin typeface="+mn-lt"/>
              </a:rPr>
              <a:t>5:30 PM</a:t>
            </a:r>
          </a:p>
          <a:p>
            <a:pPr marL="0" indent="0">
              <a:buNone/>
              <a:defRPr/>
            </a:pPr>
            <a:r>
              <a:rPr lang="en-US" sz="2400" kern="0" dirty="0">
                <a:latin typeface="+mn-lt"/>
              </a:rPr>
              <a:t>Knight Memorial Library</a:t>
            </a:r>
            <a:endParaRPr lang="en-US" sz="2400" b="0" i="0" dirty="0">
              <a:effectLst/>
              <a:latin typeface="+mn-lt"/>
            </a:endParaRPr>
          </a:p>
          <a:p>
            <a:pPr marL="0" indent="0">
              <a:buNone/>
              <a:defRPr/>
            </a:pPr>
            <a:r>
              <a:rPr lang="en-US" sz="2400" b="0" i="0" dirty="0">
                <a:effectLst/>
                <a:latin typeface="+mn-lt"/>
              </a:rPr>
              <a:t>Providence, RI 02903</a:t>
            </a:r>
            <a:endParaRPr lang="en-US" sz="2400" b="1" kern="0" dirty="0">
              <a:latin typeface="+mn-lt"/>
            </a:endParaRPr>
          </a:p>
          <a:p>
            <a:pPr marL="0" indent="0">
              <a:buNone/>
              <a:defRPr/>
            </a:pPr>
            <a:r>
              <a:rPr lang="en-US" sz="2400" b="1" kern="0" dirty="0">
                <a:latin typeface="+mn-lt"/>
              </a:rPr>
              <a:t>Social and service events as scheduled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400" kern="0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 descr="May be an image of table">
            <a:extLst>
              <a:ext uri="{FF2B5EF4-FFF2-40B4-BE49-F238E27FC236}">
                <a16:creationId xmlns:a16="http://schemas.microsoft.com/office/drawing/2014/main" id="{6CA6FB98-BA49-B286-EEBB-1AC053D7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252151"/>
            <a:ext cx="6172885" cy="4629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8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12C6C1-5AA2-C984-C2F5-56EDD19B1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B1A1D0-8277-72D8-E2EF-8F867D399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B52A903-AB8F-6900-BF2A-AE47F17224E1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6258393" y="1975403"/>
            <a:ext cx="5599778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Meals with Love and kitchen supplies for Ronald McDonald House of Providence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“Pop tops” for Ronald McDonald House of Providence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End Hunger New England food packaging for local 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effectLst/>
                <a:latin typeface="+mn-lt"/>
              </a:rPr>
              <a:t>schools and</a:t>
            </a:r>
            <a:r>
              <a:rPr lang="en-US" altLang="en-US" sz="2000" dirty="0">
                <a:latin typeface="+mn-lt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food banks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>
                <a:latin typeface="+mn-lt"/>
              </a:rPr>
              <a:t>Welcome Home Kits, supplies. and care kits for Crossroads Rhode Island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>
                <a:latin typeface="+mn-lt"/>
              </a:rPr>
              <a:t>Children’s Friend spirit of Giving Holiday Presents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>
                <a:latin typeface="+mn-lt"/>
              </a:rPr>
              <a:t>Color a Smile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>
                <a:latin typeface="+mn-lt"/>
              </a:rPr>
              <a:t>Cards for Hospitalized Kids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/>
              <a:t>Community clean ups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0" cap="none" dirty="0"/>
              <a:t>And more…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4320B6A-F883-A7A7-976E-F131A3677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3511" y="652931"/>
            <a:ext cx="5484660" cy="521306"/>
          </a:xfrm>
        </p:spPr>
        <p:txBody>
          <a:bodyPr>
            <a:noAutofit/>
          </a:bodyPr>
          <a:lstStyle/>
          <a:p>
            <a:r>
              <a:rPr lang="en-US" sz="4000" b="1" cap="all" dirty="0"/>
              <a:t>Local Community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74860-0785-B0AF-F66D-1FE507E62F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17147" y="331842"/>
            <a:ext cx="8127999" cy="6095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>
            <a:extLst>
              <a:ext uri="{FF2B5EF4-FFF2-40B4-BE49-F238E27FC236}">
                <a16:creationId xmlns:a16="http://schemas.microsoft.com/office/drawing/2014/main" id="{97CCE9D8-B738-E7B3-852D-0F00402A0E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81000" y="-97435"/>
            <a:ext cx="4927052" cy="154004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>
                <a:solidFill>
                  <a:srgbClr val="17448F"/>
                </a:solidFill>
              </a:rPr>
              <a:t>Rotary Service Projects: Supporting Rotary Goals</a:t>
            </a:r>
          </a:p>
        </p:txBody>
      </p:sp>
      <p:sp>
        <p:nvSpPr>
          <p:cNvPr id="47107" name="Content Placeholder 4">
            <a:extLst>
              <a:ext uri="{FF2B5EF4-FFF2-40B4-BE49-F238E27FC236}">
                <a16:creationId xmlns:a16="http://schemas.microsoft.com/office/drawing/2014/main" id="{6C84E61F-1D84-D75C-4A82-69C88843FC8E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380999" y="1748105"/>
            <a:ext cx="4708161" cy="37734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800" dirty="0">
                <a:solidFill>
                  <a:schemeClr val="bg1"/>
                </a:solidFill>
              </a:rPr>
              <a:t>Rotarians are generous with their time and resources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Rotarians contribute to local club projects and The Rotary Foundation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The Rotary Foundation redirects some funds back to districts for local or international projects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District grants for clubs can fund one major project each year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Global grants support major international projects ($30K-$400K), spearheaded by local clubs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Projects can be sponsored by individual or many clubs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International projects are done with clubs in the project country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F0DC3F88-EE2C-B246-FC36-15BA0362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78A3F76-F102-D901-1462-7DAEE030AC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The Rotary Foundation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48D54-2BFE-E751-101C-12270C776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4267"/>
            <a:ext cx="12247171" cy="46576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>
            <a:extLst>
              <a:ext uri="{FF2B5EF4-FFF2-40B4-BE49-F238E27FC236}">
                <a16:creationId xmlns:a16="http://schemas.microsoft.com/office/drawing/2014/main" id="{1322B989-145F-E3C8-0950-9C1A3501D3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 Narrow" panose="020B0606020202030204" pitchFamily="34" charset="0"/>
              </a:rPr>
              <a:t>The Rotary Foundation</a:t>
            </a:r>
          </a:p>
        </p:txBody>
      </p:sp>
      <p:sp>
        <p:nvSpPr>
          <p:cNvPr id="22531" name="Content Placeholder 4">
            <a:extLst>
              <a:ext uri="{FF2B5EF4-FFF2-40B4-BE49-F238E27FC236}">
                <a16:creationId xmlns:a16="http://schemas.microsoft.com/office/drawing/2014/main" id="{9E6C89C2-8F09-4345-80E3-A2565A7B7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2344"/>
            <a:ext cx="2856876" cy="41011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cap="all" dirty="0">
                <a:solidFill>
                  <a:srgbClr val="00AEEF"/>
                </a:solidFill>
              </a:rPr>
              <a:t>Mission</a:t>
            </a:r>
            <a:r>
              <a:rPr lang="en-US" dirty="0"/>
              <a:t>: Help Rotary members advance world understanding, goodwill, and peace by improving health, providing quality education, improving the environment, and alleviating poverty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7BABE-9371-07C0-5FD8-D1EB70225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707" y="2022344"/>
            <a:ext cx="8824293" cy="39739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E990B0-F880-8FF7-5951-023FE0F2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Rotary </a:t>
            </a:r>
            <a:r>
              <a:rPr lang="en-US" dirty="0" err="1"/>
              <a:t>FoundAtion</a:t>
            </a:r>
            <a:r>
              <a:rPr lang="en-US" dirty="0"/>
              <a:t> funds Matching grants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CBE80-C196-F3DA-6EDB-0312944B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30140-ADFF-77DF-A13F-64D04382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141" y="1796600"/>
            <a:ext cx="12426545" cy="40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47713-161A-DB27-69CB-EAD66D4E28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ROTARY END POLIO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BB86A-02CB-9105-378B-AB1D14BA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09"/>
            <a:ext cx="12192000" cy="51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5F24B-DD7F-3BDD-8E7A-D61D3FD50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8800" y="1317083"/>
            <a:ext cx="4978400" cy="1135062"/>
          </a:xfrm>
        </p:spPr>
        <p:txBody>
          <a:bodyPr/>
          <a:lstStyle/>
          <a:p>
            <a:r>
              <a:rPr lang="en-US" dirty="0"/>
              <a:t>ROTARY END POLIO NOW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4B1227FA-469F-76A8-6486-FFEEC147FF8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554567" y="2559177"/>
            <a:ext cx="5389033" cy="19757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sz="2000" dirty="0"/>
              <a:t>1985 Rotary objective: Eradicate polio worldwide!</a:t>
            </a:r>
          </a:p>
          <a:p>
            <a:pPr eaLnBrk="1" hangingPunct="1"/>
            <a:r>
              <a:rPr lang="en-US" altLang="en-US" sz="2000" dirty="0"/>
              <a:t>Started by one Rotarian in the Philippines</a:t>
            </a:r>
          </a:p>
          <a:p>
            <a:pPr eaLnBrk="1" hangingPunct="1"/>
            <a:r>
              <a:rPr lang="en-US" altLang="en-US" sz="2000" dirty="0"/>
              <a:t>Project launched with the World Health Organization and the UN Children’s Fund</a:t>
            </a:r>
          </a:p>
          <a:p>
            <a:pPr eaLnBrk="1" hangingPunct="1"/>
            <a:r>
              <a:rPr lang="en-US" altLang="en-US" sz="2000" dirty="0"/>
              <a:t>Gates Foundation matches donations 2:1</a:t>
            </a:r>
          </a:p>
          <a:p>
            <a:pPr eaLnBrk="1" hangingPunct="1"/>
            <a:r>
              <a:rPr lang="en-US" altLang="en-US" sz="2000" dirty="0"/>
              <a:t>Over 3B children immunized worldwide in 122 countries</a:t>
            </a:r>
          </a:p>
          <a:p>
            <a:pPr eaLnBrk="1" hangingPunct="1"/>
            <a:r>
              <a:rPr lang="en-US" altLang="en-US" sz="2000" dirty="0"/>
              <a:t>Polio cases reduced 99.9% around the world</a:t>
            </a:r>
          </a:p>
          <a:p>
            <a:pPr eaLnBrk="1" hangingPunct="1"/>
            <a:r>
              <a:rPr lang="en-US" altLang="en-US" sz="2000" dirty="0"/>
              <a:t>2025: Wild polio virus detected in Pakistan and Afghanistan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3D073-2E53-F4EF-1FDC-E242A6AB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8059"/>
            <a:ext cx="8348770" cy="6735057"/>
          </a:xfrm>
          <a:prstGeom prst="rect">
            <a:avLst/>
          </a:prstGeom>
        </p:spPr>
      </p:pic>
      <p:pic>
        <p:nvPicPr>
          <p:cNvPr id="52228" name="Picture 9" descr="ENDPOLIONOW_4p">
            <a:extLst>
              <a:ext uri="{FF2B5EF4-FFF2-40B4-BE49-F238E27FC236}">
                <a16:creationId xmlns:a16="http://schemas.microsoft.com/office/drawing/2014/main" id="{990162F6-98C5-1A15-3FCD-360AA273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226" y="451799"/>
            <a:ext cx="1357443" cy="17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4">
            <a:extLst>
              <a:ext uri="{FF2B5EF4-FFF2-40B4-BE49-F238E27FC236}">
                <a16:creationId xmlns:a16="http://schemas.microsoft.com/office/drawing/2014/main" id="{9B3B13F1-8AED-B912-A0E6-9D59CFE2B9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/>
              <a:t>Rotary and…</a:t>
            </a:r>
          </a:p>
        </p:txBody>
      </p:sp>
      <p:pic>
        <p:nvPicPr>
          <p:cNvPr id="53251" name="Picture 1">
            <a:extLst>
              <a:ext uri="{FF2B5EF4-FFF2-40B4-BE49-F238E27FC236}">
                <a16:creationId xmlns:a16="http://schemas.microsoft.com/office/drawing/2014/main" id="{9F0ABE11-C9DA-1722-34A0-B1B3497D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70" y="1540043"/>
            <a:ext cx="8724577" cy="46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>
            <a:extLst>
              <a:ext uri="{FF2B5EF4-FFF2-40B4-BE49-F238E27FC236}">
                <a16:creationId xmlns:a16="http://schemas.microsoft.com/office/drawing/2014/main" id="{707EC630-26FB-330B-6C17-E99D3E0F7C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 Narrow" panose="020B0606020202030204" pitchFamily="34" charset="0"/>
              </a:rPr>
              <a:t>Why Join</a:t>
            </a:r>
          </a:p>
        </p:txBody>
      </p:sp>
      <p:sp>
        <p:nvSpPr>
          <p:cNvPr id="54275" name="Content Placeholder 3">
            <a:extLst>
              <a:ext uri="{FF2B5EF4-FFF2-40B4-BE49-F238E27FC236}">
                <a16:creationId xmlns:a16="http://schemas.microsoft.com/office/drawing/2014/main" id="{B4F56CC1-789B-3DB9-A761-5FF67228EC2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68166" y="2142067"/>
            <a:ext cx="5507420" cy="40348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altLang="en-US" dirty="0"/>
              <a:t>Opportunity to </a:t>
            </a:r>
            <a:r>
              <a:rPr lang="en-US" altLang="en-US" b="1" dirty="0">
                <a:solidFill>
                  <a:srgbClr val="00AEEF"/>
                </a:solidFill>
              </a:rPr>
              <a:t>help others </a:t>
            </a:r>
            <a:r>
              <a:rPr lang="en-US" altLang="en-US" dirty="0"/>
              <a:t>and be a better world citizen</a:t>
            </a:r>
          </a:p>
          <a:p>
            <a:r>
              <a:rPr lang="en-US" altLang="en-US" b="1" dirty="0">
                <a:solidFill>
                  <a:srgbClr val="00AEEF"/>
                </a:solidFill>
              </a:rPr>
              <a:t>Personal growth</a:t>
            </a:r>
            <a:r>
              <a:rPr lang="en-US" altLang="en-US" dirty="0"/>
              <a:t>, leadership development, continuing education, public speaking, social and vocational skill development</a:t>
            </a:r>
          </a:p>
          <a:p>
            <a:r>
              <a:rPr lang="en-US" altLang="en-US" dirty="0"/>
              <a:t>Fellowship,</a:t>
            </a:r>
            <a:r>
              <a:rPr lang="en-US" altLang="en-US" dirty="0">
                <a:solidFill>
                  <a:srgbClr val="00AEEF"/>
                </a:solidFill>
              </a:rPr>
              <a:t> </a:t>
            </a:r>
            <a:r>
              <a:rPr lang="en-US" altLang="en-US" b="1" dirty="0">
                <a:solidFill>
                  <a:srgbClr val="00AEEF"/>
                </a:solidFill>
              </a:rPr>
              <a:t>fun</a:t>
            </a:r>
            <a:r>
              <a:rPr lang="en-US" altLang="en-US" dirty="0"/>
              <a:t>, friendship, acquaintances, entertainment, </a:t>
            </a:r>
            <a:r>
              <a:rPr lang="en-US" altLang="en-US" b="1" dirty="0">
                <a:solidFill>
                  <a:srgbClr val="00AEEF"/>
                </a:solidFill>
              </a:rPr>
              <a:t>nice</a:t>
            </a:r>
            <a:r>
              <a:rPr lang="en-US" altLang="en-US" dirty="0">
                <a:solidFill>
                  <a:srgbClr val="00AEEF"/>
                </a:solidFill>
              </a:rPr>
              <a:t> </a:t>
            </a:r>
            <a:r>
              <a:rPr lang="en-US" altLang="en-US" dirty="0"/>
              <a:t>people</a:t>
            </a:r>
          </a:p>
          <a:p>
            <a:r>
              <a:rPr lang="en-US" altLang="en-US" dirty="0"/>
              <a:t>Ethics development, cultural awareness, </a:t>
            </a:r>
            <a:r>
              <a:rPr lang="en-US" altLang="en-US" b="1" dirty="0">
                <a:solidFill>
                  <a:srgbClr val="00AEEF"/>
                </a:solidFill>
              </a:rPr>
              <a:t>prestige</a:t>
            </a:r>
            <a:r>
              <a:rPr lang="en-US" altLang="en-US" dirty="0"/>
              <a:t>, and pride</a:t>
            </a:r>
          </a:p>
          <a:p>
            <a:r>
              <a:rPr lang="en-US" altLang="en-US" dirty="0"/>
              <a:t>Great </a:t>
            </a:r>
            <a:r>
              <a:rPr lang="en-US" altLang="en-US" b="1" dirty="0">
                <a:solidFill>
                  <a:srgbClr val="00AEEF"/>
                </a:solidFill>
              </a:rPr>
              <a:t>contacts</a:t>
            </a:r>
            <a:r>
              <a:rPr lang="en-US" altLang="en-US" dirty="0"/>
              <a:t> throughout the country and the world—Rotarians are welcome everywhere!</a:t>
            </a:r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C0C35B51-F0D0-ABEC-DBAB-9D61E6AD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78" y="1540043"/>
            <a:ext cx="6377322" cy="55079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E4AF8D9-44DC-CBBC-4BA1-F1068FDF6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295CA23-45CD-7495-3799-3E7AD5C35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1000" y="2142067"/>
            <a:ext cx="4985480" cy="40348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Introducing Rotary International</a:t>
            </a:r>
          </a:p>
          <a:p>
            <a:pPr eaLnBrk="1" hangingPunct="1"/>
            <a:r>
              <a:rPr lang="en-US" altLang="en-US" dirty="0"/>
              <a:t>About Rotary Club of Metro Providence</a:t>
            </a:r>
          </a:p>
          <a:p>
            <a:pPr eaLnBrk="1" hangingPunct="1"/>
            <a:r>
              <a:rPr lang="en-US" altLang="en-US" dirty="0"/>
              <a:t>Rotary Projects</a:t>
            </a:r>
          </a:p>
          <a:p>
            <a:pPr eaLnBrk="1" hangingPunct="1"/>
            <a:r>
              <a:rPr lang="en-US" altLang="en-US" dirty="0"/>
              <a:t>The Rotary Foundation, including End Polio Now</a:t>
            </a:r>
          </a:p>
          <a:p>
            <a:pPr eaLnBrk="1" hangingPunct="1"/>
            <a:r>
              <a:rPr lang="en-US" altLang="en-US" dirty="0"/>
              <a:t>You and Rotary</a:t>
            </a:r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5FBB5260-6CED-AF60-754C-3E49937ED1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787" y="1540043"/>
            <a:ext cx="5317956" cy="53179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09A5B2A-B8E8-12C9-B547-D0843BFEA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rgbClr val="17448F"/>
                </a:solidFill>
                <a:latin typeface="Arial Narrow" panose="020B0606020202030204" pitchFamily="34" charset="0"/>
              </a:rPr>
              <a:t>Opportunities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FCBE471-2181-9009-B733-1FF684F4B18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5621311" y="1900362"/>
            <a:ext cx="6570690" cy="4957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Support or sponsor a service project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Attend social events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Attend meetings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Be a speaker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0" dirty="0">
                <a:solidFill>
                  <a:schemeClr val="bg1"/>
                </a:solidFill>
              </a:rPr>
              <a:t>Serve on the club board or as a committee leader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0" dirty="0">
                <a:solidFill>
                  <a:schemeClr val="bg1"/>
                </a:solidFill>
              </a:rPr>
              <a:t>Attend district meetings, forums, training, and/or conferences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kern="0" dirty="0">
                <a:solidFill>
                  <a:schemeClr val="bg1"/>
                </a:solidFill>
              </a:rPr>
              <a:t>Promote Rotary International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1CD8A25A-8D74-B487-2DD8-6D2257E45C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159" y="1540043"/>
            <a:ext cx="3998858" cy="53318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>
            <a:extLst>
              <a:ext uri="{FF2B5EF4-FFF2-40B4-BE49-F238E27FC236}">
                <a16:creationId xmlns:a16="http://schemas.microsoft.com/office/drawing/2014/main" id="{76162E4F-0C38-D589-78D7-179FD9F7AC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Whatever You Choose… Feel Fulfilled As a Rotarian!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832F11-2251-4A46-872C-BCA6DE50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702" y="1540043"/>
            <a:ext cx="8878675" cy="53179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814E7846-8C68-4725-3712-220E09869F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For More Information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2C554FE0-5377-4448-99AB-921096DC2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218976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r>
              <a:rPr lang="fr-FR" sz="4000" b="1" cap="all" dirty="0">
                <a:solidFill>
                  <a:srgbClr val="00AEEF"/>
                </a:solidFill>
              </a:rPr>
              <a:t>Rotary Club of METRO PROVIDENCE</a:t>
            </a:r>
          </a:p>
          <a:p>
            <a:pPr algn="ctr">
              <a:buFontTx/>
              <a:buNone/>
              <a:defRPr/>
            </a:pPr>
            <a:endParaRPr lang="en-US" dirty="0"/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www.rotarymetropvd.org</a:t>
            </a:r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www.facebook.com/RotaryMetroPVD</a:t>
            </a:r>
          </a:p>
          <a:p>
            <a:pPr algn="ctr"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www.instagram.com/</a:t>
            </a:r>
            <a:r>
              <a:rPr lang="en-US" sz="3200" b="0" i="0" dirty="0">
                <a:solidFill>
                  <a:schemeClr val="accent1"/>
                </a:solidFill>
                <a:effectLst/>
              </a:rPr>
              <a:t>rotarymetropvd</a:t>
            </a:r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en-US" sz="3200" dirty="0">
                <a:solidFill>
                  <a:srgbClr val="005DAA"/>
                </a:solidFill>
              </a:rPr>
              <a:t>info@rotarymetropvd.org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8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9C2961-F30C-374B-9AA0-4CAE341613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B49C-6300-EB40-8485-3CE0C4C5F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8A949-C1FC-6C4F-8EA0-BBA99B9285A1}"/>
              </a:ext>
            </a:extLst>
          </p:cNvPr>
          <p:cNvSpPr txBox="1"/>
          <p:nvPr/>
        </p:nvSpPr>
        <p:spPr>
          <a:xfrm>
            <a:off x="3188332" y="1396993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57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4">
            <a:extLst>
              <a:ext uri="{FF2B5EF4-FFF2-40B4-BE49-F238E27FC236}">
                <a16:creationId xmlns:a16="http://schemas.microsoft.com/office/drawing/2014/main" id="{1159D25C-9238-BDEC-983C-82479ECCDC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Rotary International</a:t>
            </a:r>
          </a:p>
        </p:txBody>
      </p:sp>
      <p:sp>
        <p:nvSpPr>
          <p:cNvPr id="28674" name="Subtitle 2">
            <a:extLst>
              <a:ext uri="{FF2B5EF4-FFF2-40B4-BE49-F238E27FC236}">
                <a16:creationId xmlns:a16="http://schemas.microsoft.com/office/drawing/2014/main" id="{B26FD71D-B831-1E78-6C7F-234BB87EBD0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93425" y="1842264"/>
            <a:ext cx="11506199" cy="40348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9424A"/>
                </a:solidFill>
              </a:rPr>
              <a:t>N</a:t>
            </a:r>
            <a:r>
              <a:rPr lang="en-US" b="0" i="0" dirty="0">
                <a:solidFill>
                  <a:srgbClr val="39424A"/>
                </a:solidFill>
                <a:effectLst/>
              </a:rPr>
              <a:t>eighbors, friends, leaders, and problem-solvers who see a world where people unite and take action to create lasting </a:t>
            </a:r>
            <a:r>
              <a:rPr lang="en-US" b="0" i="0" dirty="0" err="1">
                <a:solidFill>
                  <a:srgbClr val="39424A"/>
                </a:solidFill>
                <a:effectLst/>
              </a:rPr>
              <a:t>change</a:t>
            </a:r>
            <a:r>
              <a:rPr lang="en-US" b="0" i="0" dirty="0" err="1">
                <a:solidFill>
                  <a:srgbClr val="39424A"/>
                </a:solidFill>
                <a:effectLst/>
                <a:sym typeface="Symbol" panose="05050102010706020507" pitchFamily="18" charset="2"/>
              </a:rPr>
              <a:t></a:t>
            </a:r>
            <a:r>
              <a:rPr lang="en-US" b="0" i="0" dirty="0" err="1">
                <a:solidFill>
                  <a:srgbClr val="39424A"/>
                </a:solidFill>
                <a:effectLst/>
              </a:rPr>
              <a:t>across</a:t>
            </a:r>
            <a:r>
              <a:rPr lang="en-US" b="0" i="0" dirty="0">
                <a:solidFill>
                  <a:srgbClr val="39424A"/>
                </a:solidFill>
                <a:effectLst/>
              </a:rPr>
              <a:t> the globe, in our communities, and in ourselves.</a:t>
            </a:r>
          </a:p>
        </p:txBody>
      </p:sp>
      <p:pic>
        <p:nvPicPr>
          <p:cNvPr id="28675" name="Picture 7" descr="Image result for rotary humanitarian service">
            <a:extLst>
              <a:ext uri="{FF2B5EF4-FFF2-40B4-BE49-F238E27FC236}">
                <a16:creationId xmlns:a16="http://schemas.microsoft.com/office/drawing/2014/main" id="{4AFE68B0-FEBD-119F-959B-730B98AF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606" y="3122338"/>
            <a:ext cx="9419594" cy="342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>
            <a:extLst>
              <a:ext uri="{FF2B5EF4-FFF2-40B4-BE49-F238E27FC236}">
                <a16:creationId xmlns:a16="http://schemas.microsoft.com/office/drawing/2014/main" id="{EC892E7F-1267-0DD0-B521-618DB98BEB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ROTARY INTERNATIONAL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D806448A-DC62-1EC0-2FA1-0FAC889DF3A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81000" y="2142066"/>
            <a:ext cx="10448678" cy="3992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Started in 1905 in Chicago by Paul Harris</a:t>
            </a:r>
          </a:p>
          <a:p>
            <a:r>
              <a:rPr lang="en-US" altLang="en-US" dirty="0"/>
              <a:t>Worldwide organization with 1.2 million </a:t>
            </a:r>
            <a:br>
              <a:rPr lang="en-US" altLang="en-US" dirty="0"/>
            </a:br>
            <a:r>
              <a:rPr lang="en-US" altLang="en-US" dirty="0"/>
              <a:t>members in over 45,000 clubs</a:t>
            </a:r>
          </a:p>
          <a:p>
            <a:r>
              <a:rPr lang="en-US" altLang="en-US" dirty="0"/>
              <a:t>Membership is open to all races, creeds, </a:t>
            </a:r>
            <a:br>
              <a:rPr lang="en-US" altLang="en-US" dirty="0"/>
            </a:br>
            <a:r>
              <a:rPr lang="en-US" altLang="en-US" dirty="0"/>
              <a:t>genders, and ethnic backgrounds</a:t>
            </a:r>
          </a:p>
          <a:p>
            <a:r>
              <a:rPr lang="en-US" altLang="en-US" dirty="0"/>
              <a:t>Organization is nonpolitical</a:t>
            </a:r>
          </a:p>
          <a:p>
            <a:r>
              <a:rPr lang="en-US" altLang="en-US" dirty="0"/>
              <a:t>Rotary motto: “Service Above Self”</a:t>
            </a:r>
          </a:p>
          <a:p>
            <a:r>
              <a:rPr lang="en-US" altLang="en-US" dirty="0"/>
              <a:t>Local clubs are the backbone of the worldwide organization</a:t>
            </a:r>
          </a:p>
          <a:p>
            <a:r>
              <a:rPr lang="en-US" altLang="en-US" dirty="0"/>
              <a:t>Service projects are limited only by the imagination of members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B100EA9-99CB-7087-5112-4ED12BEF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0" y="1118641"/>
            <a:ext cx="4471037" cy="35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0619DF-EE63-B102-4C0F-ACCB8F8173D8}"/>
              </a:ext>
            </a:extLst>
          </p:cNvPr>
          <p:cNvSpPr txBox="1"/>
          <p:nvPr/>
        </p:nvSpPr>
        <p:spPr>
          <a:xfrm>
            <a:off x="382250" y="5609285"/>
            <a:ext cx="11909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8600-343D-36E3-6E2A-9A840A983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F7D2F58E-5414-B4A6-7728-CA31567FA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10" y="368711"/>
            <a:ext cx="6256425" cy="625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442493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0A14C431-C0B3-81F2-952E-F378B75A33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Rotary Areas of Focus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8C463F-D7AF-E9EF-F201-50E89631D4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2" y="2524253"/>
            <a:ext cx="11083636" cy="18094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30D2838E-F9C6-68CE-5933-9F6E72F732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 Highly Ethical Organization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78A67-8C7C-40DA-9396-11302878FBD8}"/>
              </a:ext>
            </a:extLst>
          </p:cNvPr>
          <p:cNvSpPr/>
          <p:nvPr/>
        </p:nvSpPr>
        <p:spPr>
          <a:xfrm>
            <a:off x="2858130" y="19812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Is it the truth?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C41DB-8A83-43BD-99F6-A6AC1AFD145B}"/>
              </a:ext>
            </a:extLst>
          </p:cNvPr>
          <p:cNvSpPr/>
          <p:nvPr/>
        </p:nvSpPr>
        <p:spPr>
          <a:xfrm>
            <a:off x="5525130" y="19812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Is it fair to all concerned?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03ADC-C609-49EA-8D3A-2DB1D30CA9FA}"/>
              </a:ext>
            </a:extLst>
          </p:cNvPr>
          <p:cNvSpPr/>
          <p:nvPr/>
        </p:nvSpPr>
        <p:spPr>
          <a:xfrm>
            <a:off x="2858130" y="41910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Will it build goodwill and better friendships?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5122A2-BC7A-4F5C-A5EA-27A4DCFC69B1}"/>
              </a:ext>
            </a:extLst>
          </p:cNvPr>
          <p:cNvSpPr/>
          <p:nvPr/>
        </p:nvSpPr>
        <p:spPr>
          <a:xfrm>
            <a:off x="5525130" y="4191000"/>
            <a:ext cx="2514600" cy="20574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/>
              <a:t>Will it be beneficial to all concerned?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F42335AB-EEE2-A96B-3FC6-B77792133E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Organizational Structure</a:t>
            </a:r>
          </a:p>
        </p:txBody>
      </p:sp>
      <p:grpSp>
        <p:nvGrpSpPr>
          <p:cNvPr id="33796" name="Group 1">
            <a:extLst>
              <a:ext uri="{FF2B5EF4-FFF2-40B4-BE49-F238E27FC236}">
                <a16:creationId xmlns:a16="http://schemas.microsoft.com/office/drawing/2014/main" id="{855CF6D3-7B9A-B996-AE2A-1C6719B7EBE3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324639"/>
            <a:ext cx="6400800" cy="5218113"/>
            <a:chOff x="2743200" y="1236663"/>
            <a:chExt cx="6400800" cy="5218112"/>
          </a:xfrm>
        </p:grpSpPr>
        <p:pic>
          <p:nvPicPr>
            <p:cNvPr id="33797" name="Picture 14" descr="slide 8.gif">
              <a:extLst>
                <a:ext uri="{FF2B5EF4-FFF2-40B4-BE49-F238E27FC236}">
                  <a16:creationId xmlns:a16="http://schemas.microsoft.com/office/drawing/2014/main" id="{46D23AB9-607C-CD2C-B767-F3655E0E3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236663"/>
              <a:ext cx="6400800" cy="521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Box 10">
              <a:extLst>
                <a:ext uri="{FF2B5EF4-FFF2-40B4-BE49-F238E27FC236}">
                  <a16:creationId xmlns:a16="http://schemas.microsoft.com/office/drawing/2014/main" id="{B98D6096-EBBB-4B61-BD86-A21B18646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590801"/>
              <a:ext cx="211931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rgbClr val="58585A"/>
                  </a:solidFill>
                  <a:latin typeface="Arial Narrow" pitchFamily="34" charset="0"/>
                  <a:cs typeface="Arial" charset="0"/>
                </a:rPr>
                <a:t>Club and its </a:t>
              </a:r>
              <a:br>
                <a:rPr lang="en-US" sz="1600" b="1" cap="all" dirty="0">
                  <a:solidFill>
                    <a:srgbClr val="58585A"/>
                  </a:solidFill>
                  <a:latin typeface="Arial Narrow" pitchFamily="34" charset="0"/>
                  <a:cs typeface="Arial" charset="0"/>
                </a:rPr>
              </a:br>
              <a:r>
                <a:rPr lang="en-US" sz="1600" b="1" cap="all" dirty="0">
                  <a:solidFill>
                    <a:srgbClr val="58585A"/>
                  </a:solidFill>
                  <a:latin typeface="Arial Narrow" pitchFamily="34" charset="0"/>
                  <a:cs typeface="Arial" charset="0"/>
                </a:rPr>
                <a:t>Board of Directors</a:t>
              </a:r>
            </a:p>
          </p:txBody>
        </p:sp>
        <p:sp>
          <p:nvSpPr>
            <p:cNvPr id="12294" name="TextBox 11">
              <a:extLst>
                <a:ext uri="{FF2B5EF4-FFF2-40B4-BE49-F238E27FC236}">
                  <a16:creationId xmlns:a16="http://schemas.microsoft.com/office/drawing/2014/main" id="{07C64AB8-201F-4084-8BFA-5A55E9000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1200" y="3810001"/>
              <a:ext cx="26416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Arial Narrow" pitchFamily="34" charset="0"/>
                  <a:cs typeface="Arial" charset="0"/>
                </a:rPr>
                <a:t>District (group of clubs)</a:t>
              </a:r>
            </a:p>
          </p:txBody>
        </p:sp>
        <p:sp>
          <p:nvSpPr>
            <p:cNvPr id="12295" name="TextBox 12">
              <a:extLst>
                <a:ext uri="{FF2B5EF4-FFF2-40B4-BE49-F238E27FC236}">
                  <a16:creationId xmlns:a16="http://schemas.microsoft.com/office/drawing/2014/main" id="{6AED0648-ABFF-423D-865C-A40C344AE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4800600"/>
              <a:ext cx="26416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Arial Narrow" pitchFamily="34" charset="0"/>
                  <a:cs typeface="Arial" charset="0"/>
                </a:rPr>
                <a:t>Zone (group of districts)</a:t>
              </a:r>
            </a:p>
          </p:txBody>
        </p:sp>
        <p:sp>
          <p:nvSpPr>
            <p:cNvPr id="12296" name="TextBox 13">
              <a:extLst>
                <a:ext uri="{FF2B5EF4-FFF2-40B4-BE49-F238E27FC236}">
                  <a16:creationId xmlns:a16="http://schemas.microsoft.com/office/drawing/2014/main" id="{86A51FA4-59AB-499F-A445-1E0430371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791200"/>
              <a:ext cx="2284413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Arial Narrow" pitchFamily="34" charset="0"/>
                  <a:cs typeface="Arial" charset="0"/>
                </a:rPr>
                <a:t>Rotary International</a:t>
              </a:r>
            </a:p>
          </p:txBody>
        </p:sp>
        <p:sp>
          <p:nvSpPr>
            <p:cNvPr id="33802" name="TextBox 10">
              <a:extLst>
                <a:ext uri="{FF2B5EF4-FFF2-40B4-BE49-F238E27FC236}">
                  <a16:creationId xmlns:a16="http://schemas.microsoft.com/office/drawing/2014/main" id="{4E318F9C-CA04-E998-1AC0-AC52F730A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1752600"/>
              <a:ext cx="7127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58585A"/>
                  </a:solidFill>
                  <a:latin typeface="Arial Narrow" panose="020B0606020202030204" pitchFamily="34" charset="0"/>
                </a:rPr>
                <a:t>YOU!</a:t>
              </a:r>
            </a:p>
          </p:txBody>
        </p:sp>
      </p:grpSp>
      <p:pic>
        <p:nvPicPr>
          <p:cNvPr id="2" name="Picture 1" descr="May be an image of smiling, drink and text">
            <a:extLst>
              <a:ext uri="{FF2B5EF4-FFF2-40B4-BE49-F238E27FC236}">
                <a16:creationId xmlns:a16="http://schemas.microsoft.com/office/drawing/2014/main" id="{D1A4D341-1F97-31D0-38BC-2F11FD42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84681"/>
            <a:ext cx="5279166" cy="39593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05CB9AD-951C-1C5F-B242-F11C6B73B5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Local Rotary Club Objectives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DCE53CC9-CC17-4019-835C-A6124A6B1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42067"/>
            <a:ext cx="5415502" cy="4034896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Club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Develop friendship and fellowship and support the club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Vocational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Use professional skills to serve others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Community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Address local needs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International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Meet humanitarian needs around the globe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cap="all" dirty="0">
                <a:solidFill>
                  <a:srgbClr val="00AEEF"/>
                </a:solidFill>
              </a:rPr>
              <a:t>YOUTH service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Develop the next generation of leaders</a:t>
            </a:r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46FD0841-7F10-A7C7-B56F-53E08B987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502" y="1883742"/>
            <a:ext cx="5938660" cy="44539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4598</TotalTime>
  <Words>701</Words>
  <Application>Microsoft Office PowerPoint</Application>
  <PresentationFormat>Widescreen</PresentationFormat>
  <Paragraphs>106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Georgia</vt:lpstr>
      <vt:lpstr>Symbol</vt:lpstr>
      <vt:lpstr>Office Theme</vt:lpstr>
      <vt:lpstr>PowerPoint Presentation</vt:lpstr>
      <vt:lpstr>Overview</vt:lpstr>
      <vt:lpstr>Rotary International</vt:lpstr>
      <vt:lpstr>ROTARY INTERNATIONAL</vt:lpstr>
      <vt:lpstr>PowerPoint Presentation</vt:lpstr>
      <vt:lpstr>Rotary Areas of Focus</vt:lpstr>
      <vt:lpstr>A Highly Ethical Organization</vt:lpstr>
      <vt:lpstr>Organizational Structure</vt:lpstr>
      <vt:lpstr>Local Rotary Club Objectives</vt:lpstr>
      <vt:lpstr>PowerPoint Presentation</vt:lpstr>
      <vt:lpstr>PowerPoint Presentation</vt:lpstr>
      <vt:lpstr>Rotary Service Projects: Supporting Rotary Goals</vt:lpstr>
      <vt:lpstr>The Rotary Foundation</vt:lpstr>
      <vt:lpstr>The Rotary Foundation</vt:lpstr>
      <vt:lpstr>The Rotary FoundAtion funds Matching grants</vt:lpstr>
      <vt:lpstr>PowerPoint Presentation</vt:lpstr>
      <vt:lpstr>PowerPoint Presentation</vt:lpstr>
      <vt:lpstr>Rotary and…</vt:lpstr>
      <vt:lpstr>Why Join</vt:lpstr>
      <vt:lpstr>Opportunities</vt:lpstr>
      <vt:lpstr>Whatever You Choose… Feel Fulfilled As a Rotarian!</vt:lpstr>
      <vt:lpstr>For 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Laura Spear</cp:lastModifiedBy>
  <cp:revision>171</cp:revision>
  <cp:lastPrinted>2019-12-04T20:41:25Z</cp:lastPrinted>
  <dcterms:created xsi:type="dcterms:W3CDTF">2019-11-18T03:22:22Z</dcterms:created>
  <dcterms:modified xsi:type="dcterms:W3CDTF">2026-06-21T22:01:47Z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