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696" r:id="rId2"/>
    <p:sldMasterId id="2147483708" r:id="rId3"/>
  </p:sldMasterIdLst>
  <p:notesMasterIdLst>
    <p:notesMasterId r:id="rId25"/>
  </p:notesMasterIdLst>
  <p:sldIdLst>
    <p:sldId id="270" r:id="rId4"/>
    <p:sldId id="303" r:id="rId5"/>
    <p:sldId id="304" r:id="rId6"/>
    <p:sldId id="305" r:id="rId7"/>
    <p:sldId id="306" r:id="rId8"/>
    <p:sldId id="307" r:id="rId9"/>
    <p:sldId id="292" r:id="rId10"/>
    <p:sldId id="293" r:id="rId11"/>
    <p:sldId id="294" r:id="rId12"/>
    <p:sldId id="295" r:id="rId13"/>
    <p:sldId id="309" r:id="rId14"/>
    <p:sldId id="296" r:id="rId15"/>
    <p:sldId id="272" r:id="rId16"/>
    <p:sldId id="273" r:id="rId17"/>
    <p:sldId id="274" r:id="rId18"/>
    <p:sldId id="275" r:id="rId19"/>
    <p:sldId id="299" r:id="rId20"/>
    <p:sldId id="276" r:id="rId21"/>
    <p:sldId id="277" r:id="rId22"/>
    <p:sldId id="265" r:id="rId23"/>
    <p:sldId id="261" r:id="rId24"/>
  </p:sldIdLst>
  <p:sldSz cx="9144000" cy="6858000" type="screen4x3"/>
  <p:notesSz cx="7010400" cy="92964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lly Doherty" initials="KD" lastIdx="3" clrIdx="0"/>
  <p:cmAuthor id="1" name="Alan Marumoto" initials="AM" lastIdx="7" clrIdx="1"/>
  <p:cmAuthor id="2" name="D" initials="D" lastIdx="3" clrIdx="2">
    <p:extLst>
      <p:ext uri="{19B8F6BF-5375-455C-9EA6-DF929625EA0E}">
        <p15:presenceInfo xmlns:p15="http://schemas.microsoft.com/office/powerpoint/2012/main" userId="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585858"/>
    <a:srgbClr val="005DAA"/>
    <a:srgbClr val="01B4E7"/>
    <a:srgbClr val="366092"/>
    <a:srgbClr val="3B689F"/>
    <a:srgbClr val="26446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71269" autoAdjust="0"/>
  </p:normalViewPr>
  <p:slideViewPr>
    <p:cSldViewPr snapToGrid="0" snapToObjects="1">
      <p:cViewPr varScale="1">
        <p:scale>
          <a:sx n="77" d="100"/>
          <a:sy n="77" d="100"/>
        </p:scale>
        <p:origin x="96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80" d="100"/>
          <a:sy n="180" d="100"/>
        </p:scale>
        <p:origin x="1752" y="-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FD8879-E38C-40A2-8815-4A1ED446EEB5}" type="datetimeFigureOut">
              <a:rPr lang="en-US" smtClean="0"/>
              <a:pPr/>
              <a:t>09-Oct-2018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1650EA-7282-4386-9CA4-0759BF4B11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6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Messaggio di benvenuto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7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Le sovvenzioni globali finanziano progetti e attività su larga scala che: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Sono coerenti con un’area di intervento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Rispondono a un bisogno identificato dalla comunità beneficiaria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Prevedono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partecipazione attiva della 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comunità beneficiaria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Prevedono la partecipazione attiva di Rotariani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Rafforzano saperi, capacità e risorse locali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Sono progettati per mettere la comunità beneficiaria in condizione di affrontare i suoi propri bisogni dopo che il club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 distretto Rotary avrà portato a termine il proprio intervento</a:t>
            </a: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Danno risultati misurabili</a:t>
            </a:r>
          </a:p>
          <a:p>
            <a:pPr marL="465887" lvl="1"/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31774">
              <a:defRPr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La sovvenzione minima concessa è pari a 15.000 dollari (per un budget totale minimo di 30.000 dollari). All’allocazione di Fondi di designazione distrettuale (FODD) corrisponde un cofinanziamento pari al 100 per cento, e ai contributi in denaro un cofinanziamento pari al 50 per cento dell’importo da parte del Fondo Mondiale.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Ogni progetto di sovvenzione 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globale è sponsorizzato da un club ospitante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del paese in cui il progetto viene realizzato e da un club di un altro paese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defTabSz="931774">
              <a:defRPr/>
            </a:pP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64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PARTIRE DAL 1º LUGLIO 2018: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58585A"/>
                </a:solidFill>
                <a:latin typeface="Georgia" panose="02040502050405020303" pitchFamily="18" charset="0"/>
              </a:rPr>
              <a:t>Le sovvenzioni globali per un progetto umanitario o una squadra di formazione professionale richiedono al club o distretto di condurre una valutazione della comunità</a:t>
            </a:r>
            <a:r>
              <a:rPr lang="en-US" sz="1400" dirty="0">
                <a:solidFill>
                  <a:srgbClr val="58585A"/>
                </a:solidFill>
                <a:latin typeface="Georgia" panose="02040502050405020303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58585A"/>
                </a:solidFill>
                <a:latin typeface="Georgia" panose="02040502050405020303" pitchFamily="18" charset="0"/>
              </a:rPr>
              <a:t>Compilare il modulo Risultati valutazione comunità globale delle sovvenzioni globali da includere nella domanda di sovvenzione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61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/>
              <a:t>A seconda di chi la usa, la parola sostenibilità può significare cose diverse. Per il Rotary, sostenibilità significa soluzioni a lungo termine a esigenze delle comunità, che i beneficiari possano  continuare a far funzionare anche dopo l’esaurimento dei fondi delle sovvenzioni. I finanziamenti delle sovvenzioni globali sono investimenti in cambiamenti duraturi. Un progetto sostenibile può avere varie forme, ma presenta sempre gli elementi seguenti.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 dirty="0"/>
              <a:t>Partecipazione della comunità:</a:t>
            </a:r>
            <a:r>
              <a:rPr lang="it-IT" sz="1600" dirty="0"/>
              <a:t> lavorare con persone della comunità per identificare un bisogno e sviluppare una soluzione che faccia perno sui punti di forza della comunità stessa e sia coerente con i valori e la cultura locale. Il Rotary dispone di una magnifica risorsa, gli Strumenti di valutazione delle comunità, che vi sarà utile per indagare e capire la vostra comunità. Riportare i risultati sul modulo «Risultati di valutazione della comunità per le sovvenzioni globali e accluderlo alla domanda di sovvenzione.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 dirty="0"/>
              <a:t>Appropriazione locale: </a:t>
            </a:r>
            <a:r>
              <a:rPr lang="it-IT" sz="1600" dirty="0"/>
              <a:t>identificare membri chiave della comunità che possano avere un ruolo pionieristico per cambiamenti duraturi.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it-IT" sz="1600" b="1" dirty="0"/>
              <a:t>Formazione: </a:t>
            </a:r>
            <a:r>
              <a:rPr lang="it-IT" sz="1600" dirty="0"/>
              <a:t>il successo di un progetto dipende dalle persone. Dare formazione e istruzione, e coinvolgere la comunità serve a rafforzare la capacità dei beneficiari di raggiungere gli obiettivi di progetto</a:t>
            </a:r>
            <a:r>
              <a:rPr lang="it-IT" sz="1600" dirty="0">
                <a:latin typeface="Times New Roman"/>
                <a:ea typeface="MS Mincho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 dirty="0"/>
              <a:t>Acquistare sul posto: </a:t>
            </a:r>
            <a:r>
              <a:rPr lang="it-IT" sz="1600" dirty="0">
                <a:latin typeface="Times New Roman"/>
              </a:rPr>
              <a:t>acquistare strumenti e tecnologia da fonti locali ogni volta che sia possibile</a:t>
            </a:r>
            <a:r>
              <a:rPr lang="it-IT" sz="1600" dirty="0">
                <a:latin typeface="Times New Roman"/>
                <a:ea typeface="MS Mincho"/>
              </a:rPr>
              <a:t> — è un sostegno economico per la comunità locale e in più contribuisce ad assicurare la disponibilità sul posto delle parti di ricambio.</a:t>
            </a:r>
            <a:endParaRPr lang="it-IT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 dirty="0"/>
              <a:t>Finanziamento locale</a:t>
            </a:r>
            <a:r>
              <a:rPr lang="it-IT" sz="1600" dirty="0"/>
              <a:t>: </a:t>
            </a:r>
            <a:r>
              <a:rPr lang="it-IT" sz="1600" dirty="0">
                <a:latin typeface="Times New Roman"/>
                <a:ea typeface="MS Mincho"/>
              </a:rPr>
              <a:t>ottenere finanziamenti da autorità locali, ospedali, aziende e altri serve per integrare i progetti nella comunità locale e sostenerne il successo nel lungo periodo.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 dirty="0">
                <a:latin typeface="Times New Roman"/>
                <a:ea typeface="MS Mincho"/>
              </a:rPr>
              <a:t>Valutazione</a:t>
            </a:r>
            <a:r>
              <a:rPr lang="it-IT" sz="1600" dirty="0">
                <a:latin typeface="Times New Roman"/>
                <a:ea typeface="MS Mincho"/>
              </a:rPr>
              <a:t> – questo aspetto è essenziale: sviluppare chiari e misurabili obiettivi di progetto, e stabilire come saranno raccolti i relativi dati.</a:t>
            </a:r>
          </a:p>
          <a:p>
            <a:pPr marL="465887" lvl="1"/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0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037" lvl="1" indent="-177037" defTabSz="931774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  <a:defRPr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 sovvenzioni globali possono finanziare borse di studio per professionisti in carriera, di durata da uno a quattro anni, per studi post-laurea nelle aree di intervento del Rotary.</a:t>
            </a:r>
          </a:p>
          <a:p>
            <a:pPr marL="177037" lvl="1" indent="-177037" defTabSz="931774">
              <a:lnSpc>
                <a:spcPts val="1325"/>
              </a:lnSpc>
              <a:spcBef>
                <a:spcPts val="611"/>
              </a:spcBef>
              <a:defRPr/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77037" lvl="1" indent="-177037" defTabSz="931774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  <a:defRPr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 precedenti esperienze di lavoro, volontariato e studio del borsista devono essere fortemente legate all’area di intervento selezionata; il programma accademico del borsista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deve essere fortemente legato all’area di intervento selezionata; </a:t>
            </a:r>
            <a:r>
              <a:rPr lang="it-IT" sz="1600" i="1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inoltre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programmi futuri di carriera del borsista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sia immediatamente dopo la borsa di studio sia a lungo termine, devono essere fortemente legati all’area di intervento selezionata.</a:t>
            </a:r>
          </a:p>
          <a:p>
            <a:pPr marL="177037" lvl="1" indent="-177037" defTabSz="931774">
              <a:lnSpc>
                <a:spcPts val="1325"/>
              </a:lnSpc>
              <a:spcBef>
                <a:spcPts val="611"/>
              </a:spcBef>
              <a:defRPr/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77037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Uno sponsor ospitante e uno sponsor internazionale lavorano insieme per identificare il borsista e nel presentare la domanda. </a:t>
            </a:r>
          </a:p>
          <a:p>
            <a:pPr marL="0" lvl="1" indent="-177037">
              <a:lnSpc>
                <a:spcPts val="1325"/>
              </a:lnSpc>
              <a:spcBef>
                <a:spcPts val="611"/>
              </a:spcBef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Lo stanziamento minimo per le sovvenzioni globali è pari a 30.000 dollari.</a:t>
            </a:r>
          </a:p>
          <a:p>
            <a:pPr marL="465887" lvl="1">
              <a:lnSpc>
                <a:spcPts val="1325"/>
              </a:lnSpc>
              <a:spcBef>
                <a:spcPts val="611"/>
              </a:spcBef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Le domande di borse di studio con sovvenzione globale sono sottoposte a un intenso scrutinio. Non tutte le domande sono approvate, perché molte di esse non sono coerenti con una delle aree di intervento.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87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indent="-174708" algn="l" defTabSz="914400" rtl="0" eaLnBrk="1" fontAlgn="auto" latinLnBrk="0" hangingPunct="1">
              <a:lnSpc>
                <a:spcPts val="1325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Rotary continua a promuovere la pace attraverso l’istruzione con borse di studio</a:t>
            </a:r>
            <a:r>
              <a:rPr lang="it-IT" sz="1600" baseline="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È possibile inoltre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usare sovvenzioni distrettuali per finanziare delle borse di studio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 restrizioni sono minori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 termini di livello degli studi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(che possono essere secondari, universitari, post-laurea o di qualificazione professionale), sede di studio (locale o internazionale), durata del programma, campo di studi e costi. </a:t>
            </a:r>
          </a:p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 questo modo, grazie alla possibilità di avvalersi sia di sovvenzioni globali che di sovvenzioni distrettuali, club e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distretti possono sponsorizzare borsisti internazionali e locali con 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maggiore flessibilità. </a:t>
            </a:r>
          </a:p>
          <a:p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99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Le squadre di formazione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professionale sono gruppi di professionisti che viaggiano, o per acquisire nuove conoscenze professionali o per trasmetterne, in un campo specifico, a professionisti locali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. Queste squadre possono far crescere il sapere e le capacità dei singoli e delle comunità. </a:t>
            </a:r>
          </a:p>
          <a:p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708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L’idea delle squadre di formazione professionale ha tratto ispirazione dai successi di programmi di sovvenzione del passato, come per esempio gli Scambi di gruppi di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studio 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e 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Sovvenzioni per il 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servizio volontario. </a:t>
            </a:r>
          </a:p>
          <a:p>
            <a:pPr marL="174708" indent="-174708">
              <a:buFont typeface="Arial" pitchFamily="34" charset="0"/>
              <a:buChar char="•"/>
            </a:pP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708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Rotary club e distretti possono sostenere squadre di formazione professionale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mediante sovvenzioni distrettuali o sovvenzioni globali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117EE-ED3F-49FE-81EF-84B11979D6A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39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7311" indent="-171450">
              <a:lnSpc>
                <a:spcPts val="1325"/>
              </a:lnSpc>
              <a:spcBef>
                <a:spcPts val="611"/>
              </a:spcBef>
              <a:buFont typeface="Arial" panose="020B0604020202020204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programma dei Centri della pace del Rotary è il programma di punta del Rotary nel campo dell’istruzione e ha la massima priorità per adempiere alla missione di comprensione e pace nel mondo della Fondazione. </a:t>
            </a:r>
          </a:p>
          <a:p>
            <a:pPr marL="465860" lvl="1">
              <a:lnSpc>
                <a:spcPts val="1325"/>
              </a:lnSpc>
              <a:spcBef>
                <a:spcPts val="611"/>
              </a:spcBef>
            </a:pPr>
            <a:endParaRPr lang="it-IT" sz="1600" noProof="0" dirty="0">
              <a:solidFill>
                <a:srgbClr val="50505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637310" lvl="1" indent="-171450">
              <a:lnSpc>
                <a:spcPts val="1325"/>
              </a:lnSpc>
              <a:spcBef>
                <a:spcPts val="611"/>
              </a:spcBef>
              <a:buFont typeface="Arial" panose="020B0604020202020204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Ogni anno vengono selezionati fino a 100 Borsisti della pace Rotary per programmi di conseguimento di diplomi di master in relazioni internazionali, studi sulla pace e risoluzione di conflitti e materie connesse, o per un programma di qualificazione professionale della durata di tre mesi. </a:t>
            </a: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12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I Rotariani possono sostenere i Centri della pace del Rotary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Cercando e appoggiando qualificati candidati che concorrano alle borse di studio. Tutti i distretti sono invitati a proporre dei candidati ogni anno. La data entro cui le domande devono pervenire alla Fondazione Rotary è il 1° luglio.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Condividendo le informazioni sul programma con la propria rete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Identificando nella propria regione Grandi Donatori che dotino una borsa annuale con una donazione pari a 25.000 dollari o più</a:t>
            </a:r>
          </a:p>
          <a:p>
            <a:pPr marL="640594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16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Sostenendo il programma —</a:t>
            </a:r>
            <a:r>
              <a:rPr lang="it-IT" sz="1600" baseline="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incoraggiando il </a:t>
            </a: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proprio distretto a divenire un </a:t>
            </a:r>
            <a:r>
              <a:rPr lang="it-IT" sz="16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edificatore di pace</a:t>
            </a:r>
          </a:p>
          <a:p>
            <a:pPr marL="640594" lvl="1" indent="-174708">
              <a:buFont typeface="Arial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Chiedendo ad alumni dei Centri della pace del Rotary di parlare in riunioni di club e coinvolgendoli nelle attività dei club</a:t>
            </a:r>
          </a:p>
          <a:p>
            <a:endParaRPr lang="it-IT" noProof="0" dirty="0"/>
          </a:p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07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programma dei Centri della pace del Rotary ha oltre 1.000 alumni in più di 100 paesi del mondo.</a:t>
            </a:r>
          </a:p>
          <a:p>
            <a:pPr marL="174708" indent="-174708" defTabSz="931774">
              <a:buFont typeface="Arial" pitchFamily="34" charset="0"/>
              <a:buChar char="•"/>
              <a:defRPr/>
            </a:pPr>
            <a:endParaRPr lang="it-IT" sz="1600" dirty="0"/>
          </a:p>
          <a:p>
            <a:pPr marL="174708" indent="-174708" defTabSz="931774">
              <a:buFont typeface="Arial" pitchFamily="34" charset="0"/>
              <a:buChar char="•"/>
              <a:defRPr/>
            </a:pPr>
            <a:r>
              <a:rPr lang="it-IT" sz="1600"/>
              <a:t>L’88 per cento </a:t>
            </a:r>
            <a:r>
              <a:rPr lang="it-IT" sz="1600" dirty="0"/>
              <a:t>di loro lavora in campi correlati alla pace e risoluzione dei conflitti o nelle aree di intervento del Rotary.</a:t>
            </a:r>
          </a:p>
          <a:p>
            <a:pPr defTabSz="931774">
              <a:defRPr/>
            </a:pPr>
            <a:r>
              <a:rPr lang="it-IT" sz="1600" dirty="0"/>
              <a:t> </a:t>
            </a:r>
          </a:p>
          <a:p>
            <a:pPr marL="174708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Gli alumni dei centri della pace occupano ruoli manageriali nelle ONG internazionali, agenzie governative, agenzie delle Nazioni Unite, forze dell'ordine, mondo accademico e Banca mondiale</a:t>
            </a:r>
            <a:r>
              <a:rPr lang="it-IT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0" lvl="2" indent="0" defTabSz="931774">
              <a:buFont typeface="Arial" pitchFamily="34" charset="0"/>
              <a:buNone/>
              <a:defRPr/>
            </a:pPr>
            <a:r>
              <a:rPr lang="it-IT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it-IT" sz="1600" dirty="0"/>
          </a:p>
          <a:p>
            <a:pPr marL="174708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Inoltre, i borsisti della pace sono distribuiti in tutto il mondo*</a:t>
            </a:r>
          </a:p>
          <a:p>
            <a:pPr marL="1106481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34 per cento circa è in America Settentrionale</a:t>
            </a:r>
          </a:p>
          <a:p>
            <a:pPr marL="1106481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22 per cento circa è in Asia</a:t>
            </a:r>
          </a:p>
          <a:p>
            <a:pPr marL="1106481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20 per cento circa è in Europa</a:t>
            </a:r>
          </a:p>
          <a:p>
            <a:pPr marL="1106481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9 per cento circa è in America Meridionale</a:t>
            </a:r>
          </a:p>
          <a:p>
            <a:pPr marL="1106481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6 per cento circa è in Africa</a:t>
            </a:r>
          </a:p>
          <a:p>
            <a:pPr marL="1106481" lvl="2" indent="-174708" defTabSz="931774">
              <a:buFont typeface="Arial" pitchFamily="34" charset="0"/>
              <a:buChar char="•"/>
              <a:defRPr/>
            </a:pPr>
            <a:r>
              <a:rPr lang="it-IT" sz="1600" dirty="0"/>
              <a:t>Il 6 per cento circa è in Australia e Oceania</a:t>
            </a:r>
            <a:endParaRPr lang="it-IT" dirty="0"/>
          </a:p>
          <a:p>
            <a:pPr marL="17373" lvl="0" indent="0" defTabSz="931774">
              <a:buFontTx/>
              <a:buNone/>
              <a:defRPr/>
            </a:pPr>
            <a:endParaRPr lang="it-IT" dirty="0"/>
          </a:p>
          <a:p>
            <a:pPr marL="17373" lvl="0" indent="0" defTabSz="931774">
              <a:buFontTx/>
              <a:buNone/>
              <a:defRPr/>
            </a:pPr>
            <a:r>
              <a:rPr lang="it-IT" dirty="0"/>
              <a:t>*Percentuali approssimative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2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Queste sono alcune delle persone che vengono considerate 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alumni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del Rotary. </a:t>
            </a:r>
            <a:endParaRPr lang="it-IT" sz="1600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Sono più di 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43.000 gli alumni che hanno goduto di borse di studio, 70.000 quelli che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hanno partecipato a Scambi di gruppi di studio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, e 7.000 quelli che hanno fruito di altri programmi.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I club dovrebbero costruire rapporti con gli 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alumni e incoraggiarli a restare connessi al Rotary per tutta la vita. I club possono farlo, per esempio</a:t>
            </a:r>
          </a:p>
          <a:p>
            <a:pPr marL="630901" indent="-171441">
              <a:buFont typeface="Arial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Invitando gli alumni a partecipare a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un progetto di servizio di 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club o distretto</a:t>
            </a:r>
          </a:p>
          <a:p>
            <a:pPr marL="630901" indent="-171441">
              <a:buFont typeface="Arial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Invitando gli alumni ad aderire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a un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Rotary club o a un Rotaract club</a:t>
            </a:r>
          </a:p>
          <a:p>
            <a:pPr marL="630901" indent="-171441">
              <a:buFont typeface="Arial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Chiedendo loro di partecipare a una associazione alumni</a:t>
            </a:r>
          </a:p>
          <a:p>
            <a:pPr marL="630901" indent="-171441">
              <a:buFont typeface="Arial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Invitando</a:t>
            </a: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gli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alumni a contribuire alla selezione e all’orientamento dei partecipanti</a:t>
            </a:r>
          </a:p>
          <a:p>
            <a:pPr marL="630901" indent="-171441">
              <a:buFont typeface="Arial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Incoraggiando gli alumni a donare alla Fondazione						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117EE-ED3F-49FE-81EF-84B11979D6A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5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La vostra Fondazione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trasforma le donazioni di Rotariani e amici dei Rotariani in progetti di servizio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umanitario globale che cambiano la vita delle persone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Fare del bene nel mondo è la missione della 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Fondazione da oltre cent’anni.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Dal programma PolioPlus alle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Borse della Pace 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Rotary, il totale dei contributi ricevuti dalla Fondazione supera i 4 miliardi di dollari.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600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Le vostre donazioni assicurano il progresso e il futuro del lavoro della Fondazione.</a:t>
            </a: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79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/>
              <a:t>Presentare le azioni da compiere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, aggiungerne di proprie, e chiedere ai partecipanti di formulare ulteriori proposte.</a:t>
            </a: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04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Chiedere ai partecipanti se hanno</a:t>
            </a:r>
            <a:r>
              <a:rPr lang="it-IT" sz="16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domande da fare. Verificare le informazioni di contatto.</a:t>
            </a:r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50EA-7282-4386-9CA4-0759BF4B110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8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465887">
              <a:lnSpc>
                <a:spcPts val="1325"/>
              </a:lnSpc>
              <a:spcBef>
                <a:spcPts val="611"/>
              </a:spcBef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Rotariani sostengono la nostra Fondazione attraverso</a:t>
            </a:r>
          </a:p>
          <a:p>
            <a:pPr marL="465887" indent="-465887">
              <a:lnSpc>
                <a:spcPts val="1325"/>
              </a:lnSpc>
              <a:spcBef>
                <a:spcPts val="611"/>
              </a:spcBef>
            </a:pPr>
            <a:endParaRPr lang="it-IT" sz="1600" noProof="0" dirty="0">
              <a:solidFill>
                <a:srgbClr val="50505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642924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Fondo PolioPlus, dedicato all’eradicazione globale della polio</a:t>
            </a:r>
          </a:p>
          <a:p>
            <a:pPr marL="642924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642924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Fondo annuale, fonte primaria di finanziamento per le sovvenzioni e le attività della Fondazione</a:t>
            </a:r>
          </a:p>
          <a:p>
            <a:pPr marL="642924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642924" lvl="1" indent="-17703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Fondo di dotazione, che </a:t>
            </a:r>
            <a:r>
              <a:rPr lang="it-IT" sz="160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sostiene la Fondazione in perpetuo</a:t>
            </a: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1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itchFamily="34" charset="0"/>
              <a:buChar char="•"/>
            </a:pPr>
            <a:r>
              <a:rPr lang="it-IT" sz="1600" noProof="0" dirty="0">
                <a:latin typeface="Arial" pitchFamily="34" charset="0"/>
                <a:ea typeface="ヒラギノ角ゴ Pro W3" pitchFamily="-84" charset="-128"/>
              </a:rPr>
              <a:t>Il sostegno finanziario diretto del Rotary a PolioPlus viene amplificato da un accordo con la Fondazione Bill e Melinda Gates. </a:t>
            </a:r>
          </a:p>
          <a:p>
            <a:endParaRPr lang="it-IT" sz="1600" noProof="0" dirty="0">
              <a:latin typeface="Arial" pitchFamily="34" charset="0"/>
              <a:ea typeface="ヒラギノ角ゴ Pro W3" pitchFamily="-84" charset="-128"/>
            </a:endParaRPr>
          </a:p>
          <a:p>
            <a:pPr marL="174708" indent="-174708">
              <a:buFont typeface="Arial" pitchFamily="34" charset="0"/>
              <a:buChar char="•"/>
            </a:pPr>
            <a:r>
              <a:rPr lang="it-IT" sz="1600" noProof="0" dirty="0">
                <a:latin typeface="Arial" pitchFamily="34" charset="0"/>
                <a:ea typeface="ヒラギノ角ゴ Pro W3" pitchFamily="-84" charset="-128"/>
              </a:rPr>
              <a:t>Dal 2017 al 2020, per ogni dollaro impegnato dal Rotary a diretto sostegno della vaccinazione contro la polio (fino a un massimo di 50 milioni di dollari all’anno) la Fondazione Gates versa altri 2 dollari. Ciò vuol dire che l’impatto delle donazioni al programma PolioPlus del Rotary risulta triplicato.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9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contributi al Fondo annuale sostengono sovvenzioni e attività locali e internazionali attraverso il sistema SHARE. </a:t>
            </a:r>
          </a:p>
          <a:p>
            <a:pPr marL="465887" indent="-465887">
              <a:lnSpc>
                <a:spcPts val="1325"/>
              </a:lnSpc>
              <a:spcBef>
                <a:spcPts val="611"/>
              </a:spcBef>
            </a:pPr>
            <a:endParaRPr lang="it-IT" sz="1600" noProof="0" dirty="0">
              <a:solidFill>
                <a:srgbClr val="50505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contributi sono accreditati al donatore e al suo club, e valgono per il raggiungimento degli obiettivi relativi al Fondo annuale del club e del distretto.</a:t>
            </a: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it-IT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5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donazioni al Fondo di Dotazione 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rimangono per sempre a far parte del fondo, e vengono investite in maniera professionale. Parte dei proventi è usata ogni anno ai fini specificati dagli Amministratori e dai donatori. </a:t>
            </a:r>
          </a:p>
          <a:p>
            <a:pPr marL="465887" indent="-465887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endParaRPr lang="it-IT" sz="1600" noProof="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Fondo di dotazione offre ai donatori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modo di costituire un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proprio duraturo lascito attraverso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 </a:t>
            </a:r>
            <a:r>
              <a:rPr lang="it-IT" sz="1600" noProof="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Rotary. </a:t>
            </a:r>
          </a:p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6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65887">
              <a:lnSpc>
                <a:spcPts val="1325"/>
              </a:lnSpc>
              <a:spcBef>
                <a:spcPts val="611"/>
              </a:spcBef>
            </a:pP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BerkeleyStd-Book"/>
            </a:endParaRPr>
          </a:p>
          <a:p>
            <a:pPr marL="285750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La Fondazione sostiene sei aree di intervento, che riflettono le questioni umanitarie decisive che i Rotariani stanno affrontando in tutto il mondo.</a:t>
            </a:r>
          </a:p>
          <a:p>
            <a:pPr marL="285750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Queste mettono il Rotary in sintonia con altri sforzi volti allo sviluppo e fanno progredire gli intenti della Fondazione. </a:t>
            </a:r>
          </a:p>
          <a:p>
            <a:pPr marL="285750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Ciascuna delle aree elencate ha i suoi propri obiettivi, specifici, delineati in una propria dichiarazione di intenti. </a:t>
            </a:r>
          </a:p>
          <a:p>
            <a:pPr marL="751637" lvl="1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Pace e prevenzione/risoluzione dei conflitti</a:t>
            </a:r>
          </a:p>
          <a:p>
            <a:pPr marL="751637" lvl="1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Prevenzione e cura delle malattie</a:t>
            </a:r>
          </a:p>
          <a:p>
            <a:pPr marL="751637" lvl="1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Acqua e strutture igienico-sanitarie</a:t>
            </a:r>
          </a:p>
          <a:p>
            <a:pPr marL="751637" lvl="1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Salute materna e infantile</a:t>
            </a:r>
          </a:p>
          <a:p>
            <a:pPr marL="751637" lvl="1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Alfabetizzazione e istruzione di base</a:t>
            </a:r>
          </a:p>
          <a:p>
            <a:pPr marL="751637" lvl="1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Sviluppo economico e di comunità</a:t>
            </a:r>
          </a:p>
          <a:p>
            <a:pPr marL="294437" indent="-285750">
              <a:lnSpc>
                <a:spcPts val="1325"/>
              </a:lnSpc>
              <a:spcBef>
                <a:spcPts val="611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 sovvenzioni della Fondazione sostengono i vostri progetti locali e internazionali.</a:t>
            </a:r>
          </a:p>
          <a:p>
            <a:pPr>
              <a:spcAft>
                <a:spcPts val="600"/>
              </a:spcAft>
            </a:pP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12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6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Le sovvenzioni distrettuali finanziano attività  su scala ridotta e a breve termine che affrontano bisogni nella vostra comunità o in altre comunità all’estero. La scelta delle attività da finanziare con queste sovvenzioni spetta ai </a:t>
            </a:r>
            <a:r>
              <a:rPr lang="it-IT" sz="1600" dirty="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singoli </a:t>
            </a:r>
            <a:r>
              <a:rPr lang="it-IT" sz="16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distretti.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it-IT" sz="1600" b="0" i="0" kern="1200" noProof="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Le sovvenzioni distrettuali possono servire a finanziare </a:t>
            </a:r>
            <a:r>
              <a:rPr lang="it-IT" sz="16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vari progetti e attività dei distretti e dei club</a:t>
            </a:r>
            <a:r>
              <a:rPr lang="it-IT" sz="16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, comprese</a:t>
            </a:r>
            <a:r>
              <a:rPr lang="it-IT" sz="1600" b="0" i="0" kern="120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 borse di studio e formazione </a:t>
            </a:r>
            <a:r>
              <a:rPr lang="it-IT" sz="1600" b="0" i="0" kern="1200" baseline="0" noProof="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professionale. </a:t>
            </a:r>
          </a:p>
          <a:p>
            <a:pPr marL="465887" indent="-465887">
              <a:lnSpc>
                <a:spcPts val="1325"/>
              </a:lnSpc>
              <a:spcBef>
                <a:spcPts val="611"/>
              </a:spcBef>
            </a:pPr>
            <a:endParaRPr lang="it-IT" sz="1600" noProof="0" dirty="0">
              <a:solidFill>
                <a:srgbClr val="505050"/>
              </a:solidFill>
              <a:latin typeface="Georgia"/>
              <a:ea typeface="Times New Roman"/>
              <a:cs typeface="Times New Roman"/>
            </a:endParaRPr>
          </a:p>
          <a:p>
            <a:pPr marL="174708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Georgia"/>
                <a:ea typeface="Times New Roman"/>
                <a:cs typeface="Times New Roman"/>
              </a:rPr>
              <a:t>Le sovvenzioni distrettuali offrono autonomia decisionale locale, con restrizioni minime, per attività e progetti su piccola scala. </a:t>
            </a:r>
            <a:endParaRPr lang="it-IT" sz="1600" noProof="0" dirty="0">
              <a:solidFill>
                <a:srgbClr val="000000"/>
              </a:solidFill>
              <a:latin typeface="BerkeleyStd-Book"/>
              <a:ea typeface="Times New Roman"/>
              <a:cs typeface="BerkeleyStd-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7FC9-21BB-4726-9E6F-D55351544AA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9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465887">
              <a:lnSpc>
                <a:spcPts val="1325"/>
              </a:lnSpc>
              <a:spcBef>
                <a:spcPts val="611"/>
              </a:spcBef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 attività finanziate dalle sovvenzioni distrettuali devono: </a:t>
            </a:r>
          </a:p>
          <a:p>
            <a:pPr marL="640594" lvl="1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Prevedere la partecipazione attiva di Rotariani</a:t>
            </a:r>
          </a:p>
          <a:p>
            <a:pPr marL="640594" lvl="1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Rispondere alle linee guida sulla corretta amministrazione</a:t>
            </a:r>
            <a:endParaRPr lang="it-IT" sz="1600" noProof="0" dirty="0">
              <a:solidFill>
                <a:srgbClr val="50505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640594" lvl="1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Dimostrare sensibilità culturale</a:t>
            </a:r>
          </a:p>
          <a:p>
            <a:pPr marL="640594" lvl="1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r>
              <a:rPr lang="it-IT" sz="160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Essere coerenti con gli scopi della </a:t>
            </a: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Fondazione Rotary (ma non devono necessariamente essere collegate a un’area di intervento)</a:t>
            </a:r>
            <a:r>
              <a:rPr lang="it-IT" sz="1600" noProof="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640594" lvl="1" indent="-174708">
              <a:lnSpc>
                <a:spcPts val="1325"/>
              </a:lnSpc>
              <a:spcBef>
                <a:spcPts val="611"/>
              </a:spcBef>
              <a:buFont typeface="Arial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886" lvl="1" indent="0">
              <a:lnSpc>
                <a:spcPts val="1325"/>
              </a:lnSpc>
              <a:spcBef>
                <a:spcPts val="611"/>
              </a:spcBef>
              <a:buFont typeface="Arial" pitchFamily="34" charset="0"/>
              <a:buNone/>
            </a:pPr>
            <a:r>
              <a:rPr lang="en-US" sz="16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</a:p>
          <a:p>
            <a:pPr>
              <a:lnSpc>
                <a:spcPts val="1325"/>
              </a:lnSpc>
              <a:spcBef>
                <a:spcPts val="611"/>
              </a:spcBef>
            </a:pPr>
            <a:r>
              <a:rPr lang="it-IT" sz="1600" b="1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DOMANDA:</a:t>
            </a:r>
            <a:r>
              <a:rPr lang="it-IT" sz="16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tipi di progetti o attività distrettuali vi sembrano possibili tenendo come guida la missione della Fondazione Rotary?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7FC9-21BB-4726-9E6F-D55351544AA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8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59999" y="6348456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i="0" dirty="0">
                <a:solidFill>
                  <a:schemeClr val="bg1"/>
                </a:solidFill>
                <a:latin typeface="Arial Narrow Bold"/>
                <a:cs typeface="Arial Narrow Bold"/>
              </a:rPr>
              <a:t>2018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104062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1035" y="6331969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i="0" dirty="0">
                <a:solidFill>
                  <a:srgbClr val="585858"/>
                </a:solidFill>
                <a:latin typeface="Arial Narrow Bold"/>
                <a:cs typeface="Arial Narrow Bold"/>
              </a:rPr>
              <a:t>2018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51443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3435" y="6420173"/>
            <a:ext cx="1318661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i="0" dirty="0">
                <a:solidFill>
                  <a:srgbClr val="585858"/>
                </a:solidFill>
                <a:latin typeface="Arial Narrow Bold"/>
                <a:cs typeface="Arial Narrow Bold"/>
              </a:rPr>
              <a:t>2018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12227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5858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85858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5858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4" Type="http://schemas.openxmlformats.org/officeDocument/2006/relationships/hyperlink" Target="mailto:RotarySupportCenter@rotary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13" y="1697038"/>
            <a:ext cx="4973637" cy="28591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it-IT" sz="7200" b="1" spc="-150" dirty="0">
                <a:solidFill>
                  <a:srgbClr val="FFFFFF"/>
                </a:solidFill>
                <a:latin typeface="Arial Narrow" pitchFamily="34" charset="0"/>
                <a:cs typeface="Arial Narrow Bold"/>
              </a:rPr>
              <a:t>LA VOSTRA</a:t>
            </a:r>
          </a:p>
          <a:p>
            <a:pPr algn="l">
              <a:lnSpc>
                <a:spcPct val="80000"/>
              </a:lnSpc>
            </a:pPr>
            <a:r>
              <a:rPr lang="it-IT" sz="7200" b="1" spc="-150" dirty="0">
                <a:solidFill>
                  <a:srgbClr val="FFFFFF"/>
                </a:solidFill>
                <a:latin typeface="Arial Narrow" pitchFamily="34" charset="0"/>
                <a:cs typeface="Arial Narrow Bold"/>
              </a:rPr>
              <a:t>FONDAZIONE ROTARY</a:t>
            </a:r>
          </a:p>
          <a:p>
            <a:pPr algn="l">
              <a:lnSpc>
                <a:spcPct val="80000"/>
              </a:lnSpc>
            </a:pPr>
            <a:endParaRPr lang="en-US" sz="7200" b="1" spc="-150" dirty="0">
              <a:solidFill>
                <a:srgbClr val="FFFFFF"/>
              </a:solidFill>
              <a:latin typeface="Arial Narrow" pitchFamily="34" charset="0"/>
              <a:cs typeface="Arial Narrow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91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CARATTERISTICHE DELLE SOVVENZIONI GLOBALI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90" y="1778233"/>
            <a:ext cx="3763492" cy="835200"/>
          </a:xfrm>
          <a:prstGeom prst="rect">
            <a:avLst/>
          </a:prstGeom>
          <a:solidFill>
            <a:srgbClr val="01B4E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3200" kern="1200" dirty="0">
                <a:latin typeface="Georgia" panose="02040502050405020303" pitchFamily="18" charset="0"/>
              </a:rPr>
              <a:t>SOVVENZIONI GLOBALI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066" y="1777770"/>
            <a:ext cx="4041735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Grande scala, lungo  termine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Risultati sostenibili e misurabili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Coerenti con aree di intervento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Partenariato </a:t>
            </a:r>
            <a:r>
              <a:rPr lang="it-IT" sz="3200" dirty="0" smtClean="0">
                <a:solidFill>
                  <a:srgbClr val="58585A"/>
                </a:solidFill>
                <a:latin typeface="Georgia" panose="02040502050405020303" pitchFamily="18" charset="0"/>
              </a:rPr>
              <a:t>internazionale</a:t>
            </a:r>
            <a:endParaRPr lang="it-IT" sz="32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13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3657" y="348343"/>
            <a:ext cx="8539368" cy="7519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prstClr val="white"/>
                </a:solidFill>
              </a:rPr>
              <a:t>VALUTAZIONE DELLA COMUNITÀ</a:t>
            </a:r>
            <a:r>
              <a:rPr lang="en-US" dirty="0"/>
              <a:t>À</a:t>
            </a:r>
          </a:p>
          <a:p>
            <a:endParaRPr lang="en-US" sz="3600" spc="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669496"/>
            <a:ext cx="84196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900" dirty="0">
                <a:solidFill>
                  <a:srgbClr val="58585A"/>
                </a:solidFill>
                <a:latin typeface="Georgia" panose="02040502050405020303" pitchFamily="18" charset="0"/>
              </a:rPr>
              <a:t>Le sovvenzioni globali per un progetto umanitario o una squadra di formazione professionale richiedono al club o distretto di condurre una valutazione della comunità</a:t>
            </a:r>
            <a:r>
              <a:rPr lang="en-US" sz="2900" dirty="0">
                <a:solidFill>
                  <a:srgbClr val="58585A"/>
                </a:solidFill>
                <a:latin typeface="Georgia" panose="02040502050405020303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900" dirty="0">
                <a:solidFill>
                  <a:srgbClr val="58585A"/>
                </a:solidFill>
                <a:latin typeface="Georgia" panose="02040502050405020303" pitchFamily="18" charset="0"/>
              </a:rPr>
              <a:t>Compilare il modulo Risultati valutazione comunità globale delle sovvenzioni globali da includere nella domanda di sovvenzione</a:t>
            </a:r>
            <a:endParaRPr lang="en-US" sz="29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3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9400" y="388307"/>
            <a:ext cx="8674558" cy="759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COSTRUIRE PROGETTI SOSTENIBILI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009" y="1308846"/>
            <a:ext cx="4287982" cy="5549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64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17206" y="1416869"/>
            <a:ext cx="7318429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Post-laurea</a:t>
            </a:r>
          </a:p>
          <a:p>
            <a:pPr>
              <a:spcAft>
                <a:spcPts val="600"/>
              </a:spcAft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Periodi di studio tra 1 e 4 anni</a:t>
            </a:r>
          </a:p>
          <a:p>
            <a:pPr>
              <a:spcAft>
                <a:spcPts val="600"/>
              </a:spcAft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Area di intervento scelta fortemente legata a:</a:t>
            </a:r>
          </a:p>
          <a:p>
            <a:pPr lvl="1">
              <a:spcAft>
                <a:spcPts val="600"/>
              </a:spcAft>
              <a:buFont typeface="Courier New" pitchFamily="49" charset="0"/>
              <a:buChar char="o"/>
            </a:pPr>
            <a:r>
              <a:rPr lang="it-IT" sz="2200" dirty="0">
                <a:solidFill>
                  <a:srgbClr val="585858"/>
                </a:solidFill>
                <a:latin typeface="Georgia"/>
                <a:cs typeface="Georgia"/>
              </a:rPr>
              <a:t>Precedenti esperienze (lavoro, volontariato o studi)</a:t>
            </a:r>
          </a:p>
          <a:p>
            <a:pPr lvl="1">
              <a:spcAft>
                <a:spcPts val="600"/>
              </a:spcAft>
              <a:buFont typeface="Courier New" pitchFamily="49" charset="0"/>
              <a:buChar char="o"/>
            </a:pPr>
            <a:r>
              <a:rPr lang="it-IT" sz="2200" dirty="0">
                <a:solidFill>
                  <a:srgbClr val="585858"/>
                </a:solidFill>
                <a:latin typeface="Georgia"/>
                <a:cs typeface="Georgia"/>
              </a:rPr>
              <a:t>Programma accademico</a:t>
            </a:r>
          </a:p>
          <a:p>
            <a:pPr lvl="1">
              <a:spcAft>
                <a:spcPts val="600"/>
              </a:spcAft>
              <a:buFont typeface="Courier New" pitchFamily="49" charset="0"/>
              <a:buChar char="o"/>
            </a:pPr>
            <a:r>
              <a:rPr lang="it-IT" sz="2200" dirty="0">
                <a:solidFill>
                  <a:srgbClr val="585858"/>
                </a:solidFill>
                <a:latin typeface="Georgia"/>
                <a:cs typeface="Georgia"/>
              </a:rPr>
              <a:t>Programmi di carriera (immediati e a lungo termine)</a:t>
            </a:r>
          </a:p>
          <a:p>
            <a:pPr>
              <a:spcAft>
                <a:spcPts val="600"/>
              </a:spcAft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Sponsor ospite e sponsor internazionale</a:t>
            </a:r>
          </a:p>
          <a:p>
            <a:pPr>
              <a:spcAft>
                <a:spcPts val="600"/>
              </a:spcAft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Importo minimo 30.000 dollari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0700" y="247698"/>
            <a:ext cx="8432325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BORSE DI STUDIO CON SOVVENZIONE GLOBALE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27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01797" y="1551855"/>
            <a:ext cx="8151586" cy="43039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Più flessibili in termini di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Livello degli studi (secondari, universitari, post-laurea o di qualificazione professionale)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Sede (locale o internazionale)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Durata 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Campo di studi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Costi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Gestite dal distretto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8300" y="225449"/>
            <a:ext cx="8584725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BORSE DI STUDIO CON SOVVENZIONE DISTRETTUALE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272" y="3547369"/>
            <a:ext cx="3462728" cy="2308485"/>
          </a:xfrm>
          <a:prstGeom prst="rect">
            <a:avLst/>
          </a:prstGeom>
          <a:ln w="317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3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96178" y="1546898"/>
            <a:ext cx="8491121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453" y="411128"/>
            <a:ext cx="8556846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SQUADRE DI FORMAZIONE PROFESSIONALE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29" y="1546898"/>
            <a:ext cx="7678435" cy="406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ts val="600"/>
              </a:spcAft>
              <a:buSzPct val="90000"/>
            </a:pPr>
            <a: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  <a:t>Gruppi di professionisti viaggianti per</a:t>
            </a:r>
          </a:p>
          <a:p>
            <a:pPr marL="914400" lvl="1" indent="-457200" defTabSz="914400" eaLnBrk="0" fontAlgn="base" hangingPunct="0">
              <a:spcBef>
                <a:spcPct val="200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</a:pPr>
            <a: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  <a:t>Approfondire conoscenze professionali</a:t>
            </a:r>
          </a:p>
          <a:p>
            <a:pPr marL="914400" lvl="1" indent="-457200" defTabSz="914400" eaLnBrk="0" fontAlgn="base" hangingPunct="0">
              <a:spcBef>
                <a:spcPct val="200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</a:pPr>
            <a: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  <a:t>Dare insegnamenti </a:t>
            </a:r>
            <a:b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</a:br>
            <a: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  <a:t>professionali specifici</a:t>
            </a:r>
          </a:p>
          <a:p>
            <a:pPr marL="914400" lvl="1" indent="-457200" defTabSz="914400" eaLnBrk="0" fontAlgn="base" hangingPunct="0">
              <a:spcBef>
                <a:spcPct val="2000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</a:pPr>
            <a: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  <a:t>Rafforzare conoscenze</a:t>
            </a:r>
            <a:b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</a:br>
            <a:r>
              <a:rPr lang="it-IT" sz="3200" kern="0" dirty="0">
                <a:solidFill>
                  <a:srgbClr val="585858"/>
                </a:solidFill>
                <a:latin typeface="Georgia" pitchFamily="18" charset="0"/>
                <a:ea typeface="MS PGothic"/>
              </a:rPr>
              <a:t>e competenze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789" y="2863701"/>
            <a:ext cx="3441212" cy="2294818"/>
          </a:xfrm>
          <a:prstGeom prst="rect">
            <a:avLst/>
          </a:prstGeom>
          <a:ln w="317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364" y="2863701"/>
            <a:ext cx="3441212" cy="2294818"/>
          </a:xfrm>
          <a:prstGeom prst="rect">
            <a:avLst/>
          </a:prstGeom>
          <a:ln w="317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361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2017986"/>
            <a:ext cx="4563856" cy="38787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I Centri della Pace del Rotary offrono diplomi di master o attestati di qualificazione professionale in campi di studio legati alla pace e alla risoluzione dei conflitti.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410759"/>
            <a:ext cx="8763917" cy="689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CENTRI DELLA PACE DEL ROTARY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23338" y="2948152"/>
            <a:ext cx="256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913" y="2017986"/>
            <a:ext cx="4360087" cy="2906725"/>
          </a:xfrm>
          <a:prstGeom prst="rect">
            <a:avLst/>
          </a:prstGeom>
          <a:ln w="317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552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35934" y="1655660"/>
            <a:ext cx="5690546" cy="37625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Proporre candidati qualificati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Promuovere le borse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Trovare Grandi Donatori</a:t>
            </a:r>
          </a:p>
          <a:p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Diventare Distretto edificatore di pace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Coinvolgere gli ex-borsisti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5935" y="366932"/>
            <a:ext cx="8517090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schemeClr val="bg1"/>
                </a:solidFill>
              </a:rPr>
              <a:t>SOSTEGNO AI CENTRI DELLA PACE ROTARY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0" y="1966024"/>
            <a:ext cx="3017520" cy="2011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51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6400" y="327049"/>
            <a:ext cx="8546625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ALUMNI NEL MONDO</a:t>
            </a:r>
          </a:p>
        </p:txBody>
      </p:sp>
      <p:pic>
        <p:nvPicPr>
          <p:cNvPr id="3" name="Content Placeholder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296433"/>
            <a:ext cx="7950200" cy="4575043"/>
          </a:xfrm>
          <a:prstGeom prst="rect">
            <a:avLst/>
          </a:prstGeom>
          <a:ln w="317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22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30200" y="1455652"/>
            <a:ext cx="6570330" cy="37447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Borsisti degli ambasciatori</a:t>
            </a:r>
          </a:p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Partecipanti a Scambi di Gruppi di studio</a:t>
            </a:r>
          </a:p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Docenti universitari beneficiari di sovvenzioni Rotary</a:t>
            </a:r>
          </a:p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Borsisti della pace Rotary </a:t>
            </a:r>
          </a:p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Volontari Rotary</a:t>
            </a:r>
          </a:p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Partecipanti a Scambio</a:t>
            </a:r>
            <a:b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</a:b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giovani Rotary</a:t>
            </a:r>
          </a:p>
          <a:p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Beneficiari di sovvenzioni </a:t>
            </a:r>
            <a:b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</a:br>
            <a:r>
              <a:rPr lang="it-IT" sz="2600" dirty="0">
                <a:solidFill>
                  <a:srgbClr val="585858"/>
                </a:solidFill>
                <a:latin typeface="Georgia"/>
                <a:cs typeface="Georgia"/>
              </a:rPr>
              <a:t>distrettuali</a:t>
            </a:r>
            <a:endParaRPr lang="it-IT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9705" y="450148"/>
            <a:ext cx="8503320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prstClr val="white"/>
                </a:solidFill>
              </a:rPr>
              <a:t>ALUMNI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3127948"/>
            <a:ext cx="4305299" cy="2870200"/>
          </a:xfrm>
          <a:prstGeom prst="rect">
            <a:avLst/>
          </a:prstGeom>
          <a:ln w="317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90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106" y="414305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LA MISSIONE DELLA FONDAZIONE ROTARY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8" y="1289154"/>
            <a:ext cx="9145867" cy="5782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07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3838" y="1798820"/>
            <a:ext cx="8234456" cy="39000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Donare alla Fondazione Rotary</a:t>
            </a:r>
          </a:p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Partecipare alle sovvenzioni Rotary</a:t>
            </a:r>
            <a:endParaRPr lang="it-IT" sz="2800" strike="sngStrike" dirty="0">
              <a:solidFill>
                <a:srgbClr val="585858"/>
              </a:solidFill>
              <a:latin typeface="Georgia"/>
              <a:cs typeface="Georgia"/>
            </a:endParaRPr>
          </a:p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Informarsi meglio su Rotary.org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3838" y="368300"/>
            <a:ext cx="8499187" cy="731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schemeClr val="bg1"/>
                </a:solidFill>
              </a:rPr>
              <a:t>PASSARE ALL’AZIONE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77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863" y="1813173"/>
            <a:ext cx="83982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585858"/>
                </a:solidFill>
              </a:rPr>
              <a:t>Domande</a:t>
            </a:r>
            <a:r>
              <a:rPr lang="en-US" sz="4400" dirty="0">
                <a:solidFill>
                  <a:srgbClr val="585858"/>
                </a:solidFill>
              </a:rPr>
              <a:t>?</a:t>
            </a:r>
          </a:p>
          <a:p>
            <a:pPr algn="ctr"/>
            <a:endParaRPr lang="en-US" sz="4400" dirty="0">
              <a:solidFill>
                <a:srgbClr val="585858"/>
              </a:solidFill>
            </a:endParaRPr>
          </a:p>
          <a:p>
            <a:pPr algn="ctr"/>
            <a:endParaRPr lang="en-US" sz="2800" dirty="0">
              <a:solidFill>
                <a:srgbClr val="585858"/>
              </a:solidFill>
            </a:endParaRPr>
          </a:p>
          <a:p>
            <a:pPr algn="ctr"/>
            <a:r>
              <a:rPr lang="en-US" sz="2800" dirty="0">
                <a:solidFill>
                  <a:srgbClr val="585858"/>
                </a:solidFill>
                <a:hlinkClick r:id="rId4"/>
              </a:rPr>
              <a:t>RotarySupportCenter@rotary.org</a:t>
            </a:r>
            <a:endParaRPr lang="en-US" sz="2800" dirty="0">
              <a:solidFill>
                <a:srgbClr val="585858"/>
              </a:solidFill>
            </a:endParaRPr>
          </a:p>
          <a:p>
            <a:pPr algn="ctr"/>
            <a:endParaRPr lang="en-US" sz="2800" dirty="0">
              <a:solidFill>
                <a:srgbClr val="585858"/>
              </a:solidFill>
            </a:endParaRPr>
          </a:p>
          <a:p>
            <a:pPr algn="ctr"/>
            <a:endParaRPr lang="en-US" sz="3200" strike="sngStrike" dirty="0">
              <a:solidFill>
                <a:srgbClr val="585858"/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45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99281"/>
            <a:ext cx="8763917" cy="7010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SOSTENERE LA FONDAZIONE ROTARY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226" y="1955059"/>
            <a:ext cx="2867845" cy="24457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73" y="1955060"/>
            <a:ext cx="2960355" cy="24457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289" y="1955059"/>
            <a:ext cx="2853654" cy="244574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defTabSz="914400" eaLnBrk="1" hangingPunct="1">
              <a:buFontTx/>
              <a:buNone/>
              <a:defRPr/>
            </a:pPr>
            <a:r>
              <a:rPr lang="it-IT" sz="2000" b="1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Fondo di dotazione</a:t>
            </a:r>
          </a:p>
          <a:p>
            <a:pPr marL="0" indent="0" algn="ctr" defTabSz="914400" eaLnBrk="1" hangingPunct="1">
              <a:buFontTx/>
              <a:buNone/>
              <a:defRPr/>
            </a:pPr>
            <a:r>
              <a:rPr lang="it-IT" sz="20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Per assicurare il domani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0" y="4376936"/>
            <a:ext cx="3048000" cy="11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buFontTx/>
              <a:buNone/>
              <a:defRPr/>
            </a:pPr>
            <a:r>
              <a:rPr lang="it-IT" sz="2000" b="1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Fondo annuale</a:t>
            </a:r>
          </a:p>
          <a:p>
            <a:pPr algn="ctr" defTabSz="914400" eaLnBrk="1" hangingPunct="1">
              <a:buFontTx/>
              <a:buNone/>
              <a:defRPr/>
            </a:pPr>
            <a:r>
              <a:rPr lang="it-IT" sz="20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Per il lavoro di oggi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219" y="4399600"/>
            <a:ext cx="2667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it-IT" sz="2000" b="1" kern="0" dirty="0">
                <a:solidFill>
                  <a:srgbClr val="585858"/>
                </a:solidFill>
                <a:latin typeface="Georgia" pitchFamily="18" charset="0"/>
              </a:rPr>
              <a:t>Fondo</a:t>
            </a:r>
            <a:r>
              <a:rPr lang="en-US" sz="2000" b="1" kern="0" dirty="0">
                <a:solidFill>
                  <a:srgbClr val="585858"/>
                </a:solidFill>
                <a:latin typeface="Georgia" pitchFamily="18" charset="0"/>
              </a:rPr>
              <a:t> PolioPlus</a:t>
            </a:r>
          </a:p>
          <a:p>
            <a:pPr algn="ctr" defTabSz="9144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585858"/>
                </a:solidFill>
                <a:latin typeface="Georgia" pitchFamily="18" charset="0"/>
              </a:rPr>
              <a:t>End Polio Now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62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4822" y="271473"/>
            <a:ext cx="8212500" cy="69778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rial Narrow Bold" pitchFamily="34" charset="0"/>
              </a:rPr>
              <a:t>END POLIO NOW: </a:t>
            </a:r>
            <a:r>
              <a:rPr lang="it-IT" sz="3600" dirty="0">
                <a:solidFill>
                  <a:schemeClr val="bg1"/>
                </a:solidFill>
                <a:latin typeface="Arial Narrow Bold" pitchFamily="34" charset="0"/>
              </a:rPr>
              <a:t>FARE LA STORIA OGGI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698" y="1145593"/>
            <a:ext cx="4206605" cy="4993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838" y="5871445"/>
            <a:ext cx="3151905" cy="786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76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63007" y="1643144"/>
            <a:ext cx="7409575" cy="390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Fonte primaria di finanziamento per le sovvenzioni e le attività della Fondazione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Sostiene sovvenzioni locali e internazionali attraverso il sistema SHARE</a:t>
            </a:r>
          </a:p>
          <a:p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I contributi sono accreditati al club del donatore e valgono per il raggiungimento degli obiettivi di club</a:t>
            </a:r>
          </a:p>
          <a:p>
            <a:pPr marL="0" indent="0">
              <a:buFont typeface="Arial"/>
              <a:buNone/>
            </a:pPr>
            <a:endParaRPr lang="en-US" sz="28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8800" y="327049"/>
            <a:ext cx="8394225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FONDO ANNUALE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87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66994" y="1788083"/>
            <a:ext cx="4793942" cy="24124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I contributi sono investiti in modo professionale</a:t>
            </a:r>
          </a:p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Vengono spesi soltanto i proventi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6994" y="377849"/>
            <a:ext cx="8586031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FONDO DI DOTAZIONE</a:t>
            </a:r>
          </a:p>
        </p:txBody>
      </p:sp>
      <p:pic>
        <p:nvPicPr>
          <p:cNvPr id="1026" name="Picture 2" descr="R:\BM Images\___AreasOFFocus_Tanaka_Galleries\Outreach to Youth\20100203_GT_1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039" y="1565020"/>
            <a:ext cx="3727961" cy="3727961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51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07782" y="1405302"/>
            <a:ext cx="8326568" cy="44117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base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SzPct val="90000"/>
              <a:buFont typeface="Arial"/>
              <a:buNone/>
            </a:pPr>
            <a:r>
              <a:rPr lang="en-US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          </a:t>
            </a:r>
            <a:r>
              <a:rPr lang="it-IT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 Pace e prevenzione/risoluzione dei conflitti</a:t>
            </a:r>
          </a:p>
          <a:p>
            <a:pPr marL="0" indent="0" defTabSz="914400" fontAlgn="base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SzPct val="90000"/>
              <a:buFont typeface="Arial"/>
              <a:buNone/>
            </a:pPr>
            <a:r>
              <a:rPr lang="it-IT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	Prevenzione e cura delle malattie</a:t>
            </a:r>
          </a:p>
          <a:p>
            <a:pPr marL="0" indent="0" defTabSz="91440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SzPct val="90000"/>
              <a:buFont typeface="Arial"/>
              <a:buNone/>
            </a:pPr>
            <a:r>
              <a:rPr lang="it-IT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	Acqua e strutture igienico-sanitarie</a:t>
            </a:r>
          </a:p>
          <a:p>
            <a:pPr marL="0" indent="0" defTabSz="91440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SzPct val="90000"/>
              <a:buFont typeface="Arial"/>
              <a:buNone/>
            </a:pPr>
            <a:r>
              <a:rPr lang="it-IT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	Salute materna e infantile</a:t>
            </a:r>
          </a:p>
          <a:p>
            <a:pPr marL="0" indent="0" defTabSz="91440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SzPct val="90000"/>
              <a:buFont typeface="Arial"/>
              <a:buNone/>
            </a:pPr>
            <a:r>
              <a:rPr lang="it-IT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	Alfabetizzazione e istruzione di base</a:t>
            </a:r>
          </a:p>
          <a:p>
            <a:pPr marL="0" indent="0" defTabSz="914400" fontAlgn="base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SzPct val="90000"/>
              <a:buFont typeface="Arial"/>
              <a:buNone/>
            </a:pPr>
            <a:r>
              <a:rPr lang="it-IT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	Sviluppo economico e di comunità</a:t>
            </a:r>
          </a:p>
          <a:p>
            <a:pPr marL="336550" indent="-336550" defTabSz="914400" fontAlgn="base">
              <a:spcAft>
                <a:spcPct val="0"/>
              </a:spcAft>
              <a:buSzPct val="90000"/>
              <a:buFontTx/>
              <a:buChar char="•"/>
            </a:pPr>
            <a:endParaRPr lang="it-IT" sz="3000" kern="0" dirty="0">
              <a:solidFill>
                <a:srgbClr val="585858"/>
              </a:solidFill>
              <a:latin typeface="Georgia" pitchFamily="18" charset="0"/>
              <a:ea typeface="ＭＳ Ｐゴシック" pitchFamily="1" charset="-128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7782" y="327049"/>
            <a:ext cx="8545243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AREE DI INTERVENTO</a:t>
            </a:r>
          </a:p>
        </p:txBody>
      </p:sp>
      <p:pic>
        <p:nvPicPr>
          <p:cNvPr id="10" name="Picture 2" descr="S:\LE\LMS Courses\Captivate\icons and backgrounds\AOF logos 2013\AoF-V_Smoke-RG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03" y="1416705"/>
            <a:ext cx="630206" cy="449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4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58476" y="1518469"/>
            <a:ext cx="4993013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225449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CARATTERISTICHE DELLE SOVVENZIONI DISTRETTUALI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690" y="1841445"/>
            <a:ext cx="3763492" cy="835200"/>
          </a:xfrm>
          <a:prstGeom prst="rect">
            <a:avLst/>
          </a:prstGeom>
          <a:solidFill>
            <a:srgbClr val="01B4E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6248" tIns="117856" rIns="206248" bIns="117856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3200" dirty="0">
                <a:latin typeface="Georgia" panose="02040502050405020303" pitchFamily="18" charset="0"/>
              </a:rPr>
              <a:t>SOVVENZIONI DISTRETTUALI</a:t>
            </a:r>
            <a:endParaRPr lang="it-IT" sz="3200" kern="12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3424" y="1825332"/>
            <a:ext cx="4041735" cy="40318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Scala ridotta, breve termine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Locali o internazionali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Coerenti con gli intenti della FR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58585A"/>
                </a:solidFill>
                <a:latin typeface="Georgia" panose="02040502050405020303" pitchFamily="18" charset="0"/>
              </a:rPr>
              <a:t>Assegnate </a:t>
            </a:r>
            <a:r>
              <a:rPr lang="it-IT" sz="3200" dirty="0" smtClean="0">
                <a:solidFill>
                  <a:srgbClr val="58585A"/>
                </a:solidFill>
                <a:latin typeface="Georgia" panose="02040502050405020303" pitchFamily="18" charset="0"/>
              </a:rPr>
              <a:t>annualmente</a:t>
            </a:r>
            <a:endParaRPr lang="it-IT" sz="3200" dirty="0">
              <a:solidFill>
                <a:srgbClr val="58585A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82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08162" y="1593667"/>
            <a:ext cx="8428799" cy="37424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Prevedono la partecipazione attiva di Rotariani</a:t>
            </a:r>
          </a:p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Rispondono a linee guida di corretta amministrazione</a:t>
            </a:r>
          </a:p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Dimostrano sensibilità culturale</a:t>
            </a:r>
          </a:p>
          <a:p>
            <a:r>
              <a:rPr lang="it-IT" sz="2800" dirty="0">
                <a:solidFill>
                  <a:srgbClr val="585858"/>
                </a:solidFill>
                <a:latin typeface="Georgia"/>
                <a:cs typeface="Georgia"/>
              </a:rPr>
              <a:t>Sono coerenti con gli scopi della Fondazione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2100" y="314622"/>
            <a:ext cx="8660925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it-IT" sz="3600" spc="0" dirty="0">
                <a:solidFill>
                  <a:prstClr val="white"/>
                </a:solidFill>
              </a:rPr>
              <a:t>ATTIVITÀ DELLE SOVVENZIONI DISTRETTUALI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8585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LEADERS_GUIDE_SLIDE_TEMPLATE" val="OWT7MzCh"/>
  <p:tag name="ARTICULATE_DESIGN_ID_1_CUSTOM DESIGN" val="15yQVvnH"/>
  <p:tag name="ARTICULATE_DESIGN_ID_2_CUSTOM DESIGN" val="haLGc5K6"/>
  <p:tag name="ARTICULATE_SLIDE_COUNT" val="2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eaders_Guide_Slid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Leaders_Guide_Slide_Template</Template>
  <TotalTime>2599</TotalTime>
  <Words>2364</Words>
  <Application>Microsoft Office PowerPoint</Application>
  <PresentationFormat>On-screen Show (4:3)</PresentationFormat>
  <Paragraphs>238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BerkeleyStd-Book</vt:lpstr>
      <vt:lpstr>MS Mincho</vt:lpstr>
      <vt:lpstr>MS PGothic</vt:lpstr>
      <vt:lpstr>MS PGothic</vt:lpstr>
      <vt:lpstr>ヒラギノ角ゴ Pro W3</vt:lpstr>
      <vt:lpstr>Arial</vt:lpstr>
      <vt:lpstr>Arial Narrow</vt:lpstr>
      <vt:lpstr>Arial Narrow Bold</vt:lpstr>
      <vt:lpstr>Calibri</vt:lpstr>
      <vt:lpstr>Courier New</vt:lpstr>
      <vt:lpstr>Georgia</vt:lpstr>
      <vt:lpstr>Times New Roman</vt:lpstr>
      <vt:lpstr>Wingdings</vt:lpstr>
      <vt:lpstr>Leaders_Guide_Slide_Template</vt:lpstr>
      <vt:lpstr>1_Custom Design</vt:lpstr>
      <vt:lpstr>2_Custom Design</vt:lpstr>
      <vt:lpstr>PowerPoint Presentation</vt:lpstr>
      <vt:lpstr>PowerPoint Presentation</vt:lpstr>
      <vt:lpstr>PowerPoint Presentation</vt:lpstr>
      <vt:lpstr>END POLIO NOW: FARE LA STORIA OGGI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Nunes</dc:creator>
  <cp:lastModifiedBy>Mary Clark</cp:lastModifiedBy>
  <cp:revision>322</cp:revision>
  <cp:lastPrinted>2014-03-11T19:18:12Z</cp:lastPrinted>
  <dcterms:created xsi:type="dcterms:W3CDTF">2013-08-01T16:40:07Z</dcterms:created>
  <dcterms:modified xsi:type="dcterms:W3CDTF">2018-10-09T19:07:38Z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3653C1BB-A2A0-4B3A-B350-A8C6CDA6432D</vt:lpwstr>
  </property>
  <property fmtid="{D5CDD505-2E9C-101B-9397-08002B2CF9AE}" pid="3" name="ArticulatePath">
    <vt:lpwstr>A_Foundation_Overview_2017_IT</vt:lpwstr>
  </property>
</Properties>
</file>