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30" r:id="rId2"/>
    <p:sldId id="384" r:id="rId3"/>
    <p:sldId id="385" r:id="rId4"/>
    <p:sldId id="382" r:id="rId5"/>
    <p:sldId id="383" r:id="rId6"/>
    <p:sldId id="343" r:id="rId7"/>
    <p:sldId id="378" r:id="rId8"/>
    <p:sldId id="377" r:id="rId9"/>
    <p:sldId id="379" r:id="rId10"/>
    <p:sldId id="381" r:id="rId11"/>
    <p:sldId id="380" r:id="rId12"/>
    <p:sldId id="386" r:id="rId13"/>
    <p:sldId id="390" r:id="rId14"/>
    <p:sldId id="391" r:id="rId15"/>
    <p:sldId id="387" r:id="rId16"/>
    <p:sldId id="388" r:id="rId17"/>
    <p:sldId id="389" r:id="rId18"/>
    <p:sldId id="668" r:id="rId19"/>
    <p:sldId id="669" r:id="rId20"/>
    <p:sldId id="392" r:id="rId21"/>
    <p:sldId id="393" r:id="rId22"/>
    <p:sldId id="394" r:id="rId23"/>
    <p:sldId id="395" r:id="rId24"/>
    <p:sldId id="396" r:id="rId25"/>
    <p:sldId id="397" r:id="rId26"/>
    <p:sldId id="398" r:id="rId27"/>
    <p:sldId id="399" r:id="rId28"/>
    <p:sldId id="400" r:id="rId29"/>
    <p:sldId id="401" r:id="rId30"/>
    <p:sldId id="583" r:id="rId31"/>
  </p:sldIdLst>
  <p:sldSz cx="12192000" cy="6858000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3Gg0r72f7p7AUcnTD1BEIQ==" hashData="Kq/EDPiM2jt9nUiHFfPEfxoAlR1usxsF+XXpAtkelvknCuOtK+Ah1RqYgMbbIlgu3lsZjd6wwxmb8Rv9hYy6lA=="/>
  <p:extLst>
    <p:ext uri="{EFAFB233-063F-42B5-8137-9DF3F51BA10A}">
      <p15:sldGuideLst xmlns:p15="http://schemas.microsoft.com/office/powerpoint/2012/main">
        <p15:guide id="1" orient="horz" pos="26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595D"/>
    <a:srgbClr val="FFFFFF"/>
    <a:srgbClr val="D9185C"/>
    <a:srgbClr val="06B4E6"/>
    <a:srgbClr val="15458F"/>
    <a:srgbClr val="DA1A5A"/>
    <a:srgbClr val="00B4E6"/>
    <a:srgbClr val="00B4E7"/>
    <a:srgbClr val="16468F"/>
    <a:srgbClr val="174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44" autoAdjust="0"/>
    <p:restoredTop sz="97866" autoAdjust="0"/>
  </p:normalViewPr>
  <p:slideViewPr>
    <p:cSldViewPr snapToGrid="0" showGuides="1">
      <p:cViewPr varScale="1">
        <p:scale>
          <a:sx n="115" d="100"/>
          <a:sy n="115" d="100"/>
        </p:scale>
        <p:origin x="240" y="296"/>
      </p:cViewPr>
      <p:guideLst>
        <p:guide orient="horz" pos="2632"/>
        <p:guide pos="3840"/>
      </p:guideLst>
    </p:cSldViewPr>
  </p:slideViewPr>
  <p:outlineViewPr>
    <p:cViewPr>
      <p:scale>
        <a:sx n="33" d="100"/>
        <a:sy n="33" d="100"/>
      </p:scale>
      <p:origin x="0" y="-20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3E561-A38A-4A22-8215-F855A52BC5B1}" type="datetimeFigureOut">
              <a:rPr lang="en-US" smtClean="0"/>
              <a:t>10/21/20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27055-821E-4F6B-AAA9-2685E1493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365F1A-2611-CD4E-A266-B14CF06F427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9503" y="5818393"/>
            <a:ext cx="1883773" cy="7163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5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2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15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05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698122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65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24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64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74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66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91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0"/>
            <a:ext cx="6957559" cy="685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defRPr sz="2000">
                <a:solidFill>
                  <a:srgbClr val="48595D"/>
                </a:solidFill>
              </a:defRPr>
            </a:lvl2pPr>
            <a:lvl3pPr marL="685800" indent="-228600">
              <a:defRPr sz="1800">
                <a:solidFill>
                  <a:srgbClr val="48595D"/>
                </a:solidFill>
              </a:defRPr>
            </a:lvl3pPr>
            <a:lvl4pPr marL="914400" indent="-228600">
              <a:defRPr sz="1600">
                <a:solidFill>
                  <a:srgbClr val="48595D"/>
                </a:solidFill>
              </a:defRPr>
            </a:lvl4pPr>
            <a:lvl5pPr marL="1143000" indent="-228600">
              <a:defRPr sz="16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88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40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20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8676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luencer -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815934" y="990600"/>
            <a:ext cx="4495800" cy="3810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76011" y="381000"/>
            <a:ext cx="1117564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18515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92" y="679622"/>
            <a:ext cx="4517136" cy="4955059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48595D"/>
                </a:solidFill>
              </a:defRPr>
            </a:lvl1pPr>
            <a:lvl2pPr marL="457200" indent="-228600">
              <a:defRPr sz="1200">
                <a:solidFill>
                  <a:srgbClr val="48595D"/>
                </a:solidFill>
              </a:defRPr>
            </a:lvl2pPr>
            <a:lvl3pPr marL="685800" indent="-228600">
              <a:defRPr sz="1200">
                <a:solidFill>
                  <a:srgbClr val="48595D"/>
                </a:solidFill>
              </a:defRPr>
            </a:lvl3pPr>
            <a:lvl4pPr marL="914400" indent="-228600">
              <a:defRPr sz="1200">
                <a:solidFill>
                  <a:srgbClr val="48595D"/>
                </a:solidFill>
              </a:defRPr>
            </a:lvl4pPr>
            <a:lvl5pPr marL="1143000" indent="-22860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889" y="1"/>
            <a:ext cx="4141737" cy="6857999"/>
          </a:xfrm>
        </p:spPr>
        <p:txBody>
          <a:bodyPr anchor="ctr" anchorCtr="0"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969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2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</a:t>
            </a:r>
            <a:r>
              <a:rPr lang="en-US"/>
              <a:t>club name </a:t>
            </a:r>
            <a:r>
              <a:rPr lang="en-US" dirty="0"/>
              <a:t>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75057F-8A4A-3D48-A811-CF3BB6867A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4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E95793-1AA7-8D4B-B83A-CE84DD100E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8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3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6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0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</p:spTree>
    <p:custDataLst>
      <p:tags r:id="rId25"/>
    </p:custDataLst>
    <p:extLst>
      <p:ext uri="{BB962C8B-B14F-4D97-AF65-F5344CB8AC3E}">
        <p14:creationId xmlns:p14="http://schemas.microsoft.com/office/powerpoint/2010/main" val="100093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71" r:id="rId4"/>
    <p:sldLayoutId id="2147483666" r:id="rId5"/>
    <p:sldLayoutId id="2147483667" r:id="rId6"/>
    <p:sldLayoutId id="2147483655" r:id="rId7"/>
    <p:sldLayoutId id="2147483678" r:id="rId8"/>
    <p:sldLayoutId id="2147483650" r:id="rId9"/>
    <p:sldLayoutId id="2147483673" r:id="rId10"/>
    <p:sldLayoutId id="2147483659" r:id="rId11"/>
    <p:sldLayoutId id="2147483676" r:id="rId12"/>
    <p:sldLayoutId id="2147483652" r:id="rId13"/>
    <p:sldLayoutId id="2147483657" r:id="rId14"/>
    <p:sldLayoutId id="2147483672" r:id="rId15"/>
    <p:sldLayoutId id="2147483679" r:id="rId16"/>
    <p:sldLayoutId id="2147483656" r:id="rId17"/>
    <p:sldLayoutId id="2147483674" r:id="rId18"/>
    <p:sldLayoutId id="2147483658" r:id="rId19"/>
    <p:sldLayoutId id="2147483661" r:id="rId20"/>
    <p:sldLayoutId id="2147483675" r:id="rId21"/>
    <p:sldLayoutId id="2147483677" r:id="rId22"/>
    <p:sldLayoutId id="2147483684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9.png"/><Relationship Id="rId5" Type="http://schemas.openxmlformats.org/officeDocument/2006/relationships/slide" Target="slide10.xml"/><Relationship Id="rId4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5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1F5F51-E941-8C40-9192-FD83E46A1611}"/>
              </a:ext>
            </a:extLst>
          </p:cNvPr>
          <p:cNvSpPr/>
          <p:nvPr/>
        </p:nvSpPr>
        <p:spPr>
          <a:xfrm>
            <a:off x="0" y="3339029"/>
            <a:ext cx="12192000" cy="2176117"/>
          </a:xfrm>
          <a:prstGeom prst="rect">
            <a:avLst/>
          </a:prstGeom>
          <a:solidFill>
            <a:srgbClr val="02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1B4E7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503" y="359524"/>
            <a:ext cx="2609627" cy="26199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EE50F4-4526-3043-AE6C-43D5B666C4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4913" y="5860867"/>
            <a:ext cx="1883771" cy="716364"/>
          </a:xfrm>
          <a:prstGeom prst="rect">
            <a:avLst/>
          </a:prstGeom>
        </p:spPr>
      </p:pic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58B4202-5033-8847-9549-FD12033863D4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1" name="Subtitle 3">
            <a:extLst>
              <a:ext uri="{FF2B5EF4-FFF2-40B4-BE49-F238E27FC236}">
                <a16:creationId xmlns:a16="http://schemas.microsoft.com/office/drawing/2014/main" id="{568A6A20-78A7-024E-A441-EEAEDC7E8666}"/>
              </a:ext>
            </a:extLst>
          </p:cNvPr>
          <p:cNvSpPr txBox="1">
            <a:spLocks/>
          </p:cNvSpPr>
          <p:nvPr/>
        </p:nvSpPr>
        <p:spPr>
          <a:xfrm>
            <a:off x="0" y="3807029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Leadership</a:t>
            </a:r>
          </a:p>
        </p:txBody>
      </p:sp>
      <p:sp>
        <p:nvSpPr>
          <p:cNvPr id="13" name="Subtitle 14">
            <a:extLst>
              <a:ext uri="{FF2B5EF4-FFF2-40B4-BE49-F238E27FC236}">
                <a16:creationId xmlns:a16="http://schemas.microsoft.com/office/drawing/2014/main" id="{002C0903-D219-114B-950B-117984639F4E}"/>
              </a:ext>
            </a:extLst>
          </p:cNvPr>
          <p:cNvSpPr txBox="1">
            <a:spLocks/>
          </p:cNvSpPr>
          <p:nvPr/>
        </p:nvSpPr>
        <p:spPr>
          <a:xfrm>
            <a:off x="0" y="4588900"/>
            <a:ext cx="12192000" cy="4656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005DAA"/>
                </a:solidFill>
              </a:rPr>
              <a:t>Dieter </a:t>
            </a:r>
            <a:r>
              <a:rPr lang="en-US" sz="3200" b="1" dirty="0" err="1">
                <a:solidFill>
                  <a:srgbClr val="005DAA"/>
                </a:solidFill>
              </a:rPr>
              <a:t>Dratwa</a:t>
            </a:r>
            <a:r>
              <a:rPr lang="en-US" sz="3200" b="1" dirty="0">
                <a:solidFill>
                  <a:srgbClr val="005DAA"/>
                </a:solidFill>
              </a:rPr>
              <a:t> @ Rotary Club </a:t>
            </a:r>
            <a:r>
              <a:rPr lang="en-US" sz="3200" b="1" dirty="0" err="1">
                <a:solidFill>
                  <a:srgbClr val="005DAA"/>
                </a:solidFill>
              </a:rPr>
              <a:t>Patong</a:t>
            </a:r>
            <a:r>
              <a:rPr lang="en-US" sz="3200" b="1" dirty="0">
                <a:solidFill>
                  <a:srgbClr val="005DAA"/>
                </a:solidFill>
              </a:rPr>
              <a:t> Beach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5417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1FC2A-D56C-9A4D-A048-1A072A494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E" dirty="0"/>
              <a:t>SITUATIONAL Leadership MOPEL</a:t>
            </a:r>
          </a:p>
        </p:txBody>
      </p:sp>
      <p:pic>
        <p:nvPicPr>
          <p:cNvPr id="1030" name="Picture 6" descr="Skill, Will, and Business Acumen">
            <a:extLst>
              <a:ext uri="{FF2B5EF4-FFF2-40B4-BE49-F238E27FC236}">
                <a16:creationId xmlns:a16="http://schemas.microsoft.com/office/drawing/2014/main" id="{3F3F0A56-44AB-2342-9C22-F86564C23C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19" t="11004" b="901"/>
          <a:stretch/>
        </p:blipFill>
        <p:spPr bwMode="auto">
          <a:xfrm>
            <a:off x="381000" y="1541149"/>
            <a:ext cx="8298773" cy="531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IT'S ALL ABOUT PEOPLE">
            <a:extLst>
              <a:ext uri="{FF2B5EF4-FFF2-40B4-BE49-F238E27FC236}">
                <a16:creationId xmlns:a16="http://schemas.microsoft.com/office/drawing/2014/main" id="{9BEA2D65-E8AB-9541-B47D-8C7F1C755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82757" y="2728063"/>
            <a:ext cx="3087871" cy="231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riangle 2">
            <a:extLst>
              <a:ext uri="{FF2B5EF4-FFF2-40B4-BE49-F238E27FC236}">
                <a16:creationId xmlns:a16="http://schemas.microsoft.com/office/drawing/2014/main" id="{23D6A3A5-50A3-154A-9DBD-4052065C6A5B}"/>
              </a:ext>
            </a:extLst>
          </p:cNvPr>
          <p:cNvSpPr/>
          <p:nvPr/>
        </p:nvSpPr>
        <p:spPr>
          <a:xfrm rot="5400000">
            <a:off x="6864434" y="4110336"/>
            <a:ext cx="3626273" cy="17847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4640925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1FC2A-D56C-9A4D-A048-1A072A494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E" dirty="0"/>
              <a:t>SITUATIONAL Leadership MOPEL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9CC5F2-BDA6-AE47-85BF-FC51E822D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26" name="Picture 2" descr="United Background Checks LLC | Leadership coaching, Business leadership,  Leadership activities">
            <a:extLst>
              <a:ext uri="{FF2B5EF4-FFF2-40B4-BE49-F238E27FC236}">
                <a16:creationId xmlns:a16="http://schemas.microsoft.com/office/drawing/2014/main" id="{93A25AE7-3558-C949-8F8C-7416628205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759" y="1814363"/>
            <a:ext cx="4970463" cy="492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United Background Checks LLC | Leadership coaching, Business leadership,  Leadership activities">
            <a:extLst>
              <a:ext uri="{FF2B5EF4-FFF2-40B4-BE49-F238E27FC236}">
                <a16:creationId xmlns:a16="http://schemas.microsoft.com/office/drawing/2014/main" id="{B0FE2663-6000-C140-98FD-E60877A2C2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62778" y="2118359"/>
            <a:ext cx="4970463" cy="192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1241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CF76D-B35E-5B4F-8778-B20024B6C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2884488" algn="l"/>
              </a:tabLst>
            </a:pPr>
            <a:r>
              <a:rPr lang="en-AE" dirty="0"/>
              <a:t>Forming a team</a:t>
            </a:r>
          </a:p>
        </p:txBody>
      </p:sp>
      <p:pic>
        <p:nvPicPr>
          <p:cNvPr id="7170" name="Picture 2" descr="Use Tuckman's Model of Team Dynamics | Agile Scrum Guide | Book | Blog">
            <a:extLst>
              <a:ext uri="{FF2B5EF4-FFF2-40B4-BE49-F238E27FC236}">
                <a16:creationId xmlns:a16="http://schemas.microsoft.com/office/drawing/2014/main" id="{8C0CDDB4-19F6-5D40-BE7A-4FCCCD843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292" y="1548656"/>
            <a:ext cx="10413416" cy="525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2648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76EB2-AAAE-0A45-B157-CB98302FC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E" dirty="0"/>
              <a:t>Leading through a crisis</a:t>
            </a:r>
          </a:p>
        </p:txBody>
      </p:sp>
      <p:pic>
        <p:nvPicPr>
          <p:cNvPr id="12292" name="Picture 4" descr="Confusion Over Student Spending | American Center for Transforming Education">
            <a:extLst>
              <a:ext uri="{FF2B5EF4-FFF2-40B4-BE49-F238E27FC236}">
                <a16:creationId xmlns:a16="http://schemas.microsoft.com/office/drawing/2014/main" id="{FB74481A-3549-0F4A-8D0B-62E684E5E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4" y="1534160"/>
            <a:ext cx="7985760" cy="532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onfused clipart confused person, Confused confused person Transparent FREE  for download on WebStockReview 2020">
            <a:extLst>
              <a:ext uri="{FF2B5EF4-FFF2-40B4-BE49-F238E27FC236}">
                <a16:creationId xmlns:a16="http://schemas.microsoft.com/office/drawing/2014/main" id="{558C8136-E609-224A-9908-3AF71F7BF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7454" y="2281767"/>
            <a:ext cx="4086013" cy="40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Cross out clipart 4 » Clipart Station">
            <a:extLst>
              <a:ext uri="{FF2B5EF4-FFF2-40B4-BE49-F238E27FC236}">
                <a16:creationId xmlns:a16="http://schemas.microsoft.com/office/drawing/2014/main" id="{3D97A179-44E6-8047-8FD5-3BE1BCA2B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1281" y="2164049"/>
            <a:ext cx="3982186" cy="397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343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76EB2-AAAE-0A45-B157-CB98302FC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E" dirty="0"/>
              <a:t>Leading through a crisis</a:t>
            </a:r>
          </a:p>
        </p:txBody>
      </p:sp>
      <p:pic>
        <p:nvPicPr>
          <p:cNvPr id="12290" name="Picture 2" descr="6 Critical Components of Effective Crisis Leadership | icma.org">
            <a:extLst>
              <a:ext uri="{FF2B5EF4-FFF2-40B4-BE49-F238E27FC236}">
                <a16:creationId xmlns:a16="http://schemas.microsoft.com/office/drawing/2014/main" id="{928D57D6-28CF-314E-89AD-561D8D423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40043"/>
            <a:ext cx="7976934" cy="531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5C7D0646-8A2A-2147-9B9E-4A3C29A02E74}"/>
              </a:ext>
            </a:extLst>
          </p:cNvPr>
          <p:cNvSpPr/>
          <p:nvPr/>
        </p:nvSpPr>
        <p:spPr>
          <a:xfrm rot="5400000">
            <a:off x="6768708" y="4096998"/>
            <a:ext cx="3396405" cy="20404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B44A359-A8F9-A64A-86B3-BDC246BB0C37}"/>
              </a:ext>
            </a:extLst>
          </p:cNvPr>
          <p:cNvSpPr/>
          <p:nvPr/>
        </p:nvSpPr>
        <p:spPr>
          <a:xfrm>
            <a:off x="8766810" y="2308860"/>
            <a:ext cx="3203787" cy="40347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AE" dirty="0"/>
              <a:t>Leading through </a:t>
            </a:r>
            <a:r>
              <a:rPr lang="en-AE" b="1" dirty="0"/>
              <a:t>crisis</a:t>
            </a:r>
            <a:r>
              <a:rPr lang="en-AE" dirty="0"/>
              <a:t>: </a:t>
            </a:r>
          </a:p>
          <a:p>
            <a:endParaRPr lang="en-AE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AE" b="1" dirty="0"/>
              <a:t>Adapt</a:t>
            </a:r>
            <a:r>
              <a:rPr lang="en-AE" dirty="0"/>
              <a:t> instead of react to the new situation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endParaRPr lang="en-AE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AE" dirty="0"/>
              <a:t>Lead with </a:t>
            </a:r>
            <a:r>
              <a:rPr lang="en-AE" b="1" dirty="0"/>
              <a:t>confidence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endParaRPr lang="en-AE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AE" dirty="0"/>
              <a:t>Any direction </a:t>
            </a:r>
            <a:r>
              <a:rPr lang="en-AE" b="1" dirty="0"/>
              <a:t>going</a:t>
            </a:r>
            <a:r>
              <a:rPr lang="en-AE" dirty="0"/>
              <a:t> is better than running in circles (no panic!)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endParaRPr lang="en-AE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AE" b="1" dirty="0"/>
              <a:t>Admit</a:t>
            </a:r>
            <a:r>
              <a:rPr lang="en-AE" dirty="0"/>
              <a:t> mistakes and fine-tune later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endParaRPr lang="en-AE" dirty="0"/>
          </a:p>
          <a:p>
            <a:pPr algn="ctr"/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42292169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FC07E-1872-2A4B-8998-8D356A0B7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E" dirty="0"/>
              <a:t>Characteristics of a leader</a:t>
            </a:r>
          </a:p>
        </p:txBody>
      </p:sp>
      <p:pic>
        <p:nvPicPr>
          <p:cNvPr id="8194" name="Picture 2" descr="How to become a better leader? What does it take? - New Age Leadership">
            <a:extLst>
              <a:ext uri="{FF2B5EF4-FFF2-40B4-BE49-F238E27FC236}">
                <a16:creationId xmlns:a16="http://schemas.microsoft.com/office/drawing/2014/main" id="{6DE8FFBA-7C16-CE49-8891-8CA7665E91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69583" y="1748366"/>
            <a:ext cx="7378700" cy="510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3350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C8177-1F78-394B-B6D4-A79E3B2A1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E" dirty="0"/>
              <a:t>How to become a great leader</a:t>
            </a:r>
          </a:p>
        </p:txBody>
      </p:sp>
      <p:pic>
        <p:nvPicPr>
          <p:cNvPr id="9218" name="Picture 2" descr="Super Inspiring Leaders Have these 33 Characteristics [Infographic] -  Business 2 Community">
            <a:extLst>
              <a:ext uri="{FF2B5EF4-FFF2-40B4-BE49-F238E27FC236}">
                <a16:creationId xmlns:a16="http://schemas.microsoft.com/office/drawing/2014/main" id="{183FAF03-BA31-C440-AA54-0B7437DA71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540043"/>
            <a:ext cx="8751358" cy="533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riangle 4">
            <a:extLst>
              <a:ext uri="{FF2B5EF4-FFF2-40B4-BE49-F238E27FC236}">
                <a16:creationId xmlns:a16="http://schemas.microsoft.com/office/drawing/2014/main" id="{2453B7D7-5C44-9E44-8411-658D6E36B8FB}"/>
              </a:ext>
            </a:extLst>
          </p:cNvPr>
          <p:cNvSpPr/>
          <p:nvPr/>
        </p:nvSpPr>
        <p:spPr>
          <a:xfrm rot="5400000">
            <a:off x="7257943" y="4106786"/>
            <a:ext cx="3396405" cy="20404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06A7A1D-09E0-1449-AE3E-847A2E8CAD0D}"/>
              </a:ext>
            </a:extLst>
          </p:cNvPr>
          <p:cNvSpPr/>
          <p:nvPr/>
        </p:nvSpPr>
        <p:spPr>
          <a:xfrm>
            <a:off x="9160932" y="2059968"/>
            <a:ext cx="2912535" cy="44779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AE" dirty="0"/>
              <a:t>Become a great leader: </a:t>
            </a:r>
          </a:p>
          <a:p>
            <a:endParaRPr lang="en-AE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AE" b="1" dirty="0"/>
              <a:t>Get inspired </a:t>
            </a:r>
            <a:r>
              <a:rPr lang="en-AE" dirty="0"/>
              <a:t>by other leaders e.g, TED talks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endParaRPr lang="en-AE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AE" b="1" dirty="0"/>
              <a:t>Continous</a:t>
            </a:r>
            <a:r>
              <a:rPr lang="en-AE" dirty="0"/>
              <a:t> learning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endParaRPr lang="en-AE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AE" dirty="0"/>
              <a:t>Form a well-rounded </a:t>
            </a:r>
            <a:r>
              <a:rPr lang="en-AE" b="1" dirty="0"/>
              <a:t>personality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endParaRPr lang="en-AE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AE" dirty="0"/>
              <a:t>Seek </a:t>
            </a:r>
            <a:r>
              <a:rPr lang="en-AE" b="1" dirty="0"/>
              <a:t>opportunites </a:t>
            </a:r>
            <a:r>
              <a:rPr lang="en-AE" dirty="0"/>
              <a:t>to lead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endParaRPr lang="en-AE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AE" dirty="0"/>
              <a:t>Get a </a:t>
            </a:r>
            <a:r>
              <a:rPr lang="en-AE" b="1" dirty="0"/>
              <a:t>coach</a:t>
            </a:r>
            <a:r>
              <a:rPr lang="en-AE" dirty="0"/>
              <a:t> e.g., Dieter Dratwa</a:t>
            </a:r>
          </a:p>
          <a:p>
            <a:r>
              <a:rPr lang="en-AE" dirty="0"/>
              <a:t> </a:t>
            </a:r>
          </a:p>
          <a:p>
            <a:pPr algn="ctr"/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3344623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71C89-3A7B-1F49-8A22-ACBF91ABC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E" dirty="0"/>
              <a:t>Closing the circle</a:t>
            </a:r>
          </a:p>
        </p:txBody>
      </p:sp>
      <p:pic>
        <p:nvPicPr>
          <p:cNvPr id="11266" name="Picture 2" descr="Simon Sinek quote: Leadership is a choice. It is not a rank.">
            <a:extLst>
              <a:ext uri="{FF2B5EF4-FFF2-40B4-BE49-F238E27FC236}">
                <a16:creationId xmlns:a16="http://schemas.microsoft.com/office/drawing/2014/main" id="{40863523-FFB9-4242-AB06-A2FBC493C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733" y="1776766"/>
            <a:ext cx="8271593" cy="389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379004C1-34B3-C443-BDC8-6CBBB5F91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6789" y="3203530"/>
            <a:ext cx="3466677" cy="353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1964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"/>
          <p:cNvSpPr txBox="1">
            <a:spLocks/>
          </p:cNvSpPr>
          <p:nvPr/>
        </p:nvSpPr>
        <p:spPr>
          <a:xfrm>
            <a:off x="2019300" y="2444442"/>
            <a:ext cx="8153400" cy="533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rgbClr val="018CCF"/>
                </a:solidFill>
                <a:latin typeface="Bebas Neue" panose="020B0606020202050201" pitchFamily="34" charset="0"/>
                <a:ea typeface="+mj-ea"/>
                <a:cs typeface="+mj-cs"/>
              </a:defRPr>
            </a:lvl1pPr>
          </a:lstStyle>
          <a:p>
            <a:r>
              <a:rPr lang="en-US" sz="19900" dirty="0"/>
              <a:t>Q&amp;A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338422" y="862800"/>
            <a:ext cx="778720" cy="618849"/>
            <a:chOff x="7338422" y="862800"/>
            <a:chExt cx="778720" cy="618849"/>
          </a:xfrm>
          <a:solidFill>
            <a:srgbClr val="AE79D6"/>
          </a:solidFill>
        </p:grpSpPr>
        <p:sp>
          <p:nvSpPr>
            <p:cNvPr id="19" name="Freeform 18"/>
            <p:cNvSpPr/>
            <p:nvPr/>
          </p:nvSpPr>
          <p:spPr>
            <a:xfrm>
              <a:off x="7338422" y="862800"/>
              <a:ext cx="778720" cy="618849"/>
            </a:xfrm>
            <a:custGeom>
              <a:avLst/>
              <a:gdLst>
                <a:gd name="connsiteX0" fmla="*/ 286394 w 2590800"/>
                <a:gd name="connsiteY0" fmla="*/ 1752024 h 2058909"/>
                <a:gd name="connsiteX1" fmla="*/ 288202 w 2590800"/>
                <a:gd name="connsiteY1" fmla="*/ 1778251 h 2058909"/>
                <a:gd name="connsiteX2" fmla="*/ 290354 w 2590800"/>
                <a:gd name="connsiteY2" fmla="*/ 1752424 h 2058909"/>
                <a:gd name="connsiteX3" fmla="*/ 292106 w 2590800"/>
                <a:gd name="connsiteY3" fmla="*/ 0 h 2058909"/>
                <a:gd name="connsiteX4" fmla="*/ 2298694 w 2590800"/>
                <a:gd name="connsiteY4" fmla="*/ 0 h 2058909"/>
                <a:gd name="connsiteX5" fmla="*/ 2590800 w 2590800"/>
                <a:gd name="connsiteY5" fmla="*/ 292106 h 2058909"/>
                <a:gd name="connsiteX6" fmla="*/ 2590800 w 2590800"/>
                <a:gd name="connsiteY6" fmla="*/ 1460494 h 2058909"/>
                <a:gd name="connsiteX7" fmla="*/ 2298694 w 2590800"/>
                <a:gd name="connsiteY7" fmla="*/ 1752600 h 2058909"/>
                <a:gd name="connsiteX8" fmla="*/ 694065 w 2590800"/>
                <a:gd name="connsiteY8" fmla="*/ 1752600 h 2058909"/>
                <a:gd name="connsiteX9" fmla="*/ 297255 w 2590800"/>
                <a:gd name="connsiteY9" fmla="*/ 2058909 h 2058909"/>
                <a:gd name="connsiteX10" fmla="*/ 281889 w 2590800"/>
                <a:gd name="connsiteY10" fmla="*/ 1751570 h 2058909"/>
                <a:gd name="connsiteX11" fmla="*/ 233236 w 2590800"/>
                <a:gd name="connsiteY11" fmla="*/ 1746666 h 2058909"/>
                <a:gd name="connsiteX12" fmla="*/ 0 w 2590800"/>
                <a:gd name="connsiteY12" fmla="*/ 1460494 h 2058909"/>
                <a:gd name="connsiteX13" fmla="*/ 0 w 2590800"/>
                <a:gd name="connsiteY13" fmla="*/ 292106 h 2058909"/>
                <a:gd name="connsiteX14" fmla="*/ 292106 w 2590800"/>
                <a:gd name="connsiteY14" fmla="*/ 0 h 205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90800" h="2058909">
                  <a:moveTo>
                    <a:pt x="286394" y="1752024"/>
                  </a:moveTo>
                  <a:lnTo>
                    <a:pt x="288202" y="1778251"/>
                  </a:lnTo>
                  <a:lnTo>
                    <a:pt x="290354" y="1752424"/>
                  </a:lnTo>
                  <a:close/>
                  <a:moveTo>
                    <a:pt x="292106" y="0"/>
                  </a:moveTo>
                  <a:lnTo>
                    <a:pt x="2298694" y="0"/>
                  </a:lnTo>
                  <a:cubicBezTo>
                    <a:pt x="2460020" y="0"/>
                    <a:pt x="2590800" y="130780"/>
                    <a:pt x="2590800" y="292106"/>
                  </a:cubicBezTo>
                  <a:lnTo>
                    <a:pt x="2590800" y="1460494"/>
                  </a:lnTo>
                  <a:cubicBezTo>
                    <a:pt x="2590800" y="1621820"/>
                    <a:pt x="2460020" y="1752600"/>
                    <a:pt x="2298694" y="1752600"/>
                  </a:cubicBezTo>
                  <a:lnTo>
                    <a:pt x="694065" y="1752600"/>
                  </a:lnTo>
                  <a:lnTo>
                    <a:pt x="297255" y="2058909"/>
                  </a:lnTo>
                  <a:lnTo>
                    <a:pt x="281889" y="1751570"/>
                  </a:lnTo>
                  <a:lnTo>
                    <a:pt x="233236" y="1746666"/>
                  </a:lnTo>
                  <a:cubicBezTo>
                    <a:pt x="100128" y="1719428"/>
                    <a:pt x="0" y="1601654"/>
                    <a:pt x="0" y="1460494"/>
                  </a:cubicBezTo>
                  <a:lnTo>
                    <a:pt x="0" y="292106"/>
                  </a:lnTo>
                  <a:cubicBezTo>
                    <a:pt x="0" y="130780"/>
                    <a:pt x="130780" y="0"/>
                    <a:pt x="292106" y="0"/>
                  </a:cubicBezTo>
                  <a:close/>
                </a:path>
              </a:pathLst>
            </a:custGeom>
            <a:solidFill>
              <a:srgbClr val="018CCF"/>
            </a:solidFill>
            <a:ln w="3810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7474105" y="1020139"/>
              <a:ext cx="526781" cy="2653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7474105" y="1111754"/>
              <a:ext cx="526781" cy="2653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7474105" y="1203368"/>
              <a:ext cx="389361" cy="2653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666493" y="1343190"/>
            <a:ext cx="778720" cy="621571"/>
            <a:chOff x="7666493" y="1343190"/>
            <a:chExt cx="778720" cy="621571"/>
          </a:xfrm>
          <a:solidFill>
            <a:srgbClr val="AE79D6"/>
          </a:solidFill>
        </p:grpSpPr>
        <p:sp>
          <p:nvSpPr>
            <p:cNvPr id="24" name="Freeform 23"/>
            <p:cNvSpPr/>
            <p:nvPr/>
          </p:nvSpPr>
          <p:spPr>
            <a:xfrm flipH="1">
              <a:off x="7666493" y="1343190"/>
              <a:ext cx="778720" cy="621571"/>
            </a:xfrm>
            <a:custGeom>
              <a:avLst/>
              <a:gdLst>
                <a:gd name="connsiteX0" fmla="*/ 96321 w 871345"/>
                <a:gd name="connsiteY0" fmla="*/ 589246 h 695503"/>
                <a:gd name="connsiteX1" fmla="*/ 97653 w 871345"/>
                <a:gd name="connsiteY1" fmla="*/ 589380 h 695503"/>
                <a:gd name="connsiteX2" fmla="*/ 96929 w 871345"/>
                <a:gd name="connsiteY2" fmla="*/ 598066 h 695503"/>
                <a:gd name="connsiteX3" fmla="*/ 307534 w 871345"/>
                <a:gd name="connsiteY3" fmla="*/ 0 h 695503"/>
                <a:gd name="connsiteX4" fmla="*/ 98242 w 871345"/>
                <a:gd name="connsiteY4" fmla="*/ 0 h 695503"/>
                <a:gd name="connsiteX5" fmla="*/ 0 w 871345"/>
                <a:gd name="connsiteY5" fmla="*/ 98242 h 695503"/>
                <a:gd name="connsiteX6" fmla="*/ 0 w 871345"/>
                <a:gd name="connsiteY6" fmla="*/ 491197 h 695503"/>
                <a:gd name="connsiteX7" fmla="*/ 78443 w 871345"/>
                <a:gd name="connsiteY7" fmla="*/ 587444 h 695503"/>
                <a:gd name="connsiteX8" fmla="*/ 94806 w 871345"/>
                <a:gd name="connsiteY8" fmla="*/ 589093 h 695503"/>
                <a:gd name="connsiteX9" fmla="*/ 69525 w 871345"/>
                <a:gd name="connsiteY9" fmla="*/ 695503 h 695503"/>
                <a:gd name="connsiteX10" fmla="*/ 233430 w 871345"/>
                <a:gd name="connsiteY10" fmla="*/ 589439 h 695503"/>
                <a:gd name="connsiteX11" fmla="*/ 773103 w 871345"/>
                <a:gd name="connsiteY11" fmla="*/ 589439 h 695503"/>
                <a:gd name="connsiteX12" fmla="*/ 871345 w 871345"/>
                <a:gd name="connsiteY12" fmla="*/ 491197 h 695503"/>
                <a:gd name="connsiteX13" fmla="*/ 871345 w 871345"/>
                <a:gd name="connsiteY13" fmla="*/ 109873 h 695503"/>
                <a:gd name="connsiteX14" fmla="*/ 405776 w 871345"/>
                <a:gd name="connsiteY14" fmla="*/ 109873 h 695503"/>
                <a:gd name="connsiteX15" fmla="*/ 307534 w 871345"/>
                <a:gd name="connsiteY15" fmla="*/ 11631 h 695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71345" h="695503">
                  <a:moveTo>
                    <a:pt x="96321" y="589246"/>
                  </a:moveTo>
                  <a:lnTo>
                    <a:pt x="97653" y="589380"/>
                  </a:lnTo>
                  <a:lnTo>
                    <a:pt x="96929" y="598066"/>
                  </a:lnTo>
                  <a:close/>
                  <a:moveTo>
                    <a:pt x="307534" y="0"/>
                  </a:moveTo>
                  <a:lnTo>
                    <a:pt x="98242" y="0"/>
                  </a:lnTo>
                  <a:cubicBezTo>
                    <a:pt x="43984" y="0"/>
                    <a:pt x="0" y="43984"/>
                    <a:pt x="0" y="98242"/>
                  </a:cubicBezTo>
                  <a:lnTo>
                    <a:pt x="0" y="491197"/>
                  </a:lnTo>
                  <a:cubicBezTo>
                    <a:pt x="0" y="538673"/>
                    <a:pt x="33675" y="578283"/>
                    <a:pt x="78443" y="587444"/>
                  </a:cubicBezTo>
                  <a:lnTo>
                    <a:pt x="94806" y="589093"/>
                  </a:lnTo>
                  <a:lnTo>
                    <a:pt x="69525" y="695503"/>
                  </a:lnTo>
                  <a:lnTo>
                    <a:pt x="233430" y="589439"/>
                  </a:lnTo>
                  <a:lnTo>
                    <a:pt x="773103" y="589439"/>
                  </a:lnTo>
                  <a:cubicBezTo>
                    <a:pt x="827361" y="589439"/>
                    <a:pt x="871345" y="545455"/>
                    <a:pt x="871345" y="491197"/>
                  </a:cubicBezTo>
                  <a:lnTo>
                    <a:pt x="871345" y="109873"/>
                  </a:lnTo>
                  <a:lnTo>
                    <a:pt x="405776" y="109873"/>
                  </a:lnTo>
                  <a:cubicBezTo>
                    <a:pt x="351519" y="109873"/>
                    <a:pt x="307534" y="65889"/>
                    <a:pt x="307534" y="11631"/>
                  </a:cubicBezTo>
                  <a:close/>
                </a:path>
              </a:pathLst>
            </a:custGeom>
            <a:solidFill>
              <a:srgbClr val="018CCF"/>
            </a:solidFill>
            <a:ln w="3810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457200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 flipH="1">
              <a:off x="7785621" y="1523926"/>
              <a:ext cx="526781" cy="2653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 flipH="1">
              <a:off x="7785621" y="1615540"/>
              <a:ext cx="526781" cy="2653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 flipH="1">
              <a:off x="7923043" y="1707155"/>
              <a:ext cx="389360" cy="2653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1585749" y="5419755"/>
            <a:ext cx="9020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What is leadership for you?</a:t>
            </a:r>
          </a:p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Is leadership in Phuket different?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852115-B667-AE43-9B25-F3CDB99C60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0339" y="4029981"/>
            <a:ext cx="1331322" cy="1331322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018CCF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2774685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D2F8B52-9E66-3647-A0FE-DAF23B7B1C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765"/>
            <a:ext cx="9137227" cy="6846235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D36FF911-E15C-D449-8F66-5F5150AB81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3395" y="5095877"/>
            <a:ext cx="5378605" cy="213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8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ferris dir="l"/>
      </p:transition>
    </mc:Choice>
    <mc:Fallback xmlns="">
      <p:transition spd="slow" advClick="0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orld Leaders on Facebook 2018 - Twiplomacy">
            <a:extLst>
              <a:ext uri="{FF2B5EF4-FFF2-40B4-BE49-F238E27FC236}">
                <a16:creationId xmlns:a16="http://schemas.microsoft.com/office/drawing/2014/main" id="{698C941D-B221-3A44-84CD-305A190D50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9F7292-D4D8-B44C-85CF-8B282E8A1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Known leaders</a:t>
            </a:r>
          </a:p>
        </p:txBody>
      </p:sp>
      <p:cxnSp>
        <p:nvCxnSpPr>
          <p:cNvPr id="5125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2855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FC5FFC-DDEF-B34F-BF98-0FB4A4D13E5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67689" cy="6858000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33D8041-7421-C74A-A80F-9BBAAA3118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3395" y="5095877"/>
            <a:ext cx="5378605" cy="213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12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ferris dir="l"/>
      </p:transition>
    </mc:Choice>
    <mc:Fallback xmlns="">
      <p:transition spd="slow" advClick="0" advTm="10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3C79AA-B68C-FB40-ACC1-9652482004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074636" cy="6858000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C7991B28-1AAB-5A42-9DFF-8152B65F12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3395" y="5095877"/>
            <a:ext cx="5378605" cy="213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5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ferris dir="l"/>
      </p:transition>
    </mc:Choice>
    <mc:Fallback xmlns="">
      <p:transition spd="slow" advClick="0" advTm="10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3CE64F-02C5-5440-8C50-79383A8739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23191" cy="6858000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2A6FAF6-EAAA-2E4F-BE42-0301D058CB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3395" y="5095877"/>
            <a:ext cx="5378605" cy="213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23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ferris dir="l"/>
      </p:transition>
    </mc:Choice>
    <mc:Fallback xmlns="">
      <p:transition spd="slow" advClick="0" advTm="10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CB31F3-FBD0-4246-9D83-CF9F44A862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5105" cy="6858000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B40C0749-143D-9C4F-A318-672FC7CA524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3395" y="5095877"/>
            <a:ext cx="5378605" cy="213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61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ferris dir="l"/>
      </p:transition>
    </mc:Choice>
    <mc:Fallback xmlns="">
      <p:transition spd="slow" advClick="0" advTm="10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9B4A60-95B1-3948-9602-B3E39D6391F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73688" cy="6858000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666B0B79-F574-B54B-93CD-B8FBB1A5A4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3395" y="5095877"/>
            <a:ext cx="5378605" cy="213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93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ferris dir="l"/>
      </p:transition>
    </mc:Choice>
    <mc:Fallback xmlns="">
      <p:transition spd="slow" advClick="0" advTm="10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1AAABA-FE50-DC43-8C51-9E031E1617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88648" cy="6858000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E2217D81-4A9A-DF42-AC85-39E33D3144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3395" y="5095877"/>
            <a:ext cx="5378605" cy="213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7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ferris dir="l"/>
      </p:transition>
    </mc:Choice>
    <mc:Fallback xmlns="">
      <p:transition spd="slow" advClick="0" advTm="10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0B8DD1-6ABE-9449-8E2A-CF1B39B8852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14389" cy="6858000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07B259D-2EEB-4F4D-A648-F9627767A7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3395" y="5095877"/>
            <a:ext cx="5378605" cy="213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2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ferris dir="l"/>
      </p:transition>
    </mc:Choice>
    <mc:Fallback xmlns="">
      <p:transition spd="slow" advClick="0" advTm="10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DFC461-78F7-FF4B-B096-10C1CE3F24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91501" cy="6858000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DE9EB722-6B2F-E94D-93F2-70955A0B84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3395" y="5095877"/>
            <a:ext cx="5378605" cy="213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97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ferris dir="l"/>
      </p:transition>
    </mc:Choice>
    <mc:Fallback xmlns="">
      <p:transition spd="slow" advClick="0" advTm="10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0C78CB-5E57-2F4B-9EB0-86FE5F0AC2F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9922" cy="6858000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4F3E84F-C7B6-234A-884D-4EDF4590AC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3395" y="5095877"/>
            <a:ext cx="5378605" cy="213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6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ferris dir="l"/>
      </p:transition>
    </mc:Choice>
    <mc:Fallback xmlns="">
      <p:transition spd="slow" advClick="0" advTm="10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1D9E86-2307-CE4A-AAA7-052E3AF8D7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27780" cy="6858000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A16B9DD4-8CC5-9C46-A1BA-0208DBE95C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3395" y="5095877"/>
            <a:ext cx="5378605" cy="213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5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ferris dir="l"/>
      </p:transition>
    </mc:Choice>
    <mc:Fallback xmlns="">
      <p:transition spd="slow" advClick="0" advTm="1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65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Not everyone can become a... | Quotes &amp; Writings by Tarun Vij | YourQuote">
            <a:extLst>
              <a:ext uri="{FF2B5EF4-FFF2-40B4-BE49-F238E27FC236}">
                <a16:creationId xmlns:a16="http://schemas.microsoft.com/office/drawing/2014/main" id="{5C817B7E-7947-2D4E-A475-A101FBD0E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10467" y="643467"/>
            <a:ext cx="5571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1136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1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Title 2"/>
          <p:cNvSpPr txBox="1">
            <a:spLocks/>
          </p:cNvSpPr>
          <p:nvPr/>
        </p:nvSpPr>
        <p:spPr>
          <a:xfrm>
            <a:off x="2019300" y="3501616"/>
            <a:ext cx="8153400" cy="533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rgbClr val="018CCF"/>
                </a:solidFill>
                <a:latin typeface="Bebas Neue" panose="020B0606020202050201" pitchFamily="34" charset="0"/>
                <a:ea typeface="+mj-ea"/>
                <a:cs typeface="+mj-cs"/>
              </a:defRPr>
            </a:lvl1pPr>
          </a:lstStyle>
          <a:p>
            <a:r>
              <a:rPr lang="en-US" sz="8800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413299" y="4310357"/>
            <a:ext cx="73654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Bebas Neue" panose="020B0606020202050201" pitchFamily="34" charset="0"/>
              </a:rPr>
              <a:t>Thanks for watching! Stay in touch with us!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2AD8789-9158-B84F-8D00-3522951EBD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545" y="782544"/>
            <a:ext cx="2167893" cy="2167893"/>
          </a:xfrm>
          <a:prstGeom prst="ellipse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018CCF"/>
            </a:solidFill>
          </a:ln>
          <a:effectLst/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FB9D3CF-57DC-B143-A5D2-6F6EC9DCA7FB}"/>
              </a:ext>
            </a:extLst>
          </p:cNvPr>
          <p:cNvGrpSpPr/>
          <p:nvPr/>
        </p:nvGrpSpPr>
        <p:grpSpPr>
          <a:xfrm>
            <a:off x="550839" y="5078192"/>
            <a:ext cx="11090323" cy="1008943"/>
            <a:chOff x="550839" y="5078192"/>
            <a:chExt cx="11090323" cy="100894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FE710EE-7804-F144-A1B1-4B89682F5FDD}"/>
                </a:ext>
              </a:extLst>
            </p:cNvPr>
            <p:cNvGrpSpPr/>
            <p:nvPr/>
          </p:nvGrpSpPr>
          <p:grpSpPr>
            <a:xfrm>
              <a:off x="550839" y="5078192"/>
              <a:ext cx="11090323" cy="1008943"/>
              <a:chOff x="550839" y="5078192"/>
              <a:chExt cx="11090323" cy="1008943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550839" y="5078192"/>
                <a:ext cx="11090323" cy="1008943"/>
                <a:chOff x="550839" y="5078192"/>
                <a:chExt cx="11090323" cy="1008943"/>
              </a:xfrm>
            </p:grpSpPr>
            <p:sp>
              <p:nvSpPr>
                <p:cNvPr id="35" name="Oval 34"/>
                <p:cNvSpPr>
                  <a:spLocks noChangeAspect="1"/>
                </p:cNvSpPr>
                <p:nvPr/>
              </p:nvSpPr>
              <p:spPr>
                <a:xfrm>
                  <a:off x="1624406" y="5080477"/>
                  <a:ext cx="616614" cy="616614"/>
                </a:xfrm>
                <a:prstGeom prst="ellipse">
                  <a:avLst/>
                </a:prstGeom>
                <a:solidFill>
                  <a:srgbClr val="018CCF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Freeform 90"/>
                <p:cNvSpPr>
                  <a:spLocks/>
                </p:cNvSpPr>
                <p:nvPr/>
              </p:nvSpPr>
              <p:spPr bwMode="auto">
                <a:xfrm>
                  <a:off x="1866191" y="5265730"/>
                  <a:ext cx="133045" cy="245880"/>
                </a:xfrm>
                <a:custGeom>
                  <a:avLst/>
                  <a:gdLst>
                    <a:gd name="T0" fmla="*/ 0 w 64"/>
                    <a:gd name="T1" fmla="*/ 64 h 119"/>
                    <a:gd name="T2" fmla="*/ 0 w 64"/>
                    <a:gd name="T3" fmla="*/ 40 h 119"/>
                    <a:gd name="T4" fmla="*/ 18 w 64"/>
                    <a:gd name="T5" fmla="*/ 40 h 119"/>
                    <a:gd name="T6" fmla="*/ 18 w 64"/>
                    <a:gd name="T7" fmla="*/ 31 h 119"/>
                    <a:gd name="T8" fmla="*/ 45 w 64"/>
                    <a:gd name="T9" fmla="*/ 0 h 119"/>
                    <a:gd name="T10" fmla="*/ 64 w 64"/>
                    <a:gd name="T11" fmla="*/ 0 h 119"/>
                    <a:gd name="T12" fmla="*/ 64 w 64"/>
                    <a:gd name="T13" fmla="*/ 24 h 119"/>
                    <a:gd name="T14" fmla="*/ 45 w 64"/>
                    <a:gd name="T15" fmla="*/ 24 h 119"/>
                    <a:gd name="T16" fmla="*/ 40 w 64"/>
                    <a:gd name="T17" fmla="*/ 30 h 119"/>
                    <a:gd name="T18" fmla="*/ 40 w 64"/>
                    <a:gd name="T19" fmla="*/ 40 h 119"/>
                    <a:gd name="T20" fmla="*/ 64 w 64"/>
                    <a:gd name="T21" fmla="*/ 40 h 119"/>
                    <a:gd name="T22" fmla="*/ 64 w 64"/>
                    <a:gd name="T23" fmla="*/ 64 h 119"/>
                    <a:gd name="T24" fmla="*/ 40 w 64"/>
                    <a:gd name="T25" fmla="*/ 64 h 119"/>
                    <a:gd name="T26" fmla="*/ 40 w 64"/>
                    <a:gd name="T27" fmla="*/ 119 h 119"/>
                    <a:gd name="T28" fmla="*/ 18 w 64"/>
                    <a:gd name="T29" fmla="*/ 119 h 119"/>
                    <a:gd name="T30" fmla="*/ 18 w 64"/>
                    <a:gd name="T31" fmla="*/ 64 h 119"/>
                    <a:gd name="T32" fmla="*/ 0 w 64"/>
                    <a:gd name="T33" fmla="*/ 64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4" h="119">
                      <a:moveTo>
                        <a:pt x="0" y="64"/>
                      </a:moveTo>
                      <a:cubicBezTo>
                        <a:pt x="0" y="40"/>
                        <a:pt x="0" y="40"/>
                        <a:pt x="0" y="40"/>
                      </a:cubicBezTo>
                      <a:cubicBezTo>
                        <a:pt x="18" y="40"/>
                        <a:pt x="18" y="40"/>
                        <a:pt x="18" y="40"/>
                      </a:cubicBezTo>
                      <a:cubicBezTo>
                        <a:pt x="18" y="31"/>
                        <a:pt x="18" y="31"/>
                        <a:pt x="18" y="31"/>
                      </a:cubicBezTo>
                      <a:cubicBezTo>
                        <a:pt x="18" y="14"/>
                        <a:pt x="30" y="0"/>
                        <a:pt x="45" y="0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64" y="24"/>
                        <a:pt x="64" y="24"/>
                        <a:pt x="64" y="24"/>
                      </a:cubicBezTo>
                      <a:cubicBezTo>
                        <a:pt x="45" y="24"/>
                        <a:pt x="45" y="24"/>
                        <a:pt x="45" y="24"/>
                      </a:cubicBezTo>
                      <a:cubicBezTo>
                        <a:pt x="43" y="24"/>
                        <a:pt x="40" y="26"/>
                        <a:pt x="40" y="30"/>
                      </a:cubicBezTo>
                      <a:cubicBezTo>
                        <a:pt x="40" y="40"/>
                        <a:pt x="40" y="40"/>
                        <a:pt x="40" y="40"/>
                      </a:cubicBezTo>
                      <a:cubicBezTo>
                        <a:pt x="64" y="40"/>
                        <a:pt x="64" y="40"/>
                        <a:pt x="64" y="40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40" y="64"/>
                        <a:pt x="40" y="64"/>
                        <a:pt x="40" y="64"/>
                      </a:cubicBezTo>
                      <a:cubicBezTo>
                        <a:pt x="40" y="119"/>
                        <a:pt x="40" y="119"/>
                        <a:pt x="40" y="119"/>
                      </a:cubicBezTo>
                      <a:cubicBezTo>
                        <a:pt x="18" y="119"/>
                        <a:pt x="18" y="119"/>
                        <a:pt x="18" y="119"/>
                      </a:cubicBezTo>
                      <a:cubicBezTo>
                        <a:pt x="18" y="64"/>
                        <a:pt x="18" y="64"/>
                        <a:pt x="18" y="64"/>
                      </a:cubicBez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550839" y="5777073"/>
                  <a:ext cx="2763748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ctr">
                    <a:spcBef>
                      <a:spcPts val="1200"/>
                    </a:spcBef>
                    <a:spcAft>
                      <a:spcPts val="1800"/>
                    </a:spcAft>
                    <a:buClr>
                      <a:srgbClr val="72808A"/>
                    </a:buClr>
                    <a:buSzPct val="150000"/>
                  </a:pPr>
                  <a:r>
                    <a:rPr lang="en-US" sz="1400" dirty="0" err="1">
                      <a:solidFill>
                        <a:schemeClr val="bg1"/>
                      </a:solidFill>
                      <a:latin typeface="+mj-lt"/>
                    </a:rPr>
                    <a:t>facebook.com</a:t>
                  </a:r>
                  <a:r>
                    <a:rPr lang="en-US" sz="1400" dirty="0">
                      <a:solidFill>
                        <a:schemeClr val="bg1"/>
                      </a:solidFill>
                      <a:latin typeface="+mj-lt"/>
                    </a:rPr>
                    <a:t>/</a:t>
                  </a:r>
                  <a:r>
                    <a:rPr lang="en-US" sz="1400" dirty="0" err="1">
                      <a:solidFill>
                        <a:schemeClr val="bg1"/>
                      </a:solidFill>
                      <a:latin typeface="+mj-lt"/>
                    </a:rPr>
                    <a:t>dratwadieter</a:t>
                  </a:r>
                  <a:endParaRPr lang="en-US" sz="14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31" name="Oval 30"/>
                <p:cNvSpPr>
                  <a:spLocks noChangeAspect="1"/>
                </p:cNvSpPr>
                <p:nvPr/>
              </p:nvSpPr>
              <p:spPr>
                <a:xfrm>
                  <a:off x="4399931" y="5080477"/>
                  <a:ext cx="616614" cy="616614"/>
                </a:xfrm>
                <a:prstGeom prst="ellipse">
                  <a:avLst/>
                </a:prstGeom>
                <a:solidFill>
                  <a:srgbClr val="018CCF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Freeform 71"/>
                <p:cNvSpPr>
                  <a:spLocks noEditPoints="1"/>
                </p:cNvSpPr>
                <p:nvPr/>
              </p:nvSpPr>
              <p:spPr bwMode="auto">
                <a:xfrm>
                  <a:off x="4606349" y="5278330"/>
                  <a:ext cx="203778" cy="203778"/>
                </a:xfrm>
                <a:custGeom>
                  <a:avLst/>
                  <a:gdLst>
                    <a:gd name="T0" fmla="*/ 23 w 98"/>
                    <a:gd name="T1" fmla="*/ 98 h 98"/>
                    <a:gd name="T2" fmla="*/ 2 w 98"/>
                    <a:gd name="T3" fmla="*/ 98 h 98"/>
                    <a:gd name="T4" fmla="*/ 2 w 98"/>
                    <a:gd name="T5" fmla="*/ 32 h 98"/>
                    <a:gd name="T6" fmla="*/ 23 w 98"/>
                    <a:gd name="T7" fmla="*/ 32 h 98"/>
                    <a:gd name="T8" fmla="*/ 23 w 98"/>
                    <a:gd name="T9" fmla="*/ 98 h 98"/>
                    <a:gd name="T10" fmla="*/ 12 w 98"/>
                    <a:gd name="T11" fmla="*/ 24 h 98"/>
                    <a:gd name="T12" fmla="*/ 0 w 98"/>
                    <a:gd name="T13" fmla="*/ 12 h 98"/>
                    <a:gd name="T14" fmla="*/ 12 w 98"/>
                    <a:gd name="T15" fmla="*/ 0 h 98"/>
                    <a:gd name="T16" fmla="*/ 24 w 98"/>
                    <a:gd name="T17" fmla="*/ 12 h 98"/>
                    <a:gd name="T18" fmla="*/ 12 w 98"/>
                    <a:gd name="T19" fmla="*/ 24 h 98"/>
                    <a:gd name="T20" fmla="*/ 98 w 98"/>
                    <a:gd name="T21" fmla="*/ 98 h 98"/>
                    <a:gd name="T22" fmla="*/ 78 w 98"/>
                    <a:gd name="T23" fmla="*/ 98 h 98"/>
                    <a:gd name="T24" fmla="*/ 78 w 98"/>
                    <a:gd name="T25" fmla="*/ 64 h 98"/>
                    <a:gd name="T26" fmla="*/ 67 w 98"/>
                    <a:gd name="T27" fmla="*/ 49 h 98"/>
                    <a:gd name="T28" fmla="*/ 55 w 98"/>
                    <a:gd name="T29" fmla="*/ 64 h 98"/>
                    <a:gd name="T30" fmla="*/ 55 w 98"/>
                    <a:gd name="T31" fmla="*/ 98 h 98"/>
                    <a:gd name="T32" fmla="*/ 35 w 98"/>
                    <a:gd name="T33" fmla="*/ 98 h 98"/>
                    <a:gd name="T34" fmla="*/ 35 w 98"/>
                    <a:gd name="T35" fmla="*/ 32 h 98"/>
                    <a:gd name="T36" fmla="*/ 55 w 98"/>
                    <a:gd name="T37" fmla="*/ 32 h 98"/>
                    <a:gd name="T38" fmla="*/ 55 w 98"/>
                    <a:gd name="T39" fmla="*/ 41 h 98"/>
                    <a:gd name="T40" fmla="*/ 75 w 98"/>
                    <a:gd name="T41" fmla="*/ 30 h 98"/>
                    <a:gd name="T42" fmla="*/ 98 w 98"/>
                    <a:gd name="T43" fmla="*/ 56 h 98"/>
                    <a:gd name="T44" fmla="*/ 98 w 98"/>
                    <a:gd name="T45" fmla="*/ 9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98" h="98">
                      <a:moveTo>
                        <a:pt x="23" y="98"/>
                      </a:moveTo>
                      <a:cubicBezTo>
                        <a:pt x="2" y="98"/>
                        <a:pt x="2" y="98"/>
                        <a:pt x="2" y="98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3" y="32"/>
                        <a:pt x="23" y="32"/>
                        <a:pt x="23" y="32"/>
                      </a:cubicBezTo>
                      <a:lnTo>
                        <a:pt x="23" y="98"/>
                      </a:lnTo>
                      <a:close/>
                      <a:moveTo>
                        <a:pt x="12" y="24"/>
                      </a:moveTo>
                      <a:cubicBezTo>
                        <a:pt x="6" y="24"/>
                        <a:pt x="0" y="18"/>
                        <a:pt x="0" y="12"/>
                      </a:cubicBezTo>
                      <a:cubicBezTo>
                        <a:pt x="0" y="5"/>
                        <a:pt x="6" y="0"/>
                        <a:pt x="12" y="0"/>
                      </a:cubicBezTo>
                      <a:cubicBezTo>
                        <a:pt x="19" y="0"/>
                        <a:pt x="24" y="5"/>
                        <a:pt x="24" y="12"/>
                      </a:cubicBezTo>
                      <a:cubicBezTo>
                        <a:pt x="24" y="18"/>
                        <a:pt x="19" y="24"/>
                        <a:pt x="12" y="24"/>
                      </a:cubicBezTo>
                      <a:close/>
                      <a:moveTo>
                        <a:pt x="98" y="98"/>
                      </a:moveTo>
                      <a:cubicBezTo>
                        <a:pt x="78" y="98"/>
                        <a:pt x="78" y="98"/>
                        <a:pt x="78" y="98"/>
                      </a:cubicBezTo>
                      <a:cubicBezTo>
                        <a:pt x="78" y="98"/>
                        <a:pt x="78" y="73"/>
                        <a:pt x="78" y="64"/>
                      </a:cubicBezTo>
                      <a:cubicBezTo>
                        <a:pt x="78" y="54"/>
                        <a:pt x="75" y="49"/>
                        <a:pt x="67" y="49"/>
                      </a:cubicBezTo>
                      <a:cubicBezTo>
                        <a:pt x="59" y="49"/>
                        <a:pt x="55" y="54"/>
                        <a:pt x="55" y="64"/>
                      </a:cubicBezTo>
                      <a:cubicBezTo>
                        <a:pt x="55" y="74"/>
                        <a:pt x="55" y="98"/>
                        <a:pt x="55" y="98"/>
                      </a:cubicBezTo>
                      <a:cubicBezTo>
                        <a:pt x="35" y="98"/>
                        <a:pt x="35" y="98"/>
                        <a:pt x="35" y="98"/>
                      </a:cubicBezTo>
                      <a:cubicBezTo>
                        <a:pt x="35" y="32"/>
                        <a:pt x="35" y="32"/>
                        <a:pt x="35" y="32"/>
                      </a:cubicBezTo>
                      <a:cubicBezTo>
                        <a:pt x="55" y="32"/>
                        <a:pt x="55" y="32"/>
                        <a:pt x="55" y="32"/>
                      </a:cubicBezTo>
                      <a:cubicBezTo>
                        <a:pt x="55" y="41"/>
                        <a:pt x="55" y="41"/>
                        <a:pt x="55" y="41"/>
                      </a:cubicBezTo>
                      <a:cubicBezTo>
                        <a:pt x="55" y="41"/>
                        <a:pt x="61" y="30"/>
                        <a:pt x="75" y="30"/>
                      </a:cubicBezTo>
                      <a:cubicBezTo>
                        <a:pt x="89" y="30"/>
                        <a:pt x="98" y="39"/>
                        <a:pt x="98" y="56"/>
                      </a:cubicBezTo>
                      <a:cubicBezTo>
                        <a:pt x="98" y="74"/>
                        <a:pt x="98" y="98"/>
                        <a:pt x="98" y="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3326364" y="5777073"/>
                  <a:ext cx="2763748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ctr">
                    <a:spcBef>
                      <a:spcPts val="1200"/>
                    </a:spcBef>
                    <a:spcAft>
                      <a:spcPts val="1800"/>
                    </a:spcAft>
                    <a:buClr>
                      <a:srgbClr val="72808A"/>
                    </a:buClr>
                    <a:buSzPct val="150000"/>
                  </a:pPr>
                  <a:r>
                    <a:rPr lang="en-US" sz="1400" dirty="0" err="1">
                      <a:solidFill>
                        <a:schemeClr val="bg1"/>
                      </a:solidFill>
                      <a:latin typeface="+mj-lt"/>
                    </a:rPr>
                    <a:t>Linkedin.com</a:t>
                  </a:r>
                  <a:r>
                    <a:rPr lang="en-US" sz="1400" dirty="0">
                      <a:solidFill>
                        <a:schemeClr val="bg1"/>
                      </a:solidFill>
                      <a:latin typeface="+mj-lt"/>
                    </a:rPr>
                    <a:t>//in/</a:t>
                  </a:r>
                  <a:r>
                    <a:rPr lang="en-US" sz="1400" dirty="0" err="1">
                      <a:solidFill>
                        <a:schemeClr val="bg1"/>
                      </a:solidFill>
                      <a:latin typeface="+mj-lt"/>
                    </a:rPr>
                    <a:t>dieterdratwa</a:t>
                  </a:r>
                  <a:endParaRPr lang="en-US" sz="14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33" name="Oval 32"/>
                <p:cNvSpPr>
                  <a:spLocks noChangeAspect="1"/>
                </p:cNvSpPr>
                <p:nvPr/>
              </p:nvSpPr>
              <p:spPr>
                <a:xfrm>
                  <a:off x="9950981" y="5078192"/>
                  <a:ext cx="616614" cy="616614"/>
                </a:xfrm>
                <a:prstGeom prst="ellipse">
                  <a:avLst/>
                </a:prstGeom>
                <a:solidFill>
                  <a:srgbClr val="018CCF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8877414" y="5779358"/>
                  <a:ext cx="2763748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ctr">
                    <a:spcBef>
                      <a:spcPts val="1200"/>
                    </a:spcBef>
                    <a:spcAft>
                      <a:spcPts val="1800"/>
                    </a:spcAft>
                    <a:buClr>
                      <a:srgbClr val="72808A"/>
                    </a:buClr>
                    <a:buSzPct val="150000"/>
                  </a:pPr>
                  <a:r>
                    <a:rPr lang="en-US" sz="1400" dirty="0">
                      <a:solidFill>
                        <a:schemeClr val="bg1"/>
                      </a:solidFill>
                      <a:latin typeface="+mj-lt"/>
                    </a:rPr>
                    <a:t>+66 99 501 8013</a:t>
                  </a:r>
                </a:p>
              </p:txBody>
            </p:sp>
            <p:sp>
              <p:nvSpPr>
                <p:cNvPr id="32" name="Oval 31"/>
                <p:cNvSpPr>
                  <a:spLocks noChangeAspect="1"/>
                </p:cNvSpPr>
                <p:nvPr/>
              </p:nvSpPr>
              <p:spPr>
                <a:xfrm>
                  <a:off x="7175456" y="5089870"/>
                  <a:ext cx="616614" cy="616614"/>
                </a:xfrm>
                <a:prstGeom prst="ellipse">
                  <a:avLst/>
                </a:prstGeom>
                <a:solidFill>
                  <a:srgbClr val="018CCF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6101889" y="5767679"/>
                  <a:ext cx="2763748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ctr">
                    <a:spcBef>
                      <a:spcPts val="1200"/>
                    </a:spcBef>
                    <a:spcAft>
                      <a:spcPts val="1800"/>
                    </a:spcAft>
                    <a:buClr>
                      <a:srgbClr val="72808A"/>
                    </a:buClr>
                    <a:buSzPct val="150000"/>
                  </a:pPr>
                  <a:r>
                    <a:rPr lang="en-US" sz="1400" dirty="0" err="1">
                      <a:solidFill>
                        <a:schemeClr val="bg1"/>
                      </a:solidFill>
                      <a:latin typeface="+mj-lt"/>
                    </a:rPr>
                    <a:t>Dieter.Dratwa@Gmail.com</a:t>
                  </a:r>
                  <a:endParaRPr lang="en-US" sz="14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p:grpSp>
          <p:sp>
            <p:nvSpPr>
              <p:cNvPr id="37" name="Freeform 513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321DFD16-B798-A64D-82DE-FA9B8BFF57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25737" y="5234754"/>
                <a:ext cx="316052" cy="307831"/>
              </a:xfrm>
              <a:custGeom>
                <a:avLst/>
                <a:gdLst>
                  <a:gd name="T0" fmla="*/ 0 w 190"/>
                  <a:gd name="T1" fmla="*/ 185 h 185"/>
                  <a:gd name="T2" fmla="*/ 77 w 190"/>
                  <a:gd name="T3" fmla="*/ 153 h 185"/>
                  <a:gd name="T4" fmla="*/ 15 w 190"/>
                  <a:gd name="T5" fmla="*/ 170 h 185"/>
                  <a:gd name="T6" fmla="*/ 38 w 190"/>
                  <a:gd name="T7" fmla="*/ 143 h 185"/>
                  <a:gd name="T8" fmla="*/ 15 w 190"/>
                  <a:gd name="T9" fmla="*/ 170 h 185"/>
                  <a:gd name="T10" fmla="*/ 118 w 190"/>
                  <a:gd name="T11" fmla="*/ 97 h 185"/>
                  <a:gd name="T12" fmla="*/ 109 w 190"/>
                  <a:gd name="T13" fmla="*/ 97 h 185"/>
                  <a:gd name="T14" fmla="*/ 184 w 190"/>
                  <a:gd name="T15" fmla="*/ 1 h 185"/>
                  <a:gd name="T16" fmla="*/ 88 w 190"/>
                  <a:gd name="T17" fmla="*/ 38 h 185"/>
                  <a:gd name="T18" fmla="*/ 10 w 190"/>
                  <a:gd name="T19" fmla="*/ 91 h 185"/>
                  <a:gd name="T20" fmla="*/ 52 w 190"/>
                  <a:gd name="T21" fmla="*/ 133 h 185"/>
                  <a:gd name="T22" fmla="*/ 82 w 190"/>
                  <a:gd name="T23" fmla="*/ 143 h 185"/>
                  <a:gd name="T24" fmla="*/ 117 w 190"/>
                  <a:gd name="T25" fmla="*/ 127 h 185"/>
                  <a:gd name="T26" fmla="*/ 184 w 190"/>
                  <a:gd name="T27" fmla="*/ 1 h 185"/>
                  <a:gd name="T28" fmla="*/ 98 w 190"/>
                  <a:gd name="T29" fmla="*/ 155 h 185"/>
                  <a:gd name="T30" fmla="*/ 82 w 190"/>
                  <a:gd name="T31" fmla="*/ 134 h 185"/>
                  <a:gd name="T32" fmla="*/ 75 w 190"/>
                  <a:gd name="T33" fmla="*/ 135 h 185"/>
                  <a:gd name="T34" fmla="*/ 50 w 190"/>
                  <a:gd name="T35" fmla="*/ 105 h 185"/>
                  <a:gd name="T36" fmla="*/ 30 w 190"/>
                  <a:gd name="T37" fmla="*/ 87 h 185"/>
                  <a:gd name="T38" fmla="*/ 61 w 190"/>
                  <a:gd name="T39" fmla="*/ 75 h 185"/>
                  <a:gd name="T40" fmla="*/ 109 w 190"/>
                  <a:gd name="T41" fmla="*/ 125 h 185"/>
                  <a:gd name="T42" fmla="*/ 134 w 190"/>
                  <a:gd name="T43" fmla="*/ 99 h 185"/>
                  <a:gd name="T44" fmla="*/ 67 w 190"/>
                  <a:gd name="T45" fmla="*/ 70 h 185"/>
                  <a:gd name="T46" fmla="*/ 94 w 190"/>
                  <a:gd name="T47" fmla="*/ 44 h 185"/>
                  <a:gd name="T48" fmla="*/ 141 w 190"/>
                  <a:gd name="T49" fmla="*/ 91 h 185"/>
                  <a:gd name="T50" fmla="*/ 84 w 190"/>
                  <a:gd name="T51" fmla="*/ 72 h 185"/>
                  <a:gd name="T52" fmla="*/ 92 w 190"/>
                  <a:gd name="T53" fmla="*/ 72 h 185"/>
                  <a:gd name="T54" fmla="*/ 139 w 190"/>
                  <a:gd name="T55" fmla="*/ 59 h 185"/>
                  <a:gd name="T56" fmla="*/ 139 w 190"/>
                  <a:gd name="T57" fmla="*/ 34 h 185"/>
                  <a:gd name="T58" fmla="*/ 139 w 190"/>
                  <a:gd name="T59" fmla="*/ 59 h 185"/>
                  <a:gd name="T60" fmla="*/ 143 w 190"/>
                  <a:gd name="T61" fmla="*/ 46 h 185"/>
                  <a:gd name="T62" fmla="*/ 135 w 190"/>
                  <a:gd name="T63" fmla="*/ 46 h 185"/>
                  <a:gd name="T64" fmla="*/ 101 w 190"/>
                  <a:gd name="T65" fmla="*/ 88 h 185"/>
                  <a:gd name="T66" fmla="*/ 101 w 190"/>
                  <a:gd name="T67" fmla="*/ 80 h 185"/>
                  <a:gd name="T68" fmla="*/ 101 w 190"/>
                  <a:gd name="T69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0" h="185">
                    <a:moveTo>
                      <a:pt x="32" y="104"/>
                    </a:moveTo>
                    <a:cubicBezTo>
                      <a:pt x="0" y="185"/>
                      <a:pt x="0" y="185"/>
                      <a:pt x="0" y="185"/>
                    </a:cubicBezTo>
                    <a:cubicBezTo>
                      <a:pt x="82" y="153"/>
                      <a:pt x="82" y="153"/>
                      <a:pt x="82" y="153"/>
                    </a:cubicBezTo>
                    <a:cubicBezTo>
                      <a:pt x="80" y="153"/>
                      <a:pt x="79" y="153"/>
                      <a:pt x="77" y="153"/>
                    </a:cubicBezTo>
                    <a:cubicBezTo>
                      <a:pt x="52" y="153"/>
                      <a:pt x="29" y="129"/>
                      <a:pt x="32" y="104"/>
                    </a:cubicBezTo>
                    <a:close/>
                    <a:moveTo>
                      <a:pt x="15" y="170"/>
                    </a:moveTo>
                    <a:cubicBezTo>
                      <a:pt x="30" y="132"/>
                      <a:pt x="30" y="132"/>
                      <a:pt x="30" y="132"/>
                    </a:cubicBezTo>
                    <a:cubicBezTo>
                      <a:pt x="32" y="136"/>
                      <a:pt x="35" y="140"/>
                      <a:pt x="38" y="143"/>
                    </a:cubicBezTo>
                    <a:cubicBezTo>
                      <a:pt x="42" y="148"/>
                      <a:pt x="47" y="152"/>
                      <a:pt x="53" y="155"/>
                    </a:cubicBezTo>
                    <a:lnTo>
                      <a:pt x="15" y="170"/>
                    </a:lnTo>
                    <a:close/>
                    <a:moveTo>
                      <a:pt x="113" y="101"/>
                    </a:moveTo>
                    <a:cubicBezTo>
                      <a:pt x="116" y="101"/>
                      <a:pt x="118" y="99"/>
                      <a:pt x="118" y="97"/>
                    </a:cubicBezTo>
                    <a:cubicBezTo>
                      <a:pt x="118" y="95"/>
                      <a:pt x="116" y="93"/>
                      <a:pt x="113" y="93"/>
                    </a:cubicBezTo>
                    <a:cubicBezTo>
                      <a:pt x="111" y="93"/>
                      <a:pt x="109" y="95"/>
                      <a:pt x="109" y="97"/>
                    </a:cubicBezTo>
                    <a:cubicBezTo>
                      <a:pt x="109" y="99"/>
                      <a:pt x="111" y="101"/>
                      <a:pt x="113" y="101"/>
                    </a:cubicBezTo>
                    <a:close/>
                    <a:moveTo>
                      <a:pt x="184" y="1"/>
                    </a:moveTo>
                    <a:cubicBezTo>
                      <a:pt x="183" y="0"/>
                      <a:pt x="180" y="0"/>
                      <a:pt x="177" y="0"/>
                    </a:cubicBezTo>
                    <a:cubicBezTo>
                      <a:pt x="159" y="0"/>
                      <a:pt x="113" y="13"/>
                      <a:pt x="88" y="38"/>
                    </a:cubicBezTo>
                    <a:cubicBezTo>
                      <a:pt x="82" y="44"/>
                      <a:pt x="62" y="62"/>
                      <a:pt x="58" y="68"/>
                    </a:cubicBezTo>
                    <a:cubicBezTo>
                      <a:pt x="43" y="72"/>
                      <a:pt x="22" y="80"/>
                      <a:pt x="10" y="91"/>
                    </a:cubicBezTo>
                    <a:cubicBezTo>
                      <a:pt x="10" y="91"/>
                      <a:pt x="25" y="91"/>
                      <a:pt x="42" y="103"/>
                    </a:cubicBezTo>
                    <a:cubicBezTo>
                      <a:pt x="40" y="113"/>
                      <a:pt x="43" y="124"/>
                      <a:pt x="52" y="133"/>
                    </a:cubicBezTo>
                    <a:cubicBezTo>
                      <a:pt x="59" y="140"/>
                      <a:pt x="67" y="144"/>
                      <a:pt x="75" y="144"/>
                    </a:cubicBezTo>
                    <a:cubicBezTo>
                      <a:pt x="78" y="144"/>
                      <a:pt x="80" y="143"/>
                      <a:pt x="82" y="143"/>
                    </a:cubicBezTo>
                    <a:cubicBezTo>
                      <a:pt x="94" y="160"/>
                      <a:pt x="94" y="175"/>
                      <a:pt x="94" y="175"/>
                    </a:cubicBezTo>
                    <a:cubicBezTo>
                      <a:pt x="105" y="163"/>
                      <a:pt x="113" y="142"/>
                      <a:pt x="117" y="127"/>
                    </a:cubicBezTo>
                    <a:cubicBezTo>
                      <a:pt x="124" y="123"/>
                      <a:pt x="141" y="103"/>
                      <a:pt x="147" y="97"/>
                    </a:cubicBezTo>
                    <a:cubicBezTo>
                      <a:pt x="177" y="68"/>
                      <a:pt x="190" y="7"/>
                      <a:pt x="184" y="1"/>
                    </a:cubicBezTo>
                    <a:close/>
                    <a:moveTo>
                      <a:pt x="109" y="125"/>
                    </a:moveTo>
                    <a:cubicBezTo>
                      <a:pt x="106" y="136"/>
                      <a:pt x="102" y="147"/>
                      <a:pt x="98" y="155"/>
                    </a:cubicBezTo>
                    <a:cubicBezTo>
                      <a:pt x="96" y="150"/>
                      <a:pt x="93" y="144"/>
                      <a:pt x="89" y="138"/>
                    </a:cubicBezTo>
                    <a:cubicBezTo>
                      <a:pt x="88" y="136"/>
                      <a:pt x="85" y="134"/>
                      <a:pt x="82" y="134"/>
                    </a:cubicBezTo>
                    <a:cubicBezTo>
                      <a:pt x="82" y="134"/>
                      <a:pt x="81" y="134"/>
                      <a:pt x="80" y="135"/>
                    </a:cubicBezTo>
                    <a:cubicBezTo>
                      <a:pt x="79" y="135"/>
                      <a:pt x="77" y="135"/>
                      <a:pt x="75" y="135"/>
                    </a:cubicBezTo>
                    <a:cubicBezTo>
                      <a:pt x="69" y="135"/>
                      <a:pt x="63" y="132"/>
                      <a:pt x="58" y="127"/>
                    </a:cubicBezTo>
                    <a:cubicBezTo>
                      <a:pt x="51" y="121"/>
                      <a:pt x="48" y="113"/>
                      <a:pt x="50" y="105"/>
                    </a:cubicBezTo>
                    <a:cubicBezTo>
                      <a:pt x="51" y="101"/>
                      <a:pt x="50" y="98"/>
                      <a:pt x="47" y="96"/>
                    </a:cubicBezTo>
                    <a:cubicBezTo>
                      <a:pt x="41" y="92"/>
                      <a:pt x="35" y="89"/>
                      <a:pt x="30" y="87"/>
                    </a:cubicBezTo>
                    <a:cubicBezTo>
                      <a:pt x="38" y="83"/>
                      <a:pt x="49" y="79"/>
                      <a:pt x="60" y="76"/>
                    </a:cubicBezTo>
                    <a:cubicBezTo>
                      <a:pt x="60" y="76"/>
                      <a:pt x="60" y="76"/>
                      <a:pt x="61" y="75"/>
                    </a:cubicBezTo>
                    <a:cubicBezTo>
                      <a:pt x="110" y="124"/>
                      <a:pt x="110" y="124"/>
                      <a:pt x="110" y="124"/>
                    </a:cubicBezTo>
                    <a:cubicBezTo>
                      <a:pt x="110" y="125"/>
                      <a:pt x="109" y="125"/>
                      <a:pt x="109" y="125"/>
                    </a:cubicBezTo>
                    <a:close/>
                    <a:moveTo>
                      <a:pt x="141" y="91"/>
                    </a:moveTo>
                    <a:cubicBezTo>
                      <a:pt x="140" y="93"/>
                      <a:pt x="137" y="96"/>
                      <a:pt x="134" y="99"/>
                    </a:cubicBezTo>
                    <a:cubicBezTo>
                      <a:pt x="129" y="105"/>
                      <a:pt x="120" y="113"/>
                      <a:pt x="115" y="118"/>
                    </a:cubicBezTo>
                    <a:cubicBezTo>
                      <a:pt x="67" y="70"/>
                      <a:pt x="67" y="70"/>
                      <a:pt x="67" y="70"/>
                    </a:cubicBezTo>
                    <a:cubicBezTo>
                      <a:pt x="72" y="65"/>
                      <a:pt x="80" y="56"/>
                      <a:pt x="86" y="51"/>
                    </a:cubicBezTo>
                    <a:cubicBezTo>
                      <a:pt x="89" y="48"/>
                      <a:pt x="92" y="45"/>
                      <a:pt x="94" y="44"/>
                    </a:cubicBezTo>
                    <a:cubicBezTo>
                      <a:pt x="116" y="21"/>
                      <a:pt x="160" y="8"/>
                      <a:pt x="177" y="8"/>
                    </a:cubicBezTo>
                    <a:cubicBezTo>
                      <a:pt x="177" y="22"/>
                      <a:pt x="165" y="68"/>
                      <a:pt x="141" y="91"/>
                    </a:cubicBezTo>
                    <a:close/>
                    <a:moveTo>
                      <a:pt x="88" y="67"/>
                    </a:moveTo>
                    <a:cubicBezTo>
                      <a:pt x="86" y="67"/>
                      <a:pt x="84" y="69"/>
                      <a:pt x="84" y="72"/>
                    </a:cubicBezTo>
                    <a:cubicBezTo>
                      <a:pt x="84" y="74"/>
                      <a:pt x="86" y="76"/>
                      <a:pt x="88" y="76"/>
                    </a:cubicBezTo>
                    <a:cubicBezTo>
                      <a:pt x="90" y="76"/>
                      <a:pt x="92" y="74"/>
                      <a:pt x="92" y="72"/>
                    </a:cubicBezTo>
                    <a:cubicBezTo>
                      <a:pt x="92" y="69"/>
                      <a:pt x="90" y="67"/>
                      <a:pt x="88" y="67"/>
                    </a:cubicBezTo>
                    <a:close/>
                    <a:moveTo>
                      <a:pt x="139" y="59"/>
                    </a:moveTo>
                    <a:cubicBezTo>
                      <a:pt x="146" y="59"/>
                      <a:pt x="151" y="53"/>
                      <a:pt x="151" y="46"/>
                    </a:cubicBezTo>
                    <a:cubicBezTo>
                      <a:pt x="151" y="39"/>
                      <a:pt x="146" y="34"/>
                      <a:pt x="139" y="34"/>
                    </a:cubicBezTo>
                    <a:cubicBezTo>
                      <a:pt x="132" y="34"/>
                      <a:pt x="126" y="39"/>
                      <a:pt x="126" y="46"/>
                    </a:cubicBezTo>
                    <a:cubicBezTo>
                      <a:pt x="126" y="53"/>
                      <a:pt x="132" y="59"/>
                      <a:pt x="139" y="59"/>
                    </a:cubicBezTo>
                    <a:close/>
                    <a:moveTo>
                      <a:pt x="139" y="42"/>
                    </a:moveTo>
                    <a:cubicBezTo>
                      <a:pt x="141" y="42"/>
                      <a:pt x="143" y="44"/>
                      <a:pt x="143" y="46"/>
                    </a:cubicBezTo>
                    <a:cubicBezTo>
                      <a:pt x="143" y="49"/>
                      <a:pt x="141" y="50"/>
                      <a:pt x="139" y="50"/>
                    </a:cubicBezTo>
                    <a:cubicBezTo>
                      <a:pt x="136" y="50"/>
                      <a:pt x="135" y="49"/>
                      <a:pt x="135" y="46"/>
                    </a:cubicBezTo>
                    <a:cubicBezTo>
                      <a:pt x="135" y="44"/>
                      <a:pt x="136" y="42"/>
                      <a:pt x="139" y="42"/>
                    </a:cubicBezTo>
                    <a:close/>
                    <a:moveTo>
                      <a:pt x="101" y="88"/>
                    </a:moveTo>
                    <a:cubicBezTo>
                      <a:pt x="103" y="88"/>
                      <a:pt x="105" y="87"/>
                      <a:pt x="105" y="84"/>
                    </a:cubicBezTo>
                    <a:cubicBezTo>
                      <a:pt x="105" y="82"/>
                      <a:pt x="103" y="80"/>
                      <a:pt x="101" y="80"/>
                    </a:cubicBezTo>
                    <a:cubicBezTo>
                      <a:pt x="98" y="80"/>
                      <a:pt x="97" y="82"/>
                      <a:pt x="97" y="84"/>
                    </a:cubicBezTo>
                    <a:cubicBezTo>
                      <a:pt x="97" y="87"/>
                      <a:pt x="98" y="88"/>
                      <a:pt x="101" y="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endParaRPr>
              </a:p>
            </p:txBody>
          </p:sp>
        </p:grpSp>
        <p:pic>
          <p:nvPicPr>
            <p:cNvPr id="14342" name="Picture 6" descr="Phone Icon White Png #43443 - Free Icons Library">
              <a:extLst>
                <a:ext uri="{FF2B5EF4-FFF2-40B4-BE49-F238E27FC236}">
                  <a16:creationId xmlns:a16="http://schemas.microsoft.com/office/drawing/2014/main" id="{55042549-441A-7E46-99E8-ADE813110A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9830" y="5200657"/>
              <a:ext cx="375241" cy="375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27339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3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6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7" name="Rectangle 13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What is NOT a leadership?. READ BEFORE | by Olesja Lacko | Basket of  Business Tips | Medium">
            <a:extLst>
              <a:ext uri="{FF2B5EF4-FFF2-40B4-BE49-F238E27FC236}">
                <a16:creationId xmlns:a16="http://schemas.microsoft.com/office/drawing/2014/main" id="{FD6383E5-2999-D447-BC66-9865EB02F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10467" y="643467"/>
            <a:ext cx="5571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1153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e 6 Important Leadership Trends to Watch in 2020">
            <a:extLst>
              <a:ext uri="{FF2B5EF4-FFF2-40B4-BE49-F238E27FC236}">
                <a16:creationId xmlns:a16="http://schemas.microsoft.com/office/drawing/2014/main" id="{7CBB732A-9B95-7F49-B00E-4501C47B94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321733" y="321733"/>
            <a:ext cx="11548534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692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Being a leader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0356D1-8491-4D3F-A23B-9317F31E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065867"/>
            <a:ext cx="4898571" cy="40348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DO’s</a:t>
            </a:r>
          </a:p>
          <a:p>
            <a:r>
              <a:rPr lang="en-US" dirty="0"/>
              <a:t>Learning quickly what motivates team members</a:t>
            </a:r>
          </a:p>
          <a:p>
            <a:r>
              <a:rPr lang="en-US" dirty="0"/>
              <a:t>Asking your team for their view on the situation</a:t>
            </a:r>
          </a:p>
          <a:p>
            <a:r>
              <a:rPr lang="en-US" dirty="0"/>
              <a:t>Thinking beyond what happened in the short term</a:t>
            </a:r>
          </a:p>
          <a:p>
            <a:r>
              <a:rPr lang="en-US" dirty="0"/>
              <a:t>Knowing how to train and develop your team</a:t>
            </a:r>
          </a:p>
          <a:p>
            <a:r>
              <a:rPr lang="en-US" dirty="0"/>
              <a:t>Setting standards to build a team you can rely on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3AF2DB9A-C882-394B-9E29-672F0FCD626B}"/>
              </a:ext>
            </a:extLst>
          </p:cNvPr>
          <p:cNvSpPr txBox="1">
            <a:spLocks/>
          </p:cNvSpPr>
          <p:nvPr/>
        </p:nvSpPr>
        <p:spPr>
          <a:xfrm>
            <a:off x="6134100" y="2065867"/>
            <a:ext cx="4898571" cy="40348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DONT’s</a:t>
            </a:r>
          </a:p>
          <a:p>
            <a:r>
              <a:rPr lang="en-US" dirty="0"/>
              <a:t>Thinking yesterday‘s result will still count tomorrow</a:t>
            </a:r>
          </a:p>
          <a:p>
            <a:r>
              <a:rPr lang="en-US" dirty="0"/>
              <a:t>Being out of touch with your own emotions</a:t>
            </a:r>
          </a:p>
          <a:p>
            <a:r>
              <a:rPr lang="en-US" dirty="0"/>
              <a:t>Not noticing what is going on around you </a:t>
            </a:r>
          </a:p>
          <a:p>
            <a:r>
              <a:rPr lang="en-US" dirty="0"/>
              <a:t>Not asking for feedback on your leadership and ideas</a:t>
            </a:r>
          </a:p>
          <a:p>
            <a:r>
              <a:rPr lang="en-US" dirty="0"/>
              <a:t>Not keeping physically fit and thinking positively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85250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Leader vs. Manager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76E5DDF4-3EAB-2844-854B-9DF018E84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281" y="1913467"/>
            <a:ext cx="4898571" cy="4034896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b="1" dirty="0"/>
              <a:t>Leader</a:t>
            </a:r>
            <a:br>
              <a:rPr lang="en-US" sz="2000" b="1" dirty="0"/>
            </a:br>
            <a:endParaRPr lang="en-US" sz="20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/>
              <a:t>Focus on people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/>
              <a:t>Risk tolerant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/>
              <a:t>Innovative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/>
              <a:t>Visionary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/>
              <a:t>Emphasize product/service, not financial results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/>
              <a:t>Think long-term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/>
              <a:t>Rely on charm and influence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/>
              <a:t>Can be dictatorial and authoritative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/>
              <a:t>Work for winning, not for money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3C8BED61-2A87-EC48-83E0-D8D6EB14CBF7}"/>
              </a:ext>
            </a:extLst>
          </p:cNvPr>
          <p:cNvSpPr txBox="1">
            <a:spLocks/>
          </p:cNvSpPr>
          <p:nvPr/>
        </p:nvSpPr>
        <p:spPr>
          <a:xfrm>
            <a:off x="6134100" y="1913467"/>
            <a:ext cx="5132614" cy="40348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b="1" dirty="0"/>
              <a:t>Manager</a:t>
            </a:r>
            <a:br>
              <a:rPr lang="en-US" sz="2000" b="1" dirty="0"/>
            </a:br>
            <a:endParaRPr lang="en-US" sz="2000" b="1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/>
              <a:t>Focus on processes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/>
              <a:t>Risk averse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/>
              <a:t>Formulistic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/>
              <a:t>Objective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/>
              <a:t>Emphasize the bottom line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/>
              <a:t>Think short-term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/>
              <a:t>Rely on authority and formal position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/>
              <a:t>Are democratic and engaging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/>
              <a:t>Work for rewards – money, fame, or ego.</a:t>
            </a:r>
          </a:p>
        </p:txBody>
      </p:sp>
    </p:spTree>
    <p:extLst>
      <p:ext uri="{BB962C8B-B14F-4D97-AF65-F5344CB8AC3E}">
        <p14:creationId xmlns:p14="http://schemas.microsoft.com/office/powerpoint/2010/main" val="14101102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Leader AND Manager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914400" y="3849762"/>
            <a:ext cx="10439400" cy="1531826"/>
            <a:chOff x="1191900" y="3849762"/>
            <a:chExt cx="10439400" cy="1531826"/>
          </a:xfrm>
        </p:grpSpPr>
        <p:sp>
          <p:nvSpPr>
            <p:cNvPr id="4" name="Isosceles Triangle 3"/>
            <p:cNvSpPr/>
            <p:nvPr/>
          </p:nvSpPr>
          <p:spPr>
            <a:xfrm>
              <a:off x="5689600" y="4461933"/>
              <a:ext cx="1066800" cy="919655"/>
            </a:xfrm>
            <a:prstGeom prst="triangle">
              <a:avLst/>
            </a:prstGeom>
            <a:solidFill>
              <a:srgbClr val="A6A6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191900" y="3849762"/>
              <a:ext cx="10439400" cy="600076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1037167" y="5381588"/>
            <a:ext cx="10117667" cy="0"/>
          </a:xfrm>
          <a:prstGeom prst="line">
            <a:avLst/>
          </a:prstGeom>
          <a:ln>
            <a:solidFill>
              <a:srgbClr val="018CC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95C2DE4-719A-BD43-8DA0-9D212F5B1553}"/>
              </a:ext>
            </a:extLst>
          </p:cNvPr>
          <p:cNvSpPr txBox="1"/>
          <p:nvPr/>
        </p:nvSpPr>
        <p:spPr>
          <a:xfrm>
            <a:off x="1037166" y="3932476"/>
            <a:ext cx="2764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E" sz="2400" b="1" dirty="0"/>
              <a:t>Leader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5C0309B-E098-9547-AC14-46291D3806F1}"/>
              </a:ext>
            </a:extLst>
          </p:cNvPr>
          <p:cNvSpPr txBox="1"/>
          <p:nvPr/>
        </p:nvSpPr>
        <p:spPr>
          <a:xfrm>
            <a:off x="8389862" y="3932476"/>
            <a:ext cx="2764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E" sz="2400" b="1" dirty="0"/>
              <a:t>Manager</a:t>
            </a:r>
          </a:p>
        </p:txBody>
      </p:sp>
    </p:spTree>
    <p:extLst>
      <p:ext uri="{BB962C8B-B14F-4D97-AF65-F5344CB8AC3E}">
        <p14:creationId xmlns:p14="http://schemas.microsoft.com/office/powerpoint/2010/main" val="9953511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1FC2A-D56C-9A4D-A048-1A072A494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E" dirty="0"/>
              <a:t>Leadership styles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9BD560F-5DAD-7345-ADD3-B2E96233DA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567460"/>
              </p:ext>
            </p:extLst>
          </p:nvPr>
        </p:nvGraphicFramePr>
        <p:xfrm>
          <a:off x="381000" y="2313202"/>
          <a:ext cx="11152242" cy="3911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3196333751"/>
                    </a:ext>
                  </a:extLst>
                </a:gridCol>
                <a:gridCol w="1812414">
                  <a:extLst>
                    <a:ext uri="{9D8B030D-6E8A-4147-A177-3AD203B41FA5}">
                      <a16:colId xmlns:a16="http://schemas.microsoft.com/office/drawing/2014/main" val="3251270232"/>
                    </a:ext>
                  </a:extLst>
                </a:gridCol>
                <a:gridCol w="1858707">
                  <a:extLst>
                    <a:ext uri="{9D8B030D-6E8A-4147-A177-3AD203B41FA5}">
                      <a16:colId xmlns:a16="http://schemas.microsoft.com/office/drawing/2014/main" val="1118644364"/>
                    </a:ext>
                  </a:extLst>
                </a:gridCol>
                <a:gridCol w="1858707">
                  <a:extLst>
                    <a:ext uri="{9D8B030D-6E8A-4147-A177-3AD203B41FA5}">
                      <a16:colId xmlns:a16="http://schemas.microsoft.com/office/drawing/2014/main" val="1658742264"/>
                    </a:ext>
                  </a:extLst>
                </a:gridCol>
                <a:gridCol w="1858707">
                  <a:extLst>
                    <a:ext uri="{9D8B030D-6E8A-4147-A177-3AD203B41FA5}">
                      <a16:colId xmlns:a16="http://schemas.microsoft.com/office/drawing/2014/main" val="629226578"/>
                    </a:ext>
                  </a:extLst>
                </a:gridCol>
                <a:gridCol w="1858707">
                  <a:extLst>
                    <a:ext uri="{9D8B030D-6E8A-4147-A177-3AD203B41FA5}">
                      <a16:colId xmlns:a16="http://schemas.microsoft.com/office/drawing/2014/main" val="2548988126"/>
                    </a:ext>
                  </a:extLst>
                </a:gridCol>
              </a:tblGrid>
              <a:tr h="527828">
                <a:tc>
                  <a:txBody>
                    <a:bodyPr/>
                    <a:lstStyle/>
                    <a:p>
                      <a:r>
                        <a:rPr lang="en-AE" dirty="0"/>
                        <a:t>Coercive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E" dirty="0"/>
                        <a:t>Authoritative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E" dirty="0"/>
                        <a:t>Affiliative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E" dirty="0"/>
                        <a:t>Democratic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E" dirty="0"/>
                        <a:t>Pacesetting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E" dirty="0"/>
                        <a:t>Coaching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024163"/>
                  </a:ext>
                </a:extLst>
              </a:tr>
              <a:tr h="1775624">
                <a:tc>
                  <a:txBody>
                    <a:bodyPr/>
                    <a:lstStyle/>
                    <a:p>
                      <a:pPr marL="134938" indent="-1349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AE" dirty="0"/>
                        <a:t>Demands that people comply</a:t>
                      </a:r>
                    </a:p>
                    <a:p>
                      <a:pPr marL="134938" indent="-1349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AE" dirty="0"/>
                        <a:t>Drive to achieve, self-control</a:t>
                      </a:r>
                    </a:p>
                    <a:p>
                      <a:pPr marL="134938" indent="-1349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AE" b="1" dirty="0"/>
                        <a:t>Key phrase</a:t>
                      </a:r>
                      <a:r>
                        <a:rPr lang="en-AE" dirty="0"/>
                        <a:t>: “Do what </a:t>
                      </a:r>
                      <a:r>
                        <a:rPr lang="en-US" dirty="0"/>
                        <a:t>I</a:t>
                      </a:r>
                      <a:r>
                        <a:rPr lang="en-AE" dirty="0"/>
                        <a:t> tell you”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4938" indent="-1349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AE" dirty="0"/>
                        <a:t>Leads with a clear vision</a:t>
                      </a:r>
                    </a:p>
                    <a:p>
                      <a:pPr marL="134938" indent="-1349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AE" dirty="0"/>
                        <a:t>Self-confidence, empathy</a:t>
                      </a:r>
                    </a:p>
                    <a:p>
                      <a:pPr marL="134938" indent="-1349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AE" b="1" dirty="0"/>
                        <a:t>Key phrase</a:t>
                      </a:r>
                      <a:r>
                        <a:rPr lang="en-AE" dirty="0"/>
                        <a:t>: “</a:t>
                      </a:r>
                      <a:r>
                        <a:rPr lang="en-US" dirty="0"/>
                        <a:t>Come with me</a:t>
                      </a:r>
                      <a:r>
                        <a:rPr lang="en-AE" dirty="0"/>
                        <a:t>”</a:t>
                      </a:r>
                    </a:p>
                    <a:p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4938" indent="-1349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AE" dirty="0"/>
                        <a:t>Creates harmany, builds bonds</a:t>
                      </a:r>
                    </a:p>
                    <a:p>
                      <a:pPr marL="134938" indent="-1349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AE" dirty="0"/>
                        <a:t>Empathy, good relationships, and communication skills</a:t>
                      </a:r>
                    </a:p>
                    <a:p>
                      <a:pPr marL="134938" indent="-1349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AE" b="1" dirty="0"/>
                        <a:t>Key phrase</a:t>
                      </a:r>
                      <a:r>
                        <a:rPr lang="en-AE" dirty="0"/>
                        <a:t>: “People come first”</a:t>
                      </a:r>
                    </a:p>
                    <a:p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4938" indent="-1349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AE" dirty="0"/>
                        <a:t>Consensus through participation</a:t>
                      </a:r>
                    </a:p>
                    <a:p>
                      <a:pPr marL="134938" indent="-1349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AE" dirty="0"/>
                        <a:t>Collaboration, team spirit, and communication skills</a:t>
                      </a:r>
                    </a:p>
                    <a:p>
                      <a:pPr marL="134938" indent="-1349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AE" b="1" dirty="0"/>
                        <a:t>Key phrase</a:t>
                      </a:r>
                      <a:r>
                        <a:rPr lang="en-AE" dirty="0"/>
                        <a:t>: “</a:t>
                      </a:r>
                      <a:r>
                        <a:rPr lang="en-US" dirty="0"/>
                        <a:t>What do you think?</a:t>
                      </a:r>
                      <a:r>
                        <a:rPr lang="en-AE" dirty="0"/>
                        <a:t>”</a:t>
                      </a:r>
                    </a:p>
                    <a:p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4938" indent="-1349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AE" dirty="0"/>
                        <a:t>Seys high performance standards</a:t>
                      </a:r>
                    </a:p>
                    <a:p>
                      <a:pPr marL="134938" indent="-1349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AE" dirty="0"/>
                        <a:t>Drive to achieve, conciousness</a:t>
                      </a:r>
                    </a:p>
                    <a:p>
                      <a:pPr marL="134938" indent="-1349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AE" b="1" dirty="0"/>
                        <a:t>Key phrase</a:t>
                      </a:r>
                      <a:r>
                        <a:rPr lang="en-AE" dirty="0"/>
                        <a:t>: “Do as </a:t>
                      </a:r>
                      <a:r>
                        <a:rPr lang="en-US" dirty="0"/>
                        <a:t>I</a:t>
                      </a:r>
                      <a:r>
                        <a:rPr lang="en-AE" dirty="0"/>
                        <a:t> do”</a:t>
                      </a:r>
                    </a:p>
                    <a:p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4938" indent="-1349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AE" dirty="0"/>
                        <a:t>Develop skills in other people</a:t>
                      </a:r>
                    </a:p>
                    <a:p>
                      <a:pPr marL="134938" indent="-1349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AE" dirty="0"/>
                        <a:t>Developing others, self-awareness</a:t>
                      </a:r>
                    </a:p>
                    <a:p>
                      <a:pPr marL="134938" indent="-1349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AE" b="1" dirty="0"/>
                        <a:t>Key phrase</a:t>
                      </a:r>
                      <a:r>
                        <a:rPr lang="en-AE" dirty="0"/>
                        <a:t>: “</a:t>
                      </a:r>
                      <a:r>
                        <a:rPr lang="en-US" dirty="0"/>
                        <a:t>Try this</a:t>
                      </a:r>
                      <a:r>
                        <a:rPr lang="en-AE" dirty="0"/>
                        <a:t>”</a:t>
                      </a:r>
                    </a:p>
                    <a:p>
                      <a:endParaRPr lang="en-A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319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96314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8"/>
  <p:tag name="ARTICULATE_SLIDE_THUMBNAIL_REFRESH" val="1"/>
  <p:tag name="ARTICULATE_DESIGN_ID_OFFICE THEME" val="Zww6o0dV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451</Words>
  <Application>Microsoft Macintosh PowerPoint</Application>
  <PresentationFormat>Widescreen</PresentationFormat>
  <Paragraphs>105</Paragraphs>
  <Slides>30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Bebas Neue</vt:lpstr>
      <vt:lpstr>Calibri</vt:lpstr>
      <vt:lpstr>Office Theme</vt:lpstr>
      <vt:lpstr>PowerPoint Presentation</vt:lpstr>
      <vt:lpstr>Known leaders</vt:lpstr>
      <vt:lpstr>PowerPoint Presentation</vt:lpstr>
      <vt:lpstr>PowerPoint Presentation</vt:lpstr>
      <vt:lpstr>PowerPoint Presentation</vt:lpstr>
      <vt:lpstr>Being a leader</vt:lpstr>
      <vt:lpstr>Leader vs. Manager</vt:lpstr>
      <vt:lpstr>Leader AND Manager</vt:lpstr>
      <vt:lpstr>Leadership styles</vt:lpstr>
      <vt:lpstr>SITUATIONAL Leadership MOPEL</vt:lpstr>
      <vt:lpstr>SITUATIONAL Leadership MOPEL</vt:lpstr>
      <vt:lpstr>Forming a team</vt:lpstr>
      <vt:lpstr>Leading through a crisis</vt:lpstr>
      <vt:lpstr>Leading through a crisis</vt:lpstr>
      <vt:lpstr>Characteristics of a leader</vt:lpstr>
      <vt:lpstr>How to become a great leader</vt:lpstr>
      <vt:lpstr>Closing the circle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Dieter Dratwa</dc:creator>
  <cp:keywords/>
  <dc:description/>
  <cp:lastModifiedBy>Dieter Dratwa</cp:lastModifiedBy>
  <cp:revision>18</cp:revision>
  <dcterms:created xsi:type="dcterms:W3CDTF">2020-10-20T08:29:15Z</dcterms:created>
  <dcterms:modified xsi:type="dcterms:W3CDTF">2020-10-21T02:00:10Z</dcterms:modified>
  <cp:category/>
</cp:coreProperties>
</file>