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6" r:id="rId2"/>
    <p:sldId id="291" r:id="rId3"/>
    <p:sldId id="287" r:id="rId4"/>
    <p:sldId id="292" r:id="rId5"/>
    <p:sldId id="293" r:id="rId6"/>
    <p:sldId id="296" r:id="rId7"/>
    <p:sldId id="294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DE8"/>
    <a:srgbClr val="037C03"/>
    <a:srgbClr val="438E00"/>
    <a:srgbClr val="7B00E4"/>
    <a:srgbClr val="EAEC5E"/>
    <a:srgbClr val="FCFEB9"/>
    <a:srgbClr val="3365FB"/>
    <a:srgbClr val="FFD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7" autoAdjust="0"/>
    <p:restoredTop sz="86678" autoAdjust="0"/>
  </p:normalViewPr>
  <p:slideViewPr>
    <p:cSldViewPr>
      <p:cViewPr varScale="1">
        <p:scale>
          <a:sx n="61" d="100"/>
          <a:sy n="61" d="100"/>
        </p:scale>
        <p:origin x="14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8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37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993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5650" cy="3425825"/>
          </a:xfrm>
          <a:prstGeom prst="rect">
            <a:avLst/>
          </a:prstGeo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46875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 spd="med" advClick="0" advTm="5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 spd="med" advClick="0" advTm="5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620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00200"/>
            <a:ext cx="7848600" cy="2400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4152900"/>
            <a:ext cx="65532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 spd="med" advClick="0" advTm="5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p:transition spd="med" advClick="0" advTm="5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otary.org/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780338" y="4805363"/>
            <a:ext cx="1363662" cy="20526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03325" cy="18954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 useBgFill="1"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ln w="12700">
            <a:solidFill>
              <a:srgbClr val="FFD83D"/>
            </a:solidFill>
            <a:miter lim="800000"/>
            <a:headEnd/>
            <a:tailEnd/>
          </a:ln>
          <a:effectLst>
            <a:outerShdw dist="71842" dir="2700000" algn="ctr" rotWithShape="0">
              <a:srgbClr val="FFD83D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7620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6" descr="1rotary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8486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143000" y="1219200"/>
            <a:ext cx="7315200" cy="76200"/>
            <a:chOff x="384" y="1104"/>
            <a:chExt cx="4800" cy="4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384" y="1104"/>
              <a:ext cx="4800" cy="0"/>
            </a:xfrm>
            <a:prstGeom prst="line">
              <a:avLst/>
            </a:prstGeom>
            <a:noFill/>
            <a:ln w="76200">
              <a:solidFill>
                <a:srgbClr val="FFD83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V="1">
              <a:off x="384" y="1152"/>
              <a:ext cx="480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</p:grpSp>
      <p:pic>
        <p:nvPicPr>
          <p:cNvPr id="1034" name="Picture 10" descr="riemblem_c_lar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5" r:id="rId3"/>
    <p:sldLayoutId id="2147483696" r:id="rId4"/>
  </p:sldLayoutIdLst>
  <p:transition spd="med" advClick="0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s%20MJW%20local\Rotary\01_-_Secret_Garden_-_Sometimes_When_It_Rains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</a:t>
            </a:r>
          </a:p>
        </p:txBody>
      </p:sp>
      <p:sp>
        <p:nvSpPr>
          <p:cNvPr id="6147" name="Rectangle 3" descr="1rotary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24384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Rotary Club of </a:t>
            </a:r>
            <a:r>
              <a:rPr lang="en-US" dirty="0" err="1" smtClean="0"/>
              <a:t>Caloundra</a:t>
            </a:r>
            <a:r>
              <a:rPr lang="en-US" dirty="0" smtClean="0"/>
              <a:t> </a:t>
            </a:r>
            <a:r>
              <a:rPr lang="en-US" dirty="0" err="1" smtClean="0"/>
              <a:t>Inc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10 years of: </a:t>
            </a:r>
            <a:endParaRPr lang="en-US" dirty="0"/>
          </a:p>
          <a:p>
            <a:pPr algn="ctr">
              <a:buNone/>
            </a:pPr>
            <a:r>
              <a:rPr lang="en-US" dirty="0" smtClean="0"/>
              <a:t>FAIM / RAWCS Projects </a:t>
            </a:r>
          </a:p>
          <a:p>
            <a:pPr algn="ctr">
              <a:buNone/>
            </a:pPr>
            <a:r>
              <a:rPr lang="en-US" dirty="0" smtClean="0"/>
              <a:t>2005 - 2015</a:t>
            </a:r>
          </a:p>
        </p:txBody>
      </p:sp>
      <p:pic>
        <p:nvPicPr>
          <p:cNvPr id="6148" name="Picture 11" descr="RI wine glass Art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772975" y="4152900"/>
            <a:ext cx="2531249" cy="2247900"/>
          </a:xfrm>
        </p:spPr>
      </p:pic>
      <p:pic>
        <p:nvPicPr>
          <p:cNvPr id="96268" name="01_-_Secret_Garden_-_Sometimes_When_It_Rain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6800" y="55626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6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28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Gizo – October 2011</a:t>
            </a:r>
          </a:p>
        </p:txBody>
      </p:sp>
      <p:sp>
        <p:nvSpPr>
          <p:cNvPr id="28675" name="Rectangle 3" descr="1rotary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8153400" cy="5181600"/>
          </a:xfrm>
        </p:spPr>
        <p:txBody>
          <a:bodyPr/>
          <a:lstStyle/>
          <a:p>
            <a:r>
              <a:rPr lang="en-AU" dirty="0" err="1" smtClean="0"/>
              <a:t>Ngari</a:t>
            </a:r>
            <a:r>
              <a:rPr lang="en-AU" dirty="0" smtClean="0"/>
              <a:t> </a:t>
            </a:r>
            <a:r>
              <a:rPr lang="en-AU" dirty="0"/>
              <a:t>School Water and Sanitation</a:t>
            </a:r>
          </a:p>
          <a:p>
            <a:r>
              <a:rPr lang="en-AU" dirty="0" smtClean="0"/>
              <a:t> </a:t>
            </a:r>
            <a:r>
              <a:rPr lang="en-AU" dirty="0"/>
              <a:t>Project Value	:	 $2k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 smtClean="0"/>
              <a:t>Participants: Jim </a:t>
            </a:r>
            <a:r>
              <a:rPr lang="en-AU" dirty="0"/>
              <a:t>Adam (Died during </a:t>
            </a:r>
            <a:r>
              <a:rPr lang="en-AU" dirty="0" smtClean="0"/>
              <a:t>project) </a:t>
            </a:r>
            <a:endParaRPr lang="en-AU" dirty="0"/>
          </a:p>
        </p:txBody>
      </p:sp>
      <p:pic>
        <p:nvPicPr>
          <p:cNvPr id="4" name="Picture 5" descr="D9600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43800" y="0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126715"/>
      </p:ext>
    </p:extLst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Gizo –2012</a:t>
            </a:r>
          </a:p>
        </p:txBody>
      </p:sp>
      <p:sp>
        <p:nvSpPr>
          <p:cNvPr id="28675" name="Rectangle 3" descr="1rotary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8153400" cy="5181600"/>
          </a:xfrm>
        </p:spPr>
        <p:txBody>
          <a:bodyPr/>
          <a:lstStyle/>
          <a:p>
            <a:r>
              <a:rPr lang="en-AU" dirty="0" smtClean="0"/>
              <a:t>Vocational </a:t>
            </a:r>
            <a:r>
              <a:rPr lang="en-AU" dirty="0"/>
              <a:t>Training Team Komaki to </a:t>
            </a:r>
            <a:r>
              <a:rPr lang="en-AU" dirty="0" smtClean="0"/>
              <a:t>Gizo</a:t>
            </a:r>
            <a:r>
              <a:rPr lang="en-AU" dirty="0"/>
              <a:t> </a:t>
            </a:r>
          </a:p>
          <a:p>
            <a:r>
              <a:rPr lang="en-AU" dirty="0"/>
              <a:t> Project Value	:	 $2k.</a:t>
            </a:r>
          </a:p>
          <a:p>
            <a:r>
              <a:rPr lang="en-AU" dirty="0" smtClean="0"/>
              <a:t>Participants: Genta Tsukimori</a:t>
            </a:r>
            <a:endParaRPr lang="en-AU" dirty="0"/>
          </a:p>
        </p:txBody>
      </p:sp>
      <p:pic>
        <p:nvPicPr>
          <p:cNvPr id="4" name="Picture 5" descr="D9600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43800" y="0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415048"/>
      </p:ext>
    </p:extLst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smtClean="0"/>
              <a:t>Gizo </a:t>
            </a:r>
            <a:r>
              <a:rPr lang="en-AU" sz="4000" smtClean="0"/>
              <a:t>– September 2015</a:t>
            </a:r>
            <a:endParaRPr lang="en-AU" sz="4000" dirty="0" smtClean="0"/>
          </a:p>
        </p:txBody>
      </p:sp>
      <p:sp>
        <p:nvSpPr>
          <p:cNvPr id="28675" name="Rectangle 3" descr="1rotary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8153400" cy="5181600"/>
          </a:xfrm>
        </p:spPr>
        <p:txBody>
          <a:bodyPr/>
          <a:lstStyle/>
          <a:p>
            <a:r>
              <a:rPr lang="en-AU" dirty="0" err="1" smtClean="0"/>
              <a:t>Sassamunga</a:t>
            </a:r>
            <a:r>
              <a:rPr lang="en-AU" dirty="0" smtClean="0"/>
              <a:t> </a:t>
            </a:r>
            <a:r>
              <a:rPr lang="en-AU" dirty="0"/>
              <a:t>Water and Sanitation </a:t>
            </a:r>
            <a:r>
              <a:rPr lang="en-AU" dirty="0" err="1"/>
              <a:t>Choisoul</a:t>
            </a:r>
            <a:r>
              <a:rPr lang="en-AU" dirty="0"/>
              <a:t> province</a:t>
            </a:r>
          </a:p>
          <a:p>
            <a:r>
              <a:rPr lang="en-AU" dirty="0"/>
              <a:t>Part of Global Grant, see </a:t>
            </a:r>
            <a:r>
              <a:rPr lang="en-AU" dirty="0" smtClean="0"/>
              <a:t>next </a:t>
            </a:r>
            <a:r>
              <a:rPr lang="en-AU" dirty="0" err="1" smtClean="0"/>
              <a:t>sllide</a:t>
            </a:r>
            <a:endParaRPr lang="en-AU" dirty="0"/>
          </a:p>
          <a:p>
            <a:r>
              <a:rPr lang="en-AU" dirty="0"/>
              <a:t> Project Value	:	 $5k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 smtClean="0"/>
              <a:t>Participants: Genta </a:t>
            </a:r>
            <a:r>
              <a:rPr lang="en-AU" dirty="0"/>
              <a:t>Tsukimori, Darryl Laing, </a:t>
            </a:r>
            <a:r>
              <a:rPr lang="en-AU" dirty="0" smtClean="0"/>
              <a:t>Jim </a:t>
            </a:r>
            <a:r>
              <a:rPr lang="en-AU" dirty="0"/>
              <a:t>Lombard, Merv Paddison Bill </a:t>
            </a:r>
            <a:r>
              <a:rPr lang="en-AU" dirty="0" err="1"/>
              <a:t>Lavery</a:t>
            </a:r>
            <a:endParaRPr lang="en-AU" dirty="0"/>
          </a:p>
        </p:txBody>
      </p:sp>
      <p:pic>
        <p:nvPicPr>
          <p:cNvPr id="4" name="Picture 5" descr="D9600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43800" y="0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311207"/>
      </p:ext>
    </p:extLst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Gizo –2015-2016</a:t>
            </a:r>
          </a:p>
        </p:txBody>
      </p:sp>
      <p:sp>
        <p:nvSpPr>
          <p:cNvPr id="28675" name="Rectangle 3" descr="1rotary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8153400" cy="5181600"/>
          </a:xfrm>
        </p:spPr>
        <p:txBody>
          <a:bodyPr/>
          <a:lstStyle/>
          <a:p>
            <a:r>
              <a:rPr lang="en-AU" dirty="0" smtClean="0"/>
              <a:t>Western </a:t>
            </a:r>
            <a:r>
              <a:rPr lang="en-AU" dirty="0"/>
              <a:t>Province Water, Sanitation: </a:t>
            </a:r>
            <a:r>
              <a:rPr lang="en-AU" dirty="0" err="1"/>
              <a:t>Sassamunga</a:t>
            </a:r>
            <a:r>
              <a:rPr lang="en-AU" dirty="0"/>
              <a:t>, </a:t>
            </a:r>
            <a:r>
              <a:rPr lang="en-AU" dirty="0" err="1"/>
              <a:t>Pienuna</a:t>
            </a:r>
            <a:r>
              <a:rPr lang="en-AU" dirty="0"/>
              <a:t>, </a:t>
            </a:r>
            <a:r>
              <a:rPr lang="en-AU" dirty="0" err="1"/>
              <a:t>Mburi</a:t>
            </a:r>
            <a:r>
              <a:rPr lang="en-AU" dirty="0"/>
              <a:t>, </a:t>
            </a:r>
            <a:r>
              <a:rPr lang="en-AU" dirty="0" err="1"/>
              <a:t>Vonunu</a:t>
            </a:r>
            <a:r>
              <a:rPr lang="en-AU" dirty="0"/>
              <a:t>, </a:t>
            </a:r>
            <a:r>
              <a:rPr lang="en-AU" dirty="0" err="1"/>
              <a:t>Suparto</a:t>
            </a:r>
            <a:r>
              <a:rPr lang="en-AU" dirty="0"/>
              <a:t> &amp; </a:t>
            </a:r>
            <a:r>
              <a:rPr lang="en-AU" dirty="0" err="1"/>
              <a:t>Bibolo</a:t>
            </a:r>
            <a:r>
              <a:rPr lang="en-AU" dirty="0"/>
              <a:t> schools, </a:t>
            </a:r>
            <a:r>
              <a:rPr lang="en-AU" dirty="0" err="1"/>
              <a:t>Vori</a:t>
            </a:r>
            <a:r>
              <a:rPr lang="en-AU" dirty="0"/>
              <a:t> </a:t>
            </a:r>
            <a:r>
              <a:rPr lang="en-AU" dirty="0" err="1"/>
              <a:t>Vori</a:t>
            </a:r>
            <a:r>
              <a:rPr lang="en-AU" dirty="0"/>
              <a:t> community and </a:t>
            </a:r>
            <a:r>
              <a:rPr lang="en-AU" dirty="0" err="1"/>
              <a:t>Pienuna</a:t>
            </a:r>
            <a:r>
              <a:rPr lang="en-AU" dirty="0"/>
              <a:t> nurse aid </a:t>
            </a:r>
            <a:r>
              <a:rPr lang="en-AU" dirty="0" smtClean="0"/>
              <a:t>station</a:t>
            </a:r>
            <a:endParaRPr lang="en-AU" dirty="0"/>
          </a:p>
          <a:p>
            <a:r>
              <a:rPr lang="en-AU" dirty="0"/>
              <a:t>As per Global Grant by Gordon Watson </a:t>
            </a:r>
            <a:r>
              <a:rPr lang="en-AU" dirty="0" smtClean="0"/>
              <a:t>GG1417603</a:t>
            </a:r>
            <a:endParaRPr lang="en-AU" dirty="0"/>
          </a:p>
          <a:p>
            <a:r>
              <a:rPr lang="en-AU" dirty="0"/>
              <a:t>Project Value	:	 $57k.</a:t>
            </a:r>
          </a:p>
        </p:txBody>
      </p:sp>
      <p:pic>
        <p:nvPicPr>
          <p:cNvPr id="4" name="Picture 5" descr="D9600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43800" y="0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7734573"/>
      </p:ext>
    </p:extLst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620000" cy="838200"/>
          </a:xfrm>
        </p:spPr>
        <p:txBody>
          <a:bodyPr/>
          <a:lstStyle/>
          <a:p>
            <a:r>
              <a:rPr lang="en-AU" sz="3200" b="0" dirty="0" err="1"/>
              <a:t>Pienuna</a:t>
            </a:r>
            <a:r>
              <a:rPr lang="en-AU" sz="3200" b="0" dirty="0"/>
              <a:t> Primary School, </a:t>
            </a:r>
            <a:r>
              <a:rPr lang="en-AU" sz="3200" b="0" dirty="0" err="1"/>
              <a:t>Ranongga</a:t>
            </a:r>
            <a:r>
              <a:rPr lang="en-AU" sz="3200" b="0" dirty="0"/>
              <a:t> Island</a:t>
            </a:r>
            <a:endParaRPr lang="en-A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1"/>
            <a:ext cx="3962400" cy="3001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803" y="1295400"/>
            <a:ext cx="4286250" cy="3133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408" y="3743325"/>
            <a:ext cx="42862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20378"/>
      </p:ext>
    </p:extLst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620000" cy="838200"/>
          </a:xfrm>
        </p:spPr>
        <p:txBody>
          <a:bodyPr/>
          <a:lstStyle/>
          <a:p>
            <a:r>
              <a:rPr lang="en-AU" sz="3200" b="0" dirty="0" err="1" smtClean="0"/>
              <a:t>Mburi</a:t>
            </a:r>
            <a:r>
              <a:rPr lang="en-AU" sz="3200" b="0" dirty="0" smtClean="0"/>
              <a:t> Schools, </a:t>
            </a:r>
            <a:r>
              <a:rPr lang="en-AU" sz="3200" b="0" dirty="0" err="1"/>
              <a:t>Ranongga</a:t>
            </a:r>
            <a:r>
              <a:rPr lang="en-AU" sz="3200" b="0" dirty="0"/>
              <a:t> Island</a:t>
            </a:r>
            <a:endParaRPr lang="en-A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3810000" cy="2827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4275667"/>
            <a:ext cx="4286250" cy="240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295401"/>
            <a:ext cx="3657600" cy="35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31516"/>
      </p:ext>
    </p:extLst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smtClean="0"/>
              <a:t>Gizo ~ Solomon Islands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algn="ctr">
              <a:buNone/>
            </a:pPr>
            <a:r>
              <a:rPr lang="en-AU" sz="2800" dirty="0" smtClean="0"/>
              <a:t>Gizo has interesting WWII history in that it was where John F Kennedy’s (later President of USA) patrol boat PT109 was sunk by Japanese destroyer </a:t>
            </a:r>
            <a:r>
              <a:rPr lang="en-AU" sz="2800" dirty="0" err="1" smtClean="0"/>
              <a:t>Amagiri</a:t>
            </a:r>
            <a:r>
              <a:rPr lang="en-AU" sz="2800" dirty="0" smtClean="0"/>
              <a:t>.</a:t>
            </a:r>
            <a:endParaRPr lang="en-AU" sz="2800" dirty="0"/>
          </a:p>
        </p:txBody>
      </p:sp>
      <p:pic>
        <p:nvPicPr>
          <p:cNvPr id="29699" name="Picture 5" descr="D9600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69968" y="0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Gizo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124200"/>
            <a:ext cx="6248400" cy="355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7" descr="arrow_across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267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Gizo – February 2005</a:t>
            </a:r>
          </a:p>
        </p:txBody>
      </p:sp>
      <p:sp>
        <p:nvSpPr>
          <p:cNvPr id="28675" name="Rectangle 3" descr="1rotary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8153400" cy="5181600"/>
          </a:xfrm>
        </p:spPr>
        <p:txBody>
          <a:bodyPr/>
          <a:lstStyle/>
          <a:p>
            <a:r>
              <a:rPr lang="en-AU" dirty="0" smtClean="0"/>
              <a:t>Upgrade </a:t>
            </a:r>
            <a:r>
              <a:rPr lang="en-AU" dirty="0"/>
              <a:t>Outpatients at old Gizo hospital - renovating outpatients’ area including pharmacy supplies and birthing </a:t>
            </a:r>
            <a:r>
              <a:rPr lang="en-AU" dirty="0" smtClean="0"/>
              <a:t>kits &amp; school supplies at </a:t>
            </a:r>
            <a:r>
              <a:rPr lang="en-AU" dirty="0" err="1" smtClean="0"/>
              <a:t>Ngari</a:t>
            </a:r>
            <a:r>
              <a:rPr lang="en-AU" dirty="0" smtClean="0"/>
              <a:t> </a:t>
            </a:r>
            <a:r>
              <a:rPr lang="en-AU" dirty="0"/>
              <a:t>school </a:t>
            </a:r>
            <a:endParaRPr lang="en-AU" dirty="0" smtClean="0"/>
          </a:p>
          <a:p>
            <a:r>
              <a:rPr lang="en-AU" dirty="0" smtClean="0"/>
              <a:t>Project </a:t>
            </a:r>
            <a:r>
              <a:rPr lang="en-AU" dirty="0"/>
              <a:t>Value	:	 $20k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 smtClean="0"/>
              <a:t>Participants: Mr </a:t>
            </a:r>
            <a:r>
              <a:rPr lang="en-AU" dirty="0"/>
              <a:t>Ian Belcher, Mr Mark Ward, Ms Juliana Neill, Ms Genevieve Neill, Mr Merv Paddison, Mr Lyn Roberts</a:t>
            </a:r>
            <a:r>
              <a:rPr lang="en-US" dirty="0"/>
              <a:t> </a:t>
            </a:r>
            <a:endParaRPr lang="en-AU" dirty="0"/>
          </a:p>
        </p:txBody>
      </p:sp>
      <p:pic>
        <p:nvPicPr>
          <p:cNvPr id="4" name="Picture 5" descr="D9600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43800" y="0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Gizo – February 2005</a:t>
            </a:r>
            <a:endParaRPr lang="en-AU" sz="4000" dirty="0" smtClean="0"/>
          </a:p>
        </p:txBody>
      </p:sp>
      <p:pic>
        <p:nvPicPr>
          <p:cNvPr id="30723" name="Picture 4" descr="D9600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69968" y="0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Giz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02088"/>
            <a:ext cx="38100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Giz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0"/>
            <a:ext cx="36020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Gizo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287838"/>
            <a:ext cx="34290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Giz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71600"/>
            <a:ext cx="38862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Gizo – February 2006</a:t>
            </a:r>
          </a:p>
        </p:txBody>
      </p:sp>
      <p:sp>
        <p:nvSpPr>
          <p:cNvPr id="28675" name="Rectangle 3" descr="1rotary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8153400" cy="5181600"/>
          </a:xfrm>
        </p:spPr>
        <p:txBody>
          <a:bodyPr/>
          <a:lstStyle/>
          <a:p>
            <a:r>
              <a:rPr lang="en-AU" dirty="0" err="1" smtClean="0"/>
              <a:t>Ngari</a:t>
            </a:r>
            <a:r>
              <a:rPr lang="en-AU" dirty="0" smtClean="0"/>
              <a:t> school - </a:t>
            </a:r>
            <a:r>
              <a:rPr lang="en-AU" dirty="0"/>
              <a:t>provide a water system, sanitation and library and temporary medical support for the surrounding </a:t>
            </a:r>
            <a:r>
              <a:rPr lang="en-AU" dirty="0" smtClean="0"/>
              <a:t>villages</a:t>
            </a:r>
            <a:endParaRPr lang="en-AU" dirty="0"/>
          </a:p>
          <a:p>
            <a:r>
              <a:rPr lang="en-AU" dirty="0"/>
              <a:t>Project Value	:	 $60k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 smtClean="0"/>
              <a:t>Participants: Anne </a:t>
            </a:r>
            <a:r>
              <a:rPr lang="en-AU" dirty="0"/>
              <a:t>&amp; Merv Paddison, Alan Bethune</a:t>
            </a:r>
          </a:p>
        </p:txBody>
      </p:sp>
      <p:pic>
        <p:nvPicPr>
          <p:cNvPr id="4" name="Picture 5" descr="D9600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43800" y="0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051055"/>
      </p:ext>
    </p:extLst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Gizo – Oct/Nov 2007</a:t>
            </a:r>
          </a:p>
        </p:txBody>
      </p:sp>
      <p:sp>
        <p:nvSpPr>
          <p:cNvPr id="28675" name="Rectangle 3" descr="1rotary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8153400" cy="5181600"/>
          </a:xfrm>
        </p:spPr>
        <p:txBody>
          <a:bodyPr/>
          <a:lstStyle/>
          <a:p>
            <a:r>
              <a:rPr lang="en-AU" sz="2800" dirty="0" smtClean="0"/>
              <a:t>Install </a:t>
            </a:r>
            <a:r>
              <a:rPr lang="en-AU" sz="2800" dirty="0"/>
              <a:t>8 Tanks. Five of them to be installed on School Teachers Houses in Gizo itself, the other three </a:t>
            </a:r>
            <a:r>
              <a:rPr lang="en-AU" sz="2800" dirty="0" smtClean="0"/>
              <a:t>to </a:t>
            </a:r>
            <a:r>
              <a:rPr lang="en-AU" sz="2800" dirty="0"/>
              <a:t>go to Schools in Villages on the islands of </a:t>
            </a:r>
            <a:r>
              <a:rPr lang="en-AU" sz="2800" dirty="0" err="1"/>
              <a:t>Rannonga</a:t>
            </a:r>
            <a:r>
              <a:rPr lang="en-AU" sz="2800" dirty="0"/>
              <a:t> and Vella La Vella.</a:t>
            </a:r>
          </a:p>
          <a:p>
            <a:r>
              <a:rPr lang="en-AU" sz="2800" dirty="0"/>
              <a:t>Gizo Primary and High Schools Libraries and cleaning and painting Home Economics area of the School and putting in two new cook tops complete with gas tanks</a:t>
            </a:r>
            <a:r>
              <a:rPr lang="en-AU" sz="2800" dirty="0" smtClean="0"/>
              <a:t>.</a:t>
            </a:r>
            <a:endParaRPr lang="en-AU" sz="2800" dirty="0"/>
          </a:p>
          <a:p>
            <a:r>
              <a:rPr lang="en-AU" sz="2800" dirty="0"/>
              <a:t>Project Value	:	 $40k</a:t>
            </a:r>
            <a:r>
              <a:rPr lang="en-AU" sz="2800" dirty="0" smtClean="0"/>
              <a:t>.</a:t>
            </a:r>
            <a:endParaRPr lang="en-AU" sz="2800" dirty="0"/>
          </a:p>
          <a:p>
            <a:r>
              <a:rPr lang="en-AU" sz="2800" dirty="0" smtClean="0"/>
              <a:t>Participants: Norm </a:t>
            </a:r>
            <a:r>
              <a:rPr lang="en-AU" sz="2800" dirty="0"/>
              <a:t>Bourguignon, Ron Strong, Jim Adam</a:t>
            </a:r>
          </a:p>
        </p:txBody>
      </p:sp>
      <p:pic>
        <p:nvPicPr>
          <p:cNvPr id="4" name="Picture 5" descr="D9600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43800" y="0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376376"/>
      </p:ext>
    </p:extLst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Gizo –2008-2009</a:t>
            </a:r>
          </a:p>
        </p:txBody>
      </p:sp>
      <p:sp>
        <p:nvSpPr>
          <p:cNvPr id="28675" name="Rectangle 3" descr="1rotary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8153400" cy="5181600"/>
          </a:xfrm>
        </p:spPr>
        <p:txBody>
          <a:bodyPr/>
          <a:lstStyle/>
          <a:p>
            <a:r>
              <a:rPr lang="en-AU" b="1" dirty="0"/>
              <a:t>October 2008</a:t>
            </a:r>
            <a:endParaRPr lang="en-AU" dirty="0"/>
          </a:p>
          <a:p>
            <a:r>
              <a:rPr lang="en-AU" dirty="0"/>
              <a:t>Build two classrooms at Goldie School Munda </a:t>
            </a:r>
            <a:r>
              <a:rPr lang="en-AU" dirty="0" smtClean="0"/>
              <a:t>Island</a:t>
            </a:r>
            <a:endParaRPr lang="en-AU" dirty="0"/>
          </a:p>
          <a:p>
            <a:r>
              <a:rPr lang="en-AU" dirty="0"/>
              <a:t> Norm donated a water tank for </a:t>
            </a:r>
            <a:r>
              <a:rPr lang="en-AU" dirty="0" smtClean="0"/>
              <a:t>project</a:t>
            </a:r>
          </a:p>
          <a:p>
            <a:endParaRPr lang="en-AU" dirty="0" smtClean="0"/>
          </a:p>
          <a:p>
            <a:r>
              <a:rPr lang="en-AU" b="1" dirty="0"/>
              <a:t>June 2009</a:t>
            </a:r>
            <a:endParaRPr lang="en-AU" dirty="0"/>
          </a:p>
          <a:p>
            <a:r>
              <a:rPr lang="en-AU" dirty="0"/>
              <a:t>Julianna arranged stationery for DIK container</a:t>
            </a:r>
          </a:p>
          <a:p>
            <a:endParaRPr lang="en-AU" dirty="0"/>
          </a:p>
        </p:txBody>
      </p:sp>
      <p:pic>
        <p:nvPicPr>
          <p:cNvPr id="4" name="Picture 5" descr="D9600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43800" y="0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948803"/>
      </p:ext>
    </p:extLst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Gizo – April 2010</a:t>
            </a:r>
          </a:p>
        </p:txBody>
      </p:sp>
      <p:sp>
        <p:nvSpPr>
          <p:cNvPr id="28675" name="Rectangle 3" descr="1rotary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8153400" cy="5181600"/>
          </a:xfrm>
        </p:spPr>
        <p:txBody>
          <a:bodyPr/>
          <a:lstStyle/>
          <a:p>
            <a:r>
              <a:rPr lang="en-AU" dirty="0" smtClean="0"/>
              <a:t>Nurses </a:t>
            </a:r>
            <a:r>
              <a:rPr lang="en-AU" dirty="0"/>
              <a:t>Aid </a:t>
            </a:r>
            <a:r>
              <a:rPr lang="en-AU" dirty="0" err="1"/>
              <a:t>Station~Ngari</a:t>
            </a:r>
            <a:r>
              <a:rPr lang="en-AU" dirty="0"/>
              <a:t>, Gizo </a:t>
            </a:r>
            <a:r>
              <a:rPr lang="en-AU" dirty="0" smtClean="0"/>
              <a:t>Island, sponsored </a:t>
            </a:r>
            <a:r>
              <a:rPr lang="en-AU" dirty="0"/>
              <a:t>by SC Rotary (Trevor Taylor) &amp; RC of Sydney Cove (Mike Austin).</a:t>
            </a:r>
          </a:p>
          <a:p>
            <a:r>
              <a:rPr lang="en-AU" dirty="0"/>
              <a:t>This project will allow a Nurse to be stationed at </a:t>
            </a:r>
            <a:r>
              <a:rPr lang="en-AU" dirty="0" err="1"/>
              <a:t>Ngari</a:t>
            </a:r>
            <a:r>
              <a:rPr lang="en-AU" dirty="0"/>
              <a:t> and provides a much improved environment, especially for childbirth. </a:t>
            </a:r>
          </a:p>
          <a:p>
            <a:r>
              <a:rPr lang="en-AU" dirty="0"/>
              <a:t>Project Value	:	 $25k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/>
              <a:t>Participants</a:t>
            </a:r>
            <a:r>
              <a:rPr lang="en-AU" dirty="0" smtClean="0"/>
              <a:t>: Julianna</a:t>
            </a:r>
            <a:r>
              <a:rPr lang="en-AU" dirty="0"/>
              <a:t>, Paul </a:t>
            </a:r>
            <a:r>
              <a:rPr lang="en-AU" dirty="0" err="1"/>
              <a:t>Hartigan</a:t>
            </a:r>
            <a:r>
              <a:rPr lang="en-AU" dirty="0"/>
              <a:t> and daughters Jessica &amp; Stephanie</a:t>
            </a:r>
          </a:p>
        </p:txBody>
      </p:sp>
      <p:pic>
        <p:nvPicPr>
          <p:cNvPr id="4" name="Picture 5" descr="D9600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43800" y="0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41672"/>
      </p:ext>
    </p:extLst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Gizo – June 2011</a:t>
            </a:r>
          </a:p>
        </p:txBody>
      </p:sp>
      <p:sp>
        <p:nvSpPr>
          <p:cNvPr id="28675" name="Rectangle 3" descr="1rotary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371600"/>
            <a:ext cx="8153400" cy="5181600"/>
          </a:xfrm>
        </p:spPr>
        <p:txBody>
          <a:bodyPr/>
          <a:lstStyle/>
          <a:p>
            <a:r>
              <a:rPr lang="en-AU" dirty="0" smtClean="0"/>
              <a:t>Trevor </a:t>
            </a:r>
            <a:r>
              <a:rPr lang="en-AU" dirty="0"/>
              <a:t>Taylor update: 15 trips to Gizo in the last 6.5 years and undertaken 13 projects. Project funding has averaged $18k per project with 8 volunteers per trip. We have helped 20 villages on 5 islands and improved the lives of 1000’s of people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/>
              <a:t>Project Value to Date:	 ~$230k</a:t>
            </a:r>
            <a:r>
              <a:rPr lang="en-AU" dirty="0" smtClean="0"/>
              <a:t>.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5" descr="D9600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43800" y="0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442193"/>
      </p:ext>
    </p:extLst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member template">
  <a:themeElements>
    <a:clrScheme name="">
      <a:dk1>
        <a:srgbClr val="000000"/>
      </a:dk1>
      <a:lt1>
        <a:srgbClr val="FFFFFF"/>
      </a:lt1>
      <a:dk2>
        <a:srgbClr val="414141"/>
      </a:dk2>
      <a:lt2>
        <a:srgbClr val="00279F"/>
      </a:lt2>
      <a:accent1>
        <a:srgbClr val="00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00"/>
      </a:accent6>
      <a:hlink>
        <a:srgbClr val="00279F"/>
      </a:hlink>
      <a:folHlink>
        <a:srgbClr val="C0C0C0"/>
      </a:folHlink>
    </a:clrScheme>
    <a:fontScheme name="New member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memb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member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member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Pages>4</Pages>
  <Words>411</Words>
  <Application>Microsoft Office PowerPoint</Application>
  <PresentationFormat>On-screen Show (4:3)</PresentationFormat>
  <Paragraphs>55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Monotype Sorts</vt:lpstr>
      <vt:lpstr>Times New Roman</vt:lpstr>
      <vt:lpstr>Wingdings</vt:lpstr>
      <vt:lpstr>New member template</vt:lpstr>
      <vt:lpstr>   </vt:lpstr>
      <vt:lpstr>Gizo ~ Solomon Islands</vt:lpstr>
      <vt:lpstr>Gizo – February 2005</vt:lpstr>
      <vt:lpstr>Gizo – February 2005</vt:lpstr>
      <vt:lpstr>Gizo – February 2006</vt:lpstr>
      <vt:lpstr>Gizo – Oct/Nov 2007</vt:lpstr>
      <vt:lpstr>Gizo –2008-2009</vt:lpstr>
      <vt:lpstr>Gizo – April 2010</vt:lpstr>
      <vt:lpstr>Gizo – June 2011</vt:lpstr>
      <vt:lpstr>Gizo – October 2011</vt:lpstr>
      <vt:lpstr>Gizo –2012</vt:lpstr>
      <vt:lpstr>Gizo – September 2015</vt:lpstr>
      <vt:lpstr>Gizo –2015-2016</vt:lpstr>
      <vt:lpstr>Pienuna Primary School, Ranongga Island</vt:lpstr>
      <vt:lpstr>Mburi Schools, Ranongga Island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Hazard</dc:creator>
  <cp:lastModifiedBy>Mark</cp:lastModifiedBy>
  <cp:revision>257</cp:revision>
  <cp:lastPrinted>2000-05-26T13:44:47Z</cp:lastPrinted>
  <dcterms:created xsi:type="dcterms:W3CDTF">2003-10-27T20:44:48Z</dcterms:created>
  <dcterms:modified xsi:type="dcterms:W3CDTF">2020-08-10T21:07:03Z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 Time Flag">
    <vt:lpwstr>No</vt:lpwstr>
  </property>
  <property fmtid="{D5CDD505-2E9C-101B-9397-08002B2CF9AE}" pid="3" name="Publication ID">
    <vt:lpwstr/>
  </property>
  <property fmtid="{D5CDD505-2E9C-101B-9397-08002B2CF9AE}" pid="4" name="RI Document Category">
    <vt:lpwstr>11;#Training Materials</vt:lpwstr>
  </property>
  <property fmtid="{D5CDD505-2E9C-101B-9397-08002B2CF9AE}" pid="5" name="ContentType">
    <vt:lpwstr>Document</vt:lpwstr>
  </property>
  <property fmtid="{D5CDD505-2E9C-101B-9397-08002B2CF9AE}" pid="6" name="Display In">
    <vt:lpwstr>English</vt:lpwstr>
  </property>
  <property fmtid="{D5CDD505-2E9C-101B-9397-08002B2CF9AE}" pid="7" name="RI Document Summary">
    <vt:lpwstr/>
  </property>
  <property fmtid="{D5CDD505-2E9C-101B-9397-08002B2CF9AE}" pid="8" name="RI Document Type">
    <vt:lpwstr>Document</vt:lpwstr>
  </property>
  <property fmtid="{D5CDD505-2E9C-101B-9397-08002B2CF9AE}" pid="9" name="Subject">
    <vt:lpwstr/>
  </property>
  <property fmtid="{D5CDD505-2E9C-101B-9397-08002B2CF9AE}" pid="10" name="Keywords">
    <vt:lpwstr/>
  </property>
  <property fmtid="{D5CDD505-2E9C-101B-9397-08002B2CF9AE}" pid="11" name="_Author">
    <vt:lpwstr>Jill Hazard</vt:lpwstr>
  </property>
  <property fmtid="{D5CDD505-2E9C-101B-9397-08002B2CF9AE}" pid="12" name="_Category">
    <vt:lpwstr/>
  </property>
  <property fmtid="{D5CDD505-2E9C-101B-9397-08002B2CF9AE}" pid="13" name="Slides">
    <vt:lpwstr>15</vt:lpwstr>
  </property>
  <property fmtid="{D5CDD505-2E9C-101B-9397-08002B2CF9AE}" pid="14" name="Categories">
    <vt:lpwstr/>
  </property>
  <property fmtid="{D5CDD505-2E9C-101B-9397-08002B2CF9AE}" pid="15" name="Approval Level">
    <vt:lpwstr/>
  </property>
  <property fmtid="{D5CDD505-2E9C-101B-9397-08002B2CF9AE}" pid="16" name="_Comments">
    <vt:lpwstr/>
  </property>
  <property fmtid="{D5CDD505-2E9C-101B-9397-08002B2CF9AE}" pid="17" name="Assigned To">
    <vt:lpwstr/>
  </property>
</Properties>
</file>