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6" r:id="rId2"/>
    <p:sldId id="277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8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8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8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8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63DE8"/>
    <a:srgbClr val="FFD83D"/>
    <a:srgbClr val="EAEC5E"/>
    <a:srgbClr val="037C03"/>
    <a:srgbClr val="438E00"/>
    <a:srgbClr val="7B00E4"/>
    <a:srgbClr val="FCFEB9"/>
    <a:srgbClr val="336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7" autoAdjust="0"/>
    <p:restoredTop sz="86678" autoAdjust="0"/>
  </p:normalViewPr>
  <p:slideViewPr>
    <p:cSldViewPr>
      <p:cViewPr varScale="1">
        <p:scale>
          <a:sx n="61" d="100"/>
          <a:sy n="61" d="100"/>
        </p:scale>
        <p:origin x="14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487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87388"/>
            <a:ext cx="4565650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066833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4607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824428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089355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207447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5337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4227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08269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371600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934200" cy="838200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8836166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over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-838200" y="1447800"/>
            <a:ext cx="7848600" cy="2400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3262658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7780338" y="4805363"/>
            <a:ext cx="1363662" cy="205263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800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AU" altLang="en-US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1203325" cy="18954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800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AU" altLang="en-US"/>
          </a:p>
        </p:txBody>
      </p:sp>
      <p:sp useBgFill="1">
        <p:nvSpPr>
          <p:cNvPr id="1028" name="Rectangle 4"/>
          <p:cNvSpPr>
            <a:spLocks noChangeArrowheads="1"/>
          </p:cNvSpPr>
          <p:nvPr/>
        </p:nvSpPr>
        <p:spPr bwMode="auto">
          <a:xfrm>
            <a:off x="224118" y="304800"/>
            <a:ext cx="8686800" cy="6324600"/>
          </a:xfrm>
          <a:prstGeom prst="rect">
            <a:avLst/>
          </a:prstGeom>
          <a:ln w="12700">
            <a:solidFill>
              <a:srgbClr val="FFD83D"/>
            </a:solidFill>
            <a:miter lim="800000"/>
            <a:headEnd/>
            <a:tailEnd/>
          </a:ln>
          <a:effectLst>
            <a:outerShdw dist="71842" dir="2700000" algn="ctr" rotWithShape="0">
              <a:srgbClr val="FFD83D"/>
            </a:outerShdw>
          </a:effectLst>
        </p:spPr>
        <p:txBody>
          <a:bodyPr wrap="none" anchor="ctr"/>
          <a:lstStyle>
            <a:lvl1pPr>
              <a:defRPr sz="4800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735806"/>
            <a:ext cx="647699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143000" y="1219200"/>
            <a:ext cx="7315200" cy="76200"/>
            <a:chOff x="384" y="1104"/>
            <a:chExt cx="4800" cy="48"/>
          </a:xfrm>
        </p:grpSpPr>
        <p:sp>
          <p:nvSpPr>
            <p:cNvPr id="2" name="Line 8"/>
            <p:cNvSpPr>
              <a:spLocks noChangeShapeType="1"/>
            </p:cNvSpPr>
            <p:nvPr/>
          </p:nvSpPr>
          <p:spPr bwMode="auto">
            <a:xfrm>
              <a:off x="384" y="1104"/>
              <a:ext cx="4800" cy="0"/>
            </a:xfrm>
            <a:prstGeom prst="line">
              <a:avLst/>
            </a:prstGeom>
            <a:noFill/>
            <a:ln w="76200">
              <a:solidFill>
                <a:srgbClr val="FFD83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35" name="Line 9"/>
            <p:cNvSpPr>
              <a:spLocks noChangeShapeType="1"/>
            </p:cNvSpPr>
            <p:nvPr/>
          </p:nvSpPr>
          <p:spPr bwMode="auto">
            <a:xfrm flipV="1">
              <a:off x="384" y="1152"/>
              <a:ext cx="4800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8" y="195872"/>
            <a:ext cx="2391049" cy="751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3" r:id="rId2"/>
  </p:sldLayoutIdLst>
  <p:transition spd="med">
    <p:wheel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r.com/category/slug-20180225-p5aoer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fr.com/wealth/personal-finance/why-1-7m-pension-cap-is-more-flexible-than-you-think-20220531-p5aq2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 descr="1rotary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599"/>
            <a:ext cx="8077200" cy="405447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n-US" altLang="en-US" sz="4400" b="1" i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AU" sz="36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 CHANGES </a:t>
            </a:r>
            <a:r>
              <a:rPr lang="en-AU" sz="3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</a:p>
          <a:p>
            <a:pPr marL="0" indent="0" algn="ctr">
              <a:buNone/>
            </a:pPr>
            <a:r>
              <a:rPr lang="en-AU" sz="3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sz="36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JULY </a:t>
            </a:r>
            <a:r>
              <a:rPr lang="en-AU" sz="3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2022</a:t>
            </a:r>
          </a:p>
          <a:p>
            <a:pPr marL="0" indent="0" algn="ctr">
              <a:buNone/>
            </a:pPr>
            <a:endParaRPr lang="en-AU" altLang="en-US" sz="3600" b="1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AU" altLang="en-US" sz="3600" b="1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 Ward</a:t>
            </a:r>
            <a:endParaRPr lang="en-US" altLang="en-US" sz="3600" b="1" i="1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 descr="1rotary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610600" cy="5486400"/>
          </a:xfrm>
        </p:spPr>
        <p:txBody>
          <a:bodyPr/>
          <a:lstStyle/>
          <a:p>
            <a:pPr marL="0" indent="0">
              <a:buNone/>
            </a:pPr>
            <a:r>
              <a:rPr lang="en-AU" sz="4400" b="1" dirty="0">
                <a:latin typeface="Calibri" panose="020F0502020204030204" pitchFamily="34" charset="0"/>
                <a:cs typeface="Calibri" panose="020F0502020204030204" pitchFamily="34" charset="0"/>
              </a:rPr>
              <a:t>Pre-tax contributions</a:t>
            </a:r>
          </a:p>
          <a:p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cap remains </a:t>
            </a:r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at $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27,500 pa, regardless </a:t>
            </a:r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of how much you have in 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super. Work test applies.</a:t>
            </a:r>
          </a:p>
          <a:p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employer’s</a:t>
            </a:r>
            <a:r>
              <a:rPr lang="en-A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AU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lang="en-A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Superannuation </a:t>
            </a:r>
            <a:r>
              <a:rPr lang="en-AU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Guarantee </a:t>
            </a:r>
            <a:r>
              <a:rPr lang="en-A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contribution rate is now 10.5 per cent</a:t>
            </a:r>
            <a:r>
              <a:rPr lang="en-A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and t</a:t>
            </a:r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he $450 per month minimum income threshold no longer applies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Catch-up: Any </a:t>
            </a:r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unused concessional contribution cap amounts (since 2018-19) can now be used, provided the total amount you had in super was less than $500,000 at June 30, 2022.</a:t>
            </a:r>
          </a:p>
          <a:p>
            <a:endParaRPr lang="en-A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en-US" altLang="en-US" sz="4400" b="1" i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78642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 descr="1rotary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92621"/>
            <a:ext cx="8610600" cy="5486400"/>
          </a:xfrm>
        </p:spPr>
        <p:txBody>
          <a:bodyPr/>
          <a:lstStyle/>
          <a:p>
            <a:pPr marL="0" indent="0">
              <a:buNone/>
            </a:pPr>
            <a:r>
              <a:rPr lang="en-AU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Post-tax contributions - Work </a:t>
            </a:r>
            <a:r>
              <a:rPr lang="en-AU" sz="4400" b="1" dirty="0">
                <a:latin typeface="Calibri" panose="020F0502020204030204" pitchFamily="34" charset="0"/>
                <a:cs typeface="Calibri" panose="020F0502020204030204" pitchFamily="34" charset="0"/>
              </a:rPr>
              <a:t>test: </a:t>
            </a:r>
            <a:endParaRPr lang="en-AU" sz="4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Those </a:t>
            </a:r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younger than 75 no longer have to demonstrate that they are working at least part-time to make non-concessional (non-tax-deductible) super contributions. Previously, this was only open to those under 67 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can be very helpful if people receive an inheritance or sell an asset after retirement.</a:t>
            </a:r>
          </a:p>
          <a:p>
            <a:pPr marL="0" indent="0">
              <a:buNone/>
            </a:pPr>
            <a:endParaRPr lang="en-A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en-US" altLang="en-US" sz="4400" b="1" i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650952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 descr="1rotary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610600" cy="5486400"/>
          </a:xfrm>
        </p:spPr>
        <p:txBody>
          <a:bodyPr/>
          <a:lstStyle/>
          <a:p>
            <a:pPr marL="0" indent="0">
              <a:buNone/>
            </a:pPr>
            <a:r>
              <a:rPr lang="en-AU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Post-tax contributions: </a:t>
            </a:r>
          </a:p>
          <a:p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Non-concessional contributions can be up to $110,000 a year, as long as the </a:t>
            </a:r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total super balance is less than $1.7 million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Three years’ worth of contributions, up to $330,000, can be made as long as the total super balance is below $1.48 million, but this rules out any further contributions for the next two financial years.</a:t>
            </a:r>
          </a:p>
          <a:p>
            <a:pPr marL="0" indent="0">
              <a:buNone/>
            </a:pPr>
            <a:endParaRPr lang="en-A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en-US" altLang="en-US" sz="4400" b="1" i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3772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 descr="1rotary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95248"/>
            <a:ext cx="8610600" cy="5486400"/>
          </a:xfrm>
        </p:spPr>
        <p:txBody>
          <a:bodyPr/>
          <a:lstStyle/>
          <a:p>
            <a:pPr marL="0" indent="0">
              <a:buNone/>
            </a:pPr>
            <a:r>
              <a:rPr lang="en-AU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Post-tax contributions: </a:t>
            </a:r>
          </a:p>
          <a:p>
            <a:r>
              <a:rPr lang="en-A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Downsizer contributions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Another </a:t>
            </a:r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welcome change from July 1, 2022 is that the age limit for the downsizer contribution has dropped, </a:t>
            </a:r>
            <a:r>
              <a:rPr lang="en-AU" sz="2800" b="1" dirty="0">
                <a:latin typeface="Calibri" panose="020F0502020204030204" pitchFamily="34" charset="0"/>
                <a:cs typeface="Calibri" panose="020F0502020204030204" pitchFamily="34" charset="0"/>
              </a:rPr>
              <a:t>from 65 to 60</a:t>
            </a:r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. This applies to those selling their primary residence and, if conditions are met, allows a contribution of up to $300,000 to super. </a:t>
            </a:r>
            <a:endParaRPr lang="en-A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A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is not subject to non-concessional contribution limits, even though it is treated as an after-tax contribution.</a:t>
            </a:r>
          </a:p>
          <a:p>
            <a:pPr marL="0" indent="0">
              <a:buNone/>
            </a:pPr>
            <a:endParaRPr lang="en-A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en-US" altLang="en-US" sz="4400" b="1" i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345868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 descr="1rotary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610600" cy="5486400"/>
          </a:xfrm>
        </p:spPr>
        <p:txBody>
          <a:bodyPr/>
          <a:lstStyle/>
          <a:p>
            <a:pPr marL="0" indent="0">
              <a:buNone/>
            </a:pPr>
            <a:r>
              <a:rPr lang="en-AU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Post-tax contributions: </a:t>
            </a:r>
          </a:p>
          <a:p>
            <a:pPr lvl="0"/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Capital gains tax exempt contribution – upon sale of a business, up to $1.65 million (lifetime cap). There is no limit regarding total super balance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lvl="0" indent="0">
              <a:buNone/>
            </a:pP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A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en-US" altLang="en-US" sz="4400" b="1" i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254470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 descr="1rotary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610600" cy="5486400"/>
          </a:xfrm>
        </p:spPr>
        <p:txBody>
          <a:bodyPr/>
          <a:lstStyle/>
          <a:p>
            <a:pPr marL="0" indent="0">
              <a:buNone/>
            </a:pPr>
            <a:r>
              <a:rPr lang="en-AU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Contributions and TSB cap: </a:t>
            </a:r>
          </a:p>
          <a:p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concessional contributions, downsizer and CGT-exempt contributions are not subject to the total super balance cap of $1.7 million. </a:t>
            </a:r>
            <a:endParaRPr lang="en-A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A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Earnings </a:t>
            </a:r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of the fund can also take balances above $1.7 million, meaning it is still possible to build superannuation balances above this level, and twice that for a couple.</a:t>
            </a:r>
          </a:p>
          <a:p>
            <a:pPr marL="0" indent="0">
              <a:buNone/>
            </a:pPr>
            <a:endParaRPr lang="en-A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en-US" altLang="en-US" sz="4400" b="1" i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253083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member template">
  <a:themeElements>
    <a:clrScheme name="">
      <a:dk1>
        <a:srgbClr val="000000"/>
      </a:dk1>
      <a:lt1>
        <a:srgbClr val="FFFFFF"/>
      </a:lt1>
      <a:dk2>
        <a:srgbClr val="414141"/>
      </a:dk2>
      <a:lt2>
        <a:srgbClr val="00279F"/>
      </a:lt2>
      <a:accent1>
        <a:srgbClr val="0000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0000"/>
      </a:accent6>
      <a:hlink>
        <a:srgbClr val="00279F"/>
      </a:hlink>
      <a:folHlink>
        <a:srgbClr val="C0C0C0"/>
      </a:folHlink>
    </a:clrScheme>
    <a:fontScheme name="New member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w memb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ember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Rotary PowerpointDesignEN_Dark</Template>
  <TotalTime>4285</TotalTime>
  <Pages>4</Pages>
  <Words>279</Words>
  <Application>Microsoft Office PowerPoint</Application>
  <PresentationFormat>On-screen Show (4:3)</PresentationFormat>
  <Paragraphs>26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Monotype Sorts</vt:lpstr>
      <vt:lpstr>Times New Roman</vt:lpstr>
      <vt:lpstr>Wingdings</vt:lpstr>
      <vt:lpstr>New member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Rotary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Hazard</dc:creator>
  <cp:lastModifiedBy>Mark</cp:lastModifiedBy>
  <cp:revision>480</cp:revision>
  <cp:lastPrinted>2000-05-26T13:44:47Z</cp:lastPrinted>
  <dcterms:created xsi:type="dcterms:W3CDTF">2003-10-27T20:44:48Z</dcterms:created>
  <dcterms:modified xsi:type="dcterms:W3CDTF">2022-07-25T10:35:45Z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I Time Flag">
    <vt:lpwstr>No</vt:lpwstr>
  </property>
  <property fmtid="{D5CDD505-2E9C-101B-9397-08002B2CF9AE}" pid="3" name="Publication ID">
    <vt:lpwstr/>
  </property>
  <property fmtid="{D5CDD505-2E9C-101B-9397-08002B2CF9AE}" pid="4" name="RI Document Category">
    <vt:lpwstr>11;#Training Materials</vt:lpwstr>
  </property>
  <property fmtid="{D5CDD505-2E9C-101B-9397-08002B2CF9AE}" pid="5" name="ContentType">
    <vt:lpwstr>Document</vt:lpwstr>
  </property>
  <property fmtid="{D5CDD505-2E9C-101B-9397-08002B2CF9AE}" pid="6" name="Display In">
    <vt:lpwstr>English</vt:lpwstr>
  </property>
  <property fmtid="{D5CDD505-2E9C-101B-9397-08002B2CF9AE}" pid="7" name="RI Document Summary">
    <vt:lpwstr/>
  </property>
  <property fmtid="{D5CDD505-2E9C-101B-9397-08002B2CF9AE}" pid="8" name="RI Document Type">
    <vt:lpwstr>Document</vt:lpwstr>
  </property>
  <property fmtid="{D5CDD505-2E9C-101B-9397-08002B2CF9AE}" pid="9" name="Subject">
    <vt:lpwstr/>
  </property>
  <property fmtid="{D5CDD505-2E9C-101B-9397-08002B2CF9AE}" pid="10" name="Keywords">
    <vt:lpwstr/>
  </property>
  <property fmtid="{D5CDD505-2E9C-101B-9397-08002B2CF9AE}" pid="11" name="_Author">
    <vt:lpwstr>Jill Hazard</vt:lpwstr>
  </property>
  <property fmtid="{D5CDD505-2E9C-101B-9397-08002B2CF9AE}" pid="12" name="_Category">
    <vt:lpwstr/>
  </property>
  <property fmtid="{D5CDD505-2E9C-101B-9397-08002B2CF9AE}" pid="13" name="Slides">
    <vt:lpwstr>15</vt:lpwstr>
  </property>
  <property fmtid="{D5CDD505-2E9C-101B-9397-08002B2CF9AE}" pid="14" name="Categories">
    <vt:lpwstr/>
  </property>
  <property fmtid="{D5CDD505-2E9C-101B-9397-08002B2CF9AE}" pid="15" name="Approval Level">
    <vt:lpwstr/>
  </property>
  <property fmtid="{D5CDD505-2E9C-101B-9397-08002B2CF9AE}" pid="16" name="_Comments">
    <vt:lpwstr/>
  </property>
  <property fmtid="{D5CDD505-2E9C-101B-9397-08002B2CF9AE}" pid="17" name="Assigned To">
    <vt:lpwstr/>
  </property>
</Properties>
</file>