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29" r:id="rId2"/>
    <p:sldId id="266" r:id="rId3"/>
    <p:sldId id="361" r:id="rId4"/>
    <p:sldId id="258" r:id="rId5"/>
    <p:sldId id="347" r:id="rId6"/>
    <p:sldId id="358" r:id="rId7"/>
    <p:sldId id="346" r:id="rId8"/>
    <p:sldId id="357" r:id="rId9"/>
    <p:sldId id="349" r:id="rId10"/>
    <p:sldId id="350" r:id="rId11"/>
    <p:sldId id="351" r:id="rId12"/>
    <p:sldId id="355" r:id="rId13"/>
    <p:sldId id="352" r:id="rId14"/>
    <p:sldId id="359" r:id="rId15"/>
    <p:sldId id="275" r:id="rId16"/>
    <p:sldId id="311" r:id="rId17"/>
  </p:sldIdLst>
  <p:sldSz cx="12192000" cy="6858000"/>
  <p:notesSz cx="7077075" cy="852011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684"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16E37-956A-4E23-91E9-135EDF35B0FA}" v="1" dt="2026-05-28T01:59:01.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931" autoAdjust="0"/>
    <p:restoredTop sz="97866" autoAdjust="0"/>
  </p:normalViewPr>
  <p:slideViewPr>
    <p:cSldViewPr snapToGrid="0" showGuides="1">
      <p:cViewPr varScale="1">
        <p:scale>
          <a:sx n="95" d="100"/>
          <a:sy n="95" d="100"/>
        </p:scale>
        <p:origin x="53" y="62"/>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2832" y="48"/>
      </p:cViewPr>
      <p:guideLst>
        <p:guide orient="horz" pos="268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Harman" userId="c205d984225397dd" providerId="LiveId" clId="{66111C49-5542-4D5D-836B-858A100B2D8C}"/>
    <pc:docChg chg="custSel addSld delSld modSld sldOrd">
      <pc:chgData name="Jessie Harman" userId="c205d984225397dd" providerId="LiveId" clId="{66111C49-5542-4D5D-836B-858A100B2D8C}" dt="2026-05-28T02:06:06.075" v="1265" actId="6549"/>
      <pc:docMkLst>
        <pc:docMk/>
      </pc:docMkLst>
      <pc:sldChg chg="addSp modSp mod chgLayout">
        <pc:chgData name="Jessie Harman" userId="c205d984225397dd" providerId="LiveId" clId="{66111C49-5542-4D5D-836B-858A100B2D8C}" dt="2026-05-28T01:57:27.336" v="1" actId="700"/>
        <pc:sldMkLst>
          <pc:docMk/>
          <pc:sldMk cId="851843307" sldId="258"/>
        </pc:sldMkLst>
        <pc:spChg chg="add mod ord">
          <ac:chgData name="Jessie Harman" userId="c205d984225397dd" providerId="LiveId" clId="{66111C49-5542-4D5D-836B-858A100B2D8C}" dt="2026-05-28T01:57:27.336" v="1" actId="700"/>
          <ac:spMkLst>
            <pc:docMk/>
            <pc:sldMk cId="851843307" sldId="258"/>
            <ac:spMk id="2" creationId="{32B8C1AB-8D0B-387E-0D8F-93B14C67141A}"/>
          </ac:spMkLst>
        </pc:spChg>
        <pc:spChg chg="mod ord">
          <ac:chgData name="Jessie Harman" userId="c205d984225397dd" providerId="LiveId" clId="{66111C49-5542-4D5D-836B-858A100B2D8C}" dt="2026-05-28T01:57:27.336" v="1" actId="700"/>
          <ac:spMkLst>
            <pc:docMk/>
            <pc:sldMk cId="851843307" sldId="258"/>
            <ac:spMk id="8" creationId="{2329F6AB-B132-4AF4-B061-8437F837C270}"/>
          </ac:spMkLst>
        </pc:spChg>
        <pc:spChg chg="mod ord">
          <ac:chgData name="Jessie Harman" userId="c205d984225397dd" providerId="LiveId" clId="{66111C49-5542-4D5D-836B-858A100B2D8C}" dt="2026-05-28T01:57:27.336" v="1" actId="700"/>
          <ac:spMkLst>
            <pc:docMk/>
            <pc:sldMk cId="851843307" sldId="258"/>
            <ac:spMk id="13" creationId="{FD8BDA7B-C6EA-427E-97F1-6FA2E11670E3}"/>
          </ac:spMkLst>
        </pc:spChg>
        <pc:spChg chg="mod ord">
          <ac:chgData name="Jessie Harman" userId="c205d984225397dd" providerId="LiveId" clId="{66111C49-5542-4D5D-836B-858A100B2D8C}" dt="2026-05-28T01:57:27.336" v="1" actId="700"/>
          <ac:spMkLst>
            <pc:docMk/>
            <pc:sldMk cId="851843307" sldId="258"/>
            <ac:spMk id="26" creationId="{A6C75375-C8EB-4734-93C9-E33AFCA93406}"/>
          </ac:spMkLst>
        </pc:spChg>
      </pc:sldChg>
      <pc:sldChg chg="ord">
        <pc:chgData name="Jessie Harman" userId="c205d984225397dd" providerId="LiveId" clId="{66111C49-5542-4D5D-836B-858A100B2D8C}" dt="2026-05-28T02:02:29.161" v="698"/>
        <pc:sldMkLst>
          <pc:docMk/>
          <pc:sldMk cId="1121214543" sldId="266"/>
        </pc:sldMkLst>
      </pc:sldChg>
      <pc:sldChg chg="modNotes">
        <pc:chgData name="Jessie Harman" userId="c205d984225397dd" providerId="LiveId" clId="{66111C49-5542-4D5D-836B-858A100B2D8C}" dt="2026-05-28T02:06:06.075" v="1265" actId="6549"/>
        <pc:sldMkLst>
          <pc:docMk/>
          <pc:sldMk cId="1027183778" sldId="275"/>
        </pc:sldMkLst>
      </pc:sldChg>
      <pc:sldChg chg="modNotes">
        <pc:chgData name="Jessie Harman" userId="c205d984225397dd" providerId="LiveId" clId="{66111C49-5542-4D5D-836B-858A100B2D8C}" dt="2026-05-28T02:04:02.392" v="884" actId="20577"/>
        <pc:sldMkLst>
          <pc:docMk/>
          <pc:sldMk cId="637192548" sldId="349"/>
        </pc:sldMkLst>
      </pc:sldChg>
      <pc:sldChg chg="addSp delSp modSp new del mod modClrScheme chgLayout">
        <pc:chgData name="Jessie Harman" userId="c205d984225397dd" providerId="LiveId" clId="{66111C49-5542-4D5D-836B-858A100B2D8C}" dt="2026-05-28T02:02:50.240" v="735" actId="47"/>
        <pc:sldMkLst>
          <pc:docMk/>
          <pc:sldMk cId="3350462402" sldId="360"/>
        </pc:sldMkLst>
        <pc:spChg chg="del mod ord">
          <ac:chgData name="Jessie Harman" userId="c205d984225397dd" providerId="LiveId" clId="{66111C49-5542-4D5D-836B-858A100B2D8C}" dt="2026-05-28T01:57:36.893" v="2" actId="700"/>
          <ac:spMkLst>
            <pc:docMk/>
            <pc:sldMk cId="3350462402" sldId="360"/>
            <ac:spMk id="2" creationId="{BB81E5B2-872D-E078-6178-6958F97538EB}"/>
          </ac:spMkLst>
        </pc:spChg>
        <pc:spChg chg="del">
          <ac:chgData name="Jessie Harman" userId="c205d984225397dd" providerId="LiveId" clId="{66111C49-5542-4D5D-836B-858A100B2D8C}" dt="2026-05-28T01:57:36.893" v="2" actId="700"/>
          <ac:spMkLst>
            <pc:docMk/>
            <pc:sldMk cId="3350462402" sldId="360"/>
            <ac:spMk id="3" creationId="{43391E71-6E02-D4D6-E739-7D9A47713FE8}"/>
          </ac:spMkLst>
        </pc:spChg>
        <pc:spChg chg="add mod ord">
          <ac:chgData name="Jessie Harman" userId="c205d984225397dd" providerId="LiveId" clId="{66111C49-5542-4D5D-836B-858A100B2D8C}" dt="2026-05-28T01:57:36.893" v="2" actId="700"/>
          <ac:spMkLst>
            <pc:docMk/>
            <pc:sldMk cId="3350462402" sldId="360"/>
            <ac:spMk id="4" creationId="{14CE0269-0C09-98D9-2EDC-85022BCB8B4B}"/>
          </ac:spMkLst>
        </pc:spChg>
        <pc:spChg chg="add mod ord">
          <ac:chgData name="Jessie Harman" userId="c205d984225397dd" providerId="LiveId" clId="{66111C49-5542-4D5D-836B-858A100B2D8C}" dt="2026-05-28T01:58:39.019" v="105" actId="20577"/>
          <ac:spMkLst>
            <pc:docMk/>
            <pc:sldMk cId="3350462402" sldId="360"/>
            <ac:spMk id="5" creationId="{2E35B7F9-1A39-A200-C92F-685E278F1C06}"/>
          </ac:spMkLst>
        </pc:spChg>
        <pc:spChg chg="add mod ord">
          <ac:chgData name="Jessie Harman" userId="c205d984225397dd" providerId="LiveId" clId="{66111C49-5542-4D5D-836B-858A100B2D8C}" dt="2026-05-28T01:58:26.648" v="86" actId="20577"/>
          <ac:spMkLst>
            <pc:docMk/>
            <pc:sldMk cId="3350462402" sldId="360"/>
            <ac:spMk id="6" creationId="{22FBE622-CE56-750C-4EBA-5F1168F73975}"/>
          </ac:spMkLst>
        </pc:spChg>
      </pc:sldChg>
      <pc:sldChg chg="modSp add mod modNotes">
        <pc:chgData name="Jessie Harman" userId="c205d984225397dd" providerId="LiveId" clId="{66111C49-5542-4D5D-836B-858A100B2D8C}" dt="2026-05-28T02:02:43.313" v="734" actId="20577"/>
        <pc:sldMkLst>
          <pc:docMk/>
          <pc:sldMk cId="2918655170" sldId="361"/>
        </pc:sldMkLst>
        <pc:spChg chg="mod">
          <ac:chgData name="Jessie Harman" userId="c205d984225397dd" providerId="LiveId" clId="{66111C49-5542-4D5D-836B-858A100B2D8C}" dt="2026-05-28T02:02:43.313" v="734" actId="20577"/>
          <ac:spMkLst>
            <pc:docMk/>
            <pc:sldMk cId="2918655170" sldId="361"/>
            <ac:spMk id="5" creationId="{19356683-61C0-E4CE-D048-232500061D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6005"/>
          </a:xfrm>
          <a:prstGeom prst="rect">
            <a:avLst/>
          </a:prstGeom>
        </p:spPr>
        <p:txBody>
          <a:bodyPr vert="horz" lIns="96341" tIns="48171" rIns="96341" bIns="48171" rtlCol="0"/>
          <a:lstStyle>
            <a:lvl1pPr algn="l">
              <a:defRPr sz="1300"/>
            </a:lvl1pPr>
          </a:lstStyle>
          <a:p>
            <a:endParaRPr lang="en-AU" dirty="0"/>
          </a:p>
        </p:txBody>
      </p:sp>
      <p:sp>
        <p:nvSpPr>
          <p:cNvPr id="3" name="Date Placeholder 2"/>
          <p:cNvSpPr>
            <a:spLocks noGrp="1"/>
          </p:cNvSpPr>
          <p:nvPr>
            <p:ph type="dt" sz="quarter" idx="1"/>
          </p:nvPr>
        </p:nvSpPr>
        <p:spPr>
          <a:xfrm>
            <a:off x="4008705" y="0"/>
            <a:ext cx="3066733" cy="426005"/>
          </a:xfrm>
          <a:prstGeom prst="rect">
            <a:avLst/>
          </a:prstGeom>
        </p:spPr>
        <p:txBody>
          <a:bodyPr vert="horz" lIns="96341" tIns="48171" rIns="96341" bIns="48171" rtlCol="0"/>
          <a:lstStyle>
            <a:lvl1pPr algn="r">
              <a:defRPr sz="1300"/>
            </a:lvl1pPr>
          </a:lstStyle>
          <a:p>
            <a:fld id="{58B79A96-526A-4604-85D1-F4E486594C4E}" type="datetimeFigureOut">
              <a:rPr lang="en-AU" smtClean="0"/>
              <a:t>28/05/2026</a:t>
            </a:fld>
            <a:endParaRPr lang="en-AU" dirty="0"/>
          </a:p>
        </p:txBody>
      </p:sp>
      <p:sp>
        <p:nvSpPr>
          <p:cNvPr id="4" name="Footer Placeholder 3"/>
          <p:cNvSpPr>
            <a:spLocks noGrp="1"/>
          </p:cNvSpPr>
          <p:nvPr>
            <p:ph type="ftr" sz="quarter" idx="2"/>
          </p:nvPr>
        </p:nvSpPr>
        <p:spPr>
          <a:xfrm>
            <a:off x="0" y="8092629"/>
            <a:ext cx="3066733" cy="426005"/>
          </a:xfrm>
          <a:prstGeom prst="rect">
            <a:avLst/>
          </a:prstGeom>
        </p:spPr>
        <p:txBody>
          <a:bodyPr vert="horz" lIns="96341" tIns="48171" rIns="96341" bIns="48171" rtlCol="0" anchor="b"/>
          <a:lstStyle>
            <a:lvl1pPr algn="l">
              <a:defRPr sz="1300"/>
            </a:lvl1pPr>
          </a:lstStyle>
          <a:p>
            <a:endParaRPr lang="en-AU" dirty="0"/>
          </a:p>
        </p:txBody>
      </p:sp>
      <p:sp>
        <p:nvSpPr>
          <p:cNvPr id="5" name="Slide Number Placeholder 4"/>
          <p:cNvSpPr>
            <a:spLocks noGrp="1"/>
          </p:cNvSpPr>
          <p:nvPr>
            <p:ph type="sldNum" sz="quarter" idx="3"/>
          </p:nvPr>
        </p:nvSpPr>
        <p:spPr>
          <a:xfrm>
            <a:off x="4008705" y="8092629"/>
            <a:ext cx="3066733" cy="426005"/>
          </a:xfrm>
          <a:prstGeom prst="rect">
            <a:avLst/>
          </a:prstGeom>
        </p:spPr>
        <p:txBody>
          <a:bodyPr vert="horz" lIns="96341" tIns="48171" rIns="96341" bIns="48171" rtlCol="0" anchor="b"/>
          <a:lstStyle>
            <a:lvl1pPr algn="r">
              <a:defRPr sz="1300"/>
            </a:lvl1pPr>
          </a:lstStyle>
          <a:p>
            <a:fld id="{5D0D9107-B210-480D-AB61-F2F85C808F9E}" type="slidenum">
              <a:rPr lang="en-AU" smtClean="0"/>
              <a:t>‹#›</a:t>
            </a:fld>
            <a:endParaRPr lang="en-AU" dirty="0"/>
          </a:p>
        </p:txBody>
      </p:sp>
    </p:spTree>
    <p:extLst>
      <p:ext uri="{BB962C8B-B14F-4D97-AF65-F5344CB8AC3E}">
        <p14:creationId xmlns:p14="http://schemas.microsoft.com/office/powerpoint/2010/main" val="240324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7485"/>
          </a:xfrm>
          <a:prstGeom prst="rect">
            <a:avLst/>
          </a:prstGeom>
        </p:spPr>
        <p:txBody>
          <a:bodyPr vert="horz" lIns="96341" tIns="48171" rIns="96341" bIns="48171" rtlCol="0"/>
          <a:lstStyle>
            <a:lvl1pPr algn="l">
              <a:defRPr sz="1300"/>
            </a:lvl1pPr>
          </a:lstStyle>
          <a:p>
            <a:endParaRPr lang="en-US" dirty="0"/>
          </a:p>
        </p:txBody>
      </p:sp>
      <p:sp>
        <p:nvSpPr>
          <p:cNvPr id="3" name="Date Placeholder 2"/>
          <p:cNvSpPr>
            <a:spLocks noGrp="1"/>
          </p:cNvSpPr>
          <p:nvPr>
            <p:ph type="dt" idx="1"/>
          </p:nvPr>
        </p:nvSpPr>
        <p:spPr>
          <a:xfrm>
            <a:off x="4008705" y="0"/>
            <a:ext cx="3066733" cy="427485"/>
          </a:xfrm>
          <a:prstGeom prst="rect">
            <a:avLst/>
          </a:prstGeom>
        </p:spPr>
        <p:txBody>
          <a:bodyPr vert="horz" lIns="96341" tIns="48171" rIns="96341" bIns="48171" rtlCol="0"/>
          <a:lstStyle>
            <a:lvl1pPr algn="r">
              <a:defRPr sz="1300"/>
            </a:lvl1pPr>
          </a:lstStyle>
          <a:p>
            <a:fld id="{2403E561-A38A-4A22-8215-F855A52BC5B1}" type="datetimeFigureOut">
              <a:rPr lang="en-US" smtClean="0"/>
              <a:t>5/28/2026</a:t>
            </a:fld>
            <a:endParaRPr lang="en-US" dirty="0"/>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6341" tIns="48171" rIns="96341" bIns="48171" rtlCol="0" anchor="ctr"/>
          <a:lstStyle/>
          <a:p>
            <a:endParaRPr lang="en-US" dirty="0"/>
          </a:p>
        </p:txBody>
      </p:sp>
      <p:sp>
        <p:nvSpPr>
          <p:cNvPr id="5" name="Notes Placeholder 4"/>
          <p:cNvSpPr>
            <a:spLocks noGrp="1"/>
          </p:cNvSpPr>
          <p:nvPr>
            <p:ph type="body" sz="quarter" idx="3"/>
          </p:nvPr>
        </p:nvSpPr>
        <p:spPr>
          <a:xfrm>
            <a:off x="707708" y="4100305"/>
            <a:ext cx="5661660" cy="3354794"/>
          </a:xfrm>
          <a:prstGeom prst="rect">
            <a:avLst/>
          </a:prstGeom>
        </p:spPr>
        <p:txBody>
          <a:bodyPr vert="horz" lIns="96341" tIns="48171" rIns="96341" bIns="481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092629"/>
            <a:ext cx="3066733" cy="427484"/>
          </a:xfrm>
          <a:prstGeom prst="rect">
            <a:avLst/>
          </a:prstGeom>
        </p:spPr>
        <p:txBody>
          <a:bodyPr vert="horz" lIns="96341" tIns="48171" rIns="96341" bIns="4817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08705" y="8092629"/>
            <a:ext cx="3066733" cy="427484"/>
          </a:xfrm>
          <a:prstGeom prst="rect">
            <a:avLst/>
          </a:prstGeom>
        </p:spPr>
        <p:txBody>
          <a:bodyPr vert="horz" lIns="96341" tIns="48171" rIns="96341" bIns="48171" rtlCol="0" anchor="b"/>
          <a:lstStyle>
            <a:lvl1pPr algn="r">
              <a:defRPr sz="13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112482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it comes to selling services, it’s important to match price with customer-perceived value.  </a:t>
            </a:r>
          </a:p>
          <a:p>
            <a:endParaRPr lang="en-AU" dirty="0"/>
          </a:p>
          <a:p>
            <a:r>
              <a:rPr lang="en-AU" dirty="0"/>
              <a:t>Simply put, value is the difference between what the member gets from Rotary  (benefits) and what the customer gives (costs).  It’s really important to recognise that members consider both financial and non-financial costs (e.g. time and effort) in that equation.</a:t>
            </a:r>
          </a:p>
          <a:p>
            <a:endParaRPr lang="en-AU" dirty="0"/>
          </a:p>
          <a:p>
            <a:r>
              <a:rPr lang="en-AU" dirty="0"/>
              <a:t>Help your members recognise the value of Rotary membership by communicating the benefits frequently.  </a:t>
            </a:r>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342692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very important to understand levels of member satisfaction in your club.  Use formal and informal methods to assess satisfaction and act on any concerns that come to light through those processes.  </a:t>
            </a:r>
          </a:p>
          <a:p>
            <a:endParaRPr lang="en-AU" dirty="0"/>
          </a:p>
          <a:p>
            <a:r>
              <a:rPr lang="en-AU" dirty="0"/>
              <a:t>It’s much better to know how members are actually feeling, than to just ‘trust your gut’.  And you need to check in regularly. </a:t>
            </a:r>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748480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Make sure your internal and external communications deliver a consistent and co-ordinated message, including look and feel.  </a:t>
            </a:r>
          </a:p>
          <a:p>
            <a:endParaRPr lang="en-AU" dirty="0"/>
          </a:p>
          <a:p>
            <a:r>
              <a:rPr lang="en-AU" dirty="0"/>
              <a:t>Branding is all about creating a positive perception of the brand.  Make sure everything does that. </a:t>
            </a:r>
          </a:p>
        </p:txBody>
      </p:sp>
      <p:sp>
        <p:nvSpPr>
          <p:cNvPr id="4" name="Slide Number Placeholder 3"/>
          <p:cNvSpPr>
            <a:spLocks noGrp="1"/>
          </p:cNvSpPr>
          <p:nvPr>
            <p:ph type="sldNum" sz="quarter" idx="10"/>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428601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end, you need to match customers’ perceptions (of their actual member experience) with their expectations.  Make sure your communications deliver a realistic impression of your club.  Don’t overpromise and then under-deliver – keep your communications real.</a:t>
            </a:r>
          </a:p>
          <a:p>
            <a:endParaRPr lang="en-AU" dirty="0"/>
          </a:p>
          <a:p>
            <a:r>
              <a:rPr lang="en-AU" dirty="0"/>
              <a:t>Don’t be afraid to educate members and manage their expectations – that’s important too.  </a:t>
            </a:r>
          </a:p>
        </p:txBody>
      </p:sp>
      <p:sp>
        <p:nvSpPr>
          <p:cNvPr id="4" name="Slide Number Placeholder 3"/>
          <p:cNvSpPr>
            <a:spLocks noGrp="1"/>
          </p:cNvSpPr>
          <p:nvPr>
            <p:ph type="sldNum" sz="quarter" idx="10"/>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422483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the summary.  </a:t>
            </a:r>
          </a:p>
        </p:txBody>
      </p:sp>
      <p:sp>
        <p:nvSpPr>
          <p:cNvPr id="4" name="Slide Number Placeholder 3"/>
          <p:cNvSpPr>
            <a:spLocks noGrp="1"/>
          </p:cNvSpPr>
          <p:nvPr>
            <p:ph type="sldNum" sz="quarter" idx="10"/>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20678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nice quotes to put it all in perspective.  </a:t>
            </a:r>
          </a:p>
          <a:p>
            <a:endParaRPr lang="en-AU" dirty="0"/>
          </a:p>
          <a:p>
            <a:r>
              <a:rPr lang="en-AU" dirty="0"/>
              <a:t>If we don’t deliver a positive member experience, our existing members will take their business elsewhere and our brand will suffer severely.  </a:t>
            </a:r>
          </a:p>
          <a:p>
            <a:endParaRPr lang="en-AU" dirty="0"/>
          </a:p>
          <a:p>
            <a:r>
              <a:rPr lang="en-AU" dirty="0"/>
              <a:t>With fewer hands our reach is limited.  With more hands, our capacity is great and our impact can </a:t>
            </a:r>
            <a:r>
              <a:rPr lang="en-AU"/>
              <a:t>be extraordinary. </a:t>
            </a:r>
            <a:endParaRPr lang="en-AU" dirty="0"/>
          </a:p>
        </p:txBody>
      </p:sp>
      <p:sp>
        <p:nvSpPr>
          <p:cNvPr id="4" name="Slide Number Placeholder 3"/>
          <p:cNvSpPr>
            <a:spLocks noGrp="1"/>
          </p:cNvSpPr>
          <p:nvPr>
            <p:ph type="sldNum" sz="quarter" idx="10"/>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71926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304475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Member experience is the nexus between Membership, Public Image and Branding and Service – a focus that we all share in common:</a:t>
            </a:r>
          </a:p>
          <a:p>
            <a:endParaRPr lang="en-AU" dirty="0"/>
          </a:p>
          <a:p>
            <a:r>
              <a:rPr lang="en-AU" dirty="0"/>
              <a:t>The member experience:</a:t>
            </a:r>
          </a:p>
          <a:p>
            <a:pPr marL="171450" indent="-171450">
              <a:buFontTx/>
              <a:buChar char="-"/>
            </a:pPr>
            <a:r>
              <a:rPr lang="en-AU" dirty="0"/>
              <a:t>Influences our brand and how we are viewed in the community</a:t>
            </a:r>
          </a:p>
          <a:p>
            <a:pPr marL="171450" indent="-171450">
              <a:buFontTx/>
              <a:buChar char="-"/>
            </a:pPr>
            <a:r>
              <a:rPr lang="en-AU" dirty="0"/>
              <a:t>Is the key to member growth</a:t>
            </a:r>
          </a:p>
          <a:p>
            <a:pPr marL="171450" indent="-171450">
              <a:buFontTx/>
              <a:buChar char="-"/>
            </a:pPr>
            <a:r>
              <a:rPr lang="en-AU" dirty="0"/>
              <a:t>Shapes the nature and level of member service and support for our Foundation</a:t>
            </a:r>
          </a:p>
          <a:p>
            <a:pPr marL="171450" indent="-171450">
              <a:buFontTx/>
              <a:buChar char="-"/>
            </a:pPr>
            <a:endParaRPr lang="en-AU" dirty="0"/>
          </a:p>
          <a:p>
            <a:r>
              <a:rPr lang="en-AU" dirty="0"/>
              <a:t>‘Member experience’ (or customer experience) is a key focus in most organisations</a:t>
            </a:r>
          </a:p>
          <a:p>
            <a:endParaRPr lang="en-AU" dirty="0"/>
          </a:p>
          <a:p>
            <a:r>
              <a:rPr lang="en-AU" dirty="0"/>
              <a:t>Top 10 tips for delivering exceptional member experience</a:t>
            </a:r>
          </a:p>
          <a:p>
            <a:endParaRPr lang="en-AU" dirty="0"/>
          </a:p>
          <a:p>
            <a:r>
              <a:rPr lang="en-AU" dirty="0"/>
              <a:t>What are one or two things you can do in your club to enhance the member experience?</a:t>
            </a:r>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84935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Every year Rotary International conducts member surveys – every year around 80,000 members respond.</a:t>
            </a:r>
          </a:p>
          <a:p>
            <a:endParaRPr lang="en-AU" dirty="0"/>
          </a:p>
          <a:p>
            <a:r>
              <a:rPr lang="en-AU" dirty="0"/>
              <a:t>Year on year, the surveys identify that satisfied members are more likely to stay in Rotary and more likely to introduce new members.  </a:t>
            </a:r>
          </a:p>
          <a:p>
            <a:endParaRPr lang="en-AU" dirty="0"/>
          </a:p>
          <a:p>
            <a:r>
              <a:rPr lang="en-AU" dirty="0"/>
              <a:t>The surveys also make it clear that there are key factors that influence whether a member is satisfied or not:</a:t>
            </a:r>
          </a:p>
          <a:p>
            <a:pPr marL="171450" indent="-171450">
              <a:buFontTx/>
              <a:buChar char="-"/>
            </a:pPr>
            <a:r>
              <a:rPr lang="en-AU" dirty="0"/>
              <a:t>Meeting enjoyment</a:t>
            </a:r>
          </a:p>
          <a:p>
            <a:pPr marL="171450" indent="-171450">
              <a:buFontTx/>
              <a:buChar char="-"/>
            </a:pPr>
            <a:r>
              <a:rPr lang="en-AU" dirty="0"/>
              <a:t>Confidence in club leadership</a:t>
            </a:r>
          </a:p>
          <a:p>
            <a:pPr marL="171450" indent="-171450">
              <a:buFontTx/>
              <a:buChar char="-"/>
            </a:pPr>
            <a:r>
              <a:rPr lang="en-AU" dirty="0"/>
              <a:t>Meaningful service</a:t>
            </a:r>
          </a:p>
          <a:p>
            <a:pPr marL="171450" indent="-171450">
              <a:buFontTx/>
              <a:buChar char="-"/>
            </a:pPr>
            <a:r>
              <a:rPr lang="en-AU" dirty="0"/>
              <a:t>Connections</a:t>
            </a:r>
          </a:p>
          <a:p>
            <a:pPr marL="171450" indent="-171450">
              <a:buFontTx/>
              <a:buChar char="-"/>
            </a:pPr>
            <a:r>
              <a:rPr lang="en-AU" dirty="0"/>
              <a:t>Personal growth opportunities</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92457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Absolutely essential that we understand members’ needs and expectations</a:t>
            </a:r>
          </a:p>
          <a:p>
            <a:r>
              <a:rPr lang="en-AU" dirty="0"/>
              <a:t>There are common and unique needs:</a:t>
            </a:r>
          </a:p>
          <a:p>
            <a:pPr marL="171450" indent="-171450">
              <a:buFont typeface="Arial" panose="020B0604020202020204" pitchFamily="34" charset="0"/>
              <a:buChar char="•"/>
            </a:pPr>
            <a:r>
              <a:rPr lang="en-AU" dirty="0"/>
              <a:t>Common – need to feel welcome, involved, respected and appreciated</a:t>
            </a:r>
          </a:p>
          <a:p>
            <a:pPr marL="171450" indent="-171450">
              <a:buFont typeface="Arial" panose="020B0604020202020204" pitchFamily="34" charset="0"/>
              <a:buChar char="•"/>
            </a:pPr>
            <a:r>
              <a:rPr lang="en-AU" dirty="0"/>
              <a:t>Unique – passions, interests, how they want to contribute</a:t>
            </a:r>
          </a:p>
          <a:p>
            <a:endParaRPr lang="en-AU" dirty="0"/>
          </a:p>
          <a:p>
            <a:r>
              <a:rPr lang="en-AU" dirty="0"/>
              <a:t>Needs change over time – need to check-in regularly with members to understand their changing needs.  </a:t>
            </a:r>
          </a:p>
          <a:p>
            <a:endParaRPr lang="en-AU" dirty="0"/>
          </a:p>
          <a:p>
            <a:r>
              <a:rPr lang="en-AU" dirty="0"/>
              <a:t>When was the last time someone asked you ‘what do you want to get out of Rotary’?</a:t>
            </a:r>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100180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Ensuring members are actively engaged.</a:t>
            </a:r>
          </a:p>
          <a:p>
            <a:br>
              <a:rPr lang="en-AU" dirty="0"/>
            </a:br>
            <a:r>
              <a:rPr lang="en-AU" dirty="0"/>
              <a:t>Don’t underestimate the importance of educating members – about the various ways they can get involved, providing them with the resources they need to get involved; and actively encouraging them to be involved.</a:t>
            </a:r>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72131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Members are busy people and they want to know that the service they give actually makes a difference.  Our Rotary research confirms that members want to give back using their own skills and experience.  </a:t>
            </a:r>
          </a:p>
          <a:p>
            <a:endParaRPr lang="en-AU" dirty="0"/>
          </a:p>
          <a:p>
            <a:r>
              <a:rPr lang="en-AU" dirty="0"/>
              <a:t>Research also tells us that today’s volunteers are increasingly focused on benefits for self – service needs to be meaningful for individual members.</a:t>
            </a:r>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217775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Too often we design processes and procedures to benefit the club, e.g. making things easier for the President or Treasurer.</a:t>
            </a:r>
          </a:p>
          <a:p>
            <a:endParaRPr lang="en-AU" dirty="0"/>
          </a:p>
          <a:p>
            <a:r>
              <a:rPr lang="en-AU" dirty="0"/>
              <a:t>It’s really important to design your processes and procedures to be easy for individual members.  Think of the key procedures in your club (e.g. paying dues).  How member-friendly are they?  How can you make it easier for members?</a:t>
            </a:r>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365751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the ‘product’ that you sell is actually an experience (e.g.  Like Rotary club membership) customers look to the physical elements to judge service quality.  What do the physical elements of your club say about service quality?  </a:t>
            </a:r>
          </a:p>
          <a:p>
            <a:endParaRPr lang="en-AU" dirty="0"/>
          </a:p>
          <a:p>
            <a:r>
              <a:rPr lang="en-AU" dirty="0"/>
              <a:t>Ensure the physical elements of Rotary club membership reinforce the value of being a member.  </a:t>
            </a:r>
          </a:p>
        </p:txBody>
      </p:sp>
      <p:sp>
        <p:nvSpPr>
          <p:cNvPr id="4" name="Slide Number Placeholder 3"/>
          <p:cNvSpPr>
            <a:spLocks noGrp="1"/>
          </p:cNvSpPr>
          <p:nvPr>
            <p:ph type="sldNum" sz="quarter" idx="10"/>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18890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is unavoidable that things will go wrong from time to time.  The most important thing is to have systems in place to resolve problems and to do so in ways that are timely and fair.</a:t>
            </a:r>
          </a:p>
          <a:p>
            <a:endParaRPr lang="en-AU" dirty="0"/>
          </a:p>
          <a:p>
            <a:r>
              <a:rPr lang="en-AU" dirty="0"/>
              <a:t>Research into service failures and recovery has found that customers who have experienced problems and had those problems resolved well actually become more loyal customers.</a:t>
            </a:r>
          </a:p>
          <a:p>
            <a:endParaRPr lang="en-AU" dirty="0"/>
          </a:p>
          <a:p>
            <a:r>
              <a:rPr lang="en-AU" dirty="0"/>
              <a:t>How well does your club resolve problems, including the problem of conflict between members?</a:t>
            </a:r>
          </a:p>
          <a:p>
            <a:endParaRPr lang="en-AU" dirty="0"/>
          </a:p>
          <a:p>
            <a:r>
              <a:rPr lang="en-AU" dirty="0"/>
              <a:t>The worst thing for your club brand is to have disgruntled members leave and spread bad word of mouth (WOM).</a:t>
            </a:r>
          </a:p>
          <a:p>
            <a:endParaRPr lang="en-AU" dirty="0"/>
          </a:p>
          <a:p>
            <a:endParaRPr lang="en-AU" dirty="0"/>
          </a:p>
        </p:txBody>
      </p:sp>
      <p:sp>
        <p:nvSpPr>
          <p:cNvPr id="4" name="Slide Number Placeholder 3"/>
          <p:cNvSpPr>
            <a:spLocks noGrp="1"/>
          </p:cNvSpPr>
          <p:nvPr>
            <p:ph type="sldNum" sz="quarter" idx="10"/>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324106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7.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018034"/>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10 TOP TIPS</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3839965"/>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400"/>
              </a:spcAft>
              <a:buNone/>
            </a:pPr>
            <a:r>
              <a:rPr lang="en-US" sz="3200" b="1" dirty="0">
                <a:solidFill>
                  <a:schemeClr val="bg1"/>
                </a:solidFill>
              </a:rPr>
              <a:t>Delivering an exceptional member experience</a:t>
            </a:r>
          </a:p>
          <a:p>
            <a:pPr marL="0" indent="0" algn="ctr">
              <a:buNone/>
            </a:pPr>
            <a:r>
              <a:rPr lang="en-US" sz="3200" b="1" dirty="0">
                <a:solidFill>
                  <a:schemeClr val="bg1"/>
                </a:solidFill>
              </a:rPr>
              <a:t>Jessie Harman</a:t>
            </a:r>
          </a:p>
          <a:p>
            <a:pPr marL="0" indent="0" algn="ctr">
              <a:buNone/>
            </a:pPr>
            <a:r>
              <a:rPr lang="en-US" sz="2400" b="1" dirty="0">
                <a:solidFill>
                  <a:schemeClr val="bg1"/>
                </a:solidFill>
              </a:rPr>
              <a:t>Rotary Club of Wendouree Breakfast</a:t>
            </a:r>
          </a:p>
          <a:p>
            <a:pPr marL="0" indent="0" algn="ctr">
              <a:buNone/>
            </a:pPr>
            <a:r>
              <a:rPr lang="en-US" sz="2400" b="1" dirty="0">
                <a:solidFill>
                  <a:schemeClr val="bg1"/>
                </a:solidFill>
              </a:rPr>
              <a:t>RI Director 2021-2023</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lnSpcReduction="10000"/>
          </a:bodyPr>
          <a:lstStyle/>
          <a:p>
            <a:pPr marL="342900" indent="-342900">
              <a:buFont typeface="Arial" panose="020B0604020202020204" pitchFamily="34" charset="0"/>
              <a:buChar char="•"/>
            </a:pPr>
            <a:r>
              <a:rPr lang="en-AU" dirty="0"/>
              <a:t>Ensure ‘price’ represents perceived value</a:t>
            </a:r>
          </a:p>
          <a:p>
            <a:pPr marL="342900" indent="-342900">
              <a:buFont typeface="Arial" panose="020B0604020202020204" pitchFamily="34" charset="0"/>
              <a:buChar char="•"/>
            </a:pPr>
            <a:r>
              <a:rPr lang="en-AU" dirty="0"/>
              <a:t>Perceived value has financial and non-financial dimensions</a:t>
            </a:r>
          </a:p>
          <a:p>
            <a:pPr marL="342900" indent="-342900">
              <a:buFont typeface="Arial" panose="020B0604020202020204" pitchFamily="34" charset="0"/>
              <a:buChar char="•"/>
            </a:pPr>
            <a:r>
              <a:rPr lang="en-AU" dirty="0"/>
              <a:t>Help members recognise the value of membership</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solidFill>
                  <a:schemeClr val="bg1">
                    <a:lumMod val="65000"/>
                  </a:schemeClr>
                </a:solidFill>
              </a:rPr>
              <a:t>Dollars, time, status, connections, convenience, other benefits</a:t>
            </a:r>
          </a:p>
          <a:p>
            <a:endParaRPr lang="en-AU" dirty="0"/>
          </a:p>
        </p:txBody>
      </p:sp>
      <p:sp>
        <p:nvSpPr>
          <p:cNvPr id="3" name="Text Placeholder 2"/>
          <p:cNvSpPr>
            <a:spLocks noGrp="1"/>
          </p:cNvSpPr>
          <p:nvPr>
            <p:ph type="body" sz="quarter" idx="14"/>
          </p:nvPr>
        </p:nvSpPr>
        <p:spPr>
          <a:xfrm>
            <a:off x="558800" y="2141537"/>
            <a:ext cx="4978400" cy="2275341"/>
          </a:xfrm>
        </p:spPr>
        <p:txBody>
          <a:bodyPr/>
          <a:lstStyle/>
          <a:p>
            <a:r>
              <a:rPr lang="en-AU" dirty="0"/>
              <a:t>7. Match price with Perceived value</a:t>
            </a:r>
          </a:p>
        </p:txBody>
      </p:sp>
      <p:sp>
        <p:nvSpPr>
          <p:cNvPr id="5" name="Slide Number Placeholder 4"/>
          <p:cNvSpPr>
            <a:spLocks noGrp="1"/>
          </p:cNvSpPr>
          <p:nvPr>
            <p:ph type="sldNum" sz="quarter" idx="15"/>
          </p:nvPr>
        </p:nvSpPr>
        <p:spPr/>
        <p:txBody>
          <a:bodyPr/>
          <a:lstStyle/>
          <a:p>
            <a:fld id="{97A94E25-127B-4C48-AF96-44BA7B823777}" type="slidenum">
              <a:rPr lang="en-US" smtClean="0"/>
              <a:pPr/>
              <a:t>10</a:t>
            </a:fld>
            <a:endParaRPr lang="en-US" dirty="0"/>
          </a:p>
        </p:txBody>
      </p:sp>
    </p:spTree>
    <p:extLst>
      <p:ext uri="{BB962C8B-B14F-4D97-AF65-F5344CB8AC3E}">
        <p14:creationId xmlns:p14="http://schemas.microsoft.com/office/powerpoint/2010/main" val="168432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342900" indent="-342900">
              <a:buFont typeface="Arial" panose="020B0604020202020204" pitchFamily="34" charset="0"/>
              <a:buChar char="•"/>
            </a:pPr>
            <a:r>
              <a:rPr lang="en-AU" dirty="0"/>
              <a:t>Measure satisfaction regularly</a:t>
            </a:r>
          </a:p>
          <a:p>
            <a:pPr marL="342900" indent="-342900">
              <a:buFont typeface="Arial" panose="020B0604020202020204" pitchFamily="34" charset="0"/>
              <a:buChar char="•"/>
            </a:pPr>
            <a:r>
              <a:rPr lang="en-AU" dirty="0"/>
              <a:t>Use formal and informal methods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solidFill>
                  <a:schemeClr val="bg1">
                    <a:lumMod val="65000"/>
                  </a:schemeClr>
                </a:solidFill>
              </a:rPr>
              <a:t>Surveys, discussions, club assemblies </a:t>
            </a:r>
          </a:p>
        </p:txBody>
      </p:sp>
      <p:sp>
        <p:nvSpPr>
          <p:cNvPr id="3" name="Text Placeholder 2"/>
          <p:cNvSpPr>
            <a:spLocks noGrp="1"/>
          </p:cNvSpPr>
          <p:nvPr>
            <p:ph type="body" sz="quarter" idx="14"/>
          </p:nvPr>
        </p:nvSpPr>
        <p:spPr>
          <a:xfrm>
            <a:off x="558800" y="2141538"/>
            <a:ext cx="4978400" cy="2316162"/>
          </a:xfrm>
        </p:spPr>
        <p:txBody>
          <a:bodyPr/>
          <a:lstStyle/>
          <a:p>
            <a:r>
              <a:rPr lang="en-AU" dirty="0"/>
              <a:t>8. Measure satisfaction regularly </a:t>
            </a:r>
          </a:p>
        </p:txBody>
      </p:sp>
      <p:sp>
        <p:nvSpPr>
          <p:cNvPr id="5" name="Slide Number Placeholder 4"/>
          <p:cNvSpPr>
            <a:spLocks noGrp="1"/>
          </p:cNvSpPr>
          <p:nvPr>
            <p:ph type="sldNum" sz="quarter" idx="15"/>
          </p:nvPr>
        </p:nvSpPr>
        <p:spPr/>
        <p:txBody>
          <a:bodyPr/>
          <a:lstStyle/>
          <a:p>
            <a:fld id="{97A94E25-127B-4C48-AF96-44BA7B823777}" type="slidenum">
              <a:rPr lang="en-US" smtClean="0"/>
              <a:pPr/>
              <a:t>11</a:t>
            </a:fld>
            <a:endParaRPr lang="en-US" dirty="0"/>
          </a:p>
        </p:txBody>
      </p:sp>
    </p:spTree>
    <p:extLst>
      <p:ext uri="{BB962C8B-B14F-4D97-AF65-F5344CB8AC3E}">
        <p14:creationId xmlns:p14="http://schemas.microsoft.com/office/powerpoint/2010/main" val="335821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342900" indent="-342900">
              <a:buFont typeface="Arial" panose="020B0604020202020204" pitchFamily="34" charset="0"/>
              <a:buChar char="•"/>
            </a:pPr>
            <a:r>
              <a:rPr lang="en-AU" dirty="0"/>
              <a:t>Ensure all forms of communication deliver a consistent and co-ordinated message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solidFill>
                  <a:schemeClr val="bg1">
                    <a:lumMod val="65000"/>
                  </a:schemeClr>
                </a:solidFill>
              </a:rPr>
              <a:t>Brochures, websites, social media, internal communications</a:t>
            </a:r>
          </a:p>
        </p:txBody>
      </p:sp>
      <p:sp>
        <p:nvSpPr>
          <p:cNvPr id="3" name="Text Placeholder 2"/>
          <p:cNvSpPr>
            <a:spLocks noGrp="1"/>
          </p:cNvSpPr>
          <p:nvPr>
            <p:ph type="body" sz="quarter" idx="14"/>
          </p:nvPr>
        </p:nvSpPr>
        <p:spPr>
          <a:xfrm>
            <a:off x="285749" y="2141538"/>
            <a:ext cx="5576207" cy="2112055"/>
          </a:xfrm>
        </p:spPr>
        <p:txBody>
          <a:bodyPr/>
          <a:lstStyle/>
          <a:p>
            <a:r>
              <a:rPr lang="en-AU" dirty="0"/>
              <a:t>9. Co-ordinate communications</a:t>
            </a:r>
          </a:p>
        </p:txBody>
      </p:sp>
      <p:sp>
        <p:nvSpPr>
          <p:cNvPr id="5" name="Slide Number Placeholder 4"/>
          <p:cNvSpPr>
            <a:spLocks noGrp="1"/>
          </p:cNvSpPr>
          <p:nvPr>
            <p:ph type="sldNum" sz="quarter" idx="15"/>
          </p:nvPr>
        </p:nvSpPr>
        <p:spPr/>
        <p:txBody>
          <a:bodyPr/>
          <a:lstStyle/>
          <a:p>
            <a:fld id="{97A94E25-127B-4C48-AF96-44BA7B823777}" type="slidenum">
              <a:rPr lang="en-US" smtClean="0"/>
              <a:pPr/>
              <a:t>12</a:t>
            </a:fld>
            <a:endParaRPr lang="en-US" dirty="0"/>
          </a:p>
        </p:txBody>
      </p:sp>
    </p:spTree>
    <p:extLst>
      <p:ext uri="{BB962C8B-B14F-4D97-AF65-F5344CB8AC3E}">
        <p14:creationId xmlns:p14="http://schemas.microsoft.com/office/powerpoint/2010/main" val="114977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342900" indent="-342900">
              <a:buFont typeface="Arial" panose="020B0604020202020204" pitchFamily="34" charset="0"/>
              <a:buChar char="•"/>
            </a:pPr>
            <a:r>
              <a:rPr lang="en-AU" dirty="0"/>
              <a:t>Keep communications real</a:t>
            </a:r>
          </a:p>
          <a:p>
            <a:pPr marL="342900" indent="-342900">
              <a:buFont typeface="Arial" panose="020B0604020202020204" pitchFamily="34" charset="0"/>
              <a:buChar char="•"/>
            </a:pPr>
            <a:r>
              <a:rPr lang="en-AU" dirty="0"/>
              <a:t>Communicate internally and externally</a:t>
            </a:r>
          </a:p>
          <a:p>
            <a:pPr marL="342900" indent="-342900">
              <a:buFont typeface="Arial" panose="020B0604020202020204" pitchFamily="34" charset="0"/>
              <a:buChar char="•"/>
            </a:pPr>
            <a:r>
              <a:rPr lang="en-AU" dirty="0"/>
              <a:t>Educate members</a:t>
            </a:r>
          </a:p>
          <a:p>
            <a:pPr marL="342900" indent="-342900">
              <a:buFont typeface="Arial" panose="020B0604020202020204" pitchFamily="34" charset="0"/>
              <a:buChar char="•"/>
            </a:pPr>
            <a:r>
              <a:rPr lang="en-AU" dirty="0"/>
              <a:t>Manage expectations</a:t>
            </a:r>
          </a:p>
          <a:p>
            <a:endParaRPr lang="en-AU" dirty="0"/>
          </a:p>
          <a:p>
            <a:pPr marL="342900" indent="-342900">
              <a:buFont typeface="Arial" panose="020B0604020202020204" pitchFamily="34" charset="0"/>
              <a:buChar char="•"/>
            </a:pPr>
            <a:r>
              <a:rPr lang="en-AU" dirty="0">
                <a:solidFill>
                  <a:schemeClr val="bg1">
                    <a:lumMod val="65000"/>
                  </a:schemeClr>
                </a:solidFill>
              </a:rPr>
              <a:t>Use real stories, feature real members, use the brand, show impact</a:t>
            </a:r>
          </a:p>
          <a:p>
            <a:pPr marL="342900" indent="-342900">
              <a:buFont typeface="Arial" panose="020B0604020202020204" pitchFamily="34" charset="0"/>
              <a:buChar char="•"/>
            </a:pPr>
            <a:endParaRPr lang="en-AU" dirty="0"/>
          </a:p>
        </p:txBody>
      </p:sp>
      <p:sp>
        <p:nvSpPr>
          <p:cNvPr id="3" name="Text Placeholder 2"/>
          <p:cNvSpPr>
            <a:spLocks noGrp="1"/>
          </p:cNvSpPr>
          <p:nvPr>
            <p:ph type="body" sz="quarter" idx="14"/>
          </p:nvPr>
        </p:nvSpPr>
        <p:spPr>
          <a:xfrm>
            <a:off x="318407" y="2141538"/>
            <a:ext cx="5510893" cy="2479448"/>
          </a:xfrm>
        </p:spPr>
        <p:txBody>
          <a:bodyPr/>
          <a:lstStyle/>
          <a:p>
            <a:r>
              <a:rPr lang="en-AU" dirty="0"/>
              <a:t>10. Keep communications real</a:t>
            </a:r>
          </a:p>
        </p:txBody>
      </p:sp>
      <p:sp>
        <p:nvSpPr>
          <p:cNvPr id="5" name="Slide Number Placeholder 4"/>
          <p:cNvSpPr>
            <a:spLocks noGrp="1"/>
          </p:cNvSpPr>
          <p:nvPr>
            <p:ph type="sldNum" sz="quarter" idx="15"/>
          </p:nvPr>
        </p:nvSpPr>
        <p:spPr/>
        <p:txBody>
          <a:bodyPr/>
          <a:lstStyle/>
          <a:p>
            <a:fld id="{97A94E25-127B-4C48-AF96-44BA7B823777}" type="slidenum">
              <a:rPr lang="en-US" smtClean="0"/>
              <a:pPr/>
              <a:t>13</a:t>
            </a:fld>
            <a:endParaRPr lang="en-US" dirty="0"/>
          </a:p>
        </p:txBody>
      </p:sp>
    </p:spTree>
    <p:extLst>
      <p:ext uri="{BB962C8B-B14F-4D97-AF65-F5344CB8AC3E}">
        <p14:creationId xmlns:p14="http://schemas.microsoft.com/office/powerpoint/2010/main" val="144873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457200" indent="-457200">
              <a:buAutoNum type="arabicPeriod"/>
            </a:pPr>
            <a:r>
              <a:rPr lang="en-AU" dirty="0"/>
              <a:t>Understand member expectations</a:t>
            </a:r>
          </a:p>
          <a:p>
            <a:pPr marL="457200" indent="-457200">
              <a:buAutoNum type="arabicPeriod"/>
            </a:pPr>
            <a:r>
              <a:rPr lang="en-AU" dirty="0"/>
              <a:t>Ensure members are actively engaged</a:t>
            </a:r>
          </a:p>
          <a:p>
            <a:pPr marL="457200" indent="-457200">
              <a:buAutoNum type="arabicPeriod"/>
            </a:pPr>
            <a:r>
              <a:rPr lang="en-AU" dirty="0"/>
              <a:t>In service which is meaningful</a:t>
            </a:r>
          </a:p>
          <a:p>
            <a:pPr marL="457200" indent="-457200">
              <a:buAutoNum type="arabicPeriod"/>
            </a:pPr>
            <a:r>
              <a:rPr lang="en-AU" dirty="0"/>
              <a:t>Design member-focused processes</a:t>
            </a:r>
          </a:p>
          <a:p>
            <a:pPr marL="457200" indent="-457200">
              <a:buAutoNum type="arabicPeriod"/>
            </a:pPr>
            <a:r>
              <a:rPr lang="en-AU" dirty="0"/>
              <a:t>Ensure physical elements reinforce service quality</a:t>
            </a:r>
          </a:p>
          <a:p>
            <a:pPr marL="457200" indent="-457200">
              <a:buAutoNum type="arabicPeriod"/>
            </a:pPr>
            <a:r>
              <a:rPr lang="en-AU" dirty="0"/>
              <a:t>Address problems quickly</a:t>
            </a:r>
          </a:p>
          <a:p>
            <a:pPr marL="457200" indent="-457200">
              <a:buAutoNum type="arabicPeriod"/>
            </a:pPr>
            <a:r>
              <a:rPr lang="en-AU" dirty="0"/>
              <a:t>Match price with member-perceived value</a:t>
            </a:r>
          </a:p>
          <a:p>
            <a:pPr marL="457200" indent="-457200">
              <a:buAutoNum type="arabicPeriod"/>
            </a:pPr>
            <a:r>
              <a:rPr lang="en-AU" dirty="0"/>
              <a:t>Measure satisfaction regularly</a:t>
            </a:r>
          </a:p>
          <a:p>
            <a:pPr marL="457200" indent="-457200">
              <a:buFont typeface="Arial" panose="020B0604020202020204" pitchFamily="34" charset="0"/>
              <a:buAutoNum type="arabicPeriod"/>
            </a:pPr>
            <a:r>
              <a:rPr lang="en-AU" dirty="0"/>
              <a:t>Co-ordinate communications</a:t>
            </a:r>
          </a:p>
          <a:p>
            <a:pPr marL="457200" indent="-457200">
              <a:buAutoNum type="arabicPeriod"/>
            </a:pPr>
            <a:r>
              <a:rPr lang="en-AU" dirty="0"/>
              <a:t>Keep communications real</a:t>
            </a:r>
          </a:p>
        </p:txBody>
      </p:sp>
      <p:sp>
        <p:nvSpPr>
          <p:cNvPr id="6" name="Title 5"/>
          <p:cNvSpPr>
            <a:spLocks noGrp="1"/>
          </p:cNvSpPr>
          <p:nvPr>
            <p:ph type="title"/>
          </p:nvPr>
        </p:nvSpPr>
        <p:spPr/>
        <p:txBody>
          <a:bodyPr/>
          <a:lstStyle/>
          <a:p>
            <a:r>
              <a:rPr lang="en-AU" dirty="0"/>
              <a:t>Top 10 Tips</a:t>
            </a:r>
          </a:p>
        </p:txBody>
      </p:sp>
      <p:sp>
        <p:nvSpPr>
          <p:cNvPr id="5" name="Slide Number Placeholder 4"/>
          <p:cNvSpPr>
            <a:spLocks noGrp="1"/>
          </p:cNvSpPr>
          <p:nvPr>
            <p:ph type="sldNum" sz="quarter" idx="4294967295"/>
          </p:nvPr>
        </p:nvSpPr>
        <p:spPr>
          <a:xfrm>
            <a:off x="11769725" y="115888"/>
            <a:ext cx="422275" cy="365125"/>
          </a:xfrm>
        </p:spPr>
        <p:txBody>
          <a:bodyPr/>
          <a:lstStyle/>
          <a:p>
            <a:fld id="{97A94E25-127B-4C48-AF96-44BA7B823777}" type="slidenum">
              <a:rPr lang="en-US" smtClean="0"/>
              <a:pPr/>
              <a:t>14</a:t>
            </a:fld>
            <a:endParaRPr lang="en-US" dirty="0"/>
          </a:p>
        </p:txBody>
      </p:sp>
    </p:spTree>
    <p:extLst>
      <p:ext uri="{BB962C8B-B14F-4D97-AF65-F5344CB8AC3E}">
        <p14:creationId xmlns:p14="http://schemas.microsoft.com/office/powerpoint/2010/main" val="198639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849086" y="0"/>
            <a:ext cx="13041086"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905580" y="868449"/>
            <a:ext cx="4563155" cy="2434167"/>
          </a:xfrm>
        </p:spPr>
        <p:txBody>
          <a:bodyPr>
            <a:normAutofit fontScale="92500" lnSpcReduction="10000"/>
          </a:bodyPr>
          <a:lstStyle/>
          <a:p>
            <a:pPr algn="ctr"/>
            <a:r>
              <a:rPr lang="en-US" dirty="0"/>
              <a:t>“Customer experience is the next competitive battle ground.  It is where business is going to be won or lost”.</a:t>
            </a:r>
          </a:p>
          <a:p>
            <a:pPr algn="ctr"/>
            <a:r>
              <a:rPr lang="en-US" sz="1700" i="1" dirty="0"/>
              <a:t>Dell </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5796235" y="871219"/>
            <a:ext cx="4563155" cy="2434167"/>
          </a:xfrm>
        </p:spPr>
        <p:txBody>
          <a:bodyPr>
            <a:normAutofit/>
          </a:bodyPr>
          <a:lstStyle/>
          <a:p>
            <a:pPr algn="ctr"/>
            <a:r>
              <a:rPr lang="en-US" dirty="0"/>
              <a:t>“The customer’s perception is your reality”</a:t>
            </a:r>
          </a:p>
          <a:p>
            <a:pPr algn="ctr">
              <a:lnSpc>
                <a:spcPct val="80000"/>
              </a:lnSpc>
            </a:pPr>
            <a:r>
              <a:rPr lang="en-US" sz="1600" i="1" dirty="0"/>
              <a:t>Kate Zabriskie</a:t>
            </a:r>
          </a:p>
        </p:txBody>
      </p:sp>
      <p:sp>
        <p:nvSpPr>
          <p:cNvPr id="8"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952686" y="3941386"/>
            <a:ext cx="9380034" cy="2434167"/>
          </a:xfrm>
        </p:spPr>
        <p:txBody>
          <a:bodyPr>
            <a:normAutofit/>
          </a:bodyPr>
          <a:lstStyle/>
          <a:p>
            <a:pPr algn="ctr"/>
            <a:r>
              <a:rPr lang="en-US" dirty="0"/>
              <a:t>We have spent a lot of time trying to make our members fit our clubs, now it’s time to make our clubs fit our members</a:t>
            </a:r>
          </a:p>
          <a:p>
            <a:pPr algn="ctr">
              <a:lnSpc>
                <a:spcPct val="80000"/>
              </a:lnSpc>
            </a:pPr>
            <a:r>
              <a:rPr lang="en-US" sz="1600" i="1" dirty="0"/>
              <a:t>Jessie Harman </a:t>
            </a:r>
            <a:r>
              <a:rPr lang="en-US" sz="1600" dirty="0">
                <a:sym typeface="Wingdings" panose="05000000000000000000" pitchFamily="2" charset="2"/>
              </a:rPr>
              <a:t></a:t>
            </a:r>
            <a:endParaRPr lang="en-US" sz="1600"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4"/>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 &amp; IDEAS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AU" dirty="0"/>
          </a:p>
        </p:txBody>
      </p:sp>
      <p:sp>
        <p:nvSpPr>
          <p:cNvPr id="8" name="Title 7"/>
          <p:cNvSpPr>
            <a:spLocks noGrp="1"/>
          </p:cNvSpPr>
          <p:nvPr>
            <p:ph type="title"/>
          </p:nvPr>
        </p:nvSpPr>
        <p:spPr/>
        <p:txBody>
          <a:bodyPr/>
          <a:lstStyle/>
          <a:p>
            <a:endParaRPr lang="en-AU" dirty="0"/>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2</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10559687"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It’s all about the MEMBER EXPERIENCE</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7552E4-C2B0-58FE-5D9E-FD55A92EF0C8}"/>
              </a:ext>
            </a:extLst>
          </p:cNvPr>
          <p:cNvSpPr>
            <a:spLocks noGrp="1"/>
          </p:cNvSpPr>
          <p:nvPr>
            <p:ph type="body" sz="quarter" idx="12"/>
          </p:nvPr>
        </p:nvSpPr>
        <p:spPr/>
        <p:txBody>
          <a:bodyPr/>
          <a:lstStyle/>
          <a:p>
            <a:pPr marL="457200" indent="-457200">
              <a:buAutoNum type="arabicPeriod"/>
            </a:pPr>
            <a:r>
              <a:rPr lang="en-AU" dirty="0"/>
              <a:t>Meeting enjoyment</a:t>
            </a:r>
          </a:p>
          <a:p>
            <a:pPr marL="457200" indent="-457200">
              <a:buAutoNum type="arabicPeriod"/>
            </a:pPr>
            <a:r>
              <a:rPr lang="en-AU" dirty="0"/>
              <a:t>Confidence in club leadership</a:t>
            </a:r>
          </a:p>
          <a:p>
            <a:pPr marL="457200" indent="-457200">
              <a:buAutoNum type="arabicPeriod"/>
            </a:pPr>
            <a:r>
              <a:rPr lang="en-AU" dirty="0"/>
              <a:t>Meaningful service</a:t>
            </a:r>
          </a:p>
          <a:p>
            <a:pPr marL="457200" indent="-457200">
              <a:buAutoNum type="arabicPeriod"/>
            </a:pPr>
            <a:r>
              <a:rPr lang="en-AU" dirty="0"/>
              <a:t>Connections</a:t>
            </a:r>
          </a:p>
          <a:p>
            <a:pPr marL="457200" indent="-457200">
              <a:buAutoNum type="arabicPeriod"/>
            </a:pPr>
            <a:r>
              <a:rPr lang="en-AU" dirty="0"/>
              <a:t>Personal growth opportunities</a:t>
            </a:r>
          </a:p>
        </p:txBody>
      </p:sp>
      <p:sp>
        <p:nvSpPr>
          <p:cNvPr id="7" name="Text Placeholder 6">
            <a:extLst>
              <a:ext uri="{FF2B5EF4-FFF2-40B4-BE49-F238E27FC236}">
                <a16:creationId xmlns:a16="http://schemas.microsoft.com/office/drawing/2014/main" id="{3F9043A1-D579-7431-53FA-0349C588CAE2}"/>
              </a:ext>
            </a:extLst>
          </p:cNvPr>
          <p:cNvSpPr>
            <a:spLocks noGrp="1"/>
          </p:cNvSpPr>
          <p:nvPr>
            <p:ph type="body" sz="quarter" idx="14"/>
          </p:nvPr>
        </p:nvSpPr>
        <p:spPr/>
        <p:txBody>
          <a:bodyPr/>
          <a:lstStyle/>
          <a:p>
            <a:r>
              <a:rPr lang="en-AU" dirty="0"/>
              <a:t>Setting the scene</a:t>
            </a:r>
          </a:p>
        </p:txBody>
      </p:sp>
      <p:sp>
        <p:nvSpPr>
          <p:cNvPr id="5" name="Subtitle 4">
            <a:extLst>
              <a:ext uri="{FF2B5EF4-FFF2-40B4-BE49-F238E27FC236}">
                <a16:creationId xmlns:a16="http://schemas.microsoft.com/office/drawing/2014/main" id="{19356683-61C0-E4CE-D048-232500061D32}"/>
              </a:ext>
            </a:extLst>
          </p:cNvPr>
          <p:cNvSpPr>
            <a:spLocks noGrp="1"/>
          </p:cNvSpPr>
          <p:nvPr>
            <p:ph type="subTitle" idx="1"/>
          </p:nvPr>
        </p:nvSpPr>
        <p:spPr/>
        <p:txBody>
          <a:bodyPr/>
          <a:lstStyle/>
          <a:p>
            <a:r>
              <a:rPr lang="en-AU" dirty="0"/>
              <a:t>5 key dimensions of member experience</a:t>
            </a:r>
          </a:p>
          <a:p>
            <a:endParaRPr lang="en-AU" dirty="0"/>
          </a:p>
          <a:p>
            <a:endParaRPr lang="en-AU" dirty="0"/>
          </a:p>
          <a:p>
            <a:r>
              <a:rPr lang="en-AU" sz="1200" i="1" dirty="0"/>
              <a:t>Source: RI member surveys</a:t>
            </a:r>
          </a:p>
        </p:txBody>
      </p:sp>
      <p:sp>
        <p:nvSpPr>
          <p:cNvPr id="4" name="Slide Number Placeholder 3">
            <a:extLst>
              <a:ext uri="{FF2B5EF4-FFF2-40B4-BE49-F238E27FC236}">
                <a16:creationId xmlns:a16="http://schemas.microsoft.com/office/drawing/2014/main" id="{BFDB9247-4CFA-AF27-862D-AD8D008EB864}"/>
              </a:ext>
            </a:extLst>
          </p:cNvPr>
          <p:cNvSpPr>
            <a:spLocks noGrp="1"/>
          </p:cNvSpPr>
          <p:nvPr>
            <p:ph type="sldNum" sz="quarter" idx="15"/>
          </p:nvPr>
        </p:nvSpPr>
        <p:spPr/>
        <p:txBody>
          <a:bodyPr/>
          <a:lstStyle/>
          <a:p>
            <a:fld id="{97A94E25-127B-4C48-AF96-44BA7B823777}" type="slidenum">
              <a:rPr lang="en-US" smtClean="0"/>
              <a:pPr/>
              <a:t>3</a:t>
            </a:fld>
            <a:endParaRPr lang="en-US" dirty="0"/>
          </a:p>
        </p:txBody>
      </p:sp>
    </p:spTree>
    <p:extLst>
      <p:ext uri="{BB962C8B-B14F-4D97-AF65-F5344CB8AC3E}">
        <p14:creationId xmlns:p14="http://schemas.microsoft.com/office/powerpoint/2010/main" val="291865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Take time to understand member needs and expectations</a:t>
            </a:r>
          </a:p>
          <a:p>
            <a:pPr marL="342900" indent="-342900">
              <a:buFont typeface="Arial" panose="020B0604020202020204" pitchFamily="34" charset="0"/>
              <a:buChar char="•"/>
            </a:pPr>
            <a:r>
              <a:rPr lang="en-US" dirty="0"/>
              <a:t>Common and unique</a:t>
            </a:r>
          </a:p>
          <a:p>
            <a:pPr marL="342900" indent="-342900">
              <a:buFont typeface="Arial" panose="020B0604020202020204" pitchFamily="34" charset="0"/>
              <a:buChar char="•"/>
            </a:pPr>
            <a:r>
              <a:rPr lang="en-US" dirty="0"/>
              <a:t>Recognise that member needs and expectations may change over time</a:t>
            </a:r>
          </a:p>
          <a:p>
            <a:endParaRPr lang="en-US" dirty="0"/>
          </a:p>
          <a:p>
            <a:pPr marL="342900" lvl="1" indent="-342900">
              <a:lnSpc>
                <a:spcPct val="90000"/>
              </a:lnSpc>
              <a:spcBef>
                <a:spcPts val="1000"/>
              </a:spcBef>
              <a:spcAft>
                <a:spcPts val="0"/>
              </a:spcAft>
            </a:pPr>
            <a:r>
              <a:rPr lang="en-US" dirty="0">
                <a:solidFill>
                  <a:schemeClr val="bg1">
                    <a:lumMod val="65000"/>
                  </a:schemeClr>
                </a:solidFill>
              </a:rPr>
              <a:t>Pre-entry interviews and discussions, mentor chats, regular one-on-ones, surveys</a:t>
            </a:r>
          </a:p>
          <a:p>
            <a:endParaRPr lang="en-US"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1. Understand member expectations</a:t>
            </a:r>
          </a:p>
        </p:txBody>
      </p:sp>
      <p:sp>
        <p:nvSpPr>
          <p:cNvPr id="2" name="Subtitle 1">
            <a:extLst>
              <a:ext uri="{FF2B5EF4-FFF2-40B4-BE49-F238E27FC236}">
                <a16:creationId xmlns:a16="http://schemas.microsoft.com/office/drawing/2014/main" id="{32B8C1AB-8D0B-387E-0D8F-93B14C67141A}"/>
              </a:ext>
            </a:extLst>
          </p:cNvPr>
          <p:cNvSpPr>
            <a:spLocks noGrp="1"/>
          </p:cNvSpPr>
          <p:nvPr>
            <p:ph type="subTitle" idx="1"/>
          </p:nvPr>
        </p:nvSpPr>
        <p:spPr/>
        <p:txBody>
          <a:bodyPr/>
          <a:lstStyle/>
          <a:p>
            <a:endParaRPr lang="en-AU"/>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4</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342900" indent="-342900">
              <a:buFont typeface="Arial" panose="020B0604020202020204" pitchFamily="34" charset="0"/>
              <a:buChar char="•"/>
            </a:pPr>
            <a:r>
              <a:rPr lang="en-AU" dirty="0"/>
              <a:t>Ensure members understand how they can engage</a:t>
            </a:r>
          </a:p>
          <a:p>
            <a:pPr marL="342900" indent="-342900">
              <a:buFont typeface="Arial" panose="020B0604020202020204" pitchFamily="34" charset="0"/>
              <a:buChar char="•"/>
            </a:pPr>
            <a:r>
              <a:rPr lang="en-AU" dirty="0"/>
              <a:t>Ensure members are able to engage</a:t>
            </a:r>
          </a:p>
          <a:p>
            <a:pPr marL="342900" indent="-342900">
              <a:buFont typeface="Arial" panose="020B0604020202020204" pitchFamily="34" charset="0"/>
              <a:buChar char="•"/>
            </a:pPr>
            <a:r>
              <a:rPr lang="en-AU" dirty="0"/>
              <a:t>Encourage them to be actively engaged and involved</a:t>
            </a:r>
          </a:p>
          <a:p>
            <a:pPr marL="342900" indent="-342900">
              <a:buFont typeface="Arial" panose="020B0604020202020204" pitchFamily="34" charset="0"/>
              <a:buChar char="•"/>
            </a:pPr>
            <a:endParaRPr lang="en-AU" dirty="0"/>
          </a:p>
          <a:p>
            <a:pPr marL="342900" lvl="1" indent="-342900">
              <a:lnSpc>
                <a:spcPct val="90000"/>
              </a:lnSpc>
              <a:spcBef>
                <a:spcPts val="1000"/>
              </a:spcBef>
              <a:spcAft>
                <a:spcPts val="0"/>
              </a:spcAft>
            </a:pPr>
            <a:r>
              <a:rPr lang="en-AU" dirty="0">
                <a:solidFill>
                  <a:schemeClr val="bg1">
                    <a:lumMod val="65000"/>
                  </a:schemeClr>
                </a:solidFill>
              </a:rPr>
              <a:t>Effective on-boarding, mentors, club materials, club presentations, other training and support</a:t>
            </a:r>
          </a:p>
        </p:txBody>
      </p:sp>
      <p:sp>
        <p:nvSpPr>
          <p:cNvPr id="3" name="Text Placeholder 2"/>
          <p:cNvSpPr>
            <a:spLocks noGrp="1"/>
          </p:cNvSpPr>
          <p:nvPr>
            <p:ph type="body" sz="quarter" idx="14"/>
          </p:nvPr>
        </p:nvSpPr>
        <p:spPr>
          <a:xfrm>
            <a:off x="558800" y="2141537"/>
            <a:ext cx="4978400" cy="2773363"/>
          </a:xfrm>
        </p:spPr>
        <p:txBody>
          <a:bodyPr/>
          <a:lstStyle/>
          <a:p>
            <a:r>
              <a:rPr lang="en-AU" dirty="0"/>
              <a:t>2. ensure members are actively engaged</a:t>
            </a:r>
          </a:p>
        </p:txBody>
      </p:sp>
      <p:sp>
        <p:nvSpPr>
          <p:cNvPr id="5" name="Slide Number Placeholder 4"/>
          <p:cNvSpPr>
            <a:spLocks noGrp="1"/>
          </p:cNvSpPr>
          <p:nvPr>
            <p:ph type="sldNum" sz="quarter" idx="15"/>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184922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342900" indent="-342900">
              <a:buFont typeface="Arial" panose="020B0604020202020204" pitchFamily="34" charset="0"/>
              <a:buChar char="•"/>
            </a:pPr>
            <a:r>
              <a:rPr lang="en-US" dirty="0"/>
              <a:t>Deliver an experience which meets individual needs and expectations</a:t>
            </a:r>
          </a:p>
          <a:p>
            <a:pPr marL="342900" indent="-342900">
              <a:buFont typeface="Arial" panose="020B0604020202020204" pitchFamily="34" charset="0"/>
              <a:buChar char="•"/>
            </a:pPr>
            <a:r>
              <a:rPr lang="en-US" dirty="0"/>
              <a:t>Is </a:t>
            </a:r>
            <a:r>
              <a:rPr lang="en-US" i="1" dirty="0"/>
              <a:t>meaningful</a:t>
            </a:r>
            <a:r>
              <a:rPr lang="en-US" dirty="0"/>
              <a:t> for members</a:t>
            </a:r>
          </a:p>
          <a:p>
            <a:endParaRPr lang="en-US" dirty="0"/>
          </a:p>
          <a:p>
            <a:pPr marL="342900" indent="-342900">
              <a:buFont typeface="Arial" panose="020B0604020202020204" pitchFamily="34" charset="0"/>
              <a:buChar char="•"/>
            </a:pPr>
            <a:r>
              <a:rPr lang="en-US" dirty="0">
                <a:solidFill>
                  <a:schemeClr val="bg1">
                    <a:lumMod val="65000"/>
                  </a:schemeClr>
                </a:solidFill>
              </a:rPr>
              <a:t>E.g. Local impact, international impact, cause-specific, skill-specific </a:t>
            </a:r>
          </a:p>
          <a:p>
            <a:endParaRPr lang="en-AU" dirty="0"/>
          </a:p>
        </p:txBody>
      </p:sp>
      <p:sp>
        <p:nvSpPr>
          <p:cNvPr id="3" name="Text Placeholder 2"/>
          <p:cNvSpPr>
            <a:spLocks noGrp="1"/>
          </p:cNvSpPr>
          <p:nvPr>
            <p:ph type="body" sz="quarter" idx="14"/>
          </p:nvPr>
        </p:nvSpPr>
        <p:spPr>
          <a:xfrm>
            <a:off x="558800" y="2141537"/>
            <a:ext cx="4978400" cy="2283505"/>
          </a:xfrm>
        </p:spPr>
        <p:txBody>
          <a:bodyPr/>
          <a:lstStyle/>
          <a:p>
            <a:r>
              <a:rPr lang="en-AU" dirty="0"/>
              <a:t>3. In service which is meaningful</a:t>
            </a:r>
          </a:p>
        </p:txBody>
      </p:sp>
      <p:sp>
        <p:nvSpPr>
          <p:cNvPr id="5" name="Slide Number Placeholder 4"/>
          <p:cNvSpPr>
            <a:spLocks noGrp="1"/>
          </p:cNvSpPr>
          <p:nvPr>
            <p:ph type="sldNum" sz="quarter" idx="15"/>
          </p:nvPr>
        </p:nvSpPr>
        <p:spPr/>
        <p:txBody>
          <a:bodyPr/>
          <a:lstStyle/>
          <a:p>
            <a:fld id="{97A94E25-127B-4C48-AF96-44BA7B823777}" type="slidenum">
              <a:rPr lang="en-US" smtClean="0"/>
              <a:pPr/>
              <a:t>6</a:t>
            </a:fld>
            <a:endParaRPr lang="en-US" dirty="0"/>
          </a:p>
        </p:txBody>
      </p:sp>
    </p:spTree>
    <p:extLst>
      <p:ext uri="{BB962C8B-B14F-4D97-AF65-F5344CB8AC3E}">
        <p14:creationId xmlns:p14="http://schemas.microsoft.com/office/powerpoint/2010/main" val="130906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342900" indent="-342900">
              <a:buFont typeface="Arial" panose="020B0604020202020204" pitchFamily="34" charset="0"/>
              <a:buChar char="•"/>
            </a:pPr>
            <a:r>
              <a:rPr lang="en-AU" dirty="0"/>
              <a:t>Ensure key processes are member-friendly, smooth and timely</a:t>
            </a:r>
          </a:p>
          <a:p>
            <a:endParaRPr lang="en-AU" dirty="0"/>
          </a:p>
          <a:p>
            <a:pPr marL="342900" indent="-342900">
              <a:buFont typeface="Arial" panose="020B0604020202020204" pitchFamily="34" charset="0"/>
              <a:buChar char="•"/>
            </a:pPr>
            <a:r>
              <a:rPr lang="en-AU" dirty="0">
                <a:solidFill>
                  <a:schemeClr val="bg1">
                    <a:lumMod val="65000"/>
                  </a:schemeClr>
                </a:solidFill>
              </a:rPr>
              <a:t>E.g. Application &amp; admission, payments, making complaints</a:t>
            </a:r>
          </a:p>
          <a:p>
            <a:pPr marL="342900" indent="-342900"/>
            <a:endParaRPr lang="en-AU" dirty="0"/>
          </a:p>
        </p:txBody>
      </p:sp>
      <p:sp>
        <p:nvSpPr>
          <p:cNvPr id="3" name="Text Placeholder 2"/>
          <p:cNvSpPr>
            <a:spLocks noGrp="1"/>
          </p:cNvSpPr>
          <p:nvPr>
            <p:ph type="body" sz="quarter" idx="14"/>
          </p:nvPr>
        </p:nvSpPr>
        <p:spPr>
          <a:xfrm>
            <a:off x="558800" y="2141537"/>
            <a:ext cx="4978400" cy="2356983"/>
          </a:xfrm>
        </p:spPr>
        <p:txBody>
          <a:bodyPr/>
          <a:lstStyle/>
          <a:p>
            <a:r>
              <a:rPr lang="en-AU" dirty="0"/>
              <a:t>4. Design member-focused processes</a:t>
            </a:r>
          </a:p>
        </p:txBody>
      </p:sp>
      <p:sp>
        <p:nvSpPr>
          <p:cNvPr id="5" name="Slide Number Placeholder 4"/>
          <p:cNvSpPr>
            <a:spLocks noGrp="1"/>
          </p:cNvSpPr>
          <p:nvPr>
            <p:ph type="sldNum" sz="quarter" idx="15"/>
          </p:nvPr>
        </p:nvSpPr>
        <p:spPr/>
        <p:txBody>
          <a:bodyPr/>
          <a:lstStyle/>
          <a:p>
            <a:fld id="{97A94E25-127B-4C48-AF96-44BA7B823777}" type="slidenum">
              <a:rPr lang="en-US" smtClean="0"/>
              <a:pPr/>
              <a:t>7</a:t>
            </a:fld>
            <a:endParaRPr lang="en-US" dirty="0"/>
          </a:p>
        </p:txBody>
      </p:sp>
    </p:spTree>
    <p:extLst>
      <p:ext uri="{BB962C8B-B14F-4D97-AF65-F5344CB8AC3E}">
        <p14:creationId xmlns:p14="http://schemas.microsoft.com/office/powerpoint/2010/main" val="1575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50000" y="2117045"/>
            <a:ext cx="5537200" cy="3141662"/>
          </a:xfrm>
        </p:spPr>
        <p:txBody>
          <a:bodyPr/>
          <a:lstStyle/>
          <a:p>
            <a:pPr marL="342900" indent="-342900">
              <a:buFont typeface="Arial" panose="020B0604020202020204" pitchFamily="34" charset="0"/>
              <a:buChar char="•"/>
            </a:pPr>
            <a:r>
              <a:rPr lang="en-AU" dirty="0"/>
              <a:t>Ensure physical elements of member experience match expectations and reinforce service quality</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solidFill>
                  <a:schemeClr val="bg1">
                    <a:lumMod val="65000"/>
                  </a:schemeClr>
                </a:solidFill>
              </a:rPr>
              <a:t>Venue, apparel, brochures, websites, signs etc</a:t>
            </a:r>
            <a:r>
              <a:rPr lang="en-AU" dirty="0">
                <a:solidFill>
                  <a:schemeClr val="accent5">
                    <a:lumMod val="75000"/>
                  </a:schemeClr>
                </a:solidFill>
              </a:rPr>
              <a:t>.  </a:t>
            </a:r>
          </a:p>
        </p:txBody>
      </p:sp>
      <p:sp>
        <p:nvSpPr>
          <p:cNvPr id="3" name="Text Placeholder 2"/>
          <p:cNvSpPr>
            <a:spLocks noGrp="1"/>
          </p:cNvSpPr>
          <p:nvPr>
            <p:ph type="body" sz="quarter" idx="14"/>
          </p:nvPr>
        </p:nvSpPr>
        <p:spPr>
          <a:xfrm>
            <a:off x="351064" y="2141537"/>
            <a:ext cx="5584372" cy="3042783"/>
          </a:xfrm>
        </p:spPr>
        <p:txBody>
          <a:bodyPr/>
          <a:lstStyle/>
          <a:p>
            <a:r>
              <a:rPr lang="en-AU" dirty="0"/>
              <a:t>5. Ensure physical elements reinforce service quality</a:t>
            </a:r>
          </a:p>
        </p:txBody>
      </p:sp>
      <p:sp>
        <p:nvSpPr>
          <p:cNvPr id="5" name="Slide Number Placeholder 4"/>
          <p:cNvSpPr>
            <a:spLocks noGrp="1"/>
          </p:cNvSpPr>
          <p:nvPr>
            <p:ph type="sldNum" sz="quarter" idx="15"/>
          </p:nvPr>
        </p:nvSpPr>
        <p:spPr/>
        <p:txBody>
          <a:bodyPr/>
          <a:lstStyle/>
          <a:p>
            <a:fld id="{97A94E25-127B-4C48-AF96-44BA7B823777}" type="slidenum">
              <a:rPr lang="en-US" smtClean="0"/>
              <a:pPr/>
              <a:t>8</a:t>
            </a:fld>
            <a:endParaRPr lang="en-US" dirty="0"/>
          </a:p>
        </p:txBody>
      </p:sp>
    </p:spTree>
    <p:extLst>
      <p:ext uri="{BB962C8B-B14F-4D97-AF65-F5344CB8AC3E}">
        <p14:creationId xmlns:p14="http://schemas.microsoft.com/office/powerpoint/2010/main" val="334320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342900" indent="-342900">
              <a:buFont typeface="Arial" panose="020B0604020202020204" pitchFamily="34" charset="0"/>
              <a:buChar char="•"/>
            </a:pPr>
            <a:r>
              <a:rPr lang="en-AU" dirty="0"/>
              <a:t>Encourage listening to customer complaints</a:t>
            </a:r>
          </a:p>
          <a:p>
            <a:pPr marL="342900" indent="-342900">
              <a:buFont typeface="Arial" panose="020B0604020202020204" pitchFamily="34" charset="0"/>
              <a:buChar char="•"/>
            </a:pPr>
            <a:r>
              <a:rPr lang="en-AU" dirty="0"/>
              <a:t>Make amends when things go wrong</a:t>
            </a:r>
          </a:p>
          <a:p>
            <a:pPr marL="342900" indent="-342900">
              <a:buFont typeface="Arial" panose="020B0604020202020204" pitchFamily="34" charset="0"/>
              <a:buChar char="•"/>
            </a:pPr>
            <a:r>
              <a:rPr lang="en-AU" dirty="0"/>
              <a:t>‘Fairness’ and ‘empathy’ really matter</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solidFill>
                  <a:schemeClr val="bg1">
                    <a:lumMod val="65000"/>
                  </a:schemeClr>
                </a:solidFill>
              </a:rPr>
              <a:t>Clear and documented processes, easily accessible, commonly understood</a:t>
            </a:r>
          </a:p>
        </p:txBody>
      </p:sp>
      <p:sp>
        <p:nvSpPr>
          <p:cNvPr id="3" name="Text Placeholder 2"/>
          <p:cNvSpPr>
            <a:spLocks noGrp="1"/>
          </p:cNvSpPr>
          <p:nvPr>
            <p:ph type="body" sz="quarter" idx="14"/>
          </p:nvPr>
        </p:nvSpPr>
        <p:spPr>
          <a:xfrm>
            <a:off x="558800" y="2141538"/>
            <a:ext cx="4978400" cy="2136548"/>
          </a:xfrm>
        </p:spPr>
        <p:txBody>
          <a:bodyPr/>
          <a:lstStyle/>
          <a:p>
            <a:r>
              <a:rPr lang="en-AU" dirty="0"/>
              <a:t>6. Address problems quickly</a:t>
            </a:r>
          </a:p>
        </p:txBody>
      </p:sp>
      <p:sp>
        <p:nvSpPr>
          <p:cNvPr id="5" name="Slide Number Placeholder 4"/>
          <p:cNvSpPr>
            <a:spLocks noGrp="1"/>
          </p:cNvSpPr>
          <p:nvPr>
            <p:ph type="sldNum" sz="quarter" idx="15"/>
          </p:nvPr>
        </p:nvSpPr>
        <p:spPr/>
        <p:txBody>
          <a:bodyPr/>
          <a:lstStyle/>
          <a:p>
            <a:fld id="{97A94E25-127B-4C48-AF96-44BA7B823777}" type="slidenum">
              <a:rPr lang="en-US" smtClean="0"/>
              <a:pPr/>
              <a:t>9</a:t>
            </a:fld>
            <a:endParaRPr lang="en-US" dirty="0"/>
          </a:p>
        </p:txBody>
      </p:sp>
    </p:spTree>
    <p:extLst>
      <p:ext uri="{BB962C8B-B14F-4D97-AF65-F5344CB8AC3E}">
        <p14:creationId xmlns:p14="http://schemas.microsoft.com/office/powerpoint/2010/main" val="637192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4694</TotalTime>
  <Words>1398</Words>
  <Application>Microsoft Office PowerPoint</Application>
  <PresentationFormat>Widescreen</PresentationFormat>
  <Paragraphs>188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10 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Jessie Harman</cp:lastModifiedBy>
  <cp:revision>195</cp:revision>
  <cp:lastPrinted>2026-05-22T06:00:15Z</cp:lastPrinted>
  <dcterms:created xsi:type="dcterms:W3CDTF">2019-11-18T03:22:22Z</dcterms:created>
  <dcterms:modified xsi:type="dcterms:W3CDTF">2026-05-28T02:06:13Z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