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3" r:id="rId1"/>
  </p:sldMasterIdLst>
  <p:sldIdLst>
    <p:sldId id="256" r:id="rId2"/>
    <p:sldId id="258" r:id="rId3"/>
    <p:sldId id="276" r:id="rId4"/>
    <p:sldId id="281" r:id="rId5"/>
    <p:sldId id="260" r:id="rId6"/>
    <p:sldId id="282" r:id="rId7"/>
    <p:sldId id="280" r:id="rId8"/>
    <p:sldId id="277" r:id="rId9"/>
    <p:sldId id="261" r:id="rId10"/>
    <p:sldId id="257" r:id="rId11"/>
    <p:sldId id="262" r:id="rId12"/>
    <p:sldId id="274" r:id="rId13"/>
    <p:sldId id="263" r:id="rId14"/>
    <p:sldId id="275" r:id="rId15"/>
    <p:sldId id="259" r:id="rId16"/>
    <p:sldId id="283" r:id="rId17"/>
    <p:sldId id="284" r:id="rId18"/>
    <p:sldId id="28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729"/>
  </p:normalViewPr>
  <p:slideViewPr>
    <p:cSldViewPr snapToGrid="0" snapToObjects="1">
      <p:cViewPr varScale="1">
        <p:scale>
          <a:sx n="69" d="100"/>
          <a:sy n="69" d="100"/>
        </p:scale>
        <p:origin x="586" y="2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212711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46877800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8180091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1049949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9093198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9671467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394426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63612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42640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119238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27392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602714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03562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406303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02732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926951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AD347D-5ACD-4C99-B74B-A9C85AD731AF}" type="datetimeFigureOut">
              <a:rPr lang="en-US" smtClean="0"/>
              <a:t>11/13/2025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02111984F565}" type="slidenum">
              <a:rPr lang="en-US" smtClean="0"/>
              <a:t>‹#›</a:t>
            </a:fld>
            <a:endParaRPr lang="en-US"/>
          </a:p>
        </p:txBody>
      </p:sp>
    </p:spTree>
    <p:extLst>
      <p:ext uri="{BB962C8B-B14F-4D97-AF65-F5344CB8AC3E}">
        <p14:creationId xmlns:p14="http://schemas.microsoft.com/office/powerpoint/2010/main" val="21438831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share/r/1EzoxamAKK/" TargetMode="External"/><Relationship Id="rId2" Type="http://schemas.openxmlformats.org/officeDocument/2006/relationships/hyperlink" Target="https://www.facebook.com/share/p/17riSVhEHu/"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hyperlink" Target="https://www.forbes.nsw.gov.au/news/november-2025/new-life-overseas-for-lions-park-playground" TargetMode="External"/><Relationship Id="rId3" Type="http://schemas.openxmlformats.org/officeDocument/2006/relationships/hyperlink" Target="https://www.abc.net.au/news/2023-07-26/port-lincoln-boat-rotary-overseas-relocated-playgrounds-project/102644700" TargetMode="External"/><Relationship Id="rId7" Type="http://schemas.openxmlformats.org/officeDocument/2006/relationships/hyperlink" Target="https://hail.to/rotary-on-the-move/article/yV63DIc" TargetMode="External"/><Relationship Id="rId2" Type="http://schemas.openxmlformats.org/officeDocument/2006/relationships/hyperlink" Target="https://www.rotarydistrict9800.org.au/50232/Page/ShowSitePage?ClassCode=SitePage&amp;Slug=projects-in-action&amp;StorySlug=recycling-playgrounds" TargetMode="External"/><Relationship Id="rId1" Type="http://schemas.openxmlformats.org/officeDocument/2006/relationships/slideLayout" Target="../slideLayouts/slideLayout2.xml"/><Relationship Id="rId6" Type="http://schemas.openxmlformats.org/officeDocument/2006/relationships/hyperlink" Target="https://www.geelongaustralia.com.au/parks/news/item/8dc450309665ecc.aspx" TargetMode="External"/><Relationship Id="rId5" Type="http://schemas.openxmlformats.org/officeDocument/2006/relationships/hyperlink" Target="https://www.pirie.sa.gov.au/noticeboard/latest-news/rotary-overseas-relocated-playgrounds" TargetMode="External"/><Relationship Id="rId10" Type="http://schemas.openxmlformats.org/officeDocument/2006/relationships/hyperlink" Target="https://www.playaustralia.org.au/civicrm/mailing/view?reset=1&amp;id=1513" TargetMode="External"/><Relationship Id="rId4" Type="http://schemas.openxmlformats.org/officeDocument/2006/relationships/hyperlink" Target="https://rotarydownunder.org/wayne-jenkins-harvesting-joy-for-generations-to-come/" TargetMode="External"/><Relationship Id="rId9" Type="http://schemas.openxmlformats.org/officeDocument/2006/relationships/hyperlink" Target="https://regencyparkrotary.org.au/international-project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cs.google.com/document/d/1-wlbvCHO-9k-VT1LM3r3l9ynZvo_3ZLB/edit?usp=sharing&amp;ouid=116957478042048914794&amp;rtpof=true&amp;sd=true" TargetMode="External"/><Relationship Id="rId2" Type="http://schemas.openxmlformats.org/officeDocument/2006/relationships/hyperlink" Target="https://docs.google.com/document/d/12DSMKyFIFn8160V4NJTmaq9l2TOofv2h/edit?usp=sharing&amp;ouid=116957478042048914794&amp;rtpof=true&amp;sd=true"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BF58B0-0657-134E-B510-FBD5BFB8E212}"/>
              </a:ext>
            </a:extLst>
          </p:cNvPr>
          <p:cNvSpPr>
            <a:spLocks noGrp="1"/>
          </p:cNvSpPr>
          <p:nvPr>
            <p:ph type="subTitle" idx="1"/>
          </p:nvPr>
        </p:nvSpPr>
        <p:spPr>
          <a:xfrm>
            <a:off x="1393089" y="3169887"/>
            <a:ext cx="7766936" cy="1926221"/>
          </a:xfrm>
        </p:spPr>
        <p:txBody>
          <a:bodyPr>
            <a:noAutofit/>
          </a:bodyPr>
          <a:lstStyle/>
          <a:p>
            <a:pPr algn="ctr"/>
            <a:r>
              <a:rPr lang="en-US" sz="2500" dirty="0">
                <a:solidFill>
                  <a:schemeClr val="tx1"/>
                </a:solidFill>
              </a:rPr>
              <a:t>Saving landfill, delivering joy!</a:t>
            </a:r>
          </a:p>
          <a:p>
            <a:pPr algn="ctr"/>
            <a:endParaRPr lang="en-US" sz="2500" dirty="0">
              <a:solidFill>
                <a:srgbClr val="FFC000"/>
              </a:solidFill>
            </a:endParaRPr>
          </a:p>
          <a:p>
            <a:pPr algn="ctr"/>
            <a:endParaRPr lang="en-US" sz="2500" dirty="0">
              <a:solidFill>
                <a:srgbClr val="0066FF"/>
              </a:solidFill>
            </a:endParaRPr>
          </a:p>
          <a:p>
            <a:pPr algn="ctr"/>
            <a:r>
              <a:rPr lang="en-US" sz="2500" dirty="0">
                <a:solidFill>
                  <a:srgbClr val="0066FF"/>
                </a:solidFill>
              </a:rPr>
              <a:t>PP Lesley McCarthy, Flemington Kensington Rotary</a:t>
            </a:r>
          </a:p>
          <a:p>
            <a:pPr algn="ctr"/>
            <a:endParaRPr lang="en-US" sz="2500" dirty="0">
              <a:solidFill>
                <a:srgbClr val="0066FF"/>
              </a:solidFill>
            </a:endParaRPr>
          </a:p>
          <a:p>
            <a:pPr algn="ctr"/>
            <a:endParaRPr lang="en-US" sz="2500" dirty="0">
              <a:solidFill>
                <a:srgbClr val="FFC000"/>
              </a:solidFill>
            </a:endParaRPr>
          </a:p>
          <a:p>
            <a:pPr algn="ctr"/>
            <a:endParaRPr lang="en-US" sz="2500" dirty="0">
              <a:solidFill>
                <a:srgbClr val="FFC000"/>
              </a:solidFill>
            </a:endParaRPr>
          </a:p>
        </p:txBody>
      </p:sp>
      <p:pic>
        <p:nvPicPr>
          <p:cNvPr id="3074" name="Picture 2">
            <a:extLst>
              <a:ext uri="{FF2B5EF4-FFF2-40B4-BE49-F238E27FC236}">
                <a16:creationId xmlns:a16="http://schemas.microsoft.com/office/drawing/2014/main" id="{0880E482-8E34-14E8-DD41-74AC83134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089" y="880946"/>
            <a:ext cx="8358315" cy="238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446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6D6A-6C7C-764D-A452-6D6B6E9BBBA5}"/>
              </a:ext>
            </a:extLst>
          </p:cNvPr>
          <p:cNvSpPr>
            <a:spLocks noGrp="1"/>
          </p:cNvSpPr>
          <p:nvPr>
            <p:ph type="title"/>
          </p:nvPr>
        </p:nvSpPr>
        <p:spPr/>
        <p:txBody>
          <a:bodyPr/>
          <a:lstStyle/>
          <a:p>
            <a:pPr algn="ctr"/>
            <a:r>
              <a:rPr lang="en-US" dirty="0"/>
              <a:t>How could you be involved?</a:t>
            </a:r>
            <a:endParaRPr lang="en-US" dirty="0">
              <a:solidFill>
                <a:schemeClr val="tx1"/>
              </a:solidFill>
            </a:endParaRPr>
          </a:p>
        </p:txBody>
      </p:sp>
      <p:sp>
        <p:nvSpPr>
          <p:cNvPr id="3" name="Content Placeholder 2">
            <a:extLst>
              <a:ext uri="{FF2B5EF4-FFF2-40B4-BE49-F238E27FC236}">
                <a16:creationId xmlns:a16="http://schemas.microsoft.com/office/drawing/2014/main" id="{24FB510D-6CCA-6E4B-97F4-BE8EFF368ED7}"/>
              </a:ext>
            </a:extLst>
          </p:cNvPr>
          <p:cNvSpPr>
            <a:spLocks noGrp="1"/>
          </p:cNvSpPr>
          <p:nvPr>
            <p:ph idx="1"/>
          </p:nvPr>
        </p:nvSpPr>
        <p:spPr>
          <a:xfrm>
            <a:off x="942028" y="1368297"/>
            <a:ext cx="9513413" cy="4575303"/>
          </a:xfrm>
        </p:spPr>
        <p:txBody>
          <a:bodyPr>
            <a:normAutofit lnSpcReduction="10000"/>
          </a:bodyPr>
          <a:lstStyle/>
          <a:p>
            <a:r>
              <a:rPr lang="en-US" sz="3200" dirty="0">
                <a:solidFill>
                  <a:schemeClr val="tx1"/>
                </a:solidFill>
                <a:latin typeface="Arial Narrow" panose="020B0606020202030204" pitchFamily="34" charset="0"/>
              </a:rPr>
              <a:t>Identify 4-6 people who could be available </a:t>
            </a:r>
            <a:br>
              <a:rPr lang="en-US" sz="3200" dirty="0">
                <a:solidFill>
                  <a:schemeClr val="tx1"/>
                </a:solidFill>
                <a:latin typeface="Arial Narrow" panose="020B0606020202030204" pitchFamily="34" charset="0"/>
              </a:rPr>
            </a:br>
            <a:r>
              <a:rPr lang="en-US" sz="3200" dirty="0">
                <a:solidFill>
                  <a:schemeClr val="tx1"/>
                </a:solidFill>
                <a:latin typeface="Arial Narrow" panose="020B0606020202030204" pitchFamily="34" charset="0"/>
              </a:rPr>
              <a:t>once every 6 weeks for about 3 hours.</a:t>
            </a:r>
          </a:p>
          <a:p>
            <a:r>
              <a:rPr lang="en-US" sz="3200" dirty="0">
                <a:solidFill>
                  <a:schemeClr val="tx1"/>
                </a:solidFill>
                <a:latin typeface="Arial Narrow" panose="020B0606020202030204" pitchFamily="34" charset="0"/>
              </a:rPr>
              <a:t>Volunteer to assist with taking photos, marking up playgrounds, driving the truck, assisting with plans.</a:t>
            </a:r>
          </a:p>
          <a:p>
            <a:endParaRPr lang="en-US" sz="2000" dirty="0">
              <a:solidFill>
                <a:schemeClr val="tx1"/>
              </a:solidFill>
              <a:latin typeface="Arial Narrow" panose="020B0606020202030204" pitchFamily="34" charset="0"/>
            </a:endParaRPr>
          </a:p>
          <a:p>
            <a:r>
              <a:rPr lang="en-US" sz="2000" dirty="0">
                <a:solidFill>
                  <a:schemeClr val="tx1"/>
                </a:solidFill>
                <a:latin typeface="Arial Narrow" panose="020B0606020202030204" pitchFamily="34" charset="0"/>
              </a:rPr>
              <a:t>RORP District 9800 and District 9815 north/ north-west is currently managed by:</a:t>
            </a:r>
          </a:p>
          <a:p>
            <a:r>
              <a:rPr lang="en-US" dirty="0">
                <a:solidFill>
                  <a:schemeClr val="tx1"/>
                </a:solidFill>
                <a:latin typeface="Arial Narrow" panose="020B0606020202030204" pitchFamily="34" charset="0"/>
              </a:rPr>
              <a:t>Rotary Flemington Kensington PP Peter Cribb Mob: 0410 548 543</a:t>
            </a:r>
            <a:br>
              <a:rPr lang="en-US" dirty="0">
                <a:solidFill>
                  <a:schemeClr val="tx1"/>
                </a:solidFill>
                <a:latin typeface="Arial Narrow" panose="020B0606020202030204" pitchFamily="34" charset="0"/>
              </a:rPr>
            </a:br>
            <a:r>
              <a:rPr lang="en-US" dirty="0">
                <a:solidFill>
                  <a:schemeClr val="tx1"/>
                </a:solidFill>
                <a:latin typeface="Arial Narrow" panose="020B0606020202030204" pitchFamily="34" charset="0"/>
              </a:rPr>
              <a:t>John Farmery - plans</a:t>
            </a:r>
            <a:br>
              <a:rPr lang="en-US" dirty="0">
                <a:solidFill>
                  <a:schemeClr val="tx1"/>
                </a:solidFill>
                <a:latin typeface="Arial Narrow" panose="020B0606020202030204" pitchFamily="34" charset="0"/>
              </a:rPr>
            </a:br>
            <a:r>
              <a:rPr lang="en-US" dirty="0">
                <a:solidFill>
                  <a:schemeClr val="tx1"/>
                </a:solidFill>
                <a:latin typeface="Arial Narrow" panose="020B0606020202030204" pitchFamily="34" charset="0"/>
              </a:rPr>
              <a:t>Jean Turnbull – logistics and procedures</a:t>
            </a:r>
          </a:p>
          <a:p>
            <a:r>
              <a:rPr lang="en-US" dirty="0">
                <a:solidFill>
                  <a:schemeClr val="tx1"/>
                </a:solidFill>
                <a:latin typeface="Arial Narrow" panose="020B0606020202030204" pitchFamily="34" charset="0"/>
              </a:rPr>
              <a:t>Shraddha Sharma and Lesley McCarthy</a:t>
            </a:r>
          </a:p>
          <a:p>
            <a:r>
              <a:rPr lang="en-US" dirty="0">
                <a:solidFill>
                  <a:schemeClr val="tx1"/>
                </a:solidFill>
                <a:latin typeface="Arial Narrow" panose="020B0606020202030204" pitchFamily="34" charset="0"/>
              </a:rPr>
              <a:t>District 9790 – Don Shields, Rotary Geelong Central</a:t>
            </a:r>
            <a:endParaRPr lang="en-US" sz="1100" dirty="0">
              <a:latin typeface="Arial Narrow" panose="020B0606020202030204" pitchFamily="34" charset="0"/>
            </a:endParaRPr>
          </a:p>
          <a:p>
            <a:endParaRPr lang="en-US" dirty="0"/>
          </a:p>
          <a:p>
            <a:pPr lvl="3"/>
            <a:endParaRPr lang="en-US" dirty="0"/>
          </a:p>
          <a:p>
            <a:pPr lvl="2"/>
            <a:endParaRPr lang="en-US" dirty="0"/>
          </a:p>
          <a:p>
            <a:pPr lvl="3"/>
            <a:endParaRPr lang="en-US" dirty="0"/>
          </a:p>
          <a:p>
            <a:pPr lvl="3"/>
            <a:endParaRPr lang="en-US" dirty="0"/>
          </a:p>
          <a:p>
            <a:pPr lvl="3"/>
            <a:endParaRPr lang="en-US" dirty="0"/>
          </a:p>
          <a:p>
            <a:pPr lvl="3"/>
            <a:endParaRPr lang="en-US" dirty="0"/>
          </a:p>
        </p:txBody>
      </p:sp>
    </p:spTree>
    <p:extLst>
      <p:ext uri="{BB962C8B-B14F-4D97-AF65-F5344CB8AC3E}">
        <p14:creationId xmlns:p14="http://schemas.microsoft.com/office/powerpoint/2010/main" val="152033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EE18-42EC-FE49-8DCC-D708AA43A9C9}"/>
              </a:ext>
            </a:extLst>
          </p:cNvPr>
          <p:cNvSpPr>
            <a:spLocks noGrp="1"/>
          </p:cNvSpPr>
          <p:nvPr>
            <p:ph type="title"/>
          </p:nvPr>
        </p:nvSpPr>
        <p:spPr>
          <a:xfrm>
            <a:off x="796738" y="521660"/>
            <a:ext cx="9404723" cy="1400530"/>
          </a:xfrm>
        </p:spPr>
        <p:txBody>
          <a:bodyPr>
            <a:normAutofit fontScale="90000"/>
          </a:bodyPr>
          <a:lstStyle/>
          <a:p>
            <a:r>
              <a:rPr lang="en-US" sz="2300" dirty="0">
                <a:solidFill>
                  <a:schemeClr val="tx1"/>
                </a:solidFill>
                <a:latin typeface="Arial Narrow" panose="020B0606020202030204" pitchFamily="34" charset="0"/>
              </a:rPr>
              <a:t>No. #1:</a:t>
            </a:r>
            <a:br>
              <a:rPr lang="en-US" sz="2300" dirty="0">
                <a:solidFill>
                  <a:schemeClr val="tx1"/>
                </a:solidFill>
                <a:latin typeface="Arial Narrow" panose="020B0606020202030204" pitchFamily="34" charset="0"/>
              </a:rPr>
            </a:br>
            <a:r>
              <a:rPr lang="en-US" sz="2300" dirty="0">
                <a:solidFill>
                  <a:schemeClr val="tx1"/>
                </a:solidFill>
                <a:latin typeface="Arial Narrow" panose="020B0606020202030204" pitchFamily="34" charset="0"/>
              </a:rPr>
              <a:t>Playground from Leopold near Geelong which was removed by the Rotary Clubs of Flemington and Highton and the Geelong MG Car Club now installed for community use near the Sputnik Girl’s home in Kurunegala, Sri Lanka</a:t>
            </a:r>
          </a:p>
        </p:txBody>
      </p:sp>
      <p:pic>
        <p:nvPicPr>
          <p:cNvPr id="6" name="Content Placeholder 5">
            <a:extLst>
              <a:ext uri="{FF2B5EF4-FFF2-40B4-BE49-F238E27FC236}">
                <a16:creationId xmlns:a16="http://schemas.microsoft.com/office/drawing/2014/main" id="{39FE4BD4-AAD2-874A-A7DF-C41A2CF4E765}"/>
              </a:ext>
            </a:extLst>
          </p:cNvPr>
          <p:cNvPicPr>
            <a:picLocks noGrp="1" noChangeAspect="1"/>
          </p:cNvPicPr>
          <p:nvPr>
            <p:ph sz="half" idx="1"/>
          </p:nvPr>
        </p:nvPicPr>
        <p:blipFill>
          <a:blip r:embed="rId2"/>
          <a:stretch>
            <a:fillRect/>
          </a:stretch>
        </p:blipFill>
        <p:spPr>
          <a:xfrm>
            <a:off x="718378" y="2219093"/>
            <a:ext cx="4780722" cy="3585541"/>
          </a:xfrm>
        </p:spPr>
      </p:pic>
      <p:pic>
        <p:nvPicPr>
          <p:cNvPr id="8" name="Content Placeholder 7" descr="A group of people standing in front of a building&#10;&#10;Description automatically generated">
            <a:extLst>
              <a:ext uri="{FF2B5EF4-FFF2-40B4-BE49-F238E27FC236}">
                <a16:creationId xmlns:a16="http://schemas.microsoft.com/office/drawing/2014/main" id="{3C49A9DC-DDA3-4ACB-AD7E-A92CD1284259}"/>
              </a:ext>
            </a:extLst>
          </p:cNvPr>
          <p:cNvPicPr>
            <a:picLocks noGrp="1" noChangeAspect="1"/>
          </p:cNvPicPr>
          <p:nvPr>
            <p:ph sz="half" idx="2"/>
          </p:nvPr>
        </p:nvPicPr>
        <p:blipFill>
          <a:blip r:embed="rId3"/>
          <a:stretch>
            <a:fillRect/>
          </a:stretch>
        </p:blipFill>
        <p:spPr>
          <a:xfrm>
            <a:off x="6095999" y="2375210"/>
            <a:ext cx="4842593" cy="3260865"/>
          </a:xfrm>
        </p:spPr>
      </p:pic>
    </p:spTree>
    <p:extLst>
      <p:ext uri="{BB962C8B-B14F-4D97-AF65-F5344CB8AC3E}">
        <p14:creationId xmlns:p14="http://schemas.microsoft.com/office/powerpoint/2010/main" val="3940382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E59A0C-FAC8-F84C-8A3C-2EEAC3552B90}"/>
              </a:ext>
            </a:extLst>
          </p:cNvPr>
          <p:cNvSpPr>
            <a:spLocks noGrp="1"/>
          </p:cNvSpPr>
          <p:nvPr>
            <p:ph type="title"/>
          </p:nvPr>
        </p:nvSpPr>
        <p:spPr>
          <a:xfrm>
            <a:off x="677334" y="609600"/>
            <a:ext cx="8596668" cy="942474"/>
          </a:xfrm>
        </p:spPr>
        <p:txBody>
          <a:bodyPr/>
          <a:lstStyle/>
          <a:p>
            <a:pPr algn="ctr"/>
            <a:r>
              <a:rPr lang="en-US" dirty="0">
                <a:solidFill>
                  <a:schemeClr val="tx1"/>
                </a:solidFill>
                <a:latin typeface="Arial Narrow" panose="020B0606020202030204" pitchFamily="34" charset="0"/>
              </a:rPr>
              <a:t>Storage site</a:t>
            </a:r>
          </a:p>
        </p:txBody>
      </p:sp>
      <p:sp>
        <p:nvSpPr>
          <p:cNvPr id="6" name="Content Placeholder 5">
            <a:extLst>
              <a:ext uri="{FF2B5EF4-FFF2-40B4-BE49-F238E27FC236}">
                <a16:creationId xmlns:a16="http://schemas.microsoft.com/office/drawing/2014/main" id="{297537A0-28B7-F844-BB9A-706E4B68DCAF}"/>
              </a:ext>
            </a:extLst>
          </p:cNvPr>
          <p:cNvSpPr>
            <a:spLocks noGrp="1"/>
          </p:cNvSpPr>
          <p:nvPr>
            <p:ph idx="1"/>
          </p:nvPr>
        </p:nvSpPr>
        <p:spPr/>
        <p:txBody>
          <a:bodyPr>
            <a:normAutofit/>
          </a:bodyPr>
          <a:lstStyle/>
          <a:p>
            <a:pPr lvl="2"/>
            <a:endParaRPr lang="en-US" dirty="0"/>
          </a:p>
          <a:p>
            <a:pPr lvl="2"/>
            <a:endParaRPr lang="en-US" dirty="0"/>
          </a:p>
        </p:txBody>
      </p:sp>
      <p:sp>
        <p:nvSpPr>
          <p:cNvPr id="2" name="TextBox 1">
            <a:extLst>
              <a:ext uri="{FF2B5EF4-FFF2-40B4-BE49-F238E27FC236}">
                <a16:creationId xmlns:a16="http://schemas.microsoft.com/office/drawing/2014/main" id="{AD83713D-20A8-CDB7-3A35-F7BDE8967AE4}"/>
              </a:ext>
            </a:extLst>
          </p:cNvPr>
          <p:cNvSpPr txBox="1"/>
          <p:nvPr/>
        </p:nvSpPr>
        <p:spPr>
          <a:xfrm>
            <a:off x="840735" y="1403637"/>
            <a:ext cx="9542518" cy="1938992"/>
          </a:xfrm>
          <a:prstGeom prst="rect">
            <a:avLst/>
          </a:prstGeom>
          <a:noFill/>
        </p:spPr>
        <p:txBody>
          <a:bodyPr wrap="square" rtlCol="0">
            <a:spAutoFit/>
          </a:bodyPr>
          <a:lstStyle/>
          <a:p>
            <a:r>
              <a:rPr lang="en-AU" sz="2400" dirty="0">
                <a:latin typeface="Arial Narrow" panose="020B0606020202030204" pitchFamily="34" charset="0"/>
              </a:rPr>
              <a:t>A site has been obtained at the Rabitha Centre in Rockbank where playgrounds can be safely and securely stored until we have sufficient for a container.</a:t>
            </a:r>
          </a:p>
          <a:p>
            <a:r>
              <a:rPr lang="en-AU" sz="2400" dirty="0">
                <a:latin typeface="Arial Narrow" panose="020B0606020202030204" pitchFamily="34" charset="0"/>
              </a:rPr>
              <a:t>The Mosque has signed an MoU with us. </a:t>
            </a:r>
          </a:p>
          <a:p>
            <a:r>
              <a:rPr lang="en-AU" sz="2400" dirty="0">
                <a:latin typeface="Arial Narrow" panose="020B0606020202030204" pitchFamily="34" charset="0"/>
              </a:rPr>
              <a:t>At the current site for District 9815 in Kilsyth, playgrounds are laid in separate bundles, organised to facilitate ease of loading.</a:t>
            </a:r>
            <a:endParaRPr lang="en-AU" dirty="0"/>
          </a:p>
        </p:txBody>
      </p:sp>
      <p:pic>
        <p:nvPicPr>
          <p:cNvPr id="7" name="Picture 6" descr="A group of vehicles parked in a parking lot&#10;&#10;AI-generated content may be incorrect.">
            <a:extLst>
              <a:ext uri="{FF2B5EF4-FFF2-40B4-BE49-F238E27FC236}">
                <a16:creationId xmlns:a16="http://schemas.microsoft.com/office/drawing/2014/main" id="{EAE9C0B3-8920-8612-9283-915DAF9F3068}"/>
              </a:ext>
            </a:extLst>
          </p:cNvPr>
          <p:cNvPicPr>
            <a:picLocks noChangeAspect="1"/>
          </p:cNvPicPr>
          <p:nvPr/>
        </p:nvPicPr>
        <p:blipFill>
          <a:blip r:embed="rId2"/>
          <a:srcRect l="26904"/>
          <a:stretch>
            <a:fillRect/>
          </a:stretch>
        </p:blipFill>
        <p:spPr>
          <a:xfrm>
            <a:off x="7015466" y="3429000"/>
            <a:ext cx="3758308" cy="2892163"/>
          </a:xfrm>
          <a:prstGeom prst="rect">
            <a:avLst/>
          </a:prstGeom>
        </p:spPr>
      </p:pic>
      <p:pic>
        <p:nvPicPr>
          <p:cNvPr id="9" name="Picture 8" descr="A person walking on a dirt road with a lot of objects on it&#10;&#10;AI-generated content may be incorrect.">
            <a:extLst>
              <a:ext uri="{FF2B5EF4-FFF2-40B4-BE49-F238E27FC236}">
                <a16:creationId xmlns:a16="http://schemas.microsoft.com/office/drawing/2014/main" id="{34411FFB-E2A6-A6B8-387B-B3828CEC04E8}"/>
              </a:ext>
            </a:extLst>
          </p:cNvPr>
          <p:cNvPicPr>
            <a:picLocks noChangeAspect="1"/>
          </p:cNvPicPr>
          <p:nvPr/>
        </p:nvPicPr>
        <p:blipFill>
          <a:blip r:embed="rId3"/>
          <a:srcRect t="29140" r="19035" b="29123"/>
          <a:stretch>
            <a:fillRect/>
          </a:stretch>
        </p:blipFill>
        <p:spPr>
          <a:xfrm>
            <a:off x="677334" y="3870707"/>
            <a:ext cx="6338132" cy="2450456"/>
          </a:xfrm>
          <a:prstGeom prst="rect">
            <a:avLst/>
          </a:prstGeom>
        </p:spPr>
      </p:pic>
    </p:spTree>
    <p:extLst>
      <p:ext uri="{BB962C8B-B14F-4D97-AF65-F5344CB8AC3E}">
        <p14:creationId xmlns:p14="http://schemas.microsoft.com/office/powerpoint/2010/main" val="3325436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D861-B42B-C643-B83E-D97DC722A58E}"/>
              </a:ext>
            </a:extLst>
          </p:cNvPr>
          <p:cNvSpPr>
            <a:spLocks noGrp="1"/>
          </p:cNvSpPr>
          <p:nvPr>
            <p:ph type="title"/>
          </p:nvPr>
        </p:nvSpPr>
        <p:spPr>
          <a:xfrm>
            <a:off x="646111" y="489294"/>
            <a:ext cx="9404723" cy="810117"/>
          </a:xfrm>
        </p:spPr>
        <p:txBody>
          <a:bodyPr>
            <a:normAutofit/>
          </a:bodyPr>
          <a:lstStyle/>
          <a:p>
            <a:r>
              <a:rPr lang="en-US" dirty="0">
                <a:solidFill>
                  <a:schemeClr val="tx1"/>
                </a:solidFill>
                <a:latin typeface="Arial Narrow" panose="020B0606020202030204" pitchFamily="34" charset="0"/>
              </a:rPr>
              <a:t>Where have playgrounds been sent?</a:t>
            </a:r>
          </a:p>
        </p:txBody>
      </p:sp>
      <p:sp>
        <p:nvSpPr>
          <p:cNvPr id="6" name="Content Placeholder 5">
            <a:extLst>
              <a:ext uri="{FF2B5EF4-FFF2-40B4-BE49-F238E27FC236}">
                <a16:creationId xmlns:a16="http://schemas.microsoft.com/office/drawing/2014/main" id="{BB2B567A-D138-5FBC-AB37-2419B9E0AAF3}"/>
              </a:ext>
            </a:extLst>
          </p:cNvPr>
          <p:cNvSpPr>
            <a:spLocks noGrp="1"/>
          </p:cNvSpPr>
          <p:nvPr>
            <p:ph idx="1"/>
          </p:nvPr>
        </p:nvSpPr>
        <p:spPr>
          <a:xfrm>
            <a:off x="845776" y="1607136"/>
            <a:ext cx="8596668" cy="3880773"/>
          </a:xfrm>
        </p:spPr>
        <p:txBody>
          <a:bodyPr>
            <a:normAutofit/>
          </a:bodyPr>
          <a:lstStyle/>
          <a:p>
            <a:r>
              <a:rPr lang="en-AU" sz="2400" dirty="0">
                <a:latin typeface="Arial Narrow" panose="020B0606020202030204" pitchFamily="34" charset="0"/>
              </a:rPr>
              <a:t>Sri Lanka – the first partner country with Rotary Colombo – 166</a:t>
            </a:r>
            <a:br>
              <a:rPr lang="en-AU" sz="2400" dirty="0">
                <a:latin typeface="Arial Narrow" panose="020B0606020202030204" pitchFamily="34" charset="0"/>
              </a:rPr>
            </a:br>
            <a:r>
              <a:rPr lang="en-AU" sz="2400" dirty="0">
                <a:solidFill>
                  <a:srgbClr val="0066FF"/>
                </a:solidFill>
                <a:latin typeface="Arial Narrow" panose="020B0606020202030204" pitchFamily="34" charset="0"/>
                <a:hlinkClick r:id="rId2">
                  <a:extLst>
                    <a:ext uri="{A12FA001-AC4F-418D-AE19-62706E023703}">
                      <ahyp:hlinkClr xmlns:ahyp="http://schemas.microsoft.com/office/drawing/2018/hyperlinkcolor" val="tx"/>
                    </a:ext>
                  </a:extLst>
                </a:hlinkClick>
              </a:rPr>
              <a:t>https://www.facebook.com/share/p/17riSVhEHu/</a:t>
            </a:r>
            <a:endParaRPr lang="en-AU" sz="2400" dirty="0">
              <a:solidFill>
                <a:srgbClr val="0066FF"/>
              </a:solidFill>
              <a:latin typeface="Arial Narrow" panose="020B0606020202030204" pitchFamily="34" charset="0"/>
            </a:endParaRPr>
          </a:p>
          <a:p>
            <a:r>
              <a:rPr lang="en-AU" sz="2400" dirty="0">
                <a:latin typeface="Arial Narrow" panose="020B0606020202030204" pitchFamily="34" charset="0"/>
              </a:rPr>
              <a:t>Timor Leste  -  second destination, now installed in 10 schools</a:t>
            </a:r>
          </a:p>
          <a:p>
            <a:r>
              <a:rPr lang="en-AU" sz="2400" dirty="0">
                <a:latin typeface="Arial Narrow" panose="020B0606020202030204" pitchFamily="34" charset="0"/>
              </a:rPr>
              <a:t>Cambodia in partnership with </a:t>
            </a:r>
            <a:r>
              <a:rPr lang="en-AU" sz="2400" dirty="0" err="1">
                <a:latin typeface="Arial Narrow" panose="020B0606020202030204" pitchFamily="34" charset="0"/>
              </a:rPr>
              <a:t>Heartprint</a:t>
            </a:r>
            <a:r>
              <a:rPr lang="en-AU" sz="2400" dirty="0">
                <a:latin typeface="Arial Narrow" panose="020B0606020202030204" pitchFamily="34" charset="0"/>
              </a:rPr>
              <a:t> and Rotary Peninsula </a:t>
            </a:r>
            <a:r>
              <a:rPr lang="en-AU" sz="2400" dirty="0">
                <a:solidFill>
                  <a:srgbClr val="0066FF"/>
                </a:solidFill>
                <a:latin typeface="Arial Narrow" panose="020B0606020202030204" pitchFamily="34" charset="0"/>
                <a:hlinkClick r:id="rId3">
                  <a:extLst>
                    <a:ext uri="{A12FA001-AC4F-418D-AE19-62706E023703}">
                      <ahyp:hlinkClr xmlns:ahyp="http://schemas.microsoft.com/office/drawing/2018/hyperlinkcolor" val="tx"/>
                    </a:ext>
                  </a:extLst>
                </a:hlinkClick>
              </a:rPr>
              <a:t>https://www.facebook.com/share/r/1EzoxamAKK/</a:t>
            </a:r>
            <a:endParaRPr lang="en-AU" sz="2400" dirty="0">
              <a:solidFill>
                <a:srgbClr val="0066FF"/>
              </a:solidFill>
              <a:latin typeface="Arial Narrow" panose="020B0606020202030204" pitchFamily="34" charset="0"/>
            </a:endParaRPr>
          </a:p>
          <a:p>
            <a:r>
              <a:rPr lang="en-AU" sz="2400" dirty="0">
                <a:latin typeface="Arial Narrow" panose="020B0606020202030204" pitchFamily="34" charset="0"/>
              </a:rPr>
              <a:t>El Salvador, Fiji, India, Nepal, Mongolia, the Philippines, Papua New Guinea, Sierra Leone, South Africa, Uganda, Zimbabwe.</a:t>
            </a:r>
          </a:p>
          <a:p>
            <a:r>
              <a:rPr lang="en-AU" sz="2400" dirty="0">
                <a:latin typeface="Arial Narrow" panose="020B0606020202030204" pitchFamily="34" charset="0"/>
              </a:rPr>
              <a:t>Anywhere that a Rotary Club has a connection and is willing to facilitate.</a:t>
            </a:r>
          </a:p>
          <a:p>
            <a:endParaRPr lang="en-AU" sz="2400" dirty="0">
              <a:latin typeface="Arial Narrow" panose="020B0606020202030204" pitchFamily="34" charset="0"/>
            </a:endParaRPr>
          </a:p>
        </p:txBody>
      </p:sp>
    </p:spTree>
    <p:extLst>
      <p:ext uri="{BB962C8B-B14F-4D97-AF65-F5344CB8AC3E}">
        <p14:creationId xmlns:p14="http://schemas.microsoft.com/office/powerpoint/2010/main" val="3554931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B2AE5F-AAAF-2F49-89CC-D447AD7F3274}"/>
              </a:ext>
            </a:extLst>
          </p:cNvPr>
          <p:cNvSpPr>
            <a:spLocks noGrp="1"/>
          </p:cNvSpPr>
          <p:nvPr>
            <p:ph type="title"/>
          </p:nvPr>
        </p:nvSpPr>
        <p:spPr>
          <a:xfrm>
            <a:off x="677333" y="609600"/>
            <a:ext cx="8887771" cy="906379"/>
          </a:xfrm>
        </p:spPr>
        <p:txBody>
          <a:bodyPr/>
          <a:lstStyle/>
          <a:p>
            <a:pPr algn="ctr"/>
            <a:r>
              <a:rPr lang="en-US" b="1" dirty="0">
                <a:solidFill>
                  <a:schemeClr val="tx1"/>
                </a:solidFill>
                <a:latin typeface="Arial Narrow" panose="020B0606020202030204" pitchFamily="34" charset="0"/>
              </a:rPr>
              <a:t>Sri Lanka – the flagship</a:t>
            </a:r>
          </a:p>
        </p:txBody>
      </p:sp>
      <p:pic>
        <p:nvPicPr>
          <p:cNvPr id="6" name="Picture 5" descr="A close up of a map&#10;&#10;Description automatically generated">
            <a:extLst>
              <a:ext uri="{FF2B5EF4-FFF2-40B4-BE49-F238E27FC236}">
                <a16:creationId xmlns:a16="http://schemas.microsoft.com/office/drawing/2014/main" id="{E935AB29-B252-4E30-BFEA-1A2EEFE0939E}"/>
              </a:ext>
            </a:extLst>
          </p:cNvPr>
          <p:cNvPicPr>
            <a:picLocks noChangeAspect="1"/>
          </p:cNvPicPr>
          <p:nvPr/>
        </p:nvPicPr>
        <p:blipFill>
          <a:blip r:embed="rId2"/>
          <a:stretch>
            <a:fillRect/>
          </a:stretch>
        </p:blipFill>
        <p:spPr>
          <a:xfrm>
            <a:off x="793377" y="1511496"/>
            <a:ext cx="2968174" cy="4104921"/>
          </a:xfrm>
          <a:prstGeom prst="rect">
            <a:avLst/>
          </a:prstGeom>
        </p:spPr>
      </p:pic>
      <p:pic>
        <p:nvPicPr>
          <p:cNvPr id="1026" name="Picture 2">
            <a:extLst>
              <a:ext uri="{FF2B5EF4-FFF2-40B4-BE49-F238E27FC236}">
                <a16:creationId xmlns:a16="http://schemas.microsoft.com/office/drawing/2014/main" id="{F5D565FA-4B4B-A973-1709-C1F44501055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577" t="8147" r="15867" b="21604"/>
          <a:stretch>
            <a:fillRect/>
          </a:stretch>
        </p:blipFill>
        <p:spPr bwMode="auto">
          <a:xfrm>
            <a:off x="3761550" y="1515979"/>
            <a:ext cx="3142498" cy="4244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967723E-FC67-0C1A-6E19-F1BD3C0FDA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96" t="8889" r="17364" b="24510"/>
          <a:stretch>
            <a:fillRect/>
          </a:stretch>
        </p:blipFill>
        <p:spPr bwMode="auto">
          <a:xfrm>
            <a:off x="7005919" y="1505651"/>
            <a:ext cx="3025588" cy="411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618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layground with a sign&#10;&#10;AI-generated content may be incorrect.">
            <a:extLst>
              <a:ext uri="{FF2B5EF4-FFF2-40B4-BE49-F238E27FC236}">
                <a16:creationId xmlns:a16="http://schemas.microsoft.com/office/drawing/2014/main" id="{909244AC-DA95-4498-334F-4FB2D103DEB9}"/>
              </a:ext>
            </a:extLst>
          </p:cNvPr>
          <p:cNvPicPr>
            <a:picLocks noChangeAspect="1"/>
          </p:cNvPicPr>
          <p:nvPr/>
        </p:nvPicPr>
        <p:blipFill>
          <a:blip r:embed="rId2"/>
          <a:stretch>
            <a:fillRect/>
          </a:stretch>
        </p:blipFill>
        <p:spPr>
          <a:xfrm>
            <a:off x="203199" y="91068"/>
            <a:ext cx="4257288" cy="3192966"/>
          </a:xfrm>
          <a:prstGeom prst="rect">
            <a:avLst/>
          </a:prstGeom>
        </p:spPr>
      </p:pic>
      <p:pic>
        <p:nvPicPr>
          <p:cNvPr id="27" name="Picture 26" descr="A group of children playing on a playground&#10;&#10;AI-generated content may be incorrect.">
            <a:extLst>
              <a:ext uri="{FF2B5EF4-FFF2-40B4-BE49-F238E27FC236}">
                <a16:creationId xmlns:a16="http://schemas.microsoft.com/office/drawing/2014/main" id="{858857CC-9F19-E09A-C38A-288F11A1BF50}"/>
              </a:ext>
            </a:extLst>
          </p:cNvPr>
          <p:cNvPicPr>
            <a:picLocks noChangeAspect="1"/>
          </p:cNvPicPr>
          <p:nvPr/>
        </p:nvPicPr>
        <p:blipFill>
          <a:blip r:embed="rId3"/>
          <a:stretch>
            <a:fillRect/>
          </a:stretch>
        </p:blipFill>
        <p:spPr>
          <a:xfrm>
            <a:off x="4663686" y="204439"/>
            <a:ext cx="5332141" cy="2401579"/>
          </a:xfrm>
          <a:prstGeom prst="rect">
            <a:avLst/>
          </a:prstGeom>
        </p:spPr>
      </p:pic>
      <p:pic>
        <p:nvPicPr>
          <p:cNvPr id="31" name="Picture 30" descr="A group of people standing around a playground&#10;&#10;AI-generated content may be incorrect.">
            <a:extLst>
              <a:ext uri="{FF2B5EF4-FFF2-40B4-BE49-F238E27FC236}">
                <a16:creationId xmlns:a16="http://schemas.microsoft.com/office/drawing/2014/main" id="{B2B92E8B-BFCF-394B-7D1D-505B6F90A414}"/>
              </a:ext>
            </a:extLst>
          </p:cNvPr>
          <p:cNvPicPr>
            <a:picLocks noChangeAspect="1"/>
          </p:cNvPicPr>
          <p:nvPr/>
        </p:nvPicPr>
        <p:blipFill>
          <a:blip r:embed="rId4"/>
          <a:stretch>
            <a:fillRect/>
          </a:stretch>
        </p:blipFill>
        <p:spPr>
          <a:xfrm>
            <a:off x="7203686" y="3429000"/>
            <a:ext cx="4184585" cy="2829907"/>
          </a:xfrm>
          <a:prstGeom prst="rect">
            <a:avLst/>
          </a:prstGeom>
        </p:spPr>
      </p:pic>
      <p:pic>
        <p:nvPicPr>
          <p:cNvPr id="33" name="Picture 32">
            <a:extLst>
              <a:ext uri="{FF2B5EF4-FFF2-40B4-BE49-F238E27FC236}">
                <a16:creationId xmlns:a16="http://schemas.microsoft.com/office/drawing/2014/main" id="{2CC8D118-72E6-186B-1619-5DB35B7F8641}"/>
              </a:ext>
            </a:extLst>
          </p:cNvPr>
          <p:cNvPicPr>
            <a:picLocks noChangeAspect="1"/>
          </p:cNvPicPr>
          <p:nvPr/>
        </p:nvPicPr>
        <p:blipFill>
          <a:blip r:embed="rId5"/>
          <a:srcRect l="23264" t="26296" r="53588" b="25741"/>
          <a:stretch>
            <a:fillRect/>
          </a:stretch>
        </p:blipFill>
        <p:spPr>
          <a:xfrm>
            <a:off x="4663685" y="2855331"/>
            <a:ext cx="2628243" cy="3403575"/>
          </a:xfrm>
          <a:prstGeom prst="rect">
            <a:avLst/>
          </a:prstGeom>
        </p:spPr>
      </p:pic>
      <p:pic>
        <p:nvPicPr>
          <p:cNvPr id="2050" name="Picture 2" descr="No photo description available.">
            <a:extLst>
              <a:ext uri="{FF2B5EF4-FFF2-40B4-BE49-F238E27FC236}">
                <a16:creationId xmlns:a16="http://schemas.microsoft.com/office/drawing/2014/main" id="{7C7226C0-739C-B7FE-8207-C550A15CE3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9" y="3573967"/>
            <a:ext cx="4257289" cy="289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134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0922-1AC2-C07A-9C7E-41D0E38FE50B}"/>
              </a:ext>
            </a:extLst>
          </p:cNvPr>
          <p:cNvSpPr>
            <a:spLocks noGrp="1"/>
          </p:cNvSpPr>
          <p:nvPr>
            <p:ph type="title"/>
          </p:nvPr>
        </p:nvSpPr>
        <p:spPr>
          <a:xfrm>
            <a:off x="677334" y="609600"/>
            <a:ext cx="8596668" cy="760491"/>
          </a:xfrm>
        </p:spPr>
        <p:txBody>
          <a:bodyPr/>
          <a:lstStyle/>
          <a:p>
            <a:r>
              <a:rPr lang="en-AU" dirty="0">
                <a:solidFill>
                  <a:schemeClr val="tx1"/>
                </a:solidFill>
              </a:rPr>
              <a:t>Publicity</a:t>
            </a:r>
          </a:p>
        </p:txBody>
      </p:sp>
      <p:sp>
        <p:nvSpPr>
          <p:cNvPr id="3" name="Content Placeholder 2">
            <a:extLst>
              <a:ext uri="{FF2B5EF4-FFF2-40B4-BE49-F238E27FC236}">
                <a16:creationId xmlns:a16="http://schemas.microsoft.com/office/drawing/2014/main" id="{A631C995-4B93-6AC5-F162-D51484FEE3C7}"/>
              </a:ext>
            </a:extLst>
          </p:cNvPr>
          <p:cNvSpPr>
            <a:spLocks noGrp="1"/>
          </p:cNvSpPr>
          <p:nvPr>
            <p:ph idx="1"/>
          </p:nvPr>
        </p:nvSpPr>
        <p:spPr>
          <a:xfrm>
            <a:off x="677333" y="1483112"/>
            <a:ext cx="10367655" cy="4004797"/>
          </a:xfrm>
        </p:spPr>
        <p:txBody>
          <a:bodyPr>
            <a:normAutofit fontScale="92500" lnSpcReduction="10000"/>
          </a:bodyPr>
          <a:lstStyle/>
          <a:p>
            <a:r>
              <a:rPr lang="en-AU" dirty="0">
                <a:solidFill>
                  <a:srgbClr val="0066FF"/>
                </a:solidFill>
                <a:hlinkClick r:id="rId2">
                  <a:extLst>
                    <a:ext uri="{A12FA001-AC4F-418D-AE19-62706E023703}">
                      <ahyp:hlinkClr xmlns:ahyp="http://schemas.microsoft.com/office/drawing/2018/hyperlinkcolor" val="tx"/>
                    </a:ext>
                  </a:extLst>
                </a:hlinkClick>
              </a:rPr>
              <a:t>Recycling </a:t>
            </a:r>
            <a:r>
              <a:rPr lang="en-AU" dirty="0" err="1">
                <a:solidFill>
                  <a:srgbClr val="0066FF"/>
                </a:solidFill>
                <a:hlinkClick r:id="rId2">
                  <a:extLst>
                    <a:ext uri="{A12FA001-AC4F-418D-AE19-62706E023703}">
                      <ahyp:hlinkClr xmlns:ahyp="http://schemas.microsoft.com/office/drawing/2018/hyperlinkcolor" val="tx"/>
                    </a:ext>
                  </a:extLst>
                </a:hlinkClick>
              </a:rPr>
              <a:t>PlayGrounds</a:t>
            </a:r>
            <a:r>
              <a:rPr lang="en-AU" dirty="0">
                <a:solidFill>
                  <a:srgbClr val="0066FF"/>
                </a:solidFill>
                <a:hlinkClick r:id="rId2">
                  <a:extLst>
                    <a:ext uri="{A12FA001-AC4F-418D-AE19-62706E023703}">
                      <ahyp:hlinkClr xmlns:ahyp="http://schemas.microsoft.com/office/drawing/2018/hyperlinkcolor" val="tx"/>
                    </a:ext>
                  </a:extLst>
                </a:hlinkClick>
              </a:rPr>
              <a:t> | District 9800</a:t>
            </a:r>
            <a:endParaRPr lang="en-AU" dirty="0">
              <a:solidFill>
                <a:srgbClr val="0066FF"/>
              </a:solidFill>
            </a:endParaRPr>
          </a:p>
          <a:p>
            <a:r>
              <a:rPr lang="en-US" dirty="0">
                <a:solidFill>
                  <a:schemeClr val="tx1"/>
                </a:solidFill>
                <a:hlinkClick r:id="rId3">
                  <a:extLst>
                    <a:ext uri="{A12FA001-AC4F-418D-AE19-62706E023703}">
                      <ahyp:hlinkClr xmlns:ahyp="http://schemas.microsoft.com/office/drawing/2018/hyperlinkcolor" val="tx"/>
                    </a:ext>
                  </a:extLst>
                </a:hlinkClick>
              </a:rPr>
              <a:t>Rotary to send Port Lincoln playground boat overseas to bring joy to underprivileged children - ABC News</a:t>
            </a:r>
            <a:endParaRPr lang="en-US" dirty="0">
              <a:solidFill>
                <a:schemeClr val="tx1"/>
              </a:solidFill>
            </a:endParaRPr>
          </a:p>
          <a:p>
            <a:r>
              <a:rPr lang="en-US" dirty="0">
                <a:solidFill>
                  <a:schemeClr val="tx1"/>
                </a:solidFill>
                <a:hlinkClick r:id="rId4">
                  <a:extLst>
                    <a:ext uri="{A12FA001-AC4F-418D-AE19-62706E023703}">
                      <ahyp:hlinkClr xmlns:ahyp="http://schemas.microsoft.com/office/drawing/2018/hyperlinkcolor" val="tx"/>
                    </a:ext>
                  </a:extLst>
                </a:hlinkClick>
              </a:rPr>
              <a:t>Wayne Jenkins: Harvesting joy for generations to come • Rotary Down Under</a:t>
            </a:r>
            <a:endParaRPr lang="en-US" dirty="0">
              <a:solidFill>
                <a:schemeClr val="tx1"/>
              </a:solidFill>
            </a:endParaRPr>
          </a:p>
          <a:p>
            <a:r>
              <a:rPr lang="en-US" dirty="0">
                <a:solidFill>
                  <a:schemeClr val="tx1"/>
                </a:solidFill>
                <a:hlinkClick r:id="rId5">
                  <a:extLst>
                    <a:ext uri="{A12FA001-AC4F-418D-AE19-62706E023703}">
                      <ahyp:hlinkClr xmlns:ahyp="http://schemas.microsoft.com/office/drawing/2018/hyperlinkcolor" val="tx"/>
                    </a:ext>
                  </a:extLst>
                </a:hlinkClick>
              </a:rPr>
              <a:t>Rotary Overseas Relocated Playgrounds |</a:t>
            </a:r>
          </a:p>
          <a:p>
            <a:r>
              <a:rPr lang="en-US" dirty="0">
                <a:solidFill>
                  <a:schemeClr val="tx1"/>
                </a:solidFill>
                <a:hlinkClick r:id="rId6">
                  <a:extLst>
                    <a:ext uri="{A12FA001-AC4F-418D-AE19-62706E023703}">
                      <ahyp:hlinkClr xmlns:ahyp="http://schemas.microsoft.com/office/drawing/2018/hyperlinkcolor" val="tx"/>
                    </a:ext>
                  </a:extLst>
                </a:hlinkClick>
              </a:rPr>
              <a:t>Leopold tennis pavilion redevelopment underway as new playground is installed - City of Greater Geelong</a:t>
            </a:r>
            <a:endParaRPr lang="en-US" dirty="0">
              <a:solidFill>
                <a:schemeClr val="tx1"/>
              </a:solidFill>
              <a:hlinkClick r:id="rId5">
                <a:extLst>
                  <a:ext uri="{A12FA001-AC4F-418D-AE19-62706E023703}">
                    <ahyp:hlinkClr xmlns:ahyp="http://schemas.microsoft.com/office/drawing/2018/hyperlinkcolor" val="tx"/>
                  </a:ext>
                </a:extLst>
              </a:hlinkClick>
            </a:endParaRPr>
          </a:p>
          <a:p>
            <a:r>
              <a:rPr lang="en-US" dirty="0">
                <a:solidFill>
                  <a:schemeClr val="tx1"/>
                </a:solidFill>
                <a:hlinkClick r:id="rId7">
                  <a:extLst>
                    <a:ext uri="{A12FA001-AC4F-418D-AE19-62706E023703}">
                      <ahyp:hlinkClr xmlns:ahyp="http://schemas.microsoft.com/office/drawing/2018/hyperlinkcolor" val="tx"/>
                    </a:ext>
                  </a:extLst>
                </a:hlinkClick>
              </a:rPr>
              <a:t>ROTARY OVERSEAS RECYCLED PLAYGR</a:t>
            </a:r>
          </a:p>
          <a:p>
            <a:r>
              <a:rPr lang="en-US" dirty="0">
                <a:solidFill>
                  <a:schemeClr val="tx1"/>
                </a:solidFill>
                <a:hlinkClick r:id="rId8">
                  <a:extLst>
                    <a:ext uri="{A12FA001-AC4F-418D-AE19-62706E023703}">
                      <ahyp:hlinkClr xmlns:ahyp="http://schemas.microsoft.com/office/drawing/2018/hyperlinkcolor" val="tx"/>
                    </a:ext>
                  </a:extLst>
                </a:hlinkClick>
              </a:rPr>
              <a:t>New life overseas for Lions Park playground | Forbes Shire Council </a:t>
            </a:r>
            <a:r>
              <a:rPr lang="en-US" dirty="0">
                <a:solidFill>
                  <a:schemeClr val="tx1"/>
                </a:solidFill>
                <a:hlinkClick r:id="rId7">
                  <a:extLst>
                    <a:ext uri="{A12FA001-AC4F-418D-AE19-62706E023703}">
                      <ahyp:hlinkClr xmlns:ahyp="http://schemas.microsoft.com/office/drawing/2018/hyperlinkcolor" val="tx"/>
                    </a:ext>
                  </a:extLst>
                </a:hlinkClick>
              </a:rPr>
              <a:t>OUNDS (RORP)</a:t>
            </a:r>
            <a:r>
              <a:rPr lang="en-US" dirty="0">
                <a:solidFill>
                  <a:schemeClr val="tx1"/>
                </a:solidFill>
                <a:hlinkClick r:id="rId5">
                  <a:extLst>
                    <a:ext uri="{A12FA001-AC4F-418D-AE19-62706E023703}">
                      <ahyp:hlinkClr xmlns:ahyp="http://schemas.microsoft.com/office/drawing/2018/hyperlinkcolor" val="tx"/>
                    </a:ext>
                  </a:extLst>
                </a:hlinkClick>
              </a:rPr>
              <a:t> Port Pirie Regional Council</a:t>
            </a:r>
            <a:endParaRPr lang="en-US" dirty="0">
              <a:solidFill>
                <a:schemeClr val="tx1"/>
              </a:solidFill>
            </a:endParaRPr>
          </a:p>
          <a:p>
            <a:r>
              <a:rPr lang="en-US" dirty="0">
                <a:solidFill>
                  <a:schemeClr val="tx1"/>
                </a:solidFill>
                <a:hlinkClick r:id="rId9">
                  <a:extLst>
                    <a:ext uri="{A12FA001-AC4F-418D-AE19-62706E023703}">
                      <ahyp:hlinkClr xmlns:ahyp="http://schemas.microsoft.com/office/drawing/2018/hyperlinkcolor" val="tx"/>
                    </a:ext>
                  </a:extLst>
                </a:hlinkClick>
              </a:rPr>
              <a:t>International Projects – Rotary Club of Regency Park</a:t>
            </a:r>
            <a:endParaRPr lang="en-US" dirty="0">
              <a:solidFill>
                <a:schemeClr val="tx1"/>
              </a:solidFill>
            </a:endParaRPr>
          </a:p>
          <a:p>
            <a:r>
              <a:rPr lang="en-US" dirty="0">
                <a:solidFill>
                  <a:schemeClr val="tx1"/>
                </a:solidFill>
                <a:hlinkClick r:id="rId10">
                  <a:extLst>
                    <a:ext uri="{A12FA001-AC4F-418D-AE19-62706E023703}">
                      <ahyp:hlinkClr xmlns:ahyp="http://schemas.microsoft.com/office/drawing/2018/hyperlinkcolor" val="tx"/>
                    </a:ext>
                  </a:extLst>
                </a:hlinkClick>
              </a:rPr>
              <a:t>What's making news in PLAY today</a:t>
            </a:r>
            <a:endParaRPr lang="en-AU" dirty="0">
              <a:solidFill>
                <a:schemeClr val="tx1"/>
              </a:solidFill>
            </a:endParaRPr>
          </a:p>
        </p:txBody>
      </p:sp>
    </p:spTree>
    <p:extLst>
      <p:ext uri="{BB962C8B-B14F-4D97-AF65-F5344CB8AC3E}">
        <p14:creationId xmlns:p14="http://schemas.microsoft.com/office/powerpoint/2010/main" val="4028181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85A3-76D8-A2B0-2E6A-6089C74E0491}"/>
              </a:ext>
            </a:extLst>
          </p:cNvPr>
          <p:cNvSpPr>
            <a:spLocks noGrp="1"/>
          </p:cNvSpPr>
          <p:nvPr>
            <p:ph type="title"/>
          </p:nvPr>
        </p:nvSpPr>
        <p:spPr>
          <a:xfrm>
            <a:off x="677334" y="609600"/>
            <a:ext cx="8596668" cy="828907"/>
          </a:xfrm>
        </p:spPr>
        <p:txBody>
          <a:bodyPr/>
          <a:lstStyle/>
          <a:p>
            <a:r>
              <a:rPr lang="en-AU" dirty="0">
                <a:solidFill>
                  <a:schemeClr val="tx1"/>
                </a:solidFill>
              </a:rPr>
              <a:t>Supporting documents</a:t>
            </a:r>
          </a:p>
        </p:txBody>
      </p:sp>
      <p:sp>
        <p:nvSpPr>
          <p:cNvPr id="3" name="TextBox 2">
            <a:extLst>
              <a:ext uri="{FF2B5EF4-FFF2-40B4-BE49-F238E27FC236}">
                <a16:creationId xmlns:a16="http://schemas.microsoft.com/office/drawing/2014/main" id="{73BF64F3-1162-2709-C935-F8AEEF348665}"/>
              </a:ext>
            </a:extLst>
          </p:cNvPr>
          <p:cNvSpPr txBox="1"/>
          <p:nvPr/>
        </p:nvSpPr>
        <p:spPr>
          <a:xfrm>
            <a:off x="677334" y="1326995"/>
            <a:ext cx="9737905" cy="4968582"/>
          </a:xfrm>
          <a:prstGeom prst="rect">
            <a:avLst/>
          </a:prstGeom>
          <a:noFill/>
        </p:spPr>
        <p:txBody>
          <a:bodyPr wrap="square" rtlCol="0">
            <a:spAutoFit/>
          </a:bodyPr>
          <a:lstStyle/>
          <a:p>
            <a:r>
              <a:rPr lang="en-AU" b="1" dirty="0">
                <a:hlinkClick r:id="rId2">
                  <a:extLst>
                    <a:ext uri="{A12FA001-AC4F-418D-AE19-62706E023703}">
                      <ahyp:hlinkClr xmlns:ahyp="http://schemas.microsoft.com/office/drawing/2018/hyperlinkcolor" val="tx"/>
                    </a:ext>
                  </a:extLst>
                </a:hlinkClick>
              </a:rPr>
              <a:t>LEVY: </a:t>
            </a:r>
            <a:br>
              <a:rPr lang="en-AU" dirty="0">
                <a:hlinkClick r:id="rId2">
                  <a:extLst>
                    <a:ext uri="{A12FA001-AC4F-418D-AE19-62706E023703}">
                      <ahyp:hlinkClr xmlns:ahyp="http://schemas.microsoft.com/office/drawing/2018/hyperlinkcolor" val="tx"/>
                    </a:ext>
                  </a:extLst>
                </a:hlinkClick>
              </a:rPr>
            </a:br>
            <a:r>
              <a:rPr lang="en-AU" dirty="0">
                <a:hlinkClick r:id="rId2">
                  <a:extLst>
                    <a:ext uri="{A12FA001-AC4F-418D-AE19-62706E023703}">
                      <ahyp:hlinkClr xmlns:ahyp="http://schemas.microsoft.com/office/drawing/2018/hyperlinkcolor" val="tx"/>
                    </a:ext>
                  </a:extLst>
                </a:hlinkClick>
              </a:rPr>
              <a:t>https://docs.google.com/document/d/12DSMKyFIFn8160V4NJTmaq9l2TOofv2h/edit?usp=sharing&amp;ouid=116957478042048914794&amp;rtpof=true&amp;sd=true</a:t>
            </a:r>
            <a:endParaRPr lang="en-AU" dirty="0"/>
          </a:p>
          <a:p>
            <a:endParaRPr lang="en-AU" dirty="0"/>
          </a:p>
          <a:p>
            <a:endParaRPr lang="en-AU" dirty="0"/>
          </a:p>
          <a:p>
            <a:r>
              <a:rPr lang="en-AU" b="1" dirty="0"/>
              <a:t>Information for donors:</a:t>
            </a:r>
            <a:br>
              <a:rPr lang="en-AU" dirty="0"/>
            </a:br>
            <a:r>
              <a:rPr lang="en-AU" dirty="0"/>
              <a:t>https://docs.google.com/document/d/1xEXNv5zQ0xAtF9EZHhjgJWmMuYN6Zwzd/edit?usp=sharing&amp;ouid=116957478042048914794&amp;rtpof=true&amp;sd=true</a:t>
            </a:r>
          </a:p>
          <a:p>
            <a:endParaRPr lang="en-AU" dirty="0"/>
          </a:p>
          <a:p>
            <a:r>
              <a:rPr lang="en-AU" b="1" dirty="0"/>
              <a:t>Guide to taking great photos:</a:t>
            </a:r>
            <a:br>
              <a:rPr lang="en-AU" dirty="0"/>
            </a:br>
            <a:r>
              <a:rPr lang="en-AU" dirty="0">
                <a:hlinkClick r:id="rId3">
                  <a:extLst>
                    <a:ext uri="{A12FA001-AC4F-418D-AE19-62706E023703}">
                      <ahyp:hlinkClr xmlns:ahyp="http://schemas.microsoft.com/office/drawing/2018/hyperlinkcolor" val="tx"/>
                    </a:ext>
                  </a:extLst>
                </a:hlinkClick>
              </a:rPr>
              <a:t>https://docs.google.com/document/d/1-wlbvCHO-9k-VT1LM3r3l9ynZvo_3ZLB/edit?usp=sharing&amp;ouid=116957478042048914794&amp;rtpof=true&amp;sd=true</a:t>
            </a:r>
            <a:endParaRPr lang="en-AU" dirty="0"/>
          </a:p>
          <a:p>
            <a:endParaRPr lang="en-AU" dirty="0"/>
          </a:p>
          <a:p>
            <a:r>
              <a:rPr lang="en-AU" b="1" dirty="0"/>
              <a:t>Tools:</a:t>
            </a:r>
            <a:br>
              <a:rPr lang="en-AU" dirty="0"/>
            </a:br>
            <a:r>
              <a:rPr lang="en-AU" dirty="0"/>
              <a:t>https://docs.google.com/document/d/1cgDuqdp7wsctgB4gwiGUGSJUOSrjBjdx/edit?usp=sharing&amp;ouid=116957478042048914794&amp;rtpof=true&amp;sd=true</a:t>
            </a:r>
          </a:p>
        </p:txBody>
      </p:sp>
    </p:spTree>
    <p:extLst>
      <p:ext uri="{BB962C8B-B14F-4D97-AF65-F5344CB8AC3E}">
        <p14:creationId xmlns:p14="http://schemas.microsoft.com/office/powerpoint/2010/main" val="2253572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utside&#10;&#10;AI-generated content may be incorrect.">
            <a:extLst>
              <a:ext uri="{FF2B5EF4-FFF2-40B4-BE49-F238E27FC236}">
                <a16:creationId xmlns:a16="http://schemas.microsoft.com/office/drawing/2014/main" id="{89796F11-DF82-3463-52EC-2A1FE27808A3}"/>
              </a:ext>
            </a:extLst>
          </p:cNvPr>
          <p:cNvPicPr>
            <a:picLocks noChangeAspect="1"/>
          </p:cNvPicPr>
          <p:nvPr/>
        </p:nvPicPr>
        <p:blipFill>
          <a:blip r:embed="rId2"/>
          <a:stretch>
            <a:fillRect/>
          </a:stretch>
        </p:blipFill>
        <p:spPr>
          <a:xfrm>
            <a:off x="170201" y="3316374"/>
            <a:ext cx="3897350" cy="2598233"/>
          </a:xfrm>
          <a:prstGeom prst="rect">
            <a:avLst/>
          </a:prstGeom>
        </p:spPr>
      </p:pic>
      <p:pic>
        <p:nvPicPr>
          <p:cNvPr id="11" name="Picture 10" descr="A group of people playing on a playground&#10;&#10;AI-generated content may be incorrect.">
            <a:extLst>
              <a:ext uri="{FF2B5EF4-FFF2-40B4-BE49-F238E27FC236}">
                <a16:creationId xmlns:a16="http://schemas.microsoft.com/office/drawing/2014/main" id="{A3B1F674-0582-98C8-0375-9EF32FA5D215}"/>
              </a:ext>
            </a:extLst>
          </p:cNvPr>
          <p:cNvPicPr>
            <a:picLocks noChangeAspect="1"/>
          </p:cNvPicPr>
          <p:nvPr/>
        </p:nvPicPr>
        <p:blipFill>
          <a:blip r:embed="rId3"/>
          <a:stretch>
            <a:fillRect/>
          </a:stretch>
        </p:blipFill>
        <p:spPr>
          <a:xfrm>
            <a:off x="3998788" y="3033134"/>
            <a:ext cx="3841964" cy="2881473"/>
          </a:xfrm>
          <a:prstGeom prst="rect">
            <a:avLst/>
          </a:prstGeom>
        </p:spPr>
      </p:pic>
      <p:pic>
        <p:nvPicPr>
          <p:cNvPr id="15" name="Picture 14" descr="A group of people holding blue poles&#10;&#10;AI-generated content may be incorrect.">
            <a:extLst>
              <a:ext uri="{FF2B5EF4-FFF2-40B4-BE49-F238E27FC236}">
                <a16:creationId xmlns:a16="http://schemas.microsoft.com/office/drawing/2014/main" id="{27BFB234-DCE2-0C91-3482-E29A789ABEEC}"/>
              </a:ext>
            </a:extLst>
          </p:cNvPr>
          <p:cNvPicPr>
            <a:picLocks noChangeAspect="1"/>
          </p:cNvPicPr>
          <p:nvPr/>
        </p:nvPicPr>
        <p:blipFill>
          <a:blip r:embed="rId4"/>
          <a:stretch>
            <a:fillRect/>
          </a:stretch>
        </p:blipFill>
        <p:spPr>
          <a:xfrm>
            <a:off x="206296" y="203510"/>
            <a:ext cx="3311911" cy="2483933"/>
          </a:xfrm>
          <a:prstGeom prst="rect">
            <a:avLst/>
          </a:prstGeom>
        </p:spPr>
      </p:pic>
      <p:pic>
        <p:nvPicPr>
          <p:cNvPr id="19" name="Picture 18" descr="A group of people standing next to a slide&#10;&#10;AI-generated content may be incorrect.">
            <a:extLst>
              <a:ext uri="{FF2B5EF4-FFF2-40B4-BE49-F238E27FC236}">
                <a16:creationId xmlns:a16="http://schemas.microsoft.com/office/drawing/2014/main" id="{F2C9F2C6-5FDE-D4C7-4877-048E76DF4003}"/>
              </a:ext>
            </a:extLst>
          </p:cNvPr>
          <p:cNvPicPr>
            <a:picLocks noChangeAspect="1"/>
          </p:cNvPicPr>
          <p:nvPr/>
        </p:nvPicPr>
        <p:blipFill>
          <a:blip r:embed="rId5"/>
          <a:stretch>
            <a:fillRect/>
          </a:stretch>
        </p:blipFill>
        <p:spPr>
          <a:xfrm>
            <a:off x="3568388" y="195147"/>
            <a:ext cx="3895449" cy="2598234"/>
          </a:xfrm>
          <a:prstGeom prst="rect">
            <a:avLst/>
          </a:prstGeom>
        </p:spPr>
      </p:pic>
      <p:pic>
        <p:nvPicPr>
          <p:cNvPr id="23" name="Picture 22" descr="A group of people standing in front of a truck&#10;&#10;AI-generated content may be incorrect.">
            <a:extLst>
              <a:ext uri="{FF2B5EF4-FFF2-40B4-BE49-F238E27FC236}">
                <a16:creationId xmlns:a16="http://schemas.microsoft.com/office/drawing/2014/main" id="{E4EA7DC5-DF37-0942-19A6-C529BBA40F56}"/>
              </a:ext>
            </a:extLst>
          </p:cNvPr>
          <p:cNvPicPr>
            <a:picLocks noChangeAspect="1"/>
          </p:cNvPicPr>
          <p:nvPr/>
        </p:nvPicPr>
        <p:blipFill>
          <a:blip r:embed="rId6"/>
          <a:stretch>
            <a:fillRect/>
          </a:stretch>
        </p:blipFill>
        <p:spPr>
          <a:xfrm>
            <a:off x="7514018" y="104086"/>
            <a:ext cx="3614992" cy="2929048"/>
          </a:xfrm>
          <a:prstGeom prst="rect">
            <a:avLst/>
          </a:prstGeom>
        </p:spPr>
      </p:pic>
      <p:pic>
        <p:nvPicPr>
          <p:cNvPr id="27" name="Picture 26" descr="A group of men in vests standing next to a slide&#10;&#10;AI-generated content may be incorrect.">
            <a:extLst>
              <a:ext uri="{FF2B5EF4-FFF2-40B4-BE49-F238E27FC236}">
                <a16:creationId xmlns:a16="http://schemas.microsoft.com/office/drawing/2014/main" id="{2B97295A-1AD2-457E-F45A-B4EC64BB053E}"/>
              </a:ext>
            </a:extLst>
          </p:cNvPr>
          <p:cNvPicPr>
            <a:picLocks noChangeAspect="1"/>
          </p:cNvPicPr>
          <p:nvPr/>
        </p:nvPicPr>
        <p:blipFill>
          <a:blip r:embed="rId7"/>
          <a:stretch>
            <a:fillRect/>
          </a:stretch>
        </p:blipFill>
        <p:spPr>
          <a:xfrm>
            <a:off x="8035639" y="3033134"/>
            <a:ext cx="2571750" cy="3429000"/>
          </a:xfrm>
          <a:prstGeom prst="rect">
            <a:avLst/>
          </a:prstGeom>
        </p:spPr>
      </p:pic>
      <p:sp>
        <p:nvSpPr>
          <p:cNvPr id="28" name="TextBox 27">
            <a:extLst>
              <a:ext uri="{FF2B5EF4-FFF2-40B4-BE49-F238E27FC236}">
                <a16:creationId xmlns:a16="http://schemas.microsoft.com/office/drawing/2014/main" id="{27288B05-4E86-0570-2AF9-38D2EF74E59B}"/>
              </a:ext>
            </a:extLst>
          </p:cNvPr>
          <p:cNvSpPr txBox="1"/>
          <p:nvPr/>
        </p:nvSpPr>
        <p:spPr>
          <a:xfrm>
            <a:off x="847493" y="6188927"/>
            <a:ext cx="6356195" cy="369332"/>
          </a:xfrm>
          <a:prstGeom prst="rect">
            <a:avLst/>
          </a:prstGeom>
          <a:noFill/>
        </p:spPr>
        <p:txBody>
          <a:bodyPr wrap="square" rtlCol="0">
            <a:spAutoFit/>
          </a:bodyPr>
          <a:lstStyle/>
          <a:p>
            <a:r>
              <a:rPr lang="en-AU" dirty="0"/>
              <a:t>Collecting is easy – our women </a:t>
            </a:r>
            <a:r>
              <a:rPr lang="en-AU"/>
              <a:t>and kids help </a:t>
            </a:r>
            <a:r>
              <a:rPr lang="en-AU" dirty="0"/>
              <a:t>too!</a:t>
            </a:r>
          </a:p>
        </p:txBody>
      </p:sp>
    </p:spTree>
    <p:extLst>
      <p:ext uri="{BB962C8B-B14F-4D97-AF65-F5344CB8AC3E}">
        <p14:creationId xmlns:p14="http://schemas.microsoft.com/office/powerpoint/2010/main" val="392934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EFAA-AAA4-2F43-9CC7-693C7E5A4BD2}"/>
              </a:ext>
            </a:extLst>
          </p:cNvPr>
          <p:cNvSpPr>
            <a:spLocks noGrp="1"/>
          </p:cNvSpPr>
          <p:nvPr>
            <p:ph type="title"/>
          </p:nvPr>
        </p:nvSpPr>
        <p:spPr>
          <a:xfrm>
            <a:off x="646110" y="452718"/>
            <a:ext cx="10459037" cy="1664840"/>
          </a:xfrm>
        </p:spPr>
        <p:txBody>
          <a:bodyPr/>
          <a:lstStyle/>
          <a:p>
            <a:r>
              <a:rPr lang="en-US" sz="3200" b="1" dirty="0">
                <a:solidFill>
                  <a:schemeClr val="tx1"/>
                </a:solidFill>
              </a:rPr>
              <a:t>RORP</a:t>
            </a:r>
            <a:r>
              <a:rPr lang="en-US" sz="3200" dirty="0">
                <a:solidFill>
                  <a:schemeClr val="tx1"/>
                </a:solidFill>
              </a:rPr>
              <a:t> grew out of a project that sent a container of educational goods to a Girl’s Home in Sri Lanka.  </a:t>
            </a:r>
            <a:br>
              <a:rPr lang="en-US" sz="3200" dirty="0">
                <a:solidFill>
                  <a:schemeClr val="tx1"/>
                </a:solidFill>
              </a:rPr>
            </a:br>
            <a:r>
              <a:rPr lang="en-US" sz="3200" dirty="0">
                <a:solidFill>
                  <a:schemeClr val="tx1"/>
                </a:solidFill>
              </a:rPr>
              <a:t>The “wish item” was for a children’s playground.</a:t>
            </a:r>
          </a:p>
        </p:txBody>
      </p:sp>
      <p:sp>
        <p:nvSpPr>
          <p:cNvPr id="12" name="Content Placeholder 11">
            <a:extLst>
              <a:ext uri="{FF2B5EF4-FFF2-40B4-BE49-F238E27FC236}">
                <a16:creationId xmlns:a16="http://schemas.microsoft.com/office/drawing/2014/main" id="{738AAA46-2767-8144-9BB5-832EE3C01E12}"/>
              </a:ext>
            </a:extLst>
          </p:cNvPr>
          <p:cNvSpPr>
            <a:spLocks noGrp="1"/>
          </p:cNvSpPr>
          <p:nvPr>
            <p:ph sz="half" idx="1"/>
          </p:nvPr>
        </p:nvSpPr>
        <p:spPr>
          <a:xfrm>
            <a:off x="1103313" y="2575932"/>
            <a:ext cx="4160064" cy="3680406"/>
          </a:xfrm>
        </p:spPr>
        <p:txBody>
          <a:bodyPr>
            <a:normAutofit lnSpcReduction="10000"/>
          </a:bodyPr>
          <a:lstStyle/>
          <a:p>
            <a:r>
              <a:rPr lang="en-US" sz="2400" dirty="0"/>
              <a:t>There are over 20,000 playgrounds in Victoria.</a:t>
            </a:r>
          </a:p>
          <a:p>
            <a:r>
              <a:rPr lang="en-US" sz="2400" dirty="0"/>
              <a:t>Approximately 2000 are replaced each year.</a:t>
            </a:r>
          </a:p>
          <a:p>
            <a:r>
              <a:rPr lang="en-US" sz="2400" dirty="0"/>
              <a:t>Due to legal liability they cannot be reused in Australia.</a:t>
            </a:r>
          </a:p>
          <a:p>
            <a:r>
              <a:rPr lang="en-US" sz="2400" dirty="0"/>
              <a:t>Playgrounds like this are sent to landfill or scrap.</a:t>
            </a:r>
          </a:p>
        </p:txBody>
      </p:sp>
      <p:pic>
        <p:nvPicPr>
          <p:cNvPr id="7" name="Content Placeholder 6" descr="A group of children playing on a playground&#10;&#10;AI-generated content may be incorrect.">
            <a:extLst>
              <a:ext uri="{FF2B5EF4-FFF2-40B4-BE49-F238E27FC236}">
                <a16:creationId xmlns:a16="http://schemas.microsoft.com/office/drawing/2014/main" id="{CAEC81F0-93A9-9CE8-60E6-F47D1A82E74E}"/>
              </a:ext>
            </a:extLst>
          </p:cNvPr>
          <p:cNvPicPr>
            <a:picLocks noGrp="1" noChangeAspect="1"/>
          </p:cNvPicPr>
          <p:nvPr>
            <p:ph sz="half" idx="2"/>
          </p:nvPr>
        </p:nvPicPr>
        <p:blipFill>
          <a:blip r:embed="rId2"/>
          <a:stretch>
            <a:fillRect/>
          </a:stretch>
        </p:blipFill>
        <p:spPr>
          <a:xfrm>
            <a:off x="5875628" y="2575932"/>
            <a:ext cx="4184650" cy="3138487"/>
          </a:xfrm>
        </p:spPr>
      </p:pic>
    </p:spTree>
    <p:extLst>
      <p:ext uri="{BB962C8B-B14F-4D97-AF65-F5344CB8AC3E}">
        <p14:creationId xmlns:p14="http://schemas.microsoft.com/office/powerpoint/2010/main" val="589211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00C9-114D-4164-BB7D-77E2E5DBE127}"/>
              </a:ext>
            </a:extLst>
          </p:cNvPr>
          <p:cNvSpPr>
            <a:spLocks noGrp="1"/>
          </p:cNvSpPr>
          <p:nvPr>
            <p:ph type="title"/>
          </p:nvPr>
        </p:nvSpPr>
        <p:spPr>
          <a:xfrm>
            <a:off x="677334" y="469232"/>
            <a:ext cx="8406508" cy="932511"/>
          </a:xfrm>
        </p:spPr>
        <p:txBody>
          <a:bodyPr/>
          <a:lstStyle/>
          <a:p>
            <a:r>
              <a:rPr lang="en-AU" dirty="0">
                <a:solidFill>
                  <a:schemeClr val="tx1"/>
                </a:solidFill>
              </a:rPr>
              <a:t>Sputnik Girls Home, Sri Lanka - #1</a:t>
            </a:r>
          </a:p>
        </p:txBody>
      </p:sp>
      <p:pic>
        <p:nvPicPr>
          <p:cNvPr id="5" name="Content Placeholder 4" descr="A close up of a pot&#10;&#10;Description automatically generated">
            <a:extLst>
              <a:ext uri="{FF2B5EF4-FFF2-40B4-BE49-F238E27FC236}">
                <a16:creationId xmlns:a16="http://schemas.microsoft.com/office/drawing/2014/main" id="{602CA19D-C9B2-4A6F-B1F7-508639866A31}"/>
              </a:ext>
            </a:extLst>
          </p:cNvPr>
          <p:cNvPicPr>
            <a:picLocks noGrp="1" noChangeAspect="1"/>
          </p:cNvPicPr>
          <p:nvPr>
            <p:ph idx="1"/>
          </p:nvPr>
        </p:nvPicPr>
        <p:blipFill>
          <a:blip r:embed="rId2"/>
          <a:stretch>
            <a:fillRect/>
          </a:stretch>
        </p:blipFill>
        <p:spPr>
          <a:xfrm>
            <a:off x="646111" y="1853248"/>
            <a:ext cx="2400000" cy="1800000"/>
          </a:xfrm>
        </p:spPr>
      </p:pic>
      <p:pic>
        <p:nvPicPr>
          <p:cNvPr id="7" name="Picture 6" descr="A close up of a brick building&#10;&#10;Description automatically generated">
            <a:extLst>
              <a:ext uri="{FF2B5EF4-FFF2-40B4-BE49-F238E27FC236}">
                <a16:creationId xmlns:a16="http://schemas.microsoft.com/office/drawing/2014/main" id="{43C83FC6-2318-4AF6-B474-82E0E6F708FD}"/>
              </a:ext>
            </a:extLst>
          </p:cNvPr>
          <p:cNvPicPr>
            <a:picLocks noChangeAspect="1"/>
          </p:cNvPicPr>
          <p:nvPr/>
        </p:nvPicPr>
        <p:blipFill>
          <a:blip r:embed="rId3"/>
          <a:stretch>
            <a:fillRect/>
          </a:stretch>
        </p:blipFill>
        <p:spPr>
          <a:xfrm>
            <a:off x="3205843" y="1853248"/>
            <a:ext cx="2700000" cy="1800000"/>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B39E9AD7-ED75-499B-B43E-4D51B19236C3}"/>
              </a:ext>
            </a:extLst>
          </p:cNvPr>
          <p:cNvPicPr>
            <a:picLocks noChangeAspect="1"/>
          </p:cNvPicPr>
          <p:nvPr/>
        </p:nvPicPr>
        <p:blipFill>
          <a:blip r:embed="rId4"/>
          <a:stretch>
            <a:fillRect/>
          </a:stretch>
        </p:blipFill>
        <p:spPr>
          <a:xfrm>
            <a:off x="6229841" y="1853248"/>
            <a:ext cx="2700000" cy="1800000"/>
          </a:xfrm>
          <a:prstGeom prst="rect">
            <a:avLst/>
          </a:prstGeom>
        </p:spPr>
      </p:pic>
      <p:pic>
        <p:nvPicPr>
          <p:cNvPr id="15" name="Picture 14" descr="A group of people standing in front of a building&#10;&#10;Description automatically generated">
            <a:extLst>
              <a:ext uri="{FF2B5EF4-FFF2-40B4-BE49-F238E27FC236}">
                <a16:creationId xmlns:a16="http://schemas.microsoft.com/office/drawing/2014/main" id="{B035E644-D74C-4A4A-AA82-EB6F4FC8BF3E}"/>
              </a:ext>
            </a:extLst>
          </p:cNvPr>
          <p:cNvPicPr>
            <a:picLocks noChangeAspect="1"/>
          </p:cNvPicPr>
          <p:nvPr/>
        </p:nvPicPr>
        <p:blipFill>
          <a:blip r:embed="rId5"/>
          <a:stretch>
            <a:fillRect/>
          </a:stretch>
        </p:blipFill>
        <p:spPr>
          <a:xfrm>
            <a:off x="9261331" y="1853248"/>
            <a:ext cx="2700000" cy="1800000"/>
          </a:xfrm>
          <a:prstGeom prst="rect">
            <a:avLst/>
          </a:prstGeom>
        </p:spPr>
      </p:pic>
      <p:pic>
        <p:nvPicPr>
          <p:cNvPr id="17" name="Picture 16" descr="A group of people in a zoo exhibit&#10;&#10;Description automatically generated">
            <a:extLst>
              <a:ext uri="{FF2B5EF4-FFF2-40B4-BE49-F238E27FC236}">
                <a16:creationId xmlns:a16="http://schemas.microsoft.com/office/drawing/2014/main" id="{FDA50CC2-E469-4AF3-93A8-608F3F0D3767}"/>
              </a:ext>
            </a:extLst>
          </p:cNvPr>
          <p:cNvPicPr>
            <a:picLocks noChangeAspect="1"/>
          </p:cNvPicPr>
          <p:nvPr/>
        </p:nvPicPr>
        <p:blipFill>
          <a:blip r:embed="rId6"/>
          <a:stretch>
            <a:fillRect/>
          </a:stretch>
        </p:blipFill>
        <p:spPr>
          <a:xfrm>
            <a:off x="493998" y="4104753"/>
            <a:ext cx="2704226" cy="1800000"/>
          </a:xfrm>
          <a:prstGeom prst="rect">
            <a:avLst/>
          </a:prstGeom>
        </p:spPr>
      </p:pic>
      <p:pic>
        <p:nvPicPr>
          <p:cNvPr id="19" name="Picture 18" descr="A group of people in a zoo exhibit&#10;&#10;Description automatically generated">
            <a:extLst>
              <a:ext uri="{FF2B5EF4-FFF2-40B4-BE49-F238E27FC236}">
                <a16:creationId xmlns:a16="http://schemas.microsoft.com/office/drawing/2014/main" id="{44A6F0A7-12A5-4973-A864-06100D9E42E2}"/>
              </a:ext>
            </a:extLst>
          </p:cNvPr>
          <p:cNvPicPr>
            <a:picLocks noChangeAspect="1"/>
          </p:cNvPicPr>
          <p:nvPr/>
        </p:nvPicPr>
        <p:blipFill>
          <a:blip r:embed="rId7"/>
          <a:stretch>
            <a:fillRect/>
          </a:stretch>
        </p:blipFill>
        <p:spPr>
          <a:xfrm>
            <a:off x="3391775" y="4104753"/>
            <a:ext cx="2704225" cy="1800000"/>
          </a:xfrm>
          <a:prstGeom prst="rect">
            <a:avLst/>
          </a:prstGeom>
        </p:spPr>
      </p:pic>
      <p:pic>
        <p:nvPicPr>
          <p:cNvPr id="21" name="Picture 20" descr="A house with trees in the background&#10;&#10;Description automatically generated">
            <a:extLst>
              <a:ext uri="{FF2B5EF4-FFF2-40B4-BE49-F238E27FC236}">
                <a16:creationId xmlns:a16="http://schemas.microsoft.com/office/drawing/2014/main" id="{DA2B498C-E68B-4180-8A0E-0B7BE714D71C}"/>
              </a:ext>
            </a:extLst>
          </p:cNvPr>
          <p:cNvPicPr>
            <a:picLocks noChangeAspect="1"/>
          </p:cNvPicPr>
          <p:nvPr/>
        </p:nvPicPr>
        <p:blipFill>
          <a:blip r:embed="rId8"/>
          <a:stretch>
            <a:fillRect/>
          </a:stretch>
        </p:blipFill>
        <p:spPr>
          <a:xfrm>
            <a:off x="6289552" y="4104753"/>
            <a:ext cx="2704225" cy="1800000"/>
          </a:xfrm>
          <a:prstGeom prst="rect">
            <a:avLst/>
          </a:prstGeom>
        </p:spPr>
      </p:pic>
      <p:pic>
        <p:nvPicPr>
          <p:cNvPr id="4" name="Picture 3" descr="A group of people standing in front of a building&#10;&#10;Description automatically generated">
            <a:extLst>
              <a:ext uri="{FF2B5EF4-FFF2-40B4-BE49-F238E27FC236}">
                <a16:creationId xmlns:a16="http://schemas.microsoft.com/office/drawing/2014/main" id="{BA3B0C61-D167-401E-9F24-2483CAA077B6}"/>
              </a:ext>
            </a:extLst>
          </p:cNvPr>
          <p:cNvPicPr>
            <a:picLocks noChangeAspect="1"/>
          </p:cNvPicPr>
          <p:nvPr/>
        </p:nvPicPr>
        <p:blipFill>
          <a:blip r:embed="rId9"/>
          <a:stretch>
            <a:fillRect/>
          </a:stretch>
        </p:blipFill>
        <p:spPr>
          <a:xfrm>
            <a:off x="9288216" y="4104753"/>
            <a:ext cx="2673115" cy="1800000"/>
          </a:xfrm>
          <a:prstGeom prst="rect">
            <a:avLst/>
          </a:prstGeom>
        </p:spPr>
      </p:pic>
    </p:spTree>
    <p:extLst>
      <p:ext uri="{BB962C8B-B14F-4D97-AF65-F5344CB8AC3E}">
        <p14:creationId xmlns:p14="http://schemas.microsoft.com/office/powerpoint/2010/main" val="1717977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2A80D-2B46-9640-70B1-ECFD004855B6}"/>
              </a:ext>
            </a:extLst>
          </p:cNvPr>
          <p:cNvSpPr>
            <a:spLocks noGrp="1"/>
          </p:cNvSpPr>
          <p:nvPr>
            <p:ph type="title"/>
          </p:nvPr>
        </p:nvSpPr>
        <p:spPr/>
        <p:txBody>
          <a:bodyPr/>
          <a:lstStyle/>
          <a:p>
            <a:r>
              <a:rPr lang="en-US" dirty="0">
                <a:solidFill>
                  <a:schemeClr val="tx1"/>
                </a:solidFill>
              </a:rPr>
              <a:t>How does RORP operate?</a:t>
            </a:r>
            <a:endParaRPr lang="en-AU" dirty="0">
              <a:solidFill>
                <a:schemeClr val="tx1"/>
              </a:solidFill>
            </a:endParaRPr>
          </a:p>
        </p:txBody>
      </p:sp>
      <p:sp>
        <p:nvSpPr>
          <p:cNvPr id="3" name="Content Placeholder 2">
            <a:extLst>
              <a:ext uri="{FF2B5EF4-FFF2-40B4-BE49-F238E27FC236}">
                <a16:creationId xmlns:a16="http://schemas.microsoft.com/office/drawing/2014/main" id="{E238FF0E-74DF-1FE9-3E36-31CA7117EACB}"/>
              </a:ext>
            </a:extLst>
          </p:cNvPr>
          <p:cNvSpPr>
            <a:spLocks noGrp="1"/>
          </p:cNvSpPr>
          <p:nvPr>
            <p:ph idx="1"/>
          </p:nvPr>
        </p:nvSpPr>
        <p:spPr>
          <a:xfrm>
            <a:off x="875201" y="1528810"/>
            <a:ext cx="9696155" cy="4195481"/>
          </a:xfrm>
        </p:spPr>
        <p:txBody>
          <a:bodyPr>
            <a:normAutofit/>
          </a:bodyPr>
          <a:lstStyle/>
          <a:p>
            <a:r>
              <a:rPr lang="en-AU" sz="2400" dirty="0">
                <a:latin typeface="Arial Narrow" panose="020B0606020202030204" pitchFamily="34" charset="0"/>
              </a:rPr>
              <a:t>There are 4 RORP cells operating in Victoria, with others in Mount Barker, SA  </a:t>
            </a:r>
            <a:br>
              <a:rPr lang="en-AU" sz="2400" dirty="0">
                <a:latin typeface="Arial Narrow" panose="020B0606020202030204" pitchFamily="34" charset="0"/>
              </a:rPr>
            </a:br>
            <a:r>
              <a:rPr lang="en-AU" sz="2400" dirty="0">
                <a:latin typeface="Arial Narrow" panose="020B0606020202030204" pitchFamily="34" charset="0"/>
              </a:rPr>
              <a:t>and Forbes, NSW.</a:t>
            </a:r>
          </a:p>
          <a:p>
            <a:r>
              <a:rPr lang="en-AU" sz="2400" dirty="0">
                <a:latin typeface="Arial Narrow" panose="020B0606020202030204" pitchFamily="34" charset="0"/>
              </a:rPr>
              <a:t>The Victorian cells are:</a:t>
            </a:r>
            <a:br>
              <a:rPr lang="en-AU" sz="2400" dirty="0">
                <a:latin typeface="Arial Narrow" panose="020B0606020202030204" pitchFamily="34" charset="0"/>
              </a:rPr>
            </a:br>
            <a:r>
              <a:rPr lang="en-AU" sz="2400" dirty="0">
                <a:latin typeface="Arial Narrow" panose="020B0606020202030204" pitchFamily="34" charset="0"/>
              </a:rPr>
              <a:t>District 9815 – Nunawading and Mt Martha clubs</a:t>
            </a:r>
          </a:p>
          <a:p>
            <a:r>
              <a:rPr lang="en-AU" sz="2400" dirty="0">
                <a:latin typeface="Arial Narrow" panose="020B0606020202030204" pitchFamily="34" charset="0"/>
              </a:rPr>
              <a:t>District 9780 – Geelong Central</a:t>
            </a:r>
          </a:p>
          <a:p>
            <a:r>
              <a:rPr lang="en-AU" sz="2400" dirty="0">
                <a:latin typeface="Arial Narrow" panose="020B0606020202030204" pitchFamily="34" charset="0"/>
              </a:rPr>
              <a:t>District 9800 -  Flemington Kensington</a:t>
            </a:r>
          </a:p>
          <a:p>
            <a:endParaRPr lang="en-AU" sz="2400" dirty="0">
              <a:latin typeface="Arial Narrow" panose="020B0606020202030204" pitchFamily="34" charset="0"/>
            </a:endParaRPr>
          </a:p>
          <a:p>
            <a:r>
              <a:rPr lang="en-AU" sz="2400" dirty="0">
                <a:latin typeface="Arial Narrow" panose="020B0606020202030204" pitchFamily="34" charset="0"/>
              </a:rPr>
              <a:t>Each cell operates in their geographic area but uses the same model and costings.</a:t>
            </a:r>
          </a:p>
        </p:txBody>
      </p:sp>
    </p:spTree>
    <p:extLst>
      <p:ext uri="{BB962C8B-B14F-4D97-AF65-F5344CB8AC3E}">
        <p14:creationId xmlns:p14="http://schemas.microsoft.com/office/powerpoint/2010/main" val="334038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26C1-5E70-E34A-98C6-1C5F793D0A60}"/>
              </a:ext>
            </a:extLst>
          </p:cNvPr>
          <p:cNvSpPr>
            <a:spLocks noGrp="1"/>
          </p:cNvSpPr>
          <p:nvPr>
            <p:ph type="title"/>
          </p:nvPr>
        </p:nvSpPr>
        <p:spPr/>
        <p:txBody>
          <a:bodyPr/>
          <a:lstStyle/>
          <a:p>
            <a:pPr algn="ctr"/>
            <a:r>
              <a:rPr lang="en-US" dirty="0">
                <a:solidFill>
                  <a:schemeClr val="tx1"/>
                </a:solidFill>
              </a:rPr>
              <a:t>How do we find playgrounds?</a:t>
            </a:r>
          </a:p>
        </p:txBody>
      </p:sp>
      <p:sp>
        <p:nvSpPr>
          <p:cNvPr id="3" name="Content Placeholder 2">
            <a:extLst>
              <a:ext uri="{FF2B5EF4-FFF2-40B4-BE49-F238E27FC236}">
                <a16:creationId xmlns:a16="http://schemas.microsoft.com/office/drawing/2014/main" id="{CE2B0142-C075-054B-9A23-4B2C2E9DFDD7}"/>
              </a:ext>
            </a:extLst>
          </p:cNvPr>
          <p:cNvSpPr>
            <a:spLocks noGrp="1"/>
          </p:cNvSpPr>
          <p:nvPr>
            <p:ph idx="1"/>
          </p:nvPr>
        </p:nvSpPr>
        <p:spPr>
          <a:xfrm>
            <a:off x="955611" y="1673777"/>
            <a:ext cx="9983736" cy="4403638"/>
          </a:xfrm>
        </p:spPr>
        <p:txBody>
          <a:bodyPr>
            <a:normAutofit/>
          </a:bodyPr>
          <a:lstStyle/>
          <a:p>
            <a:r>
              <a:rPr lang="en-US" sz="2400" dirty="0">
                <a:solidFill>
                  <a:schemeClr val="tx1"/>
                </a:solidFill>
                <a:latin typeface="Arial Narrow" panose="020B0606020202030204" pitchFamily="34" charset="0"/>
              </a:rPr>
              <a:t>Councils send out a tender for a playground removal; and usually a new installation.</a:t>
            </a:r>
          </a:p>
          <a:p>
            <a:r>
              <a:rPr lang="en-US" sz="2400" dirty="0">
                <a:solidFill>
                  <a:schemeClr val="tx1"/>
                </a:solidFill>
                <a:latin typeface="Arial Narrow" panose="020B0606020202030204" pitchFamily="34" charset="0"/>
              </a:rPr>
              <a:t>Most councils now require contractors to work with Rotary to harvest the playground.</a:t>
            </a:r>
          </a:p>
          <a:p>
            <a:r>
              <a:rPr lang="en-US" sz="2400" dirty="0">
                <a:solidFill>
                  <a:schemeClr val="tx1"/>
                </a:solidFill>
                <a:latin typeface="Arial Narrow" panose="020B0606020202030204" pitchFamily="34" charset="0"/>
              </a:rPr>
              <a:t>When a likely playground is identified, the RORP Team works with the contractor to submit a cost and discuss timelines.</a:t>
            </a:r>
          </a:p>
          <a:p>
            <a:r>
              <a:rPr lang="en-US" sz="2400" dirty="0">
                <a:solidFill>
                  <a:schemeClr val="tx1"/>
                </a:solidFill>
                <a:latin typeface="Arial Narrow" panose="020B0606020202030204" pitchFamily="34" charset="0"/>
              </a:rPr>
              <a:t>Then, prior to dismantling:</a:t>
            </a:r>
          </a:p>
          <a:p>
            <a:pPr lvl="1"/>
            <a:r>
              <a:rPr lang="en-US" sz="2000" dirty="0">
                <a:solidFill>
                  <a:schemeClr val="tx1"/>
                </a:solidFill>
                <a:latin typeface="Arial Narrow" panose="020B0606020202030204" pitchFamily="34" charset="0"/>
              </a:rPr>
              <a:t>Photos are taken of each element/join.</a:t>
            </a:r>
          </a:p>
          <a:p>
            <a:pPr lvl="1"/>
            <a:r>
              <a:rPr lang="en-US" sz="2000" dirty="0">
                <a:solidFill>
                  <a:schemeClr val="tx1"/>
                </a:solidFill>
                <a:latin typeface="Arial Narrow" panose="020B0606020202030204" pitchFamily="34" charset="0"/>
              </a:rPr>
              <a:t>A detailed plan is prepared.</a:t>
            </a:r>
          </a:p>
          <a:p>
            <a:pPr lvl="1"/>
            <a:r>
              <a:rPr lang="en-US" sz="2000" dirty="0">
                <a:solidFill>
                  <a:schemeClr val="tx1"/>
                </a:solidFill>
                <a:latin typeface="Arial Narrow" panose="020B0606020202030204" pitchFamily="34" charset="0"/>
              </a:rPr>
              <a:t>Individual elements are then marked with a code and a </a:t>
            </a:r>
            <a:r>
              <a:rPr lang="en-US" sz="2000" dirty="0" err="1">
                <a:solidFill>
                  <a:schemeClr val="tx1"/>
                </a:solidFill>
                <a:latin typeface="Arial Narrow" panose="020B0606020202030204" pitchFamily="34" charset="0"/>
              </a:rPr>
              <a:t>colour</a:t>
            </a:r>
            <a:r>
              <a:rPr lang="en-US" sz="2000" dirty="0">
                <a:solidFill>
                  <a:schemeClr val="tx1"/>
                </a:solidFill>
                <a:latin typeface="Arial Narrow" panose="020B0606020202030204" pitchFamily="34" charset="0"/>
              </a:rPr>
              <a:t> paint spot.</a:t>
            </a:r>
          </a:p>
          <a:p>
            <a:pPr marL="457200" lvl="1" indent="0">
              <a:buNone/>
            </a:pPr>
            <a:br>
              <a:rPr lang="en-US" dirty="0"/>
            </a:br>
            <a:endParaRPr lang="en-US" dirty="0"/>
          </a:p>
          <a:p>
            <a:endParaRPr lang="en-US" dirty="0"/>
          </a:p>
          <a:p>
            <a:endParaRPr lang="en-US" dirty="0"/>
          </a:p>
        </p:txBody>
      </p:sp>
    </p:spTree>
    <p:extLst>
      <p:ext uri="{BB962C8B-B14F-4D97-AF65-F5344CB8AC3E}">
        <p14:creationId xmlns:p14="http://schemas.microsoft.com/office/powerpoint/2010/main" val="1927483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a platform in a construction site&#10;&#10;AI-generated content may be incorrect.">
            <a:extLst>
              <a:ext uri="{FF2B5EF4-FFF2-40B4-BE49-F238E27FC236}">
                <a16:creationId xmlns:a16="http://schemas.microsoft.com/office/drawing/2014/main" id="{75CA2963-BA5B-7675-497E-E1C60326368A}"/>
              </a:ext>
            </a:extLst>
          </p:cNvPr>
          <p:cNvPicPr>
            <a:picLocks noChangeAspect="1"/>
          </p:cNvPicPr>
          <p:nvPr/>
        </p:nvPicPr>
        <p:blipFill>
          <a:blip r:embed="rId2"/>
          <a:srcRect t="55610" r="33984"/>
          <a:stretch>
            <a:fillRect/>
          </a:stretch>
        </p:blipFill>
        <p:spPr>
          <a:xfrm>
            <a:off x="5014821" y="2783054"/>
            <a:ext cx="6036527" cy="3044283"/>
          </a:xfrm>
          <a:prstGeom prst="rect">
            <a:avLst/>
          </a:prstGeom>
        </p:spPr>
      </p:pic>
      <p:pic>
        <p:nvPicPr>
          <p:cNvPr id="1026" name="Picture 2">
            <a:extLst>
              <a:ext uri="{FF2B5EF4-FFF2-40B4-BE49-F238E27FC236}">
                <a16:creationId xmlns:a16="http://schemas.microsoft.com/office/drawing/2014/main" id="{52A38D6A-848D-08E5-F867-60C4079E3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758" y="1978192"/>
            <a:ext cx="165735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C08D3F-8FEC-BC4C-35ED-3E857FBB2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967" y="3929990"/>
            <a:ext cx="1647825" cy="1362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57E450-9E51-227F-7A11-B81F6EC4B6BF}"/>
              </a:ext>
            </a:extLst>
          </p:cNvPr>
          <p:cNvSpPr txBox="1"/>
          <p:nvPr/>
        </p:nvSpPr>
        <p:spPr>
          <a:xfrm>
            <a:off x="685799" y="806534"/>
            <a:ext cx="3392906" cy="707886"/>
          </a:xfrm>
          <a:prstGeom prst="rect">
            <a:avLst/>
          </a:prstGeom>
          <a:noFill/>
        </p:spPr>
        <p:txBody>
          <a:bodyPr wrap="square" rtlCol="0">
            <a:spAutoFit/>
          </a:bodyPr>
          <a:lstStyle/>
          <a:p>
            <a:r>
              <a:rPr lang="en-AU" sz="2000" dirty="0">
                <a:latin typeface="Arial Narrow" panose="020B0606020202030204" pitchFamily="34" charset="0"/>
              </a:rPr>
              <a:t>The special vandal proof bolts which require a specific tool.</a:t>
            </a:r>
          </a:p>
        </p:txBody>
      </p:sp>
      <p:sp>
        <p:nvSpPr>
          <p:cNvPr id="4" name="TextBox 3">
            <a:extLst>
              <a:ext uri="{FF2B5EF4-FFF2-40B4-BE49-F238E27FC236}">
                <a16:creationId xmlns:a16="http://schemas.microsoft.com/office/drawing/2014/main" id="{A3A4028B-0331-7220-E589-87C288A33ECA}"/>
              </a:ext>
            </a:extLst>
          </p:cNvPr>
          <p:cNvSpPr txBox="1"/>
          <p:nvPr/>
        </p:nvSpPr>
        <p:spPr>
          <a:xfrm>
            <a:off x="5799221" y="1648326"/>
            <a:ext cx="3930317" cy="707886"/>
          </a:xfrm>
          <a:prstGeom prst="rect">
            <a:avLst/>
          </a:prstGeom>
          <a:noFill/>
        </p:spPr>
        <p:txBody>
          <a:bodyPr wrap="square" rtlCol="0">
            <a:spAutoFit/>
          </a:bodyPr>
          <a:lstStyle/>
          <a:p>
            <a:r>
              <a:rPr lang="en-AU" sz="2000" dirty="0">
                <a:latin typeface="Arial Narrow" panose="020B0606020202030204" pitchFamily="34" charset="0"/>
              </a:rPr>
              <a:t>Paint spots to identify pieces of the same playground set.</a:t>
            </a:r>
          </a:p>
        </p:txBody>
      </p:sp>
    </p:spTree>
    <p:extLst>
      <p:ext uri="{BB962C8B-B14F-4D97-AF65-F5344CB8AC3E}">
        <p14:creationId xmlns:p14="http://schemas.microsoft.com/office/powerpoint/2010/main" val="1615977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AD6AD5-B3DB-F502-4EBC-F0ED1F74B1C4}"/>
              </a:ext>
            </a:extLst>
          </p:cNvPr>
          <p:cNvPicPr>
            <a:picLocks noChangeAspect="1"/>
          </p:cNvPicPr>
          <p:nvPr/>
        </p:nvPicPr>
        <p:blipFill>
          <a:blip r:embed="rId2"/>
          <a:srcRect l="14815" t="15370" r="12616" b="12222"/>
          <a:stretch>
            <a:fillRect/>
          </a:stretch>
        </p:blipFill>
        <p:spPr>
          <a:xfrm>
            <a:off x="1941443" y="1842296"/>
            <a:ext cx="7479283" cy="4664114"/>
          </a:xfrm>
          <a:prstGeom prst="rect">
            <a:avLst/>
          </a:prstGeom>
        </p:spPr>
      </p:pic>
      <p:sp>
        <p:nvSpPr>
          <p:cNvPr id="2" name="TextBox 1">
            <a:extLst>
              <a:ext uri="{FF2B5EF4-FFF2-40B4-BE49-F238E27FC236}">
                <a16:creationId xmlns:a16="http://schemas.microsoft.com/office/drawing/2014/main" id="{E55E7CBD-D0E7-3411-597D-E761F4550845}"/>
              </a:ext>
            </a:extLst>
          </p:cNvPr>
          <p:cNvSpPr txBox="1"/>
          <p:nvPr/>
        </p:nvSpPr>
        <p:spPr>
          <a:xfrm>
            <a:off x="830178" y="649706"/>
            <a:ext cx="9107905" cy="830997"/>
          </a:xfrm>
          <a:prstGeom prst="rect">
            <a:avLst/>
          </a:prstGeom>
          <a:noFill/>
        </p:spPr>
        <p:txBody>
          <a:bodyPr wrap="square" rtlCol="0">
            <a:spAutoFit/>
          </a:bodyPr>
          <a:lstStyle/>
          <a:p>
            <a:r>
              <a:rPr lang="en-AU" sz="2400" dirty="0">
                <a:latin typeface="Arial Narrow" panose="020B0606020202030204" pitchFamily="34" charset="0"/>
              </a:rPr>
              <a:t>Each individual pole, element and post is coded according to the plans and by playground location harvest.     This is why great photos are so important.</a:t>
            </a:r>
          </a:p>
        </p:txBody>
      </p:sp>
    </p:spTree>
    <p:extLst>
      <p:ext uri="{BB962C8B-B14F-4D97-AF65-F5344CB8AC3E}">
        <p14:creationId xmlns:p14="http://schemas.microsoft.com/office/powerpoint/2010/main" val="4241687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3EDA3-A0BD-415D-BB4A-5BF006A054F2}"/>
              </a:ext>
            </a:extLst>
          </p:cNvPr>
          <p:cNvSpPr>
            <a:spLocks noGrp="1"/>
          </p:cNvSpPr>
          <p:nvPr>
            <p:ph type="title"/>
          </p:nvPr>
        </p:nvSpPr>
        <p:spPr/>
        <p:txBody>
          <a:bodyPr/>
          <a:lstStyle/>
          <a:p>
            <a:r>
              <a:rPr lang="en-AU" sz="3600" dirty="0">
                <a:solidFill>
                  <a:schemeClr val="tx1"/>
                </a:solidFill>
              </a:rPr>
              <a:t>Detailed specifications and plans are compiled for reassembly.</a:t>
            </a:r>
          </a:p>
        </p:txBody>
      </p:sp>
      <p:pic>
        <p:nvPicPr>
          <p:cNvPr id="6" name="Content Placeholder 5" descr="A screenshot of a computer&#10;&#10;Description automatically generated">
            <a:extLst>
              <a:ext uri="{FF2B5EF4-FFF2-40B4-BE49-F238E27FC236}">
                <a16:creationId xmlns:a16="http://schemas.microsoft.com/office/drawing/2014/main" id="{251F2ADB-352E-40A5-A371-AEEF0DBC1EFF}"/>
              </a:ext>
            </a:extLst>
          </p:cNvPr>
          <p:cNvPicPr>
            <a:picLocks noGrp="1" noChangeAspect="1"/>
          </p:cNvPicPr>
          <p:nvPr>
            <p:ph idx="1"/>
          </p:nvPr>
        </p:nvPicPr>
        <p:blipFill>
          <a:blip r:embed="rId2"/>
          <a:stretch>
            <a:fillRect/>
          </a:stretch>
        </p:blipFill>
        <p:spPr>
          <a:xfrm>
            <a:off x="4987553" y="1830463"/>
            <a:ext cx="6186416" cy="4417937"/>
          </a:xfrm>
        </p:spPr>
      </p:pic>
      <p:sp>
        <p:nvSpPr>
          <p:cNvPr id="12" name="TextBox 11">
            <a:extLst>
              <a:ext uri="{FF2B5EF4-FFF2-40B4-BE49-F238E27FC236}">
                <a16:creationId xmlns:a16="http://schemas.microsoft.com/office/drawing/2014/main" id="{69441646-B94C-4069-8A5E-E9E1D01E513D}"/>
              </a:ext>
            </a:extLst>
          </p:cNvPr>
          <p:cNvSpPr txBox="1"/>
          <p:nvPr/>
        </p:nvSpPr>
        <p:spPr>
          <a:xfrm>
            <a:off x="646110" y="2085278"/>
            <a:ext cx="4494602" cy="3046988"/>
          </a:xfrm>
          <a:prstGeom prst="rect">
            <a:avLst/>
          </a:prstGeom>
          <a:noFill/>
        </p:spPr>
        <p:txBody>
          <a:bodyPr wrap="square" rtlCol="0">
            <a:spAutoFit/>
          </a:bodyPr>
          <a:lstStyle/>
          <a:p>
            <a:r>
              <a:rPr lang="en-AU" sz="2400" dirty="0">
                <a:latin typeface="Arial Narrow" panose="020B0606020202030204" pitchFamily="34" charset="0"/>
              </a:rPr>
              <a:t>John Farmery, Engineer, uses photographs and plans supplied to create a sequence of parts and joins which are listed and labelled.</a:t>
            </a:r>
          </a:p>
          <a:p>
            <a:endParaRPr lang="en-AU" sz="2400" dirty="0">
              <a:latin typeface="Arial Narrow" panose="020B0606020202030204" pitchFamily="34" charset="0"/>
            </a:endParaRPr>
          </a:p>
          <a:p>
            <a:r>
              <a:rPr lang="en-AU" sz="2400" dirty="0">
                <a:latin typeface="Arial Narrow" panose="020B0606020202030204" pitchFamily="34" charset="0"/>
              </a:rPr>
              <a:t>Individual elements are identified with a permanent marker: </a:t>
            </a:r>
          </a:p>
          <a:p>
            <a:r>
              <a:rPr lang="en-AU" sz="2400" dirty="0">
                <a:latin typeface="Arial Narrow" panose="020B0606020202030204" pitchFamily="34" charset="0"/>
              </a:rPr>
              <a:t>It’s like a meccano set.</a:t>
            </a:r>
          </a:p>
        </p:txBody>
      </p:sp>
    </p:spTree>
    <p:extLst>
      <p:ext uri="{BB962C8B-B14F-4D97-AF65-F5344CB8AC3E}">
        <p14:creationId xmlns:p14="http://schemas.microsoft.com/office/powerpoint/2010/main" val="834531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D5A65-620A-EB4E-A4AF-1FF5ADB84EF7}"/>
              </a:ext>
            </a:extLst>
          </p:cNvPr>
          <p:cNvSpPr>
            <a:spLocks noGrp="1"/>
          </p:cNvSpPr>
          <p:nvPr>
            <p:ph type="title"/>
          </p:nvPr>
        </p:nvSpPr>
        <p:spPr/>
        <p:txBody>
          <a:bodyPr/>
          <a:lstStyle/>
          <a:p>
            <a:pPr algn="ctr"/>
            <a:r>
              <a:rPr lang="en-US" dirty="0">
                <a:solidFill>
                  <a:schemeClr val="tx1"/>
                </a:solidFill>
              </a:rPr>
              <a:t>How is RORP Funded?</a:t>
            </a:r>
          </a:p>
        </p:txBody>
      </p:sp>
      <p:sp>
        <p:nvSpPr>
          <p:cNvPr id="3" name="Content Placeholder 2">
            <a:extLst>
              <a:ext uri="{FF2B5EF4-FFF2-40B4-BE49-F238E27FC236}">
                <a16:creationId xmlns:a16="http://schemas.microsoft.com/office/drawing/2014/main" id="{18784FEC-B201-354A-99E8-F5E8C661D425}"/>
              </a:ext>
            </a:extLst>
          </p:cNvPr>
          <p:cNvSpPr>
            <a:spLocks noGrp="1"/>
          </p:cNvSpPr>
          <p:nvPr>
            <p:ph idx="1"/>
          </p:nvPr>
        </p:nvSpPr>
        <p:spPr>
          <a:xfrm>
            <a:off x="942028" y="1381980"/>
            <a:ext cx="9633730" cy="4094040"/>
          </a:xfrm>
        </p:spPr>
        <p:txBody>
          <a:bodyPr>
            <a:normAutofit lnSpcReduction="10000"/>
          </a:bodyPr>
          <a:lstStyle/>
          <a:p>
            <a:r>
              <a:rPr lang="en-US" sz="2000" dirty="0">
                <a:latin typeface="Arial Narrow" panose="020B0606020202030204" pitchFamily="34" charset="0"/>
              </a:rPr>
              <a:t>The fee per playground is itemized per post and major element </a:t>
            </a:r>
            <a:r>
              <a:rPr lang="en-US" sz="2000" dirty="0" err="1">
                <a:latin typeface="Arial Narrow" panose="020B0606020202030204" pitchFamily="34" charset="0"/>
              </a:rPr>
              <a:t>eg</a:t>
            </a:r>
            <a:r>
              <a:rPr lang="en-US" sz="2000" dirty="0">
                <a:latin typeface="Arial Narrow" panose="020B0606020202030204" pitchFamily="34" charset="0"/>
              </a:rPr>
              <a:t> a slide.</a:t>
            </a:r>
            <a:br>
              <a:rPr lang="en-US" sz="2000" dirty="0">
                <a:latin typeface="Arial Narrow" panose="020B0606020202030204" pitchFamily="34" charset="0"/>
              </a:rPr>
            </a:br>
            <a:r>
              <a:rPr lang="en-US" sz="2000" dirty="0">
                <a:latin typeface="Arial Narrow" panose="020B0606020202030204" pitchFamily="34" charset="0"/>
              </a:rPr>
              <a:t>$750 plus $25 per post/pole.</a:t>
            </a:r>
          </a:p>
          <a:p>
            <a:r>
              <a:rPr lang="en-US" sz="2000" dirty="0">
                <a:latin typeface="Arial Narrow" panose="020B0606020202030204" pitchFamily="34" charset="0"/>
              </a:rPr>
              <a:t>With 10 playgrounds per 40ft container the shipping fee is covered.</a:t>
            </a:r>
          </a:p>
          <a:p>
            <a:r>
              <a:rPr lang="en-US" sz="2000" dirty="0">
                <a:latin typeface="Arial Narrow" panose="020B0606020202030204" pitchFamily="34" charset="0"/>
              </a:rPr>
              <a:t>A playground fits into a </a:t>
            </a:r>
            <a:r>
              <a:rPr lang="en-US" sz="2000" dirty="0" err="1">
                <a:latin typeface="Arial Narrow" panose="020B0606020202030204" pitchFamily="34" charset="0"/>
              </a:rPr>
              <a:t>DiK</a:t>
            </a:r>
            <a:r>
              <a:rPr lang="en-US" sz="2000" dirty="0">
                <a:latin typeface="Arial Narrow" panose="020B0606020202030204" pitchFamily="34" charset="0"/>
              </a:rPr>
              <a:t> Truck, or on a medium sized trailer.  The only cost to a Rotary Club is fuel.</a:t>
            </a:r>
          </a:p>
          <a:p>
            <a:r>
              <a:rPr lang="en-US" sz="2000" dirty="0">
                <a:latin typeface="Arial Narrow" panose="020B0606020202030204" pitchFamily="34" charset="0"/>
              </a:rPr>
              <a:t>The heavy work in the removal of a playground is undertaken by the playground contractor.  </a:t>
            </a:r>
            <a:br>
              <a:rPr lang="en-US" sz="2000" dirty="0">
                <a:latin typeface="Arial Narrow" panose="020B0606020202030204" pitchFamily="34" charset="0"/>
              </a:rPr>
            </a:br>
            <a:r>
              <a:rPr lang="en-US" sz="2000" dirty="0">
                <a:latin typeface="Arial Narrow" panose="020B0606020202030204" pitchFamily="34" charset="0"/>
              </a:rPr>
              <a:t>They dig out footings and poles, remove any element concreted in </a:t>
            </a:r>
            <a:r>
              <a:rPr lang="en-US" sz="2000" dirty="0" err="1">
                <a:latin typeface="Arial Narrow" panose="020B0606020202030204" pitchFamily="34" charset="0"/>
              </a:rPr>
              <a:t>eg</a:t>
            </a:r>
            <a:r>
              <a:rPr lang="en-US" sz="2000" dirty="0">
                <a:latin typeface="Arial Narrow" panose="020B0606020202030204" pitchFamily="34" charset="0"/>
              </a:rPr>
              <a:t> rocking horse.</a:t>
            </a:r>
          </a:p>
          <a:p>
            <a:r>
              <a:rPr lang="en-US" sz="2000" dirty="0">
                <a:latin typeface="Arial Narrow" panose="020B0606020202030204" pitchFamily="34" charset="0"/>
              </a:rPr>
              <a:t> For you this means - no digging, no heavy lifting and no cost.</a:t>
            </a:r>
          </a:p>
          <a:p>
            <a:r>
              <a:rPr lang="en-US" sz="2000" dirty="0">
                <a:latin typeface="Arial Narrow" panose="020B0606020202030204" pitchFamily="34" charset="0"/>
              </a:rPr>
              <a:t>This is a great hands-on project for your club on their own or though your partnership with  the local Men’s Shed or Sports Club. </a:t>
            </a:r>
          </a:p>
          <a:p>
            <a:r>
              <a:rPr lang="en-US" sz="2000" b="1" dirty="0">
                <a:solidFill>
                  <a:schemeClr val="tx1"/>
                </a:solidFill>
                <a:latin typeface="Arial Narrow" panose="020B0606020202030204" pitchFamily="34" charset="0"/>
              </a:rPr>
              <a:t>RORP</a:t>
            </a:r>
            <a:r>
              <a:rPr lang="en-US" sz="2000" dirty="0">
                <a:solidFill>
                  <a:schemeClr val="tx1"/>
                </a:solidFill>
                <a:latin typeface="Arial Narrow" panose="020B0606020202030204" pitchFamily="34" charset="0"/>
              </a:rPr>
              <a:t> is largely self funded – all that is missing is </a:t>
            </a:r>
            <a:r>
              <a:rPr lang="en-US" sz="3200" dirty="0">
                <a:solidFill>
                  <a:schemeClr val="tx1"/>
                </a:solidFill>
                <a:latin typeface="Arial Narrow" panose="020B0606020202030204" pitchFamily="34" charset="0"/>
              </a:rPr>
              <a:t>YOU</a:t>
            </a:r>
            <a:r>
              <a:rPr lang="en-US" sz="2000" dirty="0">
                <a:solidFill>
                  <a:schemeClr val="tx1"/>
                </a:solidFill>
                <a:latin typeface="Arial Narrow" panose="020B0606020202030204" pitchFamily="34" charset="0"/>
              </a:rPr>
              <a:t>.</a:t>
            </a:r>
          </a:p>
        </p:txBody>
      </p:sp>
    </p:spTree>
    <p:extLst>
      <p:ext uri="{BB962C8B-B14F-4D97-AF65-F5344CB8AC3E}">
        <p14:creationId xmlns:p14="http://schemas.microsoft.com/office/powerpoint/2010/main" val="241364807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159</TotalTime>
  <Words>1065</Words>
  <Application>Microsoft Office PowerPoint</Application>
  <PresentationFormat>Widescreen</PresentationFormat>
  <Paragraphs>88</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Narrow</vt:lpstr>
      <vt:lpstr>Trebuchet MS</vt:lpstr>
      <vt:lpstr>Wingdings 3</vt:lpstr>
      <vt:lpstr>Facet</vt:lpstr>
      <vt:lpstr>PowerPoint Presentation</vt:lpstr>
      <vt:lpstr>RORP grew out of a project that sent a container of educational goods to a Girl’s Home in Sri Lanka.   The “wish item” was for a children’s playground.</vt:lpstr>
      <vt:lpstr>Sputnik Girls Home, Sri Lanka - #1</vt:lpstr>
      <vt:lpstr>How does RORP operate?</vt:lpstr>
      <vt:lpstr>How do we find playgrounds?</vt:lpstr>
      <vt:lpstr>PowerPoint Presentation</vt:lpstr>
      <vt:lpstr>PowerPoint Presentation</vt:lpstr>
      <vt:lpstr>Detailed specifications and plans are compiled for reassembly.</vt:lpstr>
      <vt:lpstr>How is RORP Funded?</vt:lpstr>
      <vt:lpstr>How could you be involved?</vt:lpstr>
      <vt:lpstr>No. #1: Playground from Leopold near Geelong which was removed by the Rotary Clubs of Flemington and Highton and the Geelong MG Car Club now installed for community use near the Sputnik Girl’s home in Kurunegala, Sri Lanka</vt:lpstr>
      <vt:lpstr>Storage site</vt:lpstr>
      <vt:lpstr>Where have playgrounds been sent?</vt:lpstr>
      <vt:lpstr>Sri Lanka – the flagship</vt:lpstr>
      <vt:lpstr>PowerPoint Presentation</vt:lpstr>
      <vt:lpstr>Publicity</vt:lpstr>
      <vt:lpstr>Supporting documents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RORP- Rotary Overseas Recycled Playgrounds</dc:title>
  <dc:creator>Lesley McCarthy</dc:creator>
  <cp:lastModifiedBy>Lesley McCarthy</cp:lastModifiedBy>
  <cp:revision>19</cp:revision>
  <dcterms:created xsi:type="dcterms:W3CDTF">2019-03-06T07:17:05Z</dcterms:created>
  <dcterms:modified xsi:type="dcterms:W3CDTF">2025-11-13T05:10:32Z</dcterms:modified>
</cp:coreProperties>
</file>