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0"/>
  </p:notesMasterIdLst>
  <p:handoutMasterIdLst>
    <p:handoutMasterId r:id="rId21"/>
  </p:handoutMasterIdLst>
  <p:sldIdLst>
    <p:sldId id="274" r:id="rId2"/>
    <p:sldId id="283" r:id="rId3"/>
    <p:sldId id="292" r:id="rId4"/>
    <p:sldId id="299" r:id="rId5"/>
    <p:sldId id="300" r:id="rId6"/>
    <p:sldId id="297" r:id="rId7"/>
    <p:sldId id="298" r:id="rId8"/>
    <p:sldId id="301" r:id="rId9"/>
    <p:sldId id="275" r:id="rId10"/>
    <p:sldId id="308" r:id="rId11"/>
    <p:sldId id="302" r:id="rId12"/>
    <p:sldId id="303" r:id="rId13"/>
    <p:sldId id="304" r:id="rId14"/>
    <p:sldId id="305" r:id="rId15"/>
    <p:sldId id="309" r:id="rId16"/>
    <p:sldId id="310" r:id="rId17"/>
    <p:sldId id="307" r:id="rId18"/>
    <p:sldId id="281" r:id="rId19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8C4"/>
    <a:srgbClr val="33CB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6" autoAdjust="0"/>
    <p:restoredTop sz="86496" autoAdjust="0"/>
  </p:normalViewPr>
  <p:slideViewPr>
    <p:cSldViewPr snapToGrid="0" showGuides="1">
      <p:cViewPr varScale="1">
        <p:scale>
          <a:sx n="60" d="100"/>
          <a:sy n="60" d="100"/>
        </p:scale>
        <p:origin x="960" y="60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92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Blad1!$B$2:$B$7</c:f>
              <c:numCache>
                <c:formatCode>General</c:formatCode>
                <c:ptCount val="6"/>
                <c:pt idx="0">
                  <c:v>40</c:v>
                </c:pt>
                <c:pt idx="1">
                  <c:v>70</c:v>
                </c:pt>
                <c:pt idx="2">
                  <c:v>80</c:v>
                </c:pt>
                <c:pt idx="3">
                  <c:v>240</c:v>
                </c:pt>
                <c:pt idx="4">
                  <c:v>400</c:v>
                </c:pt>
                <c:pt idx="5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AE-4BEB-A15B-862CF2D906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2079392"/>
        <c:axId val="442078736"/>
      </c:barChart>
      <c:catAx>
        <c:axId val="44207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42078736"/>
        <c:crosses val="autoZero"/>
        <c:auto val="1"/>
        <c:lblAlgn val="ctr"/>
        <c:lblOffset val="100"/>
        <c:noMultiLvlLbl val="0"/>
      </c:catAx>
      <c:valAx>
        <c:axId val="442078736"/>
        <c:scaling>
          <c:orientation val="minMax"/>
          <c:max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4207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88797-4153-46FA-B336-D66BD6777790}" type="datetimeFigureOut">
              <a:rPr lang="sv-SE" smtClean="0"/>
              <a:t>2020-10-28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A5277-2DC5-4B81-AAAB-ECD59130CE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7792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EB0F2-9DD3-4214-A3B2-21EC891AAF17}" type="datetimeFigureOut">
              <a:rPr lang="sv-SE" smtClean="0"/>
              <a:t>2020-10-28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17EEF-02C6-4B05-90BF-C85023F5C3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770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 smtClean="0"/>
              <a:t>Jag </a:t>
            </a:r>
            <a:r>
              <a:rPr lang="sv-SE" baseline="0" dirty="0" smtClean="0"/>
              <a:t>bygger denna presentation på underlag från min kollega, </a:t>
            </a:r>
            <a:r>
              <a:rPr lang="sv-SE" baseline="0" dirty="0" smtClean="0"/>
              <a:t>Mattias </a:t>
            </a:r>
            <a:r>
              <a:rPr lang="sv-SE" baseline="0" dirty="0" smtClean="0"/>
              <a:t>Åsander. En presentation </a:t>
            </a:r>
            <a:r>
              <a:rPr lang="sv-SE" baseline="0" dirty="0" smtClean="0"/>
              <a:t>som han höll på Folk och försvar för några veckor sedan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Utgångspunkten</a:t>
            </a:r>
            <a:r>
              <a:rPr lang="sv-SE" baseline="0" dirty="0" smtClean="0"/>
              <a:t> är </a:t>
            </a:r>
            <a:r>
              <a:rPr lang="sv-SE" dirty="0" smtClean="0"/>
              <a:t>den rapport som Livsmedelsverket,</a:t>
            </a:r>
            <a:r>
              <a:rPr lang="sv-SE" baseline="0" dirty="0" smtClean="0"/>
              <a:t> SVA och Jordbruksverket lämnade till regeringen den 2 mars i år.</a:t>
            </a:r>
            <a:endParaRPr lang="sv-SE" dirty="0" smtClean="0"/>
          </a:p>
          <a:p>
            <a:endParaRPr lang="sv-S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smtClean="0"/>
              <a:t>Rapporten har fått namnet, Livskraft – mätt och frisk!</a:t>
            </a:r>
            <a:endParaRPr lang="sv-SE" dirty="0" smtClean="0"/>
          </a:p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7EEF-02C6-4B05-90BF-C85023F5C3D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8687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7EEF-02C6-4B05-90BF-C85023F5C3D0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9699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7EEF-02C6-4B05-90BF-C85023F5C3D0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4439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7EEF-02C6-4B05-90BF-C85023F5C3D0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3763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7EEF-02C6-4B05-90BF-C85023F5C3D0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0706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7EEF-02C6-4B05-90BF-C85023F5C3D0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5974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7EEF-02C6-4B05-90BF-C85023F5C3D0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7053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7EEF-02C6-4B05-90BF-C85023F5C3D0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0121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7EEF-02C6-4B05-90BF-C85023F5C3D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3293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7EEF-02C6-4B05-90BF-C85023F5C3D0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534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7EEF-02C6-4B05-90BF-C85023F5C3D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598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Viktigt med fokus på slutkonsumenten. Det är olika grupper</a:t>
            </a:r>
            <a:r>
              <a:rPr lang="sv-SE" baseline="0" dirty="0" smtClean="0"/>
              <a:t> i samhället. - Friska, intagna, inlagda på sjukhus, dem som är b</a:t>
            </a:r>
            <a:r>
              <a:rPr lang="sv-SE" dirty="0" smtClean="0"/>
              <a:t>eroende</a:t>
            </a:r>
            <a:r>
              <a:rPr lang="sv-SE" baseline="0" dirty="0" smtClean="0"/>
              <a:t> av andra såsom barn och äldre</a:t>
            </a:r>
          </a:p>
          <a:p>
            <a:pPr marL="171450" indent="-171450">
              <a:buFontTx/>
              <a:buChar char="-"/>
            </a:pPr>
            <a:endParaRPr lang="sv-SE" baseline="0" dirty="0" smtClean="0"/>
          </a:p>
          <a:p>
            <a:pPr marL="0" indent="0">
              <a:buFontTx/>
              <a:buNone/>
            </a:pPr>
            <a:r>
              <a:rPr lang="sv-SE" baseline="0" dirty="0" smtClean="0"/>
              <a:t>En god försörjningsförmåga är inte uppnådd förrän alla dessa grupper fått tillräckligt med </a:t>
            </a:r>
            <a:r>
              <a:rPr lang="sv-SE" sz="1200" dirty="0" smtClean="0"/>
              <a:t>livsmedel och dricksvatten för att upprätthålla sin hälsa!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7EEF-02C6-4B05-90BF-C85023F5C3D0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1311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7EEF-02C6-4B05-90BF-C85023F5C3D0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3904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7EEF-02C6-4B05-90BF-C85023F5C3D0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004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7EEF-02C6-4B05-90BF-C85023F5C3D0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291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7EEF-02C6-4B05-90BF-C85023F5C3D0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4039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. Startsida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81" y="372804"/>
            <a:ext cx="2385851" cy="333156"/>
          </a:xfrm>
          <a:prstGeom prst="rect">
            <a:avLst/>
          </a:prstGeom>
        </p:spPr>
      </p:pic>
      <p:sp>
        <p:nvSpPr>
          <p:cNvPr id="7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</a:extLst>
          </p:cNvPr>
          <p:cNvSpPr/>
          <p:nvPr/>
        </p:nvSpPr>
        <p:spPr>
          <a:xfrm rot="5400000" flipV="1">
            <a:off x="-3376238" y="3371401"/>
            <a:ext cx="6858002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6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0346" y="989814"/>
            <a:ext cx="12081654" cy="5868186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180000" anchor="t">
            <a:noAutofit/>
          </a:bodyPr>
          <a:lstStyle>
            <a:lvl1pPr marL="0" indent="0">
              <a:buFontTx/>
              <a:buNone/>
              <a:defRPr sz="18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sv-SE" dirty="0" smtClean="0"/>
              <a:t>Montera en bild genom att klicka på bildsymbolen i mitten</a:t>
            </a:r>
            <a:endParaRPr lang="sv-SE" dirty="0"/>
          </a:p>
        </p:txBody>
      </p:sp>
      <p:sp>
        <p:nvSpPr>
          <p:cNvPr id="47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106086" y="5080375"/>
            <a:ext cx="7412953" cy="522808"/>
          </a:xfrm>
          <a:gradFill>
            <a:gsLst>
              <a:gs pos="0">
                <a:srgbClr val="F26808"/>
              </a:gs>
              <a:gs pos="70000">
                <a:srgbClr val="E64011">
                  <a:alpha val="90000"/>
                </a:srgbClr>
              </a:gs>
            </a:gsLst>
            <a:lin ang="0" scaled="0"/>
          </a:gradFill>
        </p:spPr>
        <p:txBody>
          <a:bodyPr wrap="square" lIns="540000" tIns="36000" rIns="144000" bIns="180000">
            <a:spAutoFit/>
          </a:bodyPr>
          <a:lstStyle>
            <a:lvl1pPr marL="0" indent="0" algn="l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Skriv en ingress eller ditt namn här</a:t>
            </a:r>
            <a:endParaRPr lang="sv-SE" dirty="0"/>
          </a:p>
        </p:txBody>
      </p:sp>
      <p:sp>
        <p:nvSpPr>
          <p:cNvPr id="54" name="Rubrik 1"/>
          <p:cNvSpPr>
            <a:spLocks noGrp="1"/>
          </p:cNvSpPr>
          <p:nvPr>
            <p:ph type="title" hasCustomPrompt="1"/>
          </p:nvPr>
        </p:nvSpPr>
        <p:spPr>
          <a:xfrm>
            <a:off x="106086" y="4162862"/>
            <a:ext cx="7412953" cy="917513"/>
          </a:xfrm>
          <a:gradFill>
            <a:gsLst>
              <a:gs pos="0">
                <a:srgbClr val="F26908"/>
              </a:gs>
              <a:gs pos="70000">
                <a:srgbClr val="E64011">
                  <a:alpha val="90000"/>
                </a:srgbClr>
              </a:gs>
            </a:gsLst>
            <a:lin ang="0" scaled="1"/>
          </a:gradFill>
        </p:spPr>
        <p:txBody>
          <a:bodyPr lIns="540000" tIns="180000" rIns="180000" bIns="180000">
            <a:spAutoFit/>
          </a:bodyPr>
          <a:lstStyle>
            <a:lvl1pPr>
              <a:defRPr lang="sv-SE" sz="4000" kern="1200" baseline="0" dirty="0" smtClean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sv-SE" dirty="0" smtClean="0"/>
              <a:t>Skriv in en välkomsthälsning här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2779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. Text med bild/diagram/tabell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/>
          <p:cNvSpPr/>
          <p:nvPr/>
        </p:nvSpPr>
        <p:spPr>
          <a:xfrm rot="16200000">
            <a:off x="3907201" y="4062887"/>
            <a:ext cx="432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innehåll 1"/>
          <p:cNvSpPr>
            <a:spLocks noGrp="1"/>
          </p:cNvSpPr>
          <p:nvPr>
            <p:ph sz="half" idx="2" hasCustomPrompt="1"/>
          </p:nvPr>
        </p:nvSpPr>
        <p:spPr>
          <a:xfrm>
            <a:off x="6348413" y="1923916"/>
            <a:ext cx="5219700" cy="4313371"/>
          </a:xfrm>
        </p:spPr>
        <p:txBody>
          <a:bodyPr/>
          <a:lstStyle/>
          <a:p>
            <a:pPr lvl="0"/>
            <a:r>
              <a:rPr lang="sv-SE" dirty="0" smtClean="0"/>
              <a:t>Skriv in text här, med eller utan punkter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1"/>
          <p:cNvSpPr>
            <a:spLocks noGrp="1"/>
          </p:cNvSpPr>
          <p:nvPr>
            <p:ph type="body" idx="1" hasCustomPrompt="1"/>
          </p:nvPr>
        </p:nvSpPr>
        <p:spPr>
          <a:xfrm>
            <a:off x="623888" y="1916113"/>
            <a:ext cx="5219701" cy="4321175"/>
          </a:xfrm>
        </p:spPr>
        <p:txBody>
          <a:bodyPr anchor="t"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Skriv in text här, med eller utan punkter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8300"/>
            <a:ext cx="10944225" cy="1260475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v-SE" dirty="0" smtClean="0"/>
              <a:t>Skriv in en rubrik här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7383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. Bildsida, 2 bilder med text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2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35863" y="3537287"/>
            <a:ext cx="4032249" cy="2700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>
            <a:noAutofit/>
          </a:bodyPr>
          <a:lstStyle>
            <a:lvl1pPr marL="0" indent="0">
              <a:buNone/>
              <a:defRPr sz="16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 dirty="0" smtClean="0"/>
              <a:t>Montera en bild genom att klicka på bildsymbolen i mitten</a:t>
            </a:r>
          </a:p>
        </p:txBody>
      </p:sp>
      <p:sp>
        <p:nvSpPr>
          <p:cNvPr id="6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35863" y="531188"/>
            <a:ext cx="4032250" cy="2700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>
            <a:noAutofit/>
          </a:bodyPr>
          <a:lstStyle>
            <a:lvl1pPr marL="0" indent="0">
              <a:buNone/>
              <a:defRPr sz="16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 dirty="0" smtClean="0"/>
              <a:t>Montera en bild genom att klicka på bildsymbolen i mitten</a:t>
            </a:r>
          </a:p>
        </p:txBody>
      </p:sp>
      <p:sp>
        <p:nvSpPr>
          <p:cNvPr id="9" name="Platshållare för text 1"/>
          <p:cNvSpPr>
            <a:spLocks noGrp="1"/>
          </p:cNvSpPr>
          <p:nvPr>
            <p:ph type="body" idx="1" hasCustomPrompt="1"/>
          </p:nvPr>
        </p:nvSpPr>
        <p:spPr>
          <a:xfrm>
            <a:off x="623887" y="1916113"/>
            <a:ext cx="6551613" cy="4321175"/>
          </a:xfrm>
        </p:spPr>
        <p:txBody>
          <a:bodyPr anchor="t"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 b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Skriv in text här, med eller utan punkter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8300"/>
            <a:ext cx="6551612" cy="1260475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v-SE" dirty="0" smtClean="0"/>
              <a:t>Skriv in en rubrik här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384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. Bildsida, 3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text 3"/>
          <p:cNvSpPr>
            <a:spLocks noGrp="1"/>
          </p:cNvSpPr>
          <p:nvPr>
            <p:ph type="body" idx="22" hasCustomPrompt="1"/>
          </p:nvPr>
        </p:nvSpPr>
        <p:spPr>
          <a:xfrm>
            <a:off x="8115957" y="5257800"/>
            <a:ext cx="3438000" cy="979487"/>
          </a:xfrm>
        </p:spPr>
        <p:txBody>
          <a:bodyPr lIns="0" tIns="0" rIns="7200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Skriv en bildtext här</a:t>
            </a:r>
          </a:p>
        </p:txBody>
      </p:sp>
      <p:sp>
        <p:nvSpPr>
          <p:cNvPr id="11" name="Platshållare för bild 3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30113" y="2265363"/>
            <a:ext cx="3438000" cy="2736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sv-SE" sz="16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 smtClean="0"/>
              <a:t>Montera en bild genom att </a:t>
            </a:r>
            <a:br>
              <a:rPr lang="sv-SE" dirty="0" smtClean="0"/>
            </a:br>
            <a:r>
              <a:rPr lang="sv-SE" dirty="0" smtClean="0"/>
              <a:t>klicka på bildsymbolen i mitten</a:t>
            </a:r>
          </a:p>
        </p:txBody>
      </p:sp>
      <p:sp>
        <p:nvSpPr>
          <p:cNvPr id="12" name="Platshållare för text 2"/>
          <p:cNvSpPr>
            <a:spLocks noGrp="1"/>
          </p:cNvSpPr>
          <p:nvPr>
            <p:ph type="body" idx="21" hasCustomPrompt="1"/>
          </p:nvPr>
        </p:nvSpPr>
        <p:spPr>
          <a:xfrm>
            <a:off x="4381631" y="5257800"/>
            <a:ext cx="3438000" cy="979487"/>
          </a:xfrm>
        </p:spPr>
        <p:txBody>
          <a:bodyPr lIns="0" tIns="0" rIns="7200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Skriv en bildtext här</a:t>
            </a:r>
          </a:p>
        </p:txBody>
      </p:sp>
      <p:sp>
        <p:nvSpPr>
          <p:cNvPr id="5" name="Platshållare för bild 2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80843" y="2265363"/>
            <a:ext cx="3438788" cy="2736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sv-SE" sz="16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 smtClean="0"/>
              <a:t>Montera en bild genom att </a:t>
            </a:r>
            <a:br>
              <a:rPr lang="sv-SE" dirty="0" smtClean="0"/>
            </a:br>
            <a:r>
              <a:rPr lang="sv-SE" dirty="0" smtClean="0"/>
              <a:t>klicka på bildsymbolen i mitten</a:t>
            </a:r>
          </a:p>
        </p:txBody>
      </p:sp>
      <p:sp>
        <p:nvSpPr>
          <p:cNvPr id="14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623888" y="5257800"/>
            <a:ext cx="3461417" cy="97948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sv-SE" dirty="0" smtClean="0"/>
              <a:t>Skriv en bildtext här</a:t>
            </a:r>
          </a:p>
        </p:txBody>
      </p:sp>
      <p:sp>
        <p:nvSpPr>
          <p:cNvPr id="9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3887" y="2265363"/>
            <a:ext cx="3438000" cy="2736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>
            <a:noAutofit/>
          </a:bodyPr>
          <a:lstStyle>
            <a:lvl1pPr marL="0" indent="0">
              <a:buNone/>
              <a:defRPr sz="16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 dirty="0" smtClean="0"/>
              <a:t>Montera en bild genom att klicka </a:t>
            </a:r>
            <a:br>
              <a:rPr lang="sv-SE" dirty="0" smtClean="0"/>
            </a:br>
            <a:r>
              <a:rPr lang="sv-SE" dirty="0" smtClean="0"/>
              <a:t>på bildsymbolen i mitten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Skriv in en rubrik här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4790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. Bildsida, 4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4"/>
          <p:cNvSpPr>
            <a:spLocks noGrp="1"/>
          </p:cNvSpPr>
          <p:nvPr>
            <p:ph type="body" sz="quarter" idx="23" hasCustomPrompt="1"/>
          </p:nvPr>
        </p:nvSpPr>
        <p:spPr>
          <a:xfrm>
            <a:off x="9228111" y="5251450"/>
            <a:ext cx="2340001" cy="98583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sv-SE" dirty="0" smtClean="0"/>
              <a:t>Skriv en bildtext här</a:t>
            </a:r>
          </a:p>
        </p:txBody>
      </p:sp>
      <p:sp>
        <p:nvSpPr>
          <p:cNvPr id="4" name="Platshållare för bild 4"/>
          <p:cNvSpPr>
            <a:spLocks noGrp="1"/>
          </p:cNvSpPr>
          <p:nvPr>
            <p:ph type="pic" sz="quarter" idx="24" hasCustomPrompt="1"/>
          </p:nvPr>
        </p:nvSpPr>
        <p:spPr>
          <a:xfrm>
            <a:off x="9228113" y="2265363"/>
            <a:ext cx="2340000" cy="2740025"/>
          </a:xfrm>
          <a:noFill/>
        </p:spPr>
        <p:txBody>
          <a:bodyPr lIns="360000" tIns="36000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sv-SE" sz="16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 smtClean="0"/>
              <a:t>Montera en bild genom att klicka </a:t>
            </a:r>
            <a:br>
              <a:rPr lang="sv-SE" dirty="0" smtClean="0"/>
            </a:br>
            <a:r>
              <a:rPr lang="sv-SE" dirty="0" smtClean="0"/>
              <a:t>på bildsymbolen</a:t>
            </a:r>
          </a:p>
        </p:txBody>
      </p:sp>
      <p:sp>
        <p:nvSpPr>
          <p:cNvPr id="13" name="Platshållare för text 3"/>
          <p:cNvSpPr>
            <a:spLocks noGrp="1"/>
          </p:cNvSpPr>
          <p:nvPr>
            <p:ph type="body" idx="22" hasCustomPrompt="1"/>
          </p:nvPr>
        </p:nvSpPr>
        <p:spPr>
          <a:xfrm>
            <a:off x="6371663" y="5251450"/>
            <a:ext cx="2328374" cy="985837"/>
          </a:xfrm>
        </p:spPr>
        <p:txBody>
          <a:bodyPr lIns="0" tIns="0" rIns="7200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Skriv en bildtext här</a:t>
            </a:r>
          </a:p>
        </p:txBody>
      </p:sp>
      <p:sp>
        <p:nvSpPr>
          <p:cNvPr id="11" name="Platshållare för bild 3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60037" y="2265363"/>
            <a:ext cx="2340000" cy="2736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60000" tIns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sv-SE" sz="16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 smtClean="0"/>
              <a:t>Montera en bild genom att klicka </a:t>
            </a:r>
            <a:br>
              <a:rPr lang="sv-SE" dirty="0" smtClean="0"/>
            </a:br>
            <a:r>
              <a:rPr lang="sv-SE" dirty="0" smtClean="0"/>
              <a:t>på bildsymbolen</a:t>
            </a:r>
          </a:p>
        </p:txBody>
      </p:sp>
      <p:sp>
        <p:nvSpPr>
          <p:cNvPr id="12" name="Platshållare för text 2"/>
          <p:cNvSpPr>
            <a:spLocks noGrp="1"/>
          </p:cNvSpPr>
          <p:nvPr>
            <p:ph type="body" idx="21" hasCustomPrompt="1"/>
          </p:nvPr>
        </p:nvSpPr>
        <p:spPr>
          <a:xfrm>
            <a:off x="3491962" y="5251450"/>
            <a:ext cx="2351626" cy="985837"/>
          </a:xfrm>
        </p:spPr>
        <p:txBody>
          <a:bodyPr lIns="0" tIns="0" rIns="7200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Skriv en bildtext här</a:t>
            </a:r>
          </a:p>
        </p:txBody>
      </p:sp>
      <p:sp>
        <p:nvSpPr>
          <p:cNvPr id="5" name="Platshållare för bild 2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91962" y="2265363"/>
            <a:ext cx="2340000" cy="2736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60000" tIns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sv-SE" sz="16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 smtClean="0"/>
              <a:t>Montera en bild genom att klicka </a:t>
            </a:r>
            <a:br>
              <a:rPr lang="sv-SE" dirty="0" smtClean="0"/>
            </a:br>
            <a:r>
              <a:rPr lang="sv-SE" dirty="0" smtClean="0"/>
              <a:t>på bildsymbolen</a:t>
            </a:r>
          </a:p>
        </p:txBody>
      </p:sp>
      <p:sp>
        <p:nvSpPr>
          <p:cNvPr id="14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623888" y="5251450"/>
            <a:ext cx="2339999" cy="985837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sv-SE" dirty="0" smtClean="0"/>
              <a:t>Skriv en bildtext här</a:t>
            </a:r>
          </a:p>
        </p:txBody>
      </p:sp>
      <p:sp>
        <p:nvSpPr>
          <p:cNvPr id="9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3887" y="2265363"/>
            <a:ext cx="2340000" cy="2736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60000" tIns="360000">
            <a:noAutofit/>
          </a:bodyPr>
          <a:lstStyle>
            <a:lvl1pPr marL="0" indent="0">
              <a:buNone/>
              <a:defRPr sz="16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 dirty="0" smtClean="0"/>
              <a:t>Montera en bild genom att klicka </a:t>
            </a:r>
            <a:br>
              <a:rPr lang="sv-SE" dirty="0" smtClean="0"/>
            </a:br>
            <a:r>
              <a:rPr lang="sv-SE" dirty="0" smtClean="0"/>
              <a:t>på bildsymbolen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Skriv in en rubrik här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8298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Organisation, orange med v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7"/>
          <p:cNvSpPr/>
          <p:nvPr userDrawn="1"/>
        </p:nvSpPr>
        <p:spPr>
          <a:xfrm>
            <a:off x="8932463" y="2050564"/>
            <a:ext cx="2628000" cy="4104000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5" y="966000"/>
                </a:lnTo>
                <a:lnTo>
                  <a:pt x="2753995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/>
          <p:nvPr userDrawn="1"/>
        </p:nvSpPr>
        <p:spPr>
          <a:xfrm>
            <a:off x="6162938" y="2050564"/>
            <a:ext cx="2628000" cy="4104000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5" y="966000"/>
                </a:lnTo>
                <a:lnTo>
                  <a:pt x="2753995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3393413" y="2050564"/>
            <a:ext cx="2628000" cy="4104000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5" y="966000"/>
                </a:lnTo>
                <a:lnTo>
                  <a:pt x="2753995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 userDrawn="1"/>
        </p:nvSpPr>
        <p:spPr>
          <a:xfrm>
            <a:off x="623888" y="2050564"/>
            <a:ext cx="2628000" cy="4104000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/>
          <p:cNvSpPr txBox="1"/>
          <p:nvPr userDrawn="1"/>
        </p:nvSpPr>
        <p:spPr>
          <a:xfrm>
            <a:off x="7642796" y="1250998"/>
            <a:ext cx="3925317" cy="684000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0" tIns="156210" rIns="0" bIns="0" rtlCol="0">
            <a:spAutoFit/>
          </a:bodyPr>
          <a:lstStyle/>
          <a:p>
            <a:pPr marL="1289685">
              <a:lnSpc>
                <a:spcPct val="100000"/>
              </a:lnSpc>
              <a:spcBef>
                <a:spcPts val="1230"/>
              </a:spcBef>
            </a:pPr>
            <a:endParaRPr sz="2400" dirty="0">
              <a:latin typeface="+mj-lt"/>
              <a:cs typeface="Europa-Regular"/>
            </a:endParaRPr>
          </a:p>
        </p:txBody>
      </p:sp>
      <p:sp>
        <p:nvSpPr>
          <p:cNvPr id="11" name="object 2"/>
          <p:cNvSpPr txBox="1"/>
          <p:nvPr userDrawn="1"/>
        </p:nvSpPr>
        <p:spPr>
          <a:xfrm>
            <a:off x="623889" y="1250998"/>
            <a:ext cx="6890662" cy="6840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562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30"/>
              </a:spcBef>
            </a:pPr>
            <a:endParaRPr sz="2400" dirty="0">
              <a:latin typeface="+mj-lt"/>
              <a:cs typeface="Europa-Regular"/>
            </a:endParaRPr>
          </a:p>
        </p:txBody>
      </p:sp>
      <p:sp>
        <p:nvSpPr>
          <p:cNvPr id="12" name="object 1"/>
          <p:cNvSpPr txBox="1"/>
          <p:nvPr userDrawn="1"/>
        </p:nvSpPr>
        <p:spPr>
          <a:xfrm>
            <a:off x="623888" y="432319"/>
            <a:ext cx="10944225" cy="6840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562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30"/>
              </a:spcBef>
            </a:pPr>
            <a:endParaRPr sz="2400" dirty="0">
              <a:latin typeface="+mj-lt"/>
              <a:cs typeface="Europa-Regular"/>
            </a:endParaRPr>
          </a:p>
        </p:txBody>
      </p:sp>
      <p:sp>
        <p:nvSpPr>
          <p:cNvPr id="27" name="Platshållare för text 11"/>
          <p:cNvSpPr>
            <a:spLocks noGrp="1"/>
          </p:cNvSpPr>
          <p:nvPr>
            <p:ph type="body" sz="quarter" idx="30" hasCustomPrompt="1"/>
          </p:nvPr>
        </p:nvSpPr>
        <p:spPr>
          <a:xfrm>
            <a:off x="9121375" y="3267185"/>
            <a:ext cx="2308225" cy="2756939"/>
          </a:xfrm>
        </p:spPr>
        <p:txBody>
          <a:bodyPr>
            <a:normAutofit/>
          </a:bodyPr>
          <a:lstStyle>
            <a:lvl1pPr marL="269875" indent="-269875">
              <a:spcAft>
                <a:spcPts val="20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►"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smtClean="0"/>
              <a:t>Avdelning</a:t>
            </a:r>
            <a:endParaRPr lang="sv-SE" dirty="0"/>
          </a:p>
        </p:txBody>
      </p:sp>
      <p:sp>
        <p:nvSpPr>
          <p:cNvPr id="26" name="Platshållare för text 10"/>
          <p:cNvSpPr>
            <a:spLocks noGrp="1"/>
          </p:cNvSpPr>
          <p:nvPr>
            <p:ph type="body" sz="quarter" idx="29" hasCustomPrompt="1"/>
          </p:nvPr>
        </p:nvSpPr>
        <p:spPr>
          <a:xfrm>
            <a:off x="6339879" y="3267185"/>
            <a:ext cx="2308225" cy="2756939"/>
          </a:xfrm>
        </p:spPr>
        <p:txBody>
          <a:bodyPr>
            <a:normAutofit/>
          </a:bodyPr>
          <a:lstStyle>
            <a:lvl1pPr marL="269875" indent="-269875">
              <a:spcAft>
                <a:spcPts val="20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►"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smtClean="0"/>
              <a:t>Avdelning</a:t>
            </a:r>
            <a:endParaRPr lang="sv-SE" dirty="0"/>
          </a:p>
        </p:txBody>
      </p:sp>
      <p:sp>
        <p:nvSpPr>
          <p:cNvPr id="25" name="Platshållare för text 9"/>
          <p:cNvSpPr>
            <a:spLocks noGrp="1"/>
          </p:cNvSpPr>
          <p:nvPr>
            <p:ph type="body" sz="quarter" idx="28" hasCustomPrompt="1"/>
          </p:nvPr>
        </p:nvSpPr>
        <p:spPr>
          <a:xfrm>
            <a:off x="3575548" y="3267185"/>
            <a:ext cx="2308225" cy="2756939"/>
          </a:xfrm>
        </p:spPr>
        <p:txBody>
          <a:bodyPr>
            <a:normAutofit/>
          </a:bodyPr>
          <a:lstStyle>
            <a:lvl1pPr marL="269875" indent="-269875">
              <a:spcAft>
                <a:spcPts val="20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►"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smtClean="0"/>
              <a:t>Avdelning</a:t>
            </a:r>
            <a:endParaRPr lang="sv-SE" dirty="0"/>
          </a:p>
        </p:txBody>
      </p:sp>
      <p:sp>
        <p:nvSpPr>
          <p:cNvPr id="24" name="Platshållare för text 8"/>
          <p:cNvSpPr>
            <a:spLocks noGrp="1"/>
          </p:cNvSpPr>
          <p:nvPr>
            <p:ph type="body" sz="quarter" idx="27" hasCustomPrompt="1"/>
          </p:nvPr>
        </p:nvSpPr>
        <p:spPr>
          <a:xfrm>
            <a:off x="805258" y="3267185"/>
            <a:ext cx="2308225" cy="2756939"/>
          </a:xfrm>
        </p:spPr>
        <p:txBody>
          <a:bodyPr>
            <a:normAutofit/>
          </a:bodyPr>
          <a:lstStyle>
            <a:lvl1pPr marL="269875" indent="-269875">
              <a:spcAft>
                <a:spcPts val="20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►"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smtClean="0"/>
              <a:t>Avdelning</a:t>
            </a:r>
            <a:endParaRPr lang="sv-SE" dirty="0"/>
          </a:p>
        </p:txBody>
      </p:sp>
      <p:sp>
        <p:nvSpPr>
          <p:cNvPr id="22" name="Platshållare för text 7"/>
          <p:cNvSpPr>
            <a:spLocks noGrp="1"/>
          </p:cNvSpPr>
          <p:nvPr>
            <p:ph type="body" sz="quarter" idx="26" hasCustomPrompt="1"/>
          </p:nvPr>
        </p:nvSpPr>
        <p:spPr>
          <a:xfrm>
            <a:off x="9111108" y="2265363"/>
            <a:ext cx="2328760" cy="78044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 smtClean="0"/>
              <a:t>Område</a:t>
            </a:r>
            <a:endParaRPr lang="sv-SE" dirty="0"/>
          </a:p>
        </p:txBody>
      </p:sp>
      <p:sp>
        <p:nvSpPr>
          <p:cNvPr id="20" name="Platshållare för text 6"/>
          <p:cNvSpPr>
            <a:spLocks noGrp="1"/>
          </p:cNvSpPr>
          <p:nvPr>
            <p:ph type="body" sz="quarter" idx="25" hasCustomPrompt="1"/>
          </p:nvPr>
        </p:nvSpPr>
        <p:spPr>
          <a:xfrm>
            <a:off x="6339879" y="2265363"/>
            <a:ext cx="2295525" cy="780444"/>
          </a:xfrm>
        </p:spPr>
        <p:txBody>
          <a:bodyPr bIns="0"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 smtClean="0"/>
              <a:t>Område</a:t>
            </a:r>
            <a:endParaRPr lang="sv-SE" dirty="0"/>
          </a:p>
        </p:txBody>
      </p:sp>
      <p:sp>
        <p:nvSpPr>
          <p:cNvPr id="18" name="Platshållare för text 5"/>
          <p:cNvSpPr>
            <a:spLocks noGrp="1"/>
          </p:cNvSpPr>
          <p:nvPr>
            <p:ph type="body" sz="quarter" idx="24" hasCustomPrompt="1"/>
          </p:nvPr>
        </p:nvSpPr>
        <p:spPr>
          <a:xfrm>
            <a:off x="3575446" y="2265363"/>
            <a:ext cx="2308327" cy="780444"/>
          </a:xfrm>
        </p:spPr>
        <p:txBody>
          <a:bodyPr bIns="0"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 smtClean="0"/>
              <a:t>Område</a:t>
            </a:r>
            <a:endParaRPr lang="sv-SE" dirty="0"/>
          </a:p>
        </p:txBody>
      </p:sp>
      <p:sp>
        <p:nvSpPr>
          <p:cNvPr id="16" name="Platshållare för text 4"/>
          <p:cNvSpPr>
            <a:spLocks noGrp="1"/>
          </p:cNvSpPr>
          <p:nvPr>
            <p:ph type="body" sz="quarter" idx="23" hasCustomPrompt="1"/>
          </p:nvPr>
        </p:nvSpPr>
        <p:spPr>
          <a:xfrm>
            <a:off x="805235" y="2265363"/>
            <a:ext cx="2309025" cy="78044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 smtClean="0"/>
              <a:t>Område</a:t>
            </a:r>
          </a:p>
        </p:txBody>
      </p:sp>
      <p:sp>
        <p:nvSpPr>
          <p:cNvPr id="13" name="Platshållare för text 3"/>
          <p:cNvSpPr>
            <a:spLocks noGrp="1"/>
          </p:cNvSpPr>
          <p:nvPr>
            <p:ph type="body" idx="22" hasCustomPrompt="1"/>
          </p:nvPr>
        </p:nvSpPr>
        <p:spPr>
          <a:xfrm>
            <a:off x="7768276" y="1394628"/>
            <a:ext cx="3671592" cy="421018"/>
          </a:xfrm>
        </p:spPr>
        <p:txBody>
          <a:bodyPr lIns="0" tIns="0" rIns="720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4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Insynsrådet</a:t>
            </a:r>
          </a:p>
        </p:txBody>
      </p:sp>
      <p:sp>
        <p:nvSpPr>
          <p:cNvPr id="14" name="Platshållare för text 2"/>
          <p:cNvSpPr>
            <a:spLocks noGrp="1"/>
          </p:cNvSpPr>
          <p:nvPr>
            <p:ph type="body" idx="21" hasCustomPrompt="1"/>
          </p:nvPr>
        </p:nvSpPr>
        <p:spPr>
          <a:xfrm>
            <a:off x="822302" y="1394627"/>
            <a:ext cx="6617887" cy="421018"/>
          </a:xfrm>
        </p:spPr>
        <p:txBody>
          <a:bodyPr lIns="0" tIns="0" rIns="7200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4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GD Stab</a:t>
            </a:r>
          </a:p>
        </p:txBody>
      </p:sp>
      <p:sp>
        <p:nvSpPr>
          <p:cNvPr id="15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822302" y="617444"/>
            <a:ext cx="10617566" cy="402211"/>
          </a:xfrm>
        </p:spPr>
        <p:txBody>
          <a:bodyPr anchor="t"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sv-SE" dirty="0" smtClean="0"/>
              <a:t>Generaldirektör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04791" y="6262310"/>
            <a:ext cx="8180389" cy="453146"/>
          </a:xfrm>
        </p:spPr>
        <p:txBody>
          <a:bodyPr rIns="0"/>
          <a:lstStyle>
            <a:lvl1pPr algn="r">
              <a:defRPr sz="26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2775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Organisation, ljus med sv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7"/>
          <p:cNvSpPr/>
          <p:nvPr userDrawn="1"/>
        </p:nvSpPr>
        <p:spPr>
          <a:xfrm>
            <a:off x="8932463" y="2050564"/>
            <a:ext cx="2628000" cy="4104000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5" y="966000"/>
                </a:lnTo>
                <a:lnTo>
                  <a:pt x="2753995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/>
          <p:nvPr userDrawn="1"/>
        </p:nvSpPr>
        <p:spPr>
          <a:xfrm>
            <a:off x="6164933" y="2050564"/>
            <a:ext cx="2628000" cy="4104000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5" y="966000"/>
                </a:lnTo>
                <a:lnTo>
                  <a:pt x="2753995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3397402" y="2050564"/>
            <a:ext cx="2628000" cy="4104000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5" y="966000"/>
                </a:lnTo>
                <a:lnTo>
                  <a:pt x="2753995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 userDrawn="1"/>
        </p:nvSpPr>
        <p:spPr>
          <a:xfrm>
            <a:off x="629871" y="2046654"/>
            <a:ext cx="2628000" cy="4104000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/>
          <p:cNvSpPr txBox="1"/>
          <p:nvPr userDrawn="1"/>
        </p:nvSpPr>
        <p:spPr>
          <a:xfrm>
            <a:off x="7642796" y="1250998"/>
            <a:ext cx="3925317" cy="68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156210" rIns="0" bIns="0" rtlCol="0">
            <a:spAutoFit/>
          </a:bodyPr>
          <a:lstStyle/>
          <a:p>
            <a:pPr marL="1289685">
              <a:lnSpc>
                <a:spcPct val="100000"/>
              </a:lnSpc>
              <a:spcBef>
                <a:spcPts val="1230"/>
              </a:spcBef>
            </a:pPr>
            <a:endParaRPr sz="2400" dirty="0">
              <a:latin typeface="+mj-lt"/>
              <a:cs typeface="Europa-Regular"/>
            </a:endParaRPr>
          </a:p>
        </p:txBody>
      </p:sp>
      <p:sp>
        <p:nvSpPr>
          <p:cNvPr id="11" name="object 2"/>
          <p:cNvSpPr txBox="1"/>
          <p:nvPr userDrawn="1"/>
        </p:nvSpPr>
        <p:spPr>
          <a:xfrm>
            <a:off x="623889" y="1250998"/>
            <a:ext cx="6890662" cy="68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562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30"/>
              </a:spcBef>
            </a:pPr>
            <a:endParaRPr sz="2400" dirty="0">
              <a:latin typeface="+mj-lt"/>
              <a:cs typeface="Europa-Regular"/>
            </a:endParaRPr>
          </a:p>
        </p:txBody>
      </p:sp>
      <p:sp>
        <p:nvSpPr>
          <p:cNvPr id="12" name="object 1"/>
          <p:cNvSpPr txBox="1"/>
          <p:nvPr userDrawn="1"/>
        </p:nvSpPr>
        <p:spPr>
          <a:xfrm>
            <a:off x="623888" y="438897"/>
            <a:ext cx="10944225" cy="68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562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30"/>
              </a:spcBef>
            </a:pPr>
            <a:endParaRPr sz="2400" dirty="0">
              <a:latin typeface="+mj-lt"/>
              <a:cs typeface="Europa-Regular"/>
            </a:endParaRPr>
          </a:p>
        </p:txBody>
      </p:sp>
      <p:sp>
        <p:nvSpPr>
          <p:cNvPr id="27" name="Platshållare för text 11"/>
          <p:cNvSpPr>
            <a:spLocks noGrp="1"/>
          </p:cNvSpPr>
          <p:nvPr>
            <p:ph type="body" sz="quarter" idx="30" hasCustomPrompt="1"/>
          </p:nvPr>
        </p:nvSpPr>
        <p:spPr>
          <a:xfrm>
            <a:off x="9121375" y="3273765"/>
            <a:ext cx="2308225" cy="2756939"/>
          </a:xfrm>
        </p:spPr>
        <p:txBody>
          <a:bodyPr>
            <a:normAutofit/>
          </a:bodyPr>
          <a:lstStyle>
            <a:lvl1pPr marL="269875" indent="-269875">
              <a:spcAft>
                <a:spcPts val="20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►"/>
              <a:defRPr sz="1700"/>
            </a:lvl1pPr>
          </a:lstStyle>
          <a:p>
            <a:pPr lvl="0"/>
            <a:r>
              <a:rPr lang="sv-SE" dirty="0" smtClean="0"/>
              <a:t>Avdelning</a:t>
            </a:r>
            <a:endParaRPr lang="sv-SE" dirty="0"/>
          </a:p>
        </p:txBody>
      </p:sp>
      <p:sp>
        <p:nvSpPr>
          <p:cNvPr id="26" name="Platshållare för text 10"/>
          <p:cNvSpPr>
            <a:spLocks noGrp="1"/>
          </p:cNvSpPr>
          <p:nvPr>
            <p:ph type="body" sz="quarter" idx="29" hasCustomPrompt="1"/>
          </p:nvPr>
        </p:nvSpPr>
        <p:spPr>
          <a:xfrm>
            <a:off x="6348413" y="3273766"/>
            <a:ext cx="2308225" cy="2756939"/>
          </a:xfrm>
        </p:spPr>
        <p:txBody>
          <a:bodyPr>
            <a:normAutofit/>
          </a:bodyPr>
          <a:lstStyle>
            <a:lvl1pPr marL="269875" indent="-269875">
              <a:spcAft>
                <a:spcPts val="20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►"/>
              <a:defRPr sz="1700"/>
            </a:lvl1pPr>
          </a:lstStyle>
          <a:p>
            <a:pPr lvl="0"/>
            <a:r>
              <a:rPr lang="sv-SE" dirty="0" smtClean="0"/>
              <a:t>Avdelning</a:t>
            </a:r>
            <a:endParaRPr lang="sv-SE" dirty="0"/>
          </a:p>
        </p:txBody>
      </p:sp>
      <p:sp>
        <p:nvSpPr>
          <p:cNvPr id="25" name="Platshållare för text 9"/>
          <p:cNvSpPr>
            <a:spLocks noGrp="1"/>
          </p:cNvSpPr>
          <p:nvPr>
            <p:ph type="body" sz="quarter" idx="28" hasCustomPrompt="1"/>
          </p:nvPr>
        </p:nvSpPr>
        <p:spPr>
          <a:xfrm>
            <a:off x="3592615" y="3273766"/>
            <a:ext cx="2308225" cy="2756939"/>
          </a:xfrm>
        </p:spPr>
        <p:txBody>
          <a:bodyPr>
            <a:normAutofit/>
          </a:bodyPr>
          <a:lstStyle>
            <a:lvl1pPr marL="269875" indent="-269875">
              <a:spcAft>
                <a:spcPts val="20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►"/>
              <a:defRPr sz="1700"/>
            </a:lvl1pPr>
          </a:lstStyle>
          <a:p>
            <a:pPr lvl="0"/>
            <a:r>
              <a:rPr lang="sv-SE" dirty="0" smtClean="0"/>
              <a:t>Avdelning</a:t>
            </a:r>
            <a:endParaRPr lang="sv-SE" dirty="0"/>
          </a:p>
        </p:txBody>
      </p:sp>
      <p:sp>
        <p:nvSpPr>
          <p:cNvPr id="24" name="Platshållare för text 8"/>
          <p:cNvSpPr>
            <a:spLocks noGrp="1"/>
          </p:cNvSpPr>
          <p:nvPr>
            <p:ph type="body" sz="quarter" idx="27" hasCustomPrompt="1"/>
          </p:nvPr>
        </p:nvSpPr>
        <p:spPr>
          <a:xfrm>
            <a:off x="811241" y="3271563"/>
            <a:ext cx="2308225" cy="2756939"/>
          </a:xfrm>
        </p:spPr>
        <p:txBody>
          <a:bodyPr>
            <a:normAutofit/>
          </a:bodyPr>
          <a:lstStyle>
            <a:lvl1pPr marL="269875" indent="-269875">
              <a:spcAft>
                <a:spcPts val="20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►"/>
              <a:defRPr sz="1700"/>
            </a:lvl1pPr>
          </a:lstStyle>
          <a:p>
            <a:pPr lvl="0"/>
            <a:r>
              <a:rPr lang="sv-SE" dirty="0" smtClean="0"/>
              <a:t>Avdelning</a:t>
            </a:r>
            <a:endParaRPr lang="sv-SE" dirty="0"/>
          </a:p>
        </p:txBody>
      </p:sp>
      <p:sp>
        <p:nvSpPr>
          <p:cNvPr id="22" name="Platshållare för text 7"/>
          <p:cNvSpPr>
            <a:spLocks noGrp="1"/>
          </p:cNvSpPr>
          <p:nvPr>
            <p:ph type="body" sz="quarter" idx="26" hasCustomPrompt="1"/>
          </p:nvPr>
        </p:nvSpPr>
        <p:spPr>
          <a:xfrm>
            <a:off x="9111108" y="2265363"/>
            <a:ext cx="2328760" cy="78044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 smtClean="0"/>
              <a:t>Område</a:t>
            </a:r>
            <a:endParaRPr lang="sv-SE" dirty="0"/>
          </a:p>
        </p:txBody>
      </p:sp>
      <p:sp>
        <p:nvSpPr>
          <p:cNvPr id="20" name="Platshållare för text 6"/>
          <p:cNvSpPr>
            <a:spLocks noGrp="1"/>
          </p:cNvSpPr>
          <p:nvPr>
            <p:ph type="body" sz="quarter" idx="25" hasCustomPrompt="1"/>
          </p:nvPr>
        </p:nvSpPr>
        <p:spPr>
          <a:xfrm>
            <a:off x="6348413" y="2265363"/>
            <a:ext cx="2295525" cy="780444"/>
          </a:xfrm>
        </p:spPr>
        <p:txBody>
          <a:bodyPr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sv-SE" dirty="0" smtClean="0"/>
              <a:t>Område</a:t>
            </a:r>
            <a:endParaRPr lang="sv-SE" dirty="0"/>
          </a:p>
        </p:txBody>
      </p:sp>
      <p:sp>
        <p:nvSpPr>
          <p:cNvPr id="18" name="Platshållare för text 5"/>
          <p:cNvSpPr>
            <a:spLocks noGrp="1"/>
          </p:cNvSpPr>
          <p:nvPr>
            <p:ph type="body" sz="quarter" idx="24" hasCustomPrompt="1"/>
          </p:nvPr>
        </p:nvSpPr>
        <p:spPr>
          <a:xfrm>
            <a:off x="3592513" y="2265363"/>
            <a:ext cx="2308327" cy="780444"/>
          </a:xfrm>
        </p:spPr>
        <p:txBody>
          <a:bodyPr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sv-SE" dirty="0" smtClean="0"/>
              <a:t>Område</a:t>
            </a:r>
            <a:endParaRPr lang="sv-SE" dirty="0"/>
          </a:p>
        </p:txBody>
      </p:sp>
      <p:sp>
        <p:nvSpPr>
          <p:cNvPr id="16" name="Platshållare för text 4"/>
          <p:cNvSpPr>
            <a:spLocks noGrp="1"/>
          </p:cNvSpPr>
          <p:nvPr>
            <p:ph type="body" sz="quarter" idx="23" hasCustomPrompt="1"/>
          </p:nvPr>
        </p:nvSpPr>
        <p:spPr>
          <a:xfrm>
            <a:off x="811218" y="2261453"/>
            <a:ext cx="2309025" cy="78044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latin typeface="+mn-lt"/>
              </a:defRPr>
            </a:lvl1pPr>
          </a:lstStyle>
          <a:p>
            <a:pPr lvl="0"/>
            <a:r>
              <a:rPr lang="sv-SE" dirty="0" smtClean="0"/>
              <a:t>Område</a:t>
            </a:r>
          </a:p>
        </p:txBody>
      </p:sp>
      <p:sp>
        <p:nvSpPr>
          <p:cNvPr id="13" name="Platshållare för text 3"/>
          <p:cNvSpPr>
            <a:spLocks noGrp="1"/>
          </p:cNvSpPr>
          <p:nvPr>
            <p:ph type="body" idx="22" hasCustomPrompt="1"/>
          </p:nvPr>
        </p:nvSpPr>
        <p:spPr>
          <a:xfrm>
            <a:off x="7768276" y="1394628"/>
            <a:ext cx="3671592" cy="421018"/>
          </a:xfrm>
        </p:spPr>
        <p:txBody>
          <a:bodyPr lIns="0" tIns="0" rIns="720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40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Insynsrådet</a:t>
            </a:r>
          </a:p>
        </p:txBody>
      </p:sp>
      <p:sp>
        <p:nvSpPr>
          <p:cNvPr id="14" name="Platshållare för text 2"/>
          <p:cNvSpPr>
            <a:spLocks noGrp="1"/>
          </p:cNvSpPr>
          <p:nvPr>
            <p:ph type="body" idx="21" hasCustomPrompt="1"/>
          </p:nvPr>
        </p:nvSpPr>
        <p:spPr>
          <a:xfrm>
            <a:off x="822302" y="1394627"/>
            <a:ext cx="6617887" cy="421018"/>
          </a:xfrm>
        </p:spPr>
        <p:txBody>
          <a:bodyPr lIns="0" tIns="0" rIns="7200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40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GD Stab</a:t>
            </a:r>
          </a:p>
        </p:txBody>
      </p:sp>
      <p:sp>
        <p:nvSpPr>
          <p:cNvPr id="15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822302" y="617444"/>
            <a:ext cx="10617566" cy="402211"/>
          </a:xfrm>
        </p:spPr>
        <p:txBody>
          <a:bodyPr anchor="t">
            <a:noAutofit/>
          </a:bodyPr>
          <a:lstStyle>
            <a:lvl1pPr marL="0" indent="0" algn="ctr">
              <a:buNone/>
              <a:defRPr sz="24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sv-SE" dirty="0" smtClean="0"/>
              <a:t>Generaldirektör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04790" y="6262310"/>
            <a:ext cx="8180389" cy="453146"/>
          </a:xfrm>
        </p:spPr>
        <p:txBody>
          <a:bodyPr rIns="0"/>
          <a:lstStyle>
            <a:lvl1pPr algn="r">
              <a:defRPr sz="26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7333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. Bild med text/kontakt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2"/>
          <p:cNvSpPr/>
          <p:nvPr/>
        </p:nvSpPr>
        <p:spPr>
          <a:xfrm>
            <a:off x="4504520" y="3776976"/>
            <a:ext cx="1591129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ktangel 1"/>
          <p:cNvSpPr/>
          <p:nvPr/>
        </p:nvSpPr>
        <p:spPr>
          <a:xfrm>
            <a:off x="4504520" y="2265898"/>
            <a:ext cx="1591129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43700" y="0"/>
            <a:ext cx="5448299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288000" tIns="360000" anchor="t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 dirty="0" smtClean="0"/>
              <a:t>Montera en bild genom att klicka på bildsymbolen i mitten</a:t>
            </a:r>
            <a:endParaRPr lang="sv-SE" dirty="0"/>
          </a:p>
        </p:txBody>
      </p:sp>
      <p:sp>
        <p:nvSpPr>
          <p:cNvPr id="4" name="Platshållare för text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5314441"/>
            <a:ext cx="5471761" cy="922848"/>
          </a:xfrm>
        </p:spPr>
        <p:txBody>
          <a:bodyPr>
            <a:normAutofit/>
          </a:bodyPr>
          <a:lstStyle>
            <a:lvl1pPr marL="0" indent="0" algn="r">
              <a:buNone/>
              <a:defRPr sz="1600"/>
            </a:lvl1pPr>
          </a:lstStyle>
          <a:p>
            <a:pPr lvl="0"/>
            <a:r>
              <a:rPr lang="sv-SE" dirty="0" smtClean="0"/>
              <a:t>Skriv in text här</a:t>
            </a:r>
          </a:p>
        </p:txBody>
      </p:sp>
      <p:sp>
        <p:nvSpPr>
          <p:cNvPr id="16" name="Platshållare för text 3"/>
          <p:cNvSpPr>
            <a:spLocks noGrp="1"/>
          </p:cNvSpPr>
          <p:nvPr>
            <p:ph type="body" idx="22" hasCustomPrompt="1"/>
          </p:nvPr>
        </p:nvSpPr>
        <p:spPr>
          <a:xfrm>
            <a:off x="623888" y="4758018"/>
            <a:ext cx="5471761" cy="399198"/>
          </a:xfrm>
        </p:spPr>
        <p:txBody>
          <a:bodyPr lIns="0" tIns="0" rIns="0" anchor="t">
            <a:norm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18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Skriv en ingresstext här</a:t>
            </a:r>
          </a:p>
        </p:txBody>
      </p:sp>
      <p:sp>
        <p:nvSpPr>
          <p:cNvPr id="17" name="Platshållare för text 2"/>
          <p:cNvSpPr>
            <a:spLocks noGrp="1"/>
          </p:cNvSpPr>
          <p:nvPr>
            <p:ph type="body" idx="21" hasCustomPrompt="1"/>
          </p:nvPr>
        </p:nvSpPr>
        <p:spPr>
          <a:xfrm>
            <a:off x="623888" y="4124363"/>
            <a:ext cx="5471761" cy="440521"/>
          </a:xfrm>
        </p:spPr>
        <p:txBody>
          <a:bodyPr lIns="0" tIns="0" rIns="0" anchor="t">
            <a:norm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Skriv en text här</a:t>
            </a:r>
          </a:p>
        </p:txBody>
      </p:sp>
      <p:sp>
        <p:nvSpPr>
          <p:cNvPr id="18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623888" y="3283336"/>
            <a:ext cx="5471761" cy="401696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Skriv kort text/din avdelning/titel här </a:t>
            </a:r>
            <a:endParaRPr lang="sv-SE" dirty="0"/>
          </a:p>
        </p:txBody>
      </p:sp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623889" y="2479027"/>
            <a:ext cx="5471760" cy="649902"/>
          </a:xfrm>
        </p:spPr>
        <p:txBody>
          <a:bodyPr rIns="0">
            <a:noAutofit/>
          </a:bodyPr>
          <a:lstStyle>
            <a:lvl1pPr algn="r">
              <a:defRPr sz="4000" baseline="0"/>
            </a:lvl1pPr>
          </a:lstStyle>
          <a:p>
            <a:r>
              <a:rPr lang="sv-SE" dirty="0" smtClean="0"/>
              <a:t>Skriv en kort rubrik här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2224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. Bild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2"/>
          <p:cNvSpPr/>
          <p:nvPr/>
        </p:nvSpPr>
        <p:spPr>
          <a:xfrm>
            <a:off x="4504519" y="4453632"/>
            <a:ext cx="1591129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ktangel 1"/>
          <p:cNvSpPr/>
          <p:nvPr/>
        </p:nvSpPr>
        <p:spPr>
          <a:xfrm>
            <a:off x="4504871" y="2265363"/>
            <a:ext cx="1591129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43700" y="0"/>
            <a:ext cx="5448299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288000" tIns="360000" anchor="t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 dirty="0" smtClean="0"/>
              <a:t>Montera en bild genom att klicka på bildsymbolen i mitten</a:t>
            </a:r>
            <a:endParaRPr lang="sv-SE" dirty="0"/>
          </a:p>
        </p:txBody>
      </p:sp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624240" y="2624328"/>
            <a:ext cx="5471760" cy="1463040"/>
          </a:xfrm>
        </p:spPr>
        <p:txBody>
          <a:bodyPr rIns="0" anchor="ctr">
            <a:noAutofit/>
          </a:bodyPr>
          <a:lstStyle>
            <a:lvl1pPr algn="r">
              <a:defRPr sz="4000" baseline="0"/>
            </a:lvl1pPr>
          </a:lstStyle>
          <a:p>
            <a:r>
              <a:rPr lang="sv-SE" dirty="0" smtClean="0"/>
              <a:t>Skriv en rubrik här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0346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. Brödkaka med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561" y="1664453"/>
            <a:ext cx="4728118" cy="5205530"/>
          </a:xfrm>
          <a:prstGeom prst="rect">
            <a:avLst/>
          </a:prstGeom>
        </p:spPr>
      </p:pic>
      <p:sp>
        <p:nvSpPr>
          <p:cNvPr id="6" name="Rektangel 2"/>
          <p:cNvSpPr/>
          <p:nvPr/>
        </p:nvSpPr>
        <p:spPr>
          <a:xfrm>
            <a:off x="3118709" y="4956275"/>
            <a:ext cx="21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1"/>
          <p:cNvSpPr/>
          <p:nvPr/>
        </p:nvSpPr>
        <p:spPr>
          <a:xfrm>
            <a:off x="3118709" y="3082006"/>
            <a:ext cx="21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623888" y="3457195"/>
            <a:ext cx="6911975" cy="12604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Skriv en kort ingress här</a:t>
            </a:r>
            <a:endParaRPr lang="sv-SE" dirty="0"/>
          </a:p>
        </p:txBody>
      </p:sp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1377950"/>
            <a:ext cx="6911975" cy="1348599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Skriv in din rubrik här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2919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. Centrerad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2"/>
          <p:cNvSpPr/>
          <p:nvPr/>
        </p:nvSpPr>
        <p:spPr>
          <a:xfrm>
            <a:off x="5028725" y="4956275"/>
            <a:ext cx="21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1"/>
          <p:cNvSpPr/>
          <p:nvPr/>
        </p:nvSpPr>
        <p:spPr>
          <a:xfrm>
            <a:off x="5028725" y="3082006"/>
            <a:ext cx="21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2652737" y="3433649"/>
            <a:ext cx="6911975" cy="12604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Skriv en kort ingress här</a:t>
            </a:r>
            <a:endParaRPr lang="sv-SE" dirty="0"/>
          </a:p>
        </p:txBody>
      </p:sp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1708786"/>
            <a:ext cx="10944225" cy="1026336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 dirty="0" smtClean="0"/>
              <a:t>Skriv in din rubrik här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9042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Rubrik och innehåll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1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sv-SE" dirty="0" smtClean="0"/>
              <a:t>Skriv in text här, med eller utan punkter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5996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. Bild med text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"/>
          <p:cNvSpPr/>
          <p:nvPr/>
        </p:nvSpPr>
        <p:spPr>
          <a:xfrm>
            <a:off x="627464" y="2276529"/>
            <a:ext cx="1591129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43700" y="0"/>
            <a:ext cx="5448299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288000" tIns="360000" anchor="t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 dirty="0" smtClean="0"/>
              <a:t>Montera en bild genom att klicka på bildsymbolen i mitten</a:t>
            </a:r>
            <a:endParaRPr lang="sv-SE" dirty="0"/>
          </a:p>
        </p:txBody>
      </p:sp>
      <p:sp>
        <p:nvSpPr>
          <p:cNvPr id="4" name="Platshållare för text 4"/>
          <p:cNvSpPr>
            <a:spLocks noGrp="1"/>
          </p:cNvSpPr>
          <p:nvPr>
            <p:ph type="body" sz="quarter" idx="23"/>
          </p:nvPr>
        </p:nvSpPr>
        <p:spPr>
          <a:xfrm>
            <a:off x="623888" y="5366327"/>
            <a:ext cx="5471761" cy="87096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6" name="Platshållare för text 3"/>
          <p:cNvSpPr>
            <a:spLocks noGrp="1"/>
          </p:cNvSpPr>
          <p:nvPr>
            <p:ph type="body" idx="22" hasCustomPrompt="1"/>
          </p:nvPr>
        </p:nvSpPr>
        <p:spPr>
          <a:xfrm>
            <a:off x="623888" y="4730494"/>
            <a:ext cx="5471761" cy="536357"/>
          </a:xfrm>
        </p:spPr>
        <p:txBody>
          <a:bodyPr lIns="0" tIns="0" r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8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Skriv en ingresstext här</a:t>
            </a:r>
          </a:p>
        </p:txBody>
      </p:sp>
      <p:sp>
        <p:nvSpPr>
          <p:cNvPr id="17" name="Platshållare för text 2"/>
          <p:cNvSpPr>
            <a:spLocks noGrp="1"/>
          </p:cNvSpPr>
          <p:nvPr>
            <p:ph type="body" idx="21" hasCustomPrompt="1"/>
          </p:nvPr>
        </p:nvSpPr>
        <p:spPr>
          <a:xfrm>
            <a:off x="623888" y="2536536"/>
            <a:ext cx="5471761" cy="1587407"/>
          </a:xfrm>
        </p:spPr>
        <p:txBody>
          <a:bodyPr lIns="0" tIns="0" r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Skriv en ingresstext här</a:t>
            </a:r>
          </a:p>
        </p:txBody>
      </p:sp>
      <p:sp>
        <p:nvSpPr>
          <p:cNvPr id="18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623888" y="1920748"/>
            <a:ext cx="5471761" cy="337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Skriv en kort ingress här</a:t>
            </a:r>
            <a:endParaRPr lang="sv-SE" dirty="0"/>
          </a:p>
        </p:txBody>
      </p:sp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623889" y="368300"/>
            <a:ext cx="5471760" cy="1334165"/>
          </a:xfrm>
        </p:spPr>
        <p:txBody>
          <a:bodyPr rIns="0">
            <a:noAutofit/>
          </a:bodyPr>
          <a:lstStyle>
            <a:lvl1pPr algn="l">
              <a:defRPr sz="4000" baseline="0"/>
            </a:lvl1pPr>
          </a:lstStyle>
          <a:p>
            <a:r>
              <a:rPr lang="sv-SE" dirty="0" smtClean="0"/>
              <a:t>Skriv en rubrik här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8160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1. Start/Slut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>
            <a:extLst>
              <a:ext uri="{FF2B5EF4-FFF2-40B4-BE49-F238E27FC236}">
                <a16:creationId xmlns:a16="http://schemas.microsoft.com/office/drawing/2014/main" id="{E2336002-00BD-4BB5-876E-7F4120B70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250" y="2923071"/>
            <a:ext cx="5347499" cy="746715"/>
          </a:xfrm>
          <a:prstGeom prst="rect">
            <a:avLst/>
          </a:prstGeom>
        </p:spPr>
      </p:pic>
      <p:sp>
        <p:nvSpPr>
          <p:cNvPr id="6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</a:extLst>
          </p:cNvPr>
          <p:cNvSpPr/>
          <p:nvPr/>
        </p:nvSpPr>
        <p:spPr>
          <a:xfrm rot="5400000" flipV="1">
            <a:off x="-3376238" y="3371401"/>
            <a:ext cx="6858002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256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2. Text - Stående skärm* använd 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80295" y="991332"/>
            <a:ext cx="1721038" cy="240322"/>
          </a:xfrm>
          <a:prstGeom prst="rect">
            <a:avLst/>
          </a:prstGeom>
        </p:spPr>
      </p:pic>
      <p:sp>
        <p:nvSpPr>
          <p:cNvPr id="6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</a:extLst>
          </p:cNvPr>
          <p:cNvSpPr/>
          <p:nvPr/>
        </p:nvSpPr>
        <p:spPr>
          <a:xfrm rot="5400000" flipV="1">
            <a:off x="-3376238" y="3371401"/>
            <a:ext cx="6858002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text 1"/>
          <p:cNvSpPr>
            <a:spLocks noGrp="1"/>
          </p:cNvSpPr>
          <p:nvPr>
            <p:ph type="body" orient="vert" idx="1"/>
          </p:nvPr>
        </p:nvSpPr>
        <p:spPr>
          <a:xfrm>
            <a:off x="623888" y="368299"/>
            <a:ext cx="9287506" cy="6234523"/>
          </a:xfrm>
        </p:spPr>
        <p:txBody>
          <a:bodyPr vert="eaVert"/>
          <a:lstStyle>
            <a:lvl1pPr marL="177800" indent="-177800">
              <a:defRPr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 rot="5400000">
            <a:off x="7819029" y="2853740"/>
            <a:ext cx="6234519" cy="1263650"/>
          </a:xfrm>
        </p:spPr>
        <p:txBody>
          <a:bodyPr/>
          <a:lstStyle/>
          <a:p>
            <a:r>
              <a:rPr lang="sv-SE" dirty="0" smtClean="0"/>
              <a:t>Skriv in en rubrik här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7098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3. Bild och text - Stående skärm* använd 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80295" y="991332"/>
            <a:ext cx="1721038" cy="240322"/>
          </a:xfrm>
          <a:prstGeom prst="rect">
            <a:avLst/>
          </a:prstGeom>
        </p:spPr>
      </p:pic>
      <p:sp>
        <p:nvSpPr>
          <p:cNvPr id="8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</a:extLst>
          </p:cNvPr>
          <p:cNvSpPr/>
          <p:nvPr/>
        </p:nvSpPr>
        <p:spPr>
          <a:xfrm rot="5400000" flipV="1">
            <a:off x="-3376238" y="3371401"/>
            <a:ext cx="6858002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5400000">
            <a:off x="4878571" y="-455424"/>
            <a:ext cx="6857999" cy="7768855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180000" anchor="t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 dirty="0" smtClean="0"/>
              <a:t>Montera en bild genom att klicka på bildsymbolen i mitten</a:t>
            </a:r>
            <a:endParaRPr lang="sv-SE" dirty="0"/>
          </a:p>
        </p:txBody>
      </p:sp>
      <p:sp>
        <p:nvSpPr>
          <p:cNvPr id="3" name="Platshållare för text 1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1883735" cy="6216428"/>
          </a:xfrm>
        </p:spPr>
        <p:txBody>
          <a:bodyPr vert="eaVert"/>
          <a:lstStyle>
            <a:lvl1pPr marL="177800" indent="-177800">
              <a:defRPr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 orient="vert" hasCustomPrompt="1"/>
          </p:nvPr>
        </p:nvSpPr>
        <p:spPr>
          <a:xfrm>
            <a:off x="3051177" y="368300"/>
            <a:ext cx="1142114" cy="6213253"/>
          </a:xfrm>
        </p:spPr>
        <p:txBody>
          <a:bodyPr vert="eaVert"/>
          <a:lstStyle/>
          <a:p>
            <a:r>
              <a:rPr lang="sv-SE" dirty="0" smtClean="0"/>
              <a:t>Skriv in en rubrik här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2298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 Kapitelsida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7342" y="1916113"/>
            <a:ext cx="12084658" cy="4321176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180000" anchor="t">
            <a:noAutofit/>
          </a:bodyPr>
          <a:lstStyle>
            <a:lvl1pPr marL="0" indent="0">
              <a:buFontTx/>
              <a:buNone/>
              <a:defRPr sz="18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sv-SE" dirty="0" smtClean="0"/>
              <a:t>Montera en bild genom att klicka på bildsymbolen i mitten</a:t>
            </a:r>
            <a:endParaRPr lang="sv-SE" dirty="0"/>
          </a:p>
        </p:txBody>
      </p:sp>
      <p:sp>
        <p:nvSpPr>
          <p:cNvPr id="3" name="Platshållare för text 1"/>
          <p:cNvSpPr>
            <a:spLocks noGrp="1"/>
          </p:cNvSpPr>
          <p:nvPr>
            <p:ph type="body" idx="1" hasCustomPrompt="1"/>
          </p:nvPr>
        </p:nvSpPr>
        <p:spPr>
          <a:xfrm>
            <a:off x="7535863" y="368300"/>
            <a:ext cx="4032250" cy="1260475"/>
          </a:xfrm>
        </p:spPr>
        <p:txBody>
          <a:bodyPr bIns="72000" anchor="b">
            <a:normAutofit/>
          </a:bodyPr>
          <a:lstStyle>
            <a:lvl1pPr marL="0" indent="0" algn="r">
              <a:buNone/>
              <a:defRPr sz="2000" b="0" baseline="0">
                <a:solidFill>
                  <a:schemeClr val="accent3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Skriv en ingress här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8300"/>
            <a:ext cx="6551612" cy="1260475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v-SE" dirty="0" smtClean="0"/>
              <a:t>Skriv in en rubrik här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727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tshållare för bild 1"/>
          <p:cNvSpPr>
            <a:spLocks noGrp="1"/>
          </p:cNvSpPr>
          <p:nvPr>
            <p:ph type="pic" sz="quarter" idx="39" hasCustomPrompt="1"/>
          </p:nvPr>
        </p:nvSpPr>
        <p:spPr>
          <a:xfrm>
            <a:off x="6096000" y="6453188"/>
            <a:ext cx="6096000" cy="4048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 dirty="0" smtClean="0"/>
              <a:t>Använder du bara en sida kan du dra upp bildhållaren och placera en bild här</a:t>
            </a:r>
          </a:p>
        </p:txBody>
      </p:sp>
      <p:sp>
        <p:nvSpPr>
          <p:cNvPr id="96" name="Platshållare numm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354352" y="5420222"/>
            <a:ext cx="540000" cy="540000"/>
          </a:xfrm>
          <a:solidFill>
            <a:schemeClr val="accent1"/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 smtClean="0"/>
              <a:t>#</a:t>
            </a:r>
          </a:p>
          <a:p>
            <a:pPr lvl="1"/>
            <a:r>
              <a:rPr lang="sv-SE" dirty="0" smtClean="0"/>
              <a:t>#</a:t>
            </a:r>
          </a:p>
          <a:p>
            <a:pPr lvl="2"/>
            <a:r>
              <a:rPr lang="sv-SE" dirty="0" smtClean="0"/>
              <a:t>#</a:t>
            </a:r>
          </a:p>
          <a:p>
            <a:pPr lvl="3"/>
            <a:r>
              <a:rPr lang="sv-SE" dirty="0" smtClean="0"/>
              <a:t>#</a:t>
            </a:r>
          </a:p>
          <a:p>
            <a:pPr lvl="4"/>
            <a:r>
              <a:rPr lang="sv-SE" dirty="0" smtClean="0"/>
              <a:t>#</a:t>
            </a:r>
            <a:endParaRPr lang="sv-SE" dirty="0"/>
          </a:p>
        </p:txBody>
      </p:sp>
      <p:sp>
        <p:nvSpPr>
          <p:cNvPr id="97" name="Platshållare numm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6348413" y="4791474"/>
            <a:ext cx="540000" cy="540000"/>
          </a:xfrm>
          <a:solidFill>
            <a:schemeClr val="accent1"/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 smtClean="0"/>
              <a:t>#</a:t>
            </a:r>
          </a:p>
          <a:p>
            <a:pPr lvl="1"/>
            <a:r>
              <a:rPr lang="sv-SE" dirty="0" smtClean="0"/>
              <a:t>#</a:t>
            </a:r>
          </a:p>
          <a:p>
            <a:pPr lvl="2"/>
            <a:r>
              <a:rPr lang="sv-SE" dirty="0" smtClean="0"/>
              <a:t>#</a:t>
            </a:r>
          </a:p>
          <a:p>
            <a:pPr lvl="3"/>
            <a:r>
              <a:rPr lang="sv-SE" dirty="0" smtClean="0"/>
              <a:t>#</a:t>
            </a:r>
          </a:p>
          <a:p>
            <a:pPr lvl="4"/>
            <a:r>
              <a:rPr lang="sv-SE" dirty="0" smtClean="0"/>
              <a:t>#</a:t>
            </a:r>
            <a:endParaRPr lang="sv-SE" dirty="0"/>
          </a:p>
        </p:txBody>
      </p:sp>
      <p:sp>
        <p:nvSpPr>
          <p:cNvPr id="98" name="Platshållare numm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6348413" y="4162724"/>
            <a:ext cx="540000" cy="540000"/>
          </a:xfrm>
          <a:solidFill>
            <a:schemeClr val="accent1"/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 smtClean="0"/>
              <a:t>#</a:t>
            </a:r>
          </a:p>
          <a:p>
            <a:pPr lvl="1"/>
            <a:r>
              <a:rPr lang="sv-SE" dirty="0" smtClean="0"/>
              <a:t>#</a:t>
            </a:r>
          </a:p>
          <a:p>
            <a:pPr lvl="2"/>
            <a:r>
              <a:rPr lang="sv-SE" dirty="0" smtClean="0"/>
              <a:t>#</a:t>
            </a:r>
          </a:p>
          <a:p>
            <a:pPr lvl="3"/>
            <a:r>
              <a:rPr lang="sv-SE" dirty="0" smtClean="0"/>
              <a:t>#</a:t>
            </a:r>
          </a:p>
          <a:p>
            <a:pPr lvl="4"/>
            <a:r>
              <a:rPr lang="sv-SE" dirty="0" smtClean="0"/>
              <a:t>#</a:t>
            </a:r>
            <a:endParaRPr lang="sv-SE" dirty="0"/>
          </a:p>
        </p:txBody>
      </p:sp>
      <p:sp>
        <p:nvSpPr>
          <p:cNvPr id="99" name="Platshållare nummer 9"/>
          <p:cNvSpPr>
            <a:spLocks noGrp="1"/>
          </p:cNvSpPr>
          <p:nvPr>
            <p:ph type="body" sz="quarter" idx="30" hasCustomPrompt="1"/>
          </p:nvPr>
        </p:nvSpPr>
        <p:spPr>
          <a:xfrm>
            <a:off x="6348413" y="3533974"/>
            <a:ext cx="540000" cy="540000"/>
          </a:xfrm>
          <a:solidFill>
            <a:schemeClr val="accent1"/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 smtClean="0"/>
              <a:t>#</a:t>
            </a:r>
          </a:p>
          <a:p>
            <a:pPr lvl="1"/>
            <a:r>
              <a:rPr lang="sv-SE" dirty="0" smtClean="0"/>
              <a:t>#</a:t>
            </a:r>
          </a:p>
          <a:p>
            <a:pPr lvl="2"/>
            <a:r>
              <a:rPr lang="sv-SE" dirty="0" smtClean="0"/>
              <a:t>#</a:t>
            </a:r>
          </a:p>
          <a:p>
            <a:pPr lvl="3"/>
            <a:r>
              <a:rPr lang="sv-SE" dirty="0" smtClean="0"/>
              <a:t>#</a:t>
            </a:r>
          </a:p>
          <a:p>
            <a:pPr lvl="4"/>
            <a:r>
              <a:rPr lang="sv-SE" dirty="0" smtClean="0"/>
              <a:t>#</a:t>
            </a:r>
            <a:endParaRPr lang="sv-SE" dirty="0"/>
          </a:p>
        </p:txBody>
      </p:sp>
      <p:sp>
        <p:nvSpPr>
          <p:cNvPr id="100" name="Platshållare nummer 8"/>
          <p:cNvSpPr>
            <a:spLocks noGrp="1"/>
          </p:cNvSpPr>
          <p:nvPr>
            <p:ph type="body" sz="quarter" idx="31" hasCustomPrompt="1"/>
          </p:nvPr>
        </p:nvSpPr>
        <p:spPr>
          <a:xfrm>
            <a:off x="6348413" y="2905224"/>
            <a:ext cx="540000" cy="540000"/>
          </a:xfrm>
          <a:solidFill>
            <a:schemeClr val="accent1"/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 smtClean="0"/>
              <a:t>#</a:t>
            </a:r>
          </a:p>
          <a:p>
            <a:pPr lvl="1"/>
            <a:r>
              <a:rPr lang="sv-SE" dirty="0" smtClean="0"/>
              <a:t>#</a:t>
            </a:r>
          </a:p>
          <a:p>
            <a:pPr lvl="2"/>
            <a:r>
              <a:rPr lang="sv-SE" dirty="0" smtClean="0"/>
              <a:t>#</a:t>
            </a:r>
          </a:p>
          <a:p>
            <a:pPr lvl="3"/>
            <a:r>
              <a:rPr lang="sv-SE" dirty="0" smtClean="0"/>
              <a:t>#</a:t>
            </a:r>
          </a:p>
          <a:p>
            <a:pPr lvl="4"/>
            <a:r>
              <a:rPr lang="sv-SE" dirty="0" smtClean="0"/>
              <a:t>#</a:t>
            </a:r>
            <a:endParaRPr lang="sv-SE" dirty="0"/>
          </a:p>
        </p:txBody>
      </p:sp>
      <p:sp>
        <p:nvSpPr>
          <p:cNvPr id="101" name="Platshållare nummer 7"/>
          <p:cNvSpPr>
            <a:spLocks noGrp="1"/>
          </p:cNvSpPr>
          <p:nvPr>
            <p:ph type="body" sz="quarter" idx="32" hasCustomPrompt="1"/>
          </p:nvPr>
        </p:nvSpPr>
        <p:spPr>
          <a:xfrm>
            <a:off x="6348413" y="2276474"/>
            <a:ext cx="540000" cy="540000"/>
          </a:xfrm>
          <a:solidFill>
            <a:schemeClr val="accent1"/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 smtClean="0"/>
              <a:t>#</a:t>
            </a:r>
          </a:p>
          <a:p>
            <a:pPr lvl="1"/>
            <a:r>
              <a:rPr lang="sv-SE" dirty="0" smtClean="0"/>
              <a:t>#</a:t>
            </a:r>
          </a:p>
          <a:p>
            <a:pPr lvl="2"/>
            <a:r>
              <a:rPr lang="sv-SE" dirty="0" smtClean="0"/>
              <a:t>#</a:t>
            </a:r>
          </a:p>
          <a:p>
            <a:pPr lvl="3"/>
            <a:r>
              <a:rPr lang="sv-SE" dirty="0" smtClean="0"/>
              <a:t>#</a:t>
            </a:r>
          </a:p>
          <a:p>
            <a:pPr lvl="4"/>
            <a:r>
              <a:rPr lang="sv-SE" dirty="0" smtClean="0"/>
              <a:t>#</a:t>
            </a:r>
            <a:endParaRPr lang="sv-SE" dirty="0"/>
          </a:p>
        </p:txBody>
      </p:sp>
      <p:sp>
        <p:nvSpPr>
          <p:cNvPr id="94" name="Platshållare nummer 6"/>
          <p:cNvSpPr>
            <a:spLocks noGrp="1"/>
          </p:cNvSpPr>
          <p:nvPr>
            <p:ph type="body" sz="quarter" idx="26" hasCustomPrompt="1"/>
          </p:nvPr>
        </p:nvSpPr>
        <p:spPr>
          <a:xfrm>
            <a:off x="638941" y="5420222"/>
            <a:ext cx="540000" cy="540000"/>
          </a:xfrm>
          <a:solidFill>
            <a:schemeClr val="accent1"/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 smtClean="0"/>
              <a:t>#</a:t>
            </a:r>
          </a:p>
          <a:p>
            <a:pPr lvl="1"/>
            <a:r>
              <a:rPr lang="sv-SE" dirty="0" smtClean="0"/>
              <a:t>#</a:t>
            </a:r>
          </a:p>
          <a:p>
            <a:pPr lvl="2"/>
            <a:r>
              <a:rPr lang="sv-SE" dirty="0" smtClean="0"/>
              <a:t>#</a:t>
            </a:r>
          </a:p>
          <a:p>
            <a:pPr lvl="3"/>
            <a:r>
              <a:rPr lang="sv-SE" dirty="0" smtClean="0"/>
              <a:t>#</a:t>
            </a:r>
          </a:p>
          <a:p>
            <a:pPr lvl="4"/>
            <a:r>
              <a:rPr lang="sv-SE" dirty="0" smtClean="0"/>
              <a:t>#</a:t>
            </a:r>
            <a:endParaRPr lang="sv-SE" dirty="0"/>
          </a:p>
        </p:txBody>
      </p:sp>
      <p:sp>
        <p:nvSpPr>
          <p:cNvPr id="93" name="Platshållare numm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33002" y="4791474"/>
            <a:ext cx="540000" cy="540000"/>
          </a:xfrm>
          <a:solidFill>
            <a:schemeClr val="accent1"/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 smtClean="0"/>
              <a:t>#</a:t>
            </a:r>
          </a:p>
          <a:p>
            <a:pPr lvl="1"/>
            <a:r>
              <a:rPr lang="sv-SE" dirty="0" smtClean="0"/>
              <a:t>#</a:t>
            </a:r>
          </a:p>
          <a:p>
            <a:pPr lvl="2"/>
            <a:r>
              <a:rPr lang="sv-SE" dirty="0" smtClean="0"/>
              <a:t>#</a:t>
            </a:r>
          </a:p>
          <a:p>
            <a:pPr lvl="3"/>
            <a:r>
              <a:rPr lang="sv-SE" dirty="0" smtClean="0"/>
              <a:t>#</a:t>
            </a:r>
          </a:p>
          <a:p>
            <a:pPr lvl="4"/>
            <a:r>
              <a:rPr lang="sv-SE" dirty="0" smtClean="0"/>
              <a:t>#</a:t>
            </a:r>
            <a:endParaRPr lang="sv-SE" dirty="0"/>
          </a:p>
        </p:txBody>
      </p:sp>
      <p:sp>
        <p:nvSpPr>
          <p:cNvPr id="92" name="Platshållare numm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33002" y="4162724"/>
            <a:ext cx="540000" cy="540000"/>
          </a:xfrm>
          <a:solidFill>
            <a:schemeClr val="accent1"/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 smtClean="0"/>
              <a:t>#</a:t>
            </a:r>
          </a:p>
          <a:p>
            <a:pPr lvl="1"/>
            <a:r>
              <a:rPr lang="sv-SE" dirty="0" smtClean="0"/>
              <a:t>#</a:t>
            </a:r>
          </a:p>
          <a:p>
            <a:pPr lvl="2"/>
            <a:r>
              <a:rPr lang="sv-SE" dirty="0" smtClean="0"/>
              <a:t>#</a:t>
            </a:r>
          </a:p>
          <a:p>
            <a:pPr lvl="3"/>
            <a:r>
              <a:rPr lang="sv-SE" dirty="0" smtClean="0"/>
              <a:t>#</a:t>
            </a:r>
          </a:p>
          <a:p>
            <a:pPr lvl="4"/>
            <a:r>
              <a:rPr lang="sv-SE" dirty="0" smtClean="0"/>
              <a:t>#</a:t>
            </a:r>
            <a:endParaRPr lang="sv-SE" dirty="0"/>
          </a:p>
        </p:txBody>
      </p:sp>
      <p:sp>
        <p:nvSpPr>
          <p:cNvPr id="91" name="Platshållare nummer 3"/>
          <p:cNvSpPr>
            <a:spLocks noGrp="1"/>
          </p:cNvSpPr>
          <p:nvPr>
            <p:ph type="body" sz="quarter" idx="23" hasCustomPrompt="1"/>
          </p:nvPr>
        </p:nvSpPr>
        <p:spPr>
          <a:xfrm>
            <a:off x="633002" y="3533974"/>
            <a:ext cx="540000" cy="540000"/>
          </a:xfrm>
          <a:solidFill>
            <a:schemeClr val="accent1"/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 smtClean="0"/>
              <a:t>#</a:t>
            </a:r>
          </a:p>
          <a:p>
            <a:pPr lvl="1"/>
            <a:r>
              <a:rPr lang="sv-SE" dirty="0" smtClean="0"/>
              <a:t>#</a:t>
            </a:r>
          </a:p>
          <a:p>
            <a:pPr lvl="2"/>
            <a:r>
              <a:rPr lang="sv-SE" dirty="0" smtClean="0"/>
              <a:t>#</a:t>
            </a:r>
          </a:p>
          <a:p>
            <a:pPr lvl="3"/>
            <a:r>
              <a:rPr lang="sv-SE" dirty="0" smtClean="0"/>
              <a:t>#</a:t>
            </a:r>
          </a:p>
          <a:p>
            <a:pPr lvl="4"/>
            <a:r>
              <a:rPr lang="sv-SE" dirty="0" smtClean="0"/>
              <a:t>#</a:t>
            </a:r>
            <a:endParaRPr lang="sv-SE" dirty="0"/>
          </a:p>
        </p:txBody>
      </p:sp>
      <p:sp>
        <p:nvSpPr>
          <p:cNvPr id="90" name="Platshållare numm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33002" y="2905224"/>
            <a:ext cx="540000" cy="540000"/>
          </a:xfrm>
          <a:solidFill>
            <a:schemeClr val="accent1"/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 smtClean="0"/>
              <a:t>#</a:t>
            </a:r>
          </a:p>
          <a:p>
            <a:pPr lvl="1"/>
            <a:r>
              <a:rPr lang="sv-SE" dirty="0" smtClean="0"/>
              <a:t>#</a:t>
            </a:r>
          </a:p>
          <a:p>
            <a:pPr lvl="2"/>
            <a:r>
              <a:rPr lang="sv-SE" dirty="0" smtClean="0"/>
              <a:t>#</a:t>
            </a:r>
          </a:p>
          <a:p>
            <a:pPr lvl="3"/>
            <a:r>
              <a:rPr lang="sv-SE" dirty="0" smtClean="0"/>
              <a:t>#</a:t>
            </a:r>
          </a:p>
          <a:p>
            <a:pPr lvl="4"/>
            <a:r>
              <a:rPr lang="sv-SE" dirty="0" smtClean="0"/>
              <a:t>#</a:t>
            </a:r>
            <a:endParaRPr lang="sv-SE" dirty="0"/>
          </a:p>
        </p:txBody>
      </p:sp>
      <p:sp>
        <p:nvSpPr>
          <p:cNvPr id="89" name="Platshållare nummer 1"/>
          <p:cNvSpPr>
            <a:spLocks noGrp="1"/>
          </p:cNvSpPr>
          <p:nvPr>
            <p:ph type="body" sz="quarter" idx="21" hasCustomPrompt="1"/>
          </p:nvPr>
        </p:nvSpPr>
        <p:spPr>
          <a:xfrm>
            <a:off x="633002" y="2276474"/>
            <a:ext cx="540000" cy="540000"/>
          </a:xfrm>
          <a:solidFill>
            <a:schemeClr val="accent1"/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 smtClean="0"/>
              <a:t>#</a:t>
            </a:r>
          </a:p>
          <a:p>
            <a:pPr lvl="1"/>
            <a:r>
              <a:rPr lang="sv-SE" dirty="0" smtClean="0"/>
              <a:t>#</a:t>
            </a:r>
          </a:p>
          <a:p>
            <a:pPr lvl="2"/>
            <a:r>
              <a:rPr lang="sv-SE" dirty="0" smtClean="0"/>
              <a:t>#</a:t>
            </a:r>
          </a:p>
          <a:p>
            <a:pPr lvl="3"/>
            <a:r>
              <a:rPr lang="sv-SE" dirty="0" smtClean="0"/>
              <a:t>#</a:t>
            </a:r>
          </a:p>
          <a:p>
            <a:pPr lvl="4"/>
            <a:r>
              <a:rPr lang="sv-SE" dirty="0" smtClean="0"/>
              <a:t>#</a:t>
            </a:r>
            <a:endParaRPr lang="sv-SE" dirty="0"/>
          </a:p>
        </p:txBody>
      </p:sp>
      <p:sp>
        <p:nvSpPr>
          <p:cNvPr id="102" name="Platshållare för text 13"/>
          <p:cNvSpPr>
            <a:spLocks noGrp="1"/>
          </p:cNvSpPr>
          <p:nvPr>
            <p:ph type="body" sz="quarter" idx="33" hasCustomPrompt="1"/>
          </p:nvPr>
        </p:nvSpPr>
        <p:spPr>
          <a:xfrm>
            <a:off x="7171236" y="5420222"/>
            <a:ext cx="4387763" cy="5400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Redigera texten</a:t>
            </a:r>
          </a:p>
        </p:txBody>
      </p:sp>
      <p:sp>
        <p:nvSpPr>
          <p:cNvPr id="103" name="Platshållare för text 12"/>
          <p:cNvSpPr>
            <a:spLocks noGrp="1"/>
          </p:cNvSpPr>
          <p:nvPr>
            <p:ph type="body" sz="quarter" idx="34" hasCustomPrompt="1"/>
          </p:nvPr>
        </p:nvSpPr>
        <p:spPr>
          <a:xfrm>
            <a:off x="7171236" y="4791474"/>
            <a:ext cx="4387763" cy="5400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Redigera texten</a:t>
            </a:r>
          </a:p>
        </p:txBody>
      </p:sp>
      <p:sp>
        <p:nvSpPr>
          <p:cNvPr id="104" name="Platshållare för text 11"/>
          <p:cNvSpPr>
            <a:spLocks noGrp="1"/>
          </p:cNvSpPr>
          <p:nvPr>
            <p:ph type="body" sz="quarter" idx="35" hasCustomPrompt="1"/>
          </p:nvPr>
        </p:nvSpPr>
        <p:spPr>
          <a:xfrm>
            <a:off x="7171236" y="4162724"/>
            <a:ext cx="4387763" cy="5400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Redigera texten</a:t>
            </a:r>
          </a:p>
        </p:txBody>
      </p:sp>
      <p:sp>
        <p:nvSpPr>
          <p:cNvPr id="105" name="Platshållare för text 10"/>
          <p:cNvSpPr>
            <a:spLocks noGrp="1"/>
          </p:cNvSpPr>
          <p:nvPr>
            <p:ph type="body" sz="quarter" idx="36" hasCustomPrompt="1"/>
          </p:nvPr>
        </p:nvSpPr>
        <p:spPr>
          <a:xfrm>
            <a:off x="7171236" y="3533974"/>
            <a:ext cx="4387763" cy="5400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Redigera texten</a:t>
            </a:r>
          </a:p>
        </p:txBody>
      </p:sp>
      <p:sp>
        <p:nvSpPr>
          <p:cNvPr id="106" name="Platshållare för text 9"/>
          <p:cNvSpPr>
            <a:spLocks noGrp="1"/>
          </p:cNvSpPr>
          <p:nvPr>
            <p:ph type="body" sz="quarter" idx="37" hasCustomPrompt="1"/>
          </p:nvPr>
        </p:nvSpPr>
        <p:spPr>
          <a:xfrm>
            <a:off x="7171236" y="2905224"/>
            <a:ext cx="4387763" cy="5400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Redigera texten</a:t>
            </a:r>
          </a:p>
        </p:txBody>
      </p:sp>
      <p:sp>
        <p:nvSpPr>
          <p:cNvPr id="107" name="Platshållare för text 8"/>
          <p:cNvSpPr>
            <a:spLocks noGrp="1"/>
          </p:cNvSpPr>
          <p:nvPr>
            <p:ph type="body" sz="quarter" idx="38" hasCustomPrompt="1"/>
          </p:nvPr>
        </p:nvSpPr>
        <p:spPr>
          <a:xfrm>
            <a:off x="7171236" y="2276476"/>
            <a:ext cx="4387763" cy="539998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Redigera texten</a:t>
            </a:r>
          </a:p>
        </p:txBody>
      </p:sp>
      <p:sp>
        <p:nvSpPr>
          <p:cNvPr id="7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1455825" y="5420222"/>
            <a:ext cx="4387763" cy="5400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Redigera texten</a:t>
            </a:r>
          </a:p>
        </p:txBody>
      </p:sp>
      <p:sp>
        <p:nvSpPr>
          <p:cNvPr id="76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1455825" y="4791474"/>
            <a:ext cx="4387763" cy="5400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Redigera texten</a:t>
            </a:r>
          </a:p>
        </p:txBody>
      </p:sp>
      <p:sp>
        <p:nvSpPr>
          <p:cNvPr id="75" name="Platshållare för text 5"/>
          <p:cNvSpPr>
            <a:spLocks noGrp="1"/>
          </p:cNvSpPr>
          <p:nvPr>
            <p:ph type="body" sz="quarter" idx="12" hasCustomPrompt="1"/>
          </p:nvPr>
        </p:nvSpPr>
        <p:spPr>
          <a:xfrm>
            <a:off x="1455825" y="4162724"/>
            <a:ext cx="4387763" cy="5400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Redigera texten</a:t>
            </a:r>
          </a:p>
        </p:txBody>
      </p:sp>
      <p:sp>
        <p:nvSpPr>
          <p:cNvPr id="74" name="Platshållare för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1455825" y="3533974"/>
            <a:ext cx="4387763" cy="5400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Redigera texten</a:t>
            </a:r>
          </a:p>
        </p:txBody>
      </p:sp>
      <p:sp>
        <p:nvSpPr>
          <p:cNvPr id="73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1455825" y="2905224"/>
            <a:ext cx="4387763" cy="5400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Redigera texten</a:t>
            </a:r>
          </a:p>
        </p:txBody>
      </p:sp>
      <p:sp>
        <p:nvSpPr>
          <p:cNvPr id="72" name="Platshållare för text 2"/>
          <p:cNvSpPr>
            <a:spLocks noGrp="1"/>
          </p:cNvSpPr>
          <p:nvPr>
            <p:ph type="body" sz="quarter" idx="3" hasCustomPrompt="1"/>
          </p:nvPr>
        </p:nvSpPr>
        <p:spPr>
          <a:xfrm>
            <a:off x="1455825" y="2276476"/>
            <a:ext cx="4387763" cy="539998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Redigera texten</a:t>
            </a:r>
          </a:p>
        </p:txBody>
      </p:sp>
      <p:sp>
        <p:nvSpPr>
          <p:cNvPr id="29" name="Platshållare för text 1"/>
          <p:cNvSpPr>
            <a:spLocks noGrp="1"/>
          </p:cNvSpPr>
          <p:nvPr>
            <p:ph type="body" idx="1" hasCustomPrompt="1"/>
          </p:nvPr>
        </p:nvSpPr>
        <p:spPr>
          <a:xfrm>
            <a:off x="7535863" y="368300"/>
            <a:ext cx="4032250" cy="1260475"/>
          </a:xfrm>
        </p:spPr>
        <p:txBody>
          <a:bodyPr bIns="72000" anchor="b">
            <a:normAutofit/>
          </a:bodyPr>
          <a:lstStyle>
            <a:lvl1pPr marL="0" indent="0" algn="r">
              <a:buNone/>
              <a:defRPr sz="2000" b="0" baseline="0">
                <a:solidFill>
                  <a:schemeClr val="accent3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Skriv en ingress här</a:t>
            </a:r>
          </a:p>
        </p:txBody>
      </p:sp>
      <p:sp>
        <p:nvSpPr>
          <p:cNvPr id="95" name="Rubrik 1"/>
          <p:cNvSpPr>
            <a:spLocks noGrp="1"/>
          </p:cNvSpPr>
          <p:nvPr>
            <p:ph type="title" hasCustomPrompt="1"/>
          </p:nvPr>
        </p:nvSpPr>
        <p:spPr>
          <a:xfrm>
            <a:off x="623889" y="365126"/>
            <a:ext cx="6551612" cy="1263650"/>
          </a:xfrm>
        </p:spPr>
        <p:txBody>
          <a:bodyPr anchor="b"/>
          <a:lstStyle>
            <a:lvl1pPr>
              <a:defRPr/>
            </a:lvl1pPr>
          </a:lstStyle>
          <a:p>
            <a:r>
              <a:rPr lang="sv-SE" dirty="0" smtClean="0"/>
              <a:t>Skriv in agenda här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24840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. Bild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43700" y="0"/>
            <a:ext cx="5448299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288000" tIns="360000" anchor="t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 dirty="0" smtClean="0"/>
              <a:t>Montera en bild genom att klicka på bildsymbolen i mitten</a:t>
            </a:r>
            <a:endParaRPr lang="sv-SE" dirty="0"/>
          </a:p>
        </p:txBody>
      </p:sp>
      <p:sp>
        <p:nvSpPr>
          <p:cNvPr id="3" name="Platshållare för innehåll 1"/>
          <p:cNvSpPr>
            <a:spLocks noGrp="1"/>
          </p:cNvSpPr>
          <p:nvPr>
            <p:ph idx="1" hasCustomPrompt="1"/>
          </p:nvPr>
        </p:nvSpPr>
        <p:spPr>
          <a:xfrm>
            <a:off x="623888" y="1916113"/>
            <a:ext cx="5822632" cy="4318000"/>
          </a:xfrm>
        </p:spPr>
        <p:txBody>
          <a:bodyPr/>
          <a:lstStyle/>
          <a:p>
            <a:pPr lvl="0"/>
            <a:r>
              <a:rPr lang="sv-SE" dirty="0" smtClean="0"/>
              <a:t>Skriv in text här, med eller utan punkter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6"/>
            <a:ext cx="5822632" cy="1263650"/>
          </a:xfrm>
        </p:spPr>
        <p:txBody>
          <a:bodyPr anchor="b"/>
          <a:lstStyle/>
          <a:p>
            <a:r>
              <a:rPr lang="sv-SE" dirty="0" smtClean="0"/>
              <a:t>Skriv in en rubrik här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8033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. Två texrutor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>
            <a:spLocks noGrp="1"/>
          </p:cNvSpPr>
          <p:nvPr>
            <p:ph sz="half" idx="2" hasCustomPrompt="1"/>
          </p:nvPr>
        </p:nvSpPr>
        <p:spPr>
          <a:xfrm>
            <a:off x="6348413" y="1916113"/>
            <a:ext cx="5219699" cy="4321175"/>
          </a:xfrm>
        </p:spPr>
        <p:txBody>
          <a:bodyPr/>
          <a:lstStyle/>
          <a:p>
            <a:pPr lvl="0"/>
            <a:r>
              <a:rPr lang="sv-SE" dirty="0" smtClean="0"/>
              <a:t>Skriv in text här, med eller utan punkter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916113"/>
            <a:ext cx="5219700" cy="43211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dirty="0" smtClean="0"/>
              <a:t>Skriv in text här, med eller utan punkter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/>
          <a:p>
            <a:r>
              <a:rPr lang="sv-SE" dirty="0" smtClean="0"/>
              <a:t>Skriv in en rubrik här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5302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. Jämförelse layout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2"/>
          <p:cNvSpPr/>
          <p:nvPr/>
        </p:nvSpPr>
        <p:spPr>
          <a:xfrm>
            <a:off x="6348112" y="2434776"/>
            <a:ext cx="522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1"/>
          <p:cNvSpPr/>
          <p:nvPr/>
        </p:nvSpPr>
        <p:spPr>
          <a:xfrm>
            <a:off x="623887" y="2434776"/>
            <a:ext cx="522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innehåll 2"/>
          <p:cNvSpPr>
            <a:spLocks noGrp="1"/>
          </p:cNvSpPr>
          <p:nvPr>
            <p:ph sz="quarter" idx="4" hasCustomPrompt="1"/>
          </p:nvPr>
        </p:nvSpPr>
        <p:spPr>
          <a:xfrm>
            <a:off x="6348412" y="2708275"/>
            <a:ext cx="5219700" cy="35290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 smtClean="0"/>
              <a:t>Skriv in text här, med eller utan punkter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1"/>
          <p:cNvSpPr>
            <a:spLocks noGrp="1"/>
          </p:cNvSpPr>
          <p:nvPr>
            <p:ph sz="half" idx="2" hasCustomPrompt="1"/>
          </p:nvPr>
        </p:nvSpPr>
        <p:spPr>
          <a:xfrm>
            <a:off x="623889" y="2708276"/>
            <a:ext cx="5219700" cy="35290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 smtClean="0"/>
              <a:t>Skriv in text här, med eller utan punkter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2"/>
          <p:cNvSpPr>
            <a:spLocks noGrp="1"/>
          </p:cNvSpPr>
          <p:nvPr>
            <p:ph type="body" sz="quarter" idx="3" hasCustomPrompt="1"/>
          </p:nvPr>
        </p:nvSpPr>
        <p:spPr>
          <a:xfrm>
            <a:off x="6348411" y="1916113"/>
            <a:ext cx="5219701" cy="36036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Skriv in ingress här</a:t>
            </a:r>
          </a:p>
        </p:txBody>
      </p:sp>
      <p:sp>
        <p:nvSpPr>
          <p:cNvPr id="3" name="Platshållare för text 1"/>
          <p:cNvSpPr>
            <a:spLocks noGrp="1"/>
          </p:cNvSpPr>
          <p:nvPr>
            <p:ph type="body" idx="1" hasCustomPrompt="1"/>
          </p:nvPr>
        </p:nvSpPr>
        <p:spPr>
          <a:xfrm>
            <a:off x="623888" y="1916113"/>
            <a:ext cx="5219701" cy="36036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Skriv in ingress här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8300"/>
            <a:ext cx="10944224" cy="1260475"/>
          </a:xfrm>
        </p:spPr>
        <p:txBody>
          <a:bodyPr anchor="b"/>
          <a:lstStyle/>
          <a:p>
            <a:r>
              <a:rPr lang="sv-SE" dirty="0" smtClean="0"/>
              <a:t>Skriv in en rubrik här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0864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. Tom sida med logo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Skriv in en rubrik här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0092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. Tom sida utan logo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</a:extLst>
          </p:cNvPr>
          <p:cNvSpPr/>
          <p:nvPr/>
        </p:nvSpPr>
        <p:spPr>
          <a:xfrm rot="5400000" flipV="1">
            <a:off x="-3376238" y="3371401"/>
            <a:ext cx="6858002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Skriv in en rubrik här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97011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</a:extLst>
          </p:cNvPr>
          <p:cNvSpPr/>
          <p:nvPr/>
        </p:nvSpPr>
        <p:spPr>
          <a:xfrm rot="5400000" flipV="1">
            <a:off x="-3376238" y="3371401"/>
            <a:ext cx="6858002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0" y="6439741"/>
            <a:ext cx="1721038" cy="240322"/>
          </a:xfrm>
          <a:prstGeom prst="rect">
            <a:avLst/>
          </a:prstGeom>
        </p:spPr>
      </p:pic>
      <p:sp>
        <p:nvSpPr>
          <p:cNvPr id="1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11576836" y="6453187"/>
            <a:ext cx="412974" cy="23298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 smtClean="0"/>
              <a:t>I   </a:t>
            </a:r>
            <a:fld id="{245B4528-4277-4F3D-A842-4B724B614AF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datum 1"/>
          <p:cNvSpPr>
            <a:spLocks noGrp="1"/>
          </p:cNvSpPr>
          <p:nvPr>
            <p:ph type="dt" sz="half" idx="2"/>
          </p:nvPr>
        </p:nvSpPr>
        <p:spPr>
          <a:xfrm>
            <a:off x="10250335" y="6453187"/>
            <a:ext cx="1230815" cy="24357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E04330D-4BFB-4B5C-B478-F3E4734D6665}" type="datetime4">
              <a:rPr lang="sv-SE" smtClean="0"/>
              <a:pPr/>
              <a:t>28 oktober 2020</a:t>
            </a:fld>
            <a:endParaRPr lang="sv-SE" dirty="0"/>
          </a:p>
        </p:txBody>
      </p:sp>
      <p:sp>
        <p:nvSpPr>
          <p:cNvPr id="14" name="Platshållare för sidfot 1"/>
          <p:cNvSpPr>
            <a:spLocks noGrp="1"/>
          </p:cNvSpPr>
          <p:nvPr>
            <p:ph type="ftr" sz="quarter" idx="3"/>
          </p:nvPr>
        </p:nvSpPr>
        <p:spPr>
          <a:xfrm>
            <a:off x="2942705" y="6453188"/>
            <a:ext cx="7234925" cy="232989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Platshållare för text 1"/>
          <p:cNvSpPr>
            <a:spLocks noGrp="1"/>
          </p:cNvSpPr>
          <p:nvPr>
            <p:ph type="body" idx="1"/>
          </p:nvPr>
        </p:nvSpPr>
        <p:spPr>
          <a:xfrm>
            <a:off x="623888" y="1916113"/>
            <a:ext cx="10940388" cy="431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Skriv in text här, med eller utan punkter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3888" y="365126"/>
            <a:ext cx="10940388" cy="126365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 smtClean="0"/>
              <a:t>Skriv in en rubrik här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927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99" r:id="rId14"/>
    <p:sldLayoutId id="214748370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</p:sldLayoutIdLst>
  <p:timing>
    <p:tnLst>
      <p:par>
        <p:cTn id="1" dur="indefinite" restart="never" nodeType="tmRoot"/>
      </p:par>
    </p:tnLst>
  </p:timing>
  <p:txStyles>
    <p:titleStyle>
      <a:lvl1pPr algn="l" defTabSz="9000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70000" indent="-27000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2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539750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93763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57300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611313" indent="-1778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393">
          <p15:clr>
            <a:srgbClr val="F26B43"/>
          </p15:clr>
        </p15:guide>
        <p15:guide id="3" orient="horz" pos="3929">
          <p15:clr>
            <a:srgbClr val="F26B43"/>
          </p15:clr>
        </p15:guide>
        <p15:guide id="4" pos="7287">
          <p15:clr>
            <a:srgbClr val="F26B43"/>
          </p15:clr>
        </p15:guide>
        <p15:guide id="5" orient="horz" pos="1026">
          <p15:clr>
            <a:srgbClr val="F26B43"/>
          </p15:clr>
        </p15:guide>
        <p15:guide id="6" orient="horz" pos="1207">
          <p15:clr>
            <a:srgbClr val="F26B43"/>
          </p15:clr>
        </p15:guide>
        <p15:guide id="7" orient="horz" pos="4065">
          <p15:clr>
            <a:srgbClr val="A4A3A4"/>
          </p15:clr>
        </p15:guide>
        <p15:guide id="8" orient="horz" pos="4215">
          <p15:clr>
            <a:srgbClr val="A4A3A4"/>
          </p15:clr>
        </p15:guide>
        <p15:guide id="9" pos="3840">
          <p15:clr>
            <a:srgbClr val="F26B43"/>
          </p15:clr>
        </p15:guide>
        <p15:guide id="10" pos="3681">
          <p15:clr>
            <a:srgbClr val="F26B43"/>
          </p15:clr>
        </p15:guide>
        <p15:guide id="11" pos="3999">
          <p15:clr>
            <a:srgbClr val="F26B43"/>
          </p15:clr>
        </p15:guide>
        <p15:guide id="12" pos="4747">
          <p15:clr>
            <a:srgbClr val="F26B43"/>
          </p15:clr>
        </p15:guide>
        <p15:guide id="13" pos="4248">
          <p15:clr>
            <a:srgbClr val="F26B43"/>
          </p15:clr>
        </p15:guide>
        <p15:guide id="14" pos="4520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orient="horz" pos="17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106086" y="5080375"/>
            <a:ext cx="7150121" cy="522808"/>
          </a:xfrm>
        </p:spPr>
        <p:txBody>
          <a:bodyPr/>
          <a:lstStyle/>
          <a:p>
            <a:r>
              <a:rPr lang="sv-SE" dirty="0" smtClean="0"/>
              <a:t>Eiríkur Einarsson, områdeschef Livsmedelsverket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06087" y="3054866"/>
            <a:ext cx="7150120" cy="2025509"/>
          </a:xfrm>
        </p:spPr>
        <p:txBody>
          <a:bodyPr/>
          <a:lstStyle/>
          <a:p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Livsmedelsförsörjning </a:t>
            </a:r>
            <a:r>
              <a:rPr lang="sv-SE" dirty="0"/>
              <a:t>ur ett </a:t>
            </a:r>
            <a:r>
              <a:rPr lang="sv-SE" dirty="0" smtClean="0"/>
              <a:t>myndighetsperspektiv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04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02" y="3073994"/>
            <a:ext cx="2605160" cy="227920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051" y="884586"/>
            <a:ext cx="4162813" cy="252425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5" y="1816776"/>
            <a:ext cx="4507606" cy="65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2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3200" dirty="0" smtClean="0"/>
              <a:t>På </a:t>
            </a:r>
            <a:r>
              <a:rPr lang="sv-SE" sz="3200" dirty="0"/>
              <a:t>lokal och regional nivå </a:t>
            </a:r>
            <a:r>
              <a:rPr lang="sv-SE" sz="3200" dirty="0" smtClean="0"/>
              <a:t>arbeta </a:t>
            </a:r>
            <a:r>
              <a:rPr lang="sv-SE" sz="3200" dirty="0"/>
              <a:t>med att identifiera samhällsviktiga verksamheter inom livsmedelsförsörjning samt ta fram </a:t>
            </a:r>
            <a:r>
              <a:rPr lang="sv-SE" sz="3200" dirty="0" smtClean="0"/>
              <a:t>beredskapsplaner</a:t>
            </a:r>
          </a:p>
          <a:p>
            <a:r>
              <a:rPr lang="sv-SE" sz="3200" dirty="0" smtClean="0"/>
              <a:t>Ansvar </a:t>
            </a:r>
            <a:r>
              <a:rPr lang="sv-SE" sz="3200" dirty="0"/>
              <a:t>och rollfördelning mellan kommunerna, regionerna, länsstyrelserna och nationella myndigheter </a:t>
            </a:r>
            <a:r>
              <a:rPr lang="sv-SE" sz="3200" dirty="0" smtClean="0"/>
              <a:t>klargörs </a:t>
            </a:r>
            <a:r>
              <a:rPr lang="sv-SE" sz="3200" dirty="0"/>
              <a:t>inom livsmedelsförsörjningsberedskapen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sv-SE" dirty="0"/>
              <a:t>God </a:t>
            </a:r>
            <a:r>
              <a:rPr lang="sv-SE" dirty="0" smtClean="0"/>
              <a:t>myndighetssamverkan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265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v-SE" sz="2400" dirty="0" smtClean="0"/>
              <a:t>Analysera </a:t>
            </a:r>
            <a:r>
              <a:rPr lang="sv-SE" sz="2400" dirty="0"/>
              <a:t>mängden livsmedel som behöver finnas tillgänglig för att en tillräcklig nivå för livsmedelsförsörjning ska kunna upprätthållas under en </a:t>
            </a:r>
            <a:r>
              <a:rPr lang="sv-SE" sz="2400" dirty="0" smtClean="0"/>
              <a:t>tre </a:t>
            </a:r>
            <a:r>
              <a:rPr lang="sv-SE" sz="2400" dirty="0"/>
              <a:t>månader </a:t>
            </a:r>
            <a:endParaRPr lang="sv-SE" sz="2400" dirty="0" smtClean="0"/>
          </a:p>
          <a:p>
            <a:r>
              <a:rPr lang="sv-SE" sz="2400" dirty="0" smtClean="0"/>
              <a:t>Kartlägga </a:t>
            </a:r>
            <a:r>
              <a:rPr lang="sv-SE" sz="2400" dirty="0"/>
              <a:t>strategiska varor i hela livsmedelskedjan samt identifiera totalförsvarsviktig </a:t>
            </a:r>
            <a:r>
              <a:rPr lang="sv-SE" sz="2400" dirty="0" smtClean="0"/>
              <a:t>verksamhet</a:t>
            </a:r>
          </a:p>
          <a:p>
            <a:r>
              <a:rPr lang="sv-SE" sz="2400" dirty="0" smtClean="0"/>
              <a:t>Genomföra </a:t>
            </a:r>
            <a:r>
              <a:rPr lang="sv-SE" sz="2400" dirty="0"/>
              <a:t>en fördjupad analys över nödvändiga varor och förnödenheter som finns i fredstid och hur dessa varor flödar i </a:t>
            </a:r>
            <a:r>
              <a:rPr lang="sv-SE" sz="2400" dirty="0" smtClean="0"/>
              <a:t>livsmedelskedjan</a:t>
            </a:r>
          </a:p>
          <a:p>
            <a:r>
              <a:rPr lang="sv-SE" sz="2400" dirty="0" smtClean="0"/>
              <a:t>Utreda lagring </a:t>
            </a:r>
            <a:r>
              <a:rPr lang="sv-SE" sz="2400" dirty="0"/>
              <a:t>för kortare </a:t>
            </a:r>
            <a:r>
              <a:rPr lang="sv-SE" sz="2400" dirty="0" smtClean="0"/>
              <a:t>tid</a:t>
            </a:r>
          </a:p>
          <a:p>
            <a:r>
              <a:rPr lang="sv-SE" sz="2400" dirty="0" smtClean="0"/>
              <a:t>En kontinuerlig kartläggning </a:t>
            </a:r>
            <a:r>
              <a:rPr lang="sv-SE" sz="2400" dirty="0"/>
              <a:t>av beroenden och sårbarheter inom försörjningsförmågan av livsmedel och dricksvatten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sv-SE" dirty="0"/>
              <a:t>Robust livsmedelskedja</a:t>
            </a:r>
          </a:p>
        </p:txBody>
      </p:sp>
    </p:spTree>
    <p:extLst>
      <p:ext uri="{BB962C8B-B14F-4D97-AF65-F5344CB8AC3E}">
        <p14:creationId xmlns:p14="http://schemas.microsoft.com/office/powerpoint/2010/main" val="203859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Analysera </a:t>
            </a:r>
            <a:r>
              <a:rPr lang="sv-SE" dirty="0"/>
              <a:t>förutsättningarna för ett ransoneringssystem av livsmedel, foder och </a:t>
            </a:r>
            <a:r>
              <a:rPr lang="sv-SE" dirty="0" smtClean="0"/>
              <a:t>insatsvaror</a:t>
            </a:r>
          </a:p>
          <a:p>
            <a:r>
              <a:rPr lang="sv-SE" dirty="0" smtClean="0"/>
              <a:t>En </a:t>
            </a:r>
            <a:r>
              <a:rPr lang="sv-SE" dirty="0"/>
              <a:t>förbättrad redundans och ökad robusthet av den mikrobiologiska analyskedjan och sjukdomsövervakningen inom </a:t>
            </a:r>
            <a:r>
              <a:rPr lang="sv-SE" dirty="0" smtClean="0"/>
              <a:t>veterinärmedicin</a:t>
            </a:r>
          </a:p>
          <a:p>
            <a:r>
              <a:rPr lang="sv-SE" dirty="0" smtClean="0"/>
              <a:t>En </a:t>
            </a:r>
            <a:r>
              <a:rPr lang="sv-SE" dirty="0"/>
              <a:t>utökad uthållighet och förmåga att upprätthålla en god analyskapacitet för kemiska, mikrobiologiska och radiologiska </a:t>
            </a:r>
            <a:r>
              <a:rPr lang="sv-SE" dirty="0" smtClean="0"/>
              <a:t>analyser</a:t>
            </a:r>
          </a:p>
          <a:p>
            <a:r>
              <a:rPr lang="sv-SE" dirty="0" smtClean="0"/>
              <a:t>Säkerställa </a:t>
            </a:r>
            <a:r>
              <a:rPr lang="sv-SE" dirty="0"/>
              <a:t>tillgången till kemikalier och reservdelar för dricksvattenproduktion samt förmåga till reparation och återuppbyggnad </a:t>
            </a:r>
          </a:p>
          <a:p>
            <a:r>
              <a:rPr lang="sv-SE" dirty="0" smtClean="0"/>
              <a:t>Insatserna </a:t>
            </a:r>
            <a:r>
              <a:rPr lang="sv-SE" dirty="0"/>
              <a:t>att säkerställa tillgången till dricksvatten genom reservvattentäkter vid höjd beredskap och </a:t>
            </a:r>
            <a:r>
              <a:rPr lang="sv-SE" dirty="0" smtClean="0"/>
              <a:t>krig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sv-SE" dirty="0"/>
              <a:t>Fungerande </a:t>
            </a:r>
            <a:r>
              <a:rPr lang="sv-SE" dirty="0" smtClean="0"/>
              <a:t>infrastruktur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932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Utveckla den privat-offentlig samverkan samt näringslivets medverkan i den framtida beredskapsplaneringen</a:t>
            </a:r>
          </a:p>
          <a:p>
            <a:r>
              <a:rPr lang="sv-SE" sz="2400" dirty="0" smtClean="0"/>
              <a:t>Att </a:t>
            </a:r>
            <a:r>
              <a:rPr lang="sv-SE" sz="2400" dirty="0"/>
              <a:t>långsiktigt kartlägga och utveckla i vilken omfattning totalförsvarsviktiga företag vid höjd beredskap och krig ska kunna leverera varor och tjänster för en tryggad livsmedelsförsörjning</a:t>
            </a:r>
          </a:p>
          <a:p>
            <a:r>
              <a:rPr lang="sv-SE" sz="2400" dirty="0" smtClean="0"/>
              <a:t>Frivilliga samarbetsformer inom </a:t>
            </a:r>
            <a:r>
              <a:rPr lang="sv-SE" sz="2400" dirty="0"/>
              <a:t>beredskapsplaneringen </a:t>
            </a:r>
            <a:r>
              <a:rPr lang="sv-SE" sz="2400" dirty="0" smtClean="0"/>
              <a:t>samt ekonomiska förutsättningar för beredskapsåtgärder som inte är motiverade av marknadsskäl</a:t>
            </a:r>
          </a:p>
          <a:p>
            <a:endParaRPr lang="sv-SE" sz="2400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sv-SE" dirty="0"/>
              <a:t>Planering med det </a:t>
            </a:r>
            <a:r>
              <a:rPr lang="sv-SE" dirty="0" smtClean="0"/>
              <a:t>privata </a:t>
            </a:r>
            <a:r>
              <a:rPr lang="sv-SE" dirty="0"/>
              <a:t>näringslivet</a:t>
            </a:r>
          </a:p>
        </p:txBody>
      </p:sp>
    </p:spTree>
    <p:extLst>
      <p:ext uri="{BB962C8B-B14F-4D97-AF65-F5344CB8AC3E}">
        <p14:creationId xmlns:p14="http://schemas.microsoft.com/office/powerpoint/2010/main" val="379583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endParaRPr lang="sv-SE" dirty="0" smtClean="0"/>
          </a:p>
          <a:p>
            <a:pPr fontAlgn="base"/>
            <a:r>
              <a:rPr lang="sv-SE" sz="2800" dirty="0" smtClean="0"/>
              <a:t>Regeringen </a:t>
            </a:r>
            <a:r>
              <a:rPr lang="sv-SE" sz="2800" dirty="0"/>
              <a:t>avsätter </a:t>
            </a:r>
            <a:r>
              <a:rPr lang="sv-SE" sz="2800" dirty="0" smtClean="0"/>
              <a:t>stora belopp till </a:t>
            </a:r>
            <a:r>
              <a:rPr lang="sv-SE" sz="2800" dirty="0"/>
              <a:t>området de kommande </a:t>
            </a:r>
            <a:r>
              <a:rPr lang="sv-SE" sz="2800" dirty="0" smtClean="0"/>
              <a:t>åren</a:t>
            </a:r>
            <a:endParaRPr lang="sv-SE" sz="2800" dirty="0"/>
          </a:p>
          <a:p>
            <a:pPr fontAlgn="base"/>
            <a:r>
              <a:rPr lang="sv-SE" sz="2800" dirty="0" smtClean="0"/>
              <a:t>Dessa </a:t>
            </a:r>
            <a:r>
              <a:rPr lang="sv-SE" sz="2800" dirty="0"/>
              <a:t>medel fördelas på hela livsmedelssektorn, varav Livsmedelsverket är en del.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Livsmedelssektorn är prioriterad inom civilt försvar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125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066669"/>
              </p:ext>
            </p:extLst>
          </p:nvPr>
        </p:nvGraphicFramePr>
        <p:xfrm>
          <a:off x="623888" y="1916113"/>
          <a:ext cx="1094105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Ökade anslag till civilt försvar </a:t>
            </a:r>
            <a:r>
              <a:rPr lang="sv-SE" smtClean="0"/>
              <a:t>- livsmedelssektorn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232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 smtClean="0"/>
              <a:t>Den framtida </a:t>
            </a:r>
            <a:r>
              <a:rPr lang="sv-SE" sz="2400" dirty="0"/>
              <a:t>beredskapsplaneringen inom livsmedelsförsörjningen </a:t>
            </a:r>
            <a:r>
              <a:rPr lang="sv-SE" sz="2400" dirty="0" smtClean="0"/>
              <a:t>– en fråga om försörjningsförmågan</a:t>
            </a:r>
          </a:p>
          <a:p>
            <a:r>
              <a:rPr lang="sv-SE" sz="2400" dirty="0" smtClean="0"/>
              <a:t>Försörjningsförmågan är uppnådd först då befolkningen </a:t>
            </a:r>
            <a:r>
              <a:rPr lang="sv-SE" sz="2400" dirty="0"/>
              <a:t>får livsmedel och dricksvatten för att upprätthålla sin </a:t>
            </a:r>
            <a:r>
              <a:rPr lang="sv-SE" sz="2400" dirty="0" smtClean="0"/>
              <a:t>hälsa</a:t>
            </a:r>
          </a:p>
          <a:p>
            <a:r>
              <a:rPr lang="sv-SE" sz="2400" dirty="0" smtClean="0"/>
              <a:t>En viktigt utgångspunkt är att </a:t>
            </a:r>
            <a:r>
              <a:rPr lang="sv-SE" sz="2400" dirty="0"/>
              <a:t>utreda vilken kost som tillgodoser de näringsfysiologiska kraven i händelse av höjd </a:t>
            </a:r>
            <a:r>
              <a:rPr lang="sv-SE" sz="2400" dirty="0" smtClean="0"/>
              <a:t>beredskap</a:t>
            </a:r>
          </a:p>
          <a:p>
            <a:r>
              <a:rPr lang="sv-SE" sz="2400" dirty="0" smtClean="0"/>
              <a:t>Försörjningsförmågan ställer krav på </a:t>
            </a:r>
            <a:r>
              <a:rPr lang="sv-SE" sz="2400" dirty="0"/>
              <a:t>god myndighetssamverkan, robust livsmedelskedja, fungerande infrastruktur och en gemensam planering med det privata näringslivet</a:t>
            </a:r>
            <a:endParaRPr lang="sv-SE" sz="2400" dirty="0" smtClean="0"/>
          </a:p>
          <a:p>
            <a:endParaRPr lang="sv-SE" sz="2400" dirty="0" smtClean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sv-SE" dirty="0" smtClean="0"/>
              <a:t>Sammanfattning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821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22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Livsmedelsverket</a:t>
            </a:r>
            <a:r>
              <a:rPr lang="sv-SE" dirty="0"/>
              <a:t>, Jordbruksverket och SVA </a:t>
            </a:r>
            <a:r>
              <a:rPr lang="sv-SE" dirty="0" smtClean="0"/>
              <a:t>har tagit fram underlag </a:t>
            </a:r>
            <a:r>
              <a:rPr lang="sv-SE" dirty="0"/>
              <a:t>för den fortsatta inriktningen av det civila försvaret inom områdena livsmedels- och dricksvattenförsörjning</a:t>
            </a:r>
          </a:p>
          <a:p>
            <a:r>
              <a:rPr lang="sv-SE" dirty="0" smtClean="0"/>
              <a:t>Rapporten, Livskraft </a:t>
            </a:r>
            <a:r>
              <a:rPr lang="sv-SE" dirty="0"/>
              <a:t>– mätt och frisk, </a:t>
            </a:r>
            <a:r>
              <a:rPr lang="sv-SE" dirty="0" smtClean="0"/>
              <a:t>lämnades till regeringen 2 </a:t>
            </a:r>
            <a:r>
              <a:rPr lang="sv-SE" dirty="0"/>
              <a:t>mars 2020</a:t>
            </a:r>
          </a:p>
          <a:p>
            <a:r>
              <a:rPr lang="sv-SE" dirty="0" smtClean="0"/>
              <a:t>Den omfattas av sekretess men det finns en öppen sammanfattning som finns tillgänglig via </a:t>
            </a:r>
            <a:r>
              <a:rPr lang="sv-SE" smtClean="0"/>
              <a:t>Livsmedelsverkets </a:t>
            </a:r>
            <a:r>
              <a:rPr lang="sv-SE" smtClean="0"/>
              <a:t>hemsida</a:t>
            </a:r>
            <a:endParaRPr lang="sv-SE" dirty="0" smtClean="0"/>
          </a:p>
          <a:p>
            <a:r>
              <a:rPr lang="sv-SE" dirty="0" smtClean="0"/>
              <a:t>Ny reformerad beredskapsplaneringen inom </a:t>
            </a:r>
            <a:r>
              <a:rPr lang="sv-SE" dirty="0"/>
              <a:t>livsmedelsförsörjningen</a:t>
            </a:r>
            <a:r>
              <a:rPr lang="sv-SE" dirty="0" smtClean="0"/>
              <a:t> med fokus på försörjningsförmågan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Livskraft – mätt </a:t>
            </a:r>
            <a:r>
              <a:rPr lang="sv-SE" dirty="0"/>
              <a:t>och </a:t>
            </a:r>
            <a:r>
              <a:rPr lang="sv-SE" dirty="0" smtClean="0"/>
              <a:t>frisk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014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type="subTitle" idx="1"/>
          </p:nvPr>
        </p:nvSpPr>
        <p:spPr>
          <a:xfrm>
            <a:off x="623888" y="3166711"/>
            <a:ext cx="10944225" cy="173254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sv-SE" sz="2800" dirty="0" smtClean="0"/>
              <a:t>Att </a:t>
            </a:r>
            <a:r>
              <a:rPr lang="sv-SE" sz="2800" dirty="0"/>
              <a:t>tillse </a:t>
            </a:r>
            <a:r>
              <a:rPr lang="sv-SE" sz="2800" dirty="0" smtClean="0"/>
              <a:t>att hela </a:t>
            </a:r>
            <a:r>
              <a:rPr lang="sv-SE" sz="2800" dirty="0"/>
              <a:t>befolkningen har tillgång till den mängd och sammansättning av säkra </a:t>
            </a:r>
            <a:r>
              <a:rPr lang="sv-SE" sz="2800" dirty="0" smtClean="0"/>
              <a:t>livsmedel, inklusive </a:t>
            </a:r>
            <a:r>
              <a:rPr lang="sv-SE" sz="2800" dirty="0"/>
              <a:t>dricksvatten, som behövs för att upprätthålla sin hälsa under minst </a:t>
            </a:r>
            <a:r>
              <a:rPr lang="sv-SE" sz="2800" dirty="0" smtClean="0"/>
              <a:t>en tremånadersperiod </a:t>
            </a:r>
            <a:r>
              <a:rPr lang="sv-SE" sz="2800" dirty="0"/>
              <a:t>av höjd beredskap </a:t>
            </a:r>
            <a:r>
              <a:rPr lang="sv-SE" sz="2800" dirty="0" smtClean="0"/>
              <a:t>och/eller samhällsstörning</a:t>
            </a:r>
            <a:endParaRPr lang="sv-SE" sz="280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sv-SE" dirty="0" smtClean="0"/>
              <a:t>Försörjningsförmåga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957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ktangel med rundade hörn 38"/>
          <p:cNvSpPr/>
          <p:nvPr/>
        </p:nvSpPr>
        <p:spPr>
          <a:xfrm>
            <a:off x="623888" y="2327564"/>
            <a:ext cx="9486467" cy="252182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sv-SE" dirty="0" smtClean="0"/>
              <a:t>Försörjningsförmågan</a:t>
            </a:r>
            <a:endParaRPr lang="sv-SE" dirty="0"/>
          </a:p>
        </p:txBody>
      </p:sp>
      <p:sp>
        <p:nvSpPr>
          <p:cNvPr id="5" name="Rektangel med rundade hörn 4"/>
          <p:cNvSpPr/>
          <p:nvPr/>
        </p:nvSpPr>
        <p:spPr>
          <a:xfrm>
            <a:off x="1260763" y="2770909"/>
            <a:ext cx="1454727" cy="1676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Primär-produktion</a:t>
            </a:r>
            <a:endParaRPr lang="sv-SE" b="1" dirty="0"/>
          </a:p>
        </p:txBody>
      </p:sp>
      <p:sp>
        <p:nvSpPr>
          <p:cNvPr id="9" name="Rektangel med rundade hörn 8"/>
          <p:cNvSpPr/>
          <p:nvPr/>
        </p:nvSpPr>
        <p:spPr>
          <a:xfrm>
            <a:off x="3546763" y="2770909"/>
            <a:ext cx="1454727" cy="1676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Förädling</a:t>
            </a:r>
          </a:p>
          <a:p>
            <a:pPr algn="ctr"/>
            <a:r>
              <a:rPr lang="sv-SE" dirty="0" smtClean="0"/>
              <a:t>-------</a:t>
            </a:r>
          </a:p>
          <a:p>
            <a:pPr algn="ctr"/>
            <a:r>
              <a:rPr lang="sv-SE" b="1" dirty="0" smtClean="0"/>
              <a:t>Livsmedels-industrin</a:t>
            </a:r>
            <a:endParaRPr lang="sv-SE" b="1" dirty="0"/>
          </a:p>
        </p:txBody>
      </p:sp>
      <p:sp>
        <p:nvSpPr>
          <p:cNvPr id="10" name="Rektangel med rundade hörn 9"/>
          <p:cNvSpPr/>
          <p:nvPr/>
        </p:nvSpPr>
        <p:spPr>
          <a:xfrm>
            <a:off x="5832763" y="2770909"/>
            <a:ext cx="1454727" cy="1676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Lager</a:t>
            </a:r>
          </a:p>
          <a:p>
            <a:pPr algn="ctr"/>
            <a:r>
              <a:rPr lang="sv-SE" dirty="0" smtClean="0"/>
              <a:t>-------</a:t>
            </a:r>
          </a:p>
          <a:p>
            <a:pPr algn="ctr"/>
            <a:r>
              <a:rPr lang="sv-SE" b="1" dirty="0" smtClean="0"/>
              <a:t>Dagligvaru-handeln</a:t>
            </a:r>
          </a:p>
          <a:p>
            <a:pPr algn="ctr"/>
            <a:r>
              <a:rPr lang="sv-SE" b="1" dirty="0" smtClean="0"/>
              <a:t>Storkök</a:t>
            </a:r>
            <a:endParaRPr lang="sv-SE" b="1" dirty="0"/>
          </a:p>
        </p:txBody>
      </p:sp>
      <p:sp>
        <p:nvSpPr>
          <p:cNvPr id="11" name="Rektangel med rundade hörn 10"/>
          <p:cNvSpPr/>
          <p:nvPr/>
        </p:nvSpPr>
        <p:spPr>
          <a:xfrm>
            <a:off x="8118763" y="2770909"/>
            <a:ext cx="1454727" cy="1676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Butik</a:t>
            </a:r>
          </a:p>
          <a:p>
            <a:pPr algn="ctr"/>
            <a:r>
              <a:rPr lang="sv-SE" dirty="0" smtClean="0"/>
              <a:t>-------</a:t>
            </a:r>
          </a:p>
          <a:p>
            <a:pPr algn="ctr"/>
            <a:r>
              <a:rPr lang="sv-SE" b="1" dirty="0" smtClean="0"/>
              <a:t>Storkök</a:t>
            </a:r>
          </a:p>
          <a:p>
            <a:pPr algn="ctr"/>
            <a:r>
              <a:rPr lang="sv-SE" b="1" dirty="0" smtClean="0"/>
              <a:t>Restaurang</a:t>
            </a:r>
            <a:endParaRPr lang="sv-SE" b="1" dirty="0"/>
          </a:p>
        </p:txBody>
      </p:sp>
      <p:sp>
        <p:nvSpPr>
          <p:cNvPr id="12" name="Freeform 247"/>
          <p:cNvSpPr>
            <a:spLocks noEditPoints="1"/>
          </p:cNvSpPr>
          <p:nvPr/>
        </p:nvSpPr>
        <p:spPr bwMode="auto">
          <a:xfrm>
            <a:off x="10677459" y="2539914"/>
            <a:ext cx="350324" cy="381790"/>
          </a:xfrm>
          <a:custGeom>
            <a:avLst/>
            <a:gdLst>
              <a:gd name="T0" fmla="*/ 130 w 167"/>
              <a:gd name="T1" fmla="*/ 46 h 182"/>
              <a:gd name="T2" fmla="*/ 127 w 167"/>
              <a:gd name="T3" fmla="*/ 28 h 182"/>
              <a:gd name="T4" fmla="*/ 117 w 167"/>
              <a:gd name="T5" fmla="*/ 13 h 182"/>
              <a:gd name="T6" fmla="*/ 102 w 167"/>
              <a:gd name="T7" fmla="*/ 4 h 182"/>
              <a:gd name="T8" fmla="*/ 85 w 167"/>
              <a:gd name="T9" fmla="*/ 0 h 182"/>
              <a:gd name="T10" fmla="*/ 75 w 167"/>
              <a:gd name="T11" fmla="*/ 2 h 182"/>
              <a:gd name="T12" fmla="*/ 59 w 167"/>
              <a:gd name="T13" fmla="*/ 8 h 182"/>
              <a:gd name="T14" fmla="*/ 46 w 167"/>
              <a:gd name="T15" fmla="*/ 21 h 182"/>
              <a:gd name="T16" fmla="*/ 39 w 167"/>
              <a:gd name="T17" fmla="*/ 38 h 182"/>
              <a:gd name="T18" fmla="*/ 39 w 167"/>
              <a:gd name="T19" fmla="*/ 46 h 182"/>
              <a:gd name="T20" fmla="*/ 42 w 167"/>
              <a:gd name="T21" fmla="*/ 64 h 182"/>
              <a:gd name="T22" fmla="*/ 52 w 167"/>
              <a:gd name="T23" fmla="*/ 78 h 182"/>
              <a:gd name="T24" fmla="*/ 67 w 167"/>
              <a:gd name="T25" fmla="*/ 88 h 182"/>
              <a:gd name="T26" fmla="*/ 85 w 167"/>
              <a:gd name="T27" fmla="*/ 91 h 182"/>
              <a:gd name="T28" fmla="*/ 93 w 167"/>
              <a:gd name="T29" fmla="*/ 91 h 182"/>
              <a:gd name="T30" fmla="*/ 109 w 167"/>
              <a:gd name="T31" fmla="*/ 83 h 182"/>
              <a:gd name="T32" fmla="*/ 122 w 167"/>
              <a:gd name="T33" fmla="*/ 72 h 182"/>
              <a:gd name="T34" fmla="*/ 128 w 167"/>
              <a:gd name="T35" fmla="*/ 56 h 182"/>
              <a:gd name="T36" fmla="*/ 167 w 167"/>
              <a:gd name="T37" fmla="*/ 151 h 182"/>
              <a:gd name="T38" fmla="*/ 166 w 167"/>
              <a:gd name="T39" fmla="*/ 130 h 182"/>
              <a:gd name="T40" fmla="*/ 159 w 167"/>
              <a:gd name="T41" fmla="*/ 108 h 182"/>
              <a:gd name="T42" fmla="*/ 148 w 167"/>
              <a:gd name="T43" fmla="*/ 91 h 182"/>
              <a:gd name="T44" fmla="*/ 133 w 167"/>
              <a:gd name="T45" fmla="*/ 85 h 182"/>
              <a:gd name="T46" fmla="*/ 127 w 167"/>
              <a:gd name="T47" fmla="*/ 85 h 182"/>
              <a:gd name="T48" fmla="*/ 112 w 167"/>
              <a:gd name="T49" fmla="*/ 93 h 182"/>
              <a:gd name="T50" fmla="*/ 93 w 167"/>
              <a:gd name="T51" fmla="*/ 99 h 182"/>
              <a:gd name="T52" fmla="*/ 85 w 167"/>
              <a:gd name="T53" fmla="*/ 101 h 182"/>
              <a:gd name="T54" fmla="*/ 68 w 167"/>
              <a:gd name="T55" fmla="*/ 98 h 182"/>
              <a:gd name="T56" fmla="*/ 47 w 167"/>
              <a:gd name="T57" fmla="*/ 86 h 182"/>
              <a:gd name="T58" fmla="*/ 42 w 167"/>
              <a:gd name="T59" fmla="*/ 85 h 182"/>
              <a:gd name="T60" fmla="*/ 29 w 167"/>
              <a:gd name="T61" fmla="*/ 86 h 182"/>
              <a:gd name="T62" fmla="*/ 13 w 167"/>
              <a:gd name="T63" fmla="*/ 98 h 182"/>
              <a:gd name="T64" fmla="*/ 5 w 167"/>
              <a:gd name="T65" fmla="*/ 119 h 182"/>
              <a:gd name="T66" fmla="*/ 0 w 167"/>
              <a:gd name="T67" fmla="*/ 151 h 182"/>
              <a:gd name="T68" fmla="*/ 2 w 167"/>
              <a:gd name="T69" fmla="*/ 160 h 182"/>
              <a:gd name="T70" fmla="*/ 5 w 167"/>
              <a:gd name="T71" fmla="*/ 169 h 182"/>
              <a:gd name="T72" fmla="*/ 15 w 167"/>
              <a:gd name="T73" fmla="*/ 177 h 182"/>
              <a:gd name="T74" fmla="*/ 26 w 167"/>
              <a:gd name="T75" fmla="*/ 182 h 182"/>
              <a:gd name="T76" fmla="*/ 137 w 167"/>
              <a:gd name="T77" fmla="*/ 182 h 182"/>
              <a:gd name="T78" fmla="*/ 143 w 167"/>
              <a:gd name="T79" fmla="*/ 182 h 182"/>
              <a:gd name="T80" fmla="*/ 154 w 167"/>
              <a:gd name="T81" fmla="*/ 177 h 182"/>
              <a:gd name="T82" fmla="*/ 163 w 167"/>
              <a:gd name="T83" fmla="*/ 169 h 182"/>
              <a:gd name="T84" fmla="*/ 167 w 167"/>
              <a:gd name="T85" fmla="*/ 16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7" h="182">
                <a:moveTo>
                  <a:pt x="130" y="46"/>
                </a:moveTo>
                <a:lnTo>
                  <a:pt x="130" y="46"/>
                </a:lnTo>
                <a:lnTo>
                  <a:pt x="128" y="38"/>
                </a:lnTo>
                <a:lnTo>
                  <a:pt x="127" y="28"/>
                </a:lnTo>
                <a:lnTo>
                  <a:pt x="122" y="21"/>
                </a:lnTo>
                <a:lnTo>
                  <a:pt x="117" y="13"/>
                </a:lnTo>
                <a:lnTo>
                  <a:pt x="109" y="8"/>
                </a:lnTo>
                <a:lnTo>
                  <a:pt x="102" y="4"/>
                </a:lnTo>
                <a:lnTo>
                  <a:pt x="93" y="2"/>
                </a:lnTo>
                <a:lnTo>
                  <a:pt x="85" y="0"/>
                </a:lnTo>
                <a:lnTo>
                  <a:pt x="85" y="0"/>
                </a:lnTo>
                <a:lnTo>
                  <a:pt x="75" y="2"/>
                </a:lnTo>
                <a:lnTo>
                  <a:pt x="67" y="4"/>
                </a:lnTo>
                <a:lnTo>
                  <a:pt x="59" y="8"/>
                </a:lnTo>
                <a:lnTo>
                  <a:pt x="52" y="13"/>
                </a:lnTo>
                <a:lnTo>
                  <a:pt x="46" y="21"/>
                </a:lnTo>
                <a:lnTo>
                  <a:pt x="42" y="28"/>
                </a:lnTo>
                <a:lnTo>
                  <a:pt x="39" y="38"/>
                </a:lnTo>
                <a:lnTo>
                  <a:pt x="39" y="46"/>
                </a:lnTo>
                <a:lnTo>
                  <a:pt x="39" y="46"/>
                </a:lnTo>
                <a:lnTo>
                  <a:pt x="39" y="56"/>
                </a:lnTo>
                <a:lnTo>
                  <a:pt x="42" y="64"/>
                </a:lnTo>
                <a:lnTo>
                  <a:pt x="46" y="72"/>
                </a:lnTo>
                <a:lnTo>
                  <a:pt x="52" y="78"/>
                </a:lnTo>
                <a:lnTo>
                  <a:pt x="59" y="83"/>
                </a:lnTo>
                <a:lnTo>
                  <a:pt x="67" y="88"/>
                </a:lnTo>
                <a:lnTo>
                  <a:pt x="75" y="91"/>
                </a:lnTo>
                <a:lnTo>
                  <a:pt x="85" y="91"/>
                </a:lnTo>
                <a:lnTo>
                  <a:pt x="85" y="91"/>
                </a:lnTo>
                <a:lnTo>
                  <a:pt x="93" y="91"/>
                </a:lnTo>
                <a:lnTo>
                  <a:pt x="102" y="88"/>
                </a:lnTo>
                <a:lnTo>
                  <a:pt x="109" y="83"/>
                </a:lnTo>
                <a:lnTo>
                  <a:pt x="117" y="78"/>
                </a:lnTo>
                <a:lnTo>
                  <a:pt x="122" y="72"/>
                </a:lnTo>
                <a:lnTo>
                  <a:pt x="127" y="64"/>
                </a:lnTo>
                <a:lnTo>
                  <a:pt x="128" y="56"/>
                </a:lnTo>
                <a:lnTo>
                  <a:pt x="130" y="46"/>
                </a:lnTo>
                <a:close/>
                <a:moveTo>
                  <a:pt x="167" y="151"/>
                </a:moveTo>
                <a:lnTo>
                  <a:pt x="167" y="151"/>
                </a:lnTo>
                <a:lnTo>
                  <a:pt x="166" y="130"/>
                </a:lnTo>
                <a:lnTo>
                  <a:pt x="164" y="119"/>
                </a:lnTo>
                <a:lnTo>
                  <a:pt x="159" y="108"/>
                </a:lnTo>
                <a:lnTo>
                  <a:pt x="154" y="98"/>
                </a:lnTo>
                <a:lnTo>
                  <a:pt x="148" y="91"/>
                </a:lnTo>
                <a:lnTo>
                  <a:pt x="138" y="86"/>
                </a:lnTo>
                <a:lnTo>
                  <a:pt x="133" y="85"/>
                </a:lnTo>
                <a:lnTo>
                  <a:pt x="127" y="85"/>
                </a:lnTo>
                <a:lnTo>
                  <a:pt x="127" y="85"/>
                </a:lnTo>
                <a:lnTo>
                  <a:pt x="122" y="86"/>
                </a:lnTo>
                <a:lnTo>
                  <a:pt x="112" y="93"/>
                </a:lnTo>
                <a:lnTo>
                  <a:pt x="99" y="98"/>
                </a:lnTo>
                <a:lnTo>
                  <a:pt x="93" y="99"/>
                </a:lnTo>
                <a:lnTo>
                  <a:pt x="85" y="101"/>
                </a:lnTo>
                <a:lnTo>
                  <a:pt x="85" y="101"/>
                </a:lnTo>
                <a:lnTo>
                  <a:pt x="76" y="99"/>
                </a:lnTo>
                <a:lnTo>
                  <a:pt x="68" y="98"/>
                </a:lnTo>
                <a:lnTo>
                  <a:pt x="55" y="93"/>
                </a:lnTo>
                <a:lnTo>
                  <a:pt x="47" y="86"/>
                </a:lnTo>
                <a:lnTo>
                  <a:pt x="42" y="85"/>
                </a:lnTo>
                <a:lnTo>
                  <a:pt x="42" y="85"/>
                </a:lnTo>
                <a:lnTo>
                  <a:pt x="36" y="85"/>
                </a:lnTo>
                <a:lnTo>
                  <a:pt x="29" y="86"/>
                </a:lnTo>
                <a:lnTo>
                  <a:pt x="21" y="91"/>
                </a:lnTo>
                <a:lnTo>
                  <a:pt x="13" y="98"/>
                </a:lnTo>
                <a:lnTo>
                  <a:pt x="8" y="108"/>
                </a:lnTo>
                <a:lnTo>
                  <a:pt x="5" y="119"/>
                </a:lnTo>
                <a:lnTo>
                  <a:pt x="2" y="130"/>
                </a:lnTo>
                <a:lnTo>
                  <a:pt x="0" y="151"/>
                </a:lnTo>
                <a:lnTo>
                  <a:pt x="0" y="151"/>
                </a:lnTo>
                <a:lnTo>
                  <a:pt x="2" y="160"/>
                </a:lnTo>
                <a:lnTo>
                  <a:pt x="3" y="164"/>
                </a:lnTo>
                <a:lnTo>
                  <a:pt x="5" y="169"/>
                </a:lnTo>
                <a:lnTo>
                  <a:pt x="10" y="174"/>
                </a:lnTo>
                <a:lnTo>
                  <a:pt x="15" y="177"/>
                </a:lnTo>
                <a:lnTo>
                  <a:pt x="20" y="181"/>
                </a:lnTo>
                <a:lnTo>
                  <a:pt x="26" y="182"/>
                </a:lnTo>
                <a:lnTo>
                  <a:pt x="33" y="182"/>
                </a:lnTo>
                <a:lnTo>
                  <a:pt x="137" y="182"/>
                </a:lnTo>
                <a:lnTo>
                  <a:pt x="137" y="182"/>
                </a:lnTo>
                <a:lnTo>
                  <a:pt x="143" y="182"/>
                </a:lnTo>
                <a:lnTo>
                  <a:pt x="150" y="181"/>
                </a:lnTo>
                <a:lnTo>
                  <a:pt x="154" y="177"/>
                </a:lnTo>
                <a:lnTo>
                  <a:pt x="159" y="174"/>
                </a:lnTo>
                <a:lnTo>
                  <a:pt x="163" y="169"/>
                </a:lnTo>
                <a:lnTo>
                  <a:pt x="166" y="164"/>
                </a:lnTo>
                <a:lnTo>
                  <a:pt x="167" y="160"/>
                </a:lnTo>
                <a:lnTo>
                  <a:pt x="167" y="15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13" name="Freeform 247"/>
          <p:cNvSpPr>
            <a:spLocks noEditPoints="1"/>
          </p:cNvSpPr>
          <p:nvPr/>
        </p:nvSpPr>
        <p:spPr bwMode="auto">
          <a:xfrm>
            <a:off x="10677459" y="3401393"/>
            <a:ext cx="350324" cy="381790"/>
          </a:xfrm>
          <a:custGeom>
            <a:avLst/>
            <a:gdLst>
              <a:gd name="T0" fmla="*/ 130 w 167"/>
              <a:gd name="T1" fmla="*/ 46 h 182"/>
              <a:gd name="T2" fmla="*/ 127 w 167"/>
              <a:gd name="T3" fmla="*/ 28 h 182"/>
              <a:gd name="T4" fmla="*/ 117 w 167"/>
              <a:gd name="T5" fmla="*/ 13 h 182"/>
              <a:gd name="T6" fmla="*/ 102 w 167"/>
              <a:gd name="T7" fmla="*/ 4 h 182"/>
              <a:gd name="T8" fmla="*/ 85 w 167"/>
              <a:gd name="T9" fmla="*/ 0 h 182"/>
              <a:gd name="T10" fmla="*/ 75 w 167"/>
              <a:gd name="T11" fmla="*/ 2 h 182"/>
              <a:gd name="T12" fmla="*/ 59 w 167"/>
              <a:gd name="T13" fmla="*/ 8 h 182"/>
              <a:gd name="T14" fmla="*/ 46 w 167"/>
              <a:gd name="T15" fmla="*/ 21 h 182"/>
              <a:gd name="T16" fmla="*/ 39 w 167"/>
              <a:gd name="T17" fmla="*/ 38 h 182"/>
              <a:gd name="T18" fmla="*/ 39 w 167"/>
              <a:gd name="T19" fmla="*/ 46 h 182"/>
              <a:gd name="T20" fmla="*/ 42 w 167"/>
              <a:gd name="T21" fmla="*/ 64 h 182"/>
              <a:gd name="T22" fmla="*/ 52 w 167"/>
              <a:gd name="T23" fmla="*/ 78 h 182"/>
              <a:gd name="T24" fmla="*/ 67 w 167"/>
              <a:gd name="T25" fmla="*/ 88 h 182"/>
              <a:gd name="T26" fmla="*/ 85 w 167"/>
              <a:gd name="T27" fmla="*/ 91 h 182"/>
              <a:gd name="T28" fmla="*/ 93 w 167"/>
              <a:gd name="T29" fmla="*/ 91 h 182"/>
              <a:gd name="T30" fmla="*/ 109 w 167"/>
              <a:gd name="T31" fmla="*/ 83 h 182"/>
              <a:gd name="T32" fmla="*/ 122 w 167"/>
              <a:gd name="T33" fmla="*/ 72 h 182"/>
              <a:gd name="T34" fmla="*/ 128 w 167"/>
              <a:gd name="T35" fmla="*/ 56 h 182"/>
              <a:gd name="T36" fmla="*/ 167 w 167"/>
              <a:gd name="T37" fmla="*/ 151 h 182"/>
              <a:gd name="T38" fmla="*/ 166 w 167"/>
              <a:gd name="T39" fmla="*/ 130 h 182"/>
              <a:gd name="T40" fmla="*/ 159 w 167"/>
              <a:gd name="T41" fmla="*/ 108 h 182"/>
              <a:gd name="T42" fmla="*/ 148 w 167"/>
              <a:gd name="T43" fmla="*/ 91 h 182"/>
              <a:gd name="T44" fmla="*/ 133 w 167"/>
              <a:gd name="T45" fmla="*/ 85 h 182"/>
              <a:gd name="T46" fmla="*/ 127 w 167"/>
              <a:gd name="T47" fmla="*/ 85 h 182"/>
              <a:gd name="T48" fmla="*/ 112 w 167"/>
              <a:gd name="T49" fmla="*/ 93 h 182"/>
              <a:gd name="T50" fmla="*/ 93 w 167"/>
              <a:gd name="T51" fmla="*/ 99 h 182"/>
              <a:gd name="T52" fmla="*/ 85 w 167"/>
              <a:gd name="T53" fmla="*/ 101 h 182"/>
              <a:gd name="T54" fmla="*/ 68 w 167"/>
              <a:gd name="T55" fmla="*/ 98 h 182"/>
              <a:gd name="T56" fmla="*/ 47 w 167"/>
              <a:gd name="T57" fmla="*/ 86 h 182"/>
              <a:gd name="T58" fmla="*/ 42 w 167"/>
              <a:gd name="T59" fmla="*/ 85 h 182"/>
              <a:gd name="T60" fmla="*/ 29 w 167"/>
              <a:gd name="T61" fmla="*/ 86 h 182"/>
              <a:gd name="T62" fmla="*/ 13 w 167"/>
              <a:gd name="T63" fmla="*/ 98 h 182"/>
              <a:gd name="T64" fmla="*/ 5 w 167"/>
              <a:gd name="T65" fmla="*/ 119 h 182"/>
              <a:gd name="T66" fmla="*/ 0 w 167"/>
              <a:gd name="T67" fmla="*/ 151 h 182"/>
              <a:gd name="T68" fmla="*/ 2 w 167"/>
              <a:gd name="T69" fmla="*/ 160 h 182"/>
              <a:gd name="T70" fmla="*/ 5 w 167"/>
              <a:gd name="T71" fmla="*/ 169 h 182"/>
              <a:gd name="T72" fmla="*/ 15 w 167"/>
              <a:gd name="T73" fmla="*/ 177 h 182"/>
              <a:gd name="T74" fmla="*/ 26 w 167"/>
              <a:gd name="T75" fmla="*/ 182 h 182"/>
              <a:gd name="T76" fmla="*/ 137 w 167"/>
              <a:gd name="T77" fmla="*/ 182 h 182"/>
              <a:gd name="T78" fmla="*/ 143 w 167"/>
              <a:gd name="T79" fmla="*/ 182 h 182"/>
              <a:gd name="T80" fmla="*/ 154 w 167"/>
              <a:gd name="T81" fmla="*/ 177 h 182"/>
              <a:gd name="T82" fmla="*/ 163 w 167"/>
              <a:gd name="T83" fmla="*/ 169 h 182"/>
              <a:gd name="T84" fmla="*/ 167 w 167"/>
              <a:gd name="T85" fmla="*/ 16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7" h="182">
                <a:moveTo>
                  <a:pt x="130" y="46"/>
                </a:moveTo>
                <a:lnTo>
                  <a:pt x="130" y="46"/>
                </a:lnTo>
                <a:lnTo>
                  <a:pt x="128" y="38"/>
                </a:lnTo>
                <a:lnTo>
                  <a:pt x="127" y="28"/>
                </a:lnTo>
                <a:lnTo>
                  <a:pt x="122" y="21"/>
                </a:lnTo>
                <a:lnTo>
                  <a:pt x="117" y="13"/>
                </a:lnTo>
                <a:lnTo>
                  <a:pt x="109" y="8"/>
                </a:lnTo>
                <a:lnTo>
                  <a:pt x="102" y="4"/>
                </a:lnTo>
                <a:lnTo>
                  <a:pt x="93" y="2"/>
                </a:lnTo>
                <a:lnTo>
                  <a:pt x="85" y="0"/>
                </a:lnTo>
                <a:lnTo>
                  <a:pt x="85" y="0"/>
                </a:lnTo>
                <a:lnTo>
                  <a:pt x="75" y="2"/>
                </a:lnTo>
                <a:lnTo>
                  <a:pt x="67" y="4"/>
                </a:lnTo>
                <a:lnTo>
                  <a:pt x="59" y="8"/>
                </a:lnTo>
                <a:lnTo>
                  <a:pt x="52" y="13"/>
                </a:lnTo>
                <a:lnTo>
                  <a:pt x="46" y="21"/>
                </a:lnTo>
                <a:lnTo>
                  <a:pt x="42" y="28"/>
                </a:lnTo>
                <a:lnTo>
                  <a:pt x="39" y="38"/>
                </a:lnTo>
                <a:lnTo>
                  <a:pt x="39" y="46"/>
                </a:lnTo>
                <a:lnTo>
                  <a:pt x="39" y="46"/>
                </a:lnTo>
                <a:lnTo>
                  <a:pt x="39" y="56"/>
                </a:lnTo>
                <a:lnTo>
                  <a:pt x="42" y="64"/>
                </a:lnTo>
                <a:lnTo>
                  <a:pt x="46" y="72"/>
                </a:lnTo>
                <a:lnTo>
                  <a:pt x="52" y="78"/>
                </a:lnTo>
                <a:lnTo>
                  <a:pt x="59" y="83"/>
                </a:lnTo>
                <a:lnTo>
                  <a:pt x="67" y="88"/>
                </a:lnTo>
                <a:lnTo>
                  <a:pt x="75" y="91"/>
                </a:lnTo>
                <a:lnTo>
                  <a:pt x="85" y="91"/>
                </a:lnTo>
                <a:lnTo>
                  <a:pt x="85" y="91"/>
                </a:lnTo>
                <a:lnTo>
                  <a:pt x="93" y="91"/>
                </a:lnTo>
                <a:lnTo>
                  <a:pt x="102" y="88"/>
                </a:lnTo>
                <a:lnTo>
                  <a:pt x="109" y="83"/>
                </a:lnTo>
                <a:lnTo>
                  <a:pt x="117" y="78"/>
                </a:lnTo>
                <a:lnTo>
                  <a:pt x="122" y="72"/>
                </a:lnTo>
                <a:lnTo>
                  <a:pt x="127" y="64"/>
                </a:lnTo>
                <a:lnTo>
                  <a:pt x="128" y="56"/>
                </a:lnTo>
                <a:lnTo>
                  <a:pt x="130" y="46"/>
                </a:lnTo>
                <a:close/>
                <a:moveTo>
                  <a:pt x="167" y="151"/>
                </a:moveTo>
                <a:lnTo>
                  <a:pt x="167" y="151"/>
                </a:lnTo>
                <a:lnTo>
                  <a:pt x="166" y="130"/>
                </a:lnTo>
                <a:lnTo>
                  <a:pt x="164" y="119"/>
                </a:lnTo>
                <a:lnTo>
                  <a:pt x="159" y="108"/>
                </a:lnTo>
                <a:lnTo>
                  <a:pt x="154" y="98"/>
                </a:lnTo>
                <a:lnTo>
                  <a:pt x="148" y="91"/>
                </a:lnTo>
                <a:lnTo>
                  <a:pt x="138" y="86"/>
                </a:lnTo>
                <a:lnTo>
                  <a:pt x="133" y="85"/>
                </a:lnTo>
                <a:lnTo>
                  <a:pt x="127" y="85"/>
                </a:lnTo>
                <a:lnTo>
                  <a:pt x="127" y="85"/>
                </a:lnTo>
                <a:lnTo>
                  <a:pt x="122" y="86"/>
                </a:lnTo>
                <a:lnTo>
                  <a:pt x="112" y="93"/>
                </a:lnTo>
                <a:lnTo>
                  <a:pt x="99" y="98"/>
                </a:lnTo>
                <a:lnTo>
                  <a:pt x="93" y="99"/>
                </a:lnTo>
                <a:lnTo>
                  <a:pt x="85" y="101"/>
                </a:lnTo>
                <a:lnTo>
                  <a:pt x="85" y="101"/>
                </a:lnTo>
                <a:lnTo>
                  <a:pt x="76" y="99"/>
                </a:lnTo>
                <a:lnTo>
                  <a:pt x="68" y="98"/>
                </a:lnTo>
                <a:lnTo>
                  <a:pt x="55" y="93"/>
                </a:lnTo>
                <a:lnTo>
                  <a:pt x="47" y="86"/>
                </a:lnTo>
                <a:lnTo>
                  <a:pt x="42" y="85"/>
                </a:lnTo>
                <a:lnTo>
                  <a:pt x="42" y="85"/>
                </a:lnTo>
                <a:lnTo>
                  <a:pt x="36" y="85"/>
                </a:lnTo>
                <a:lnTo>
                  <a:pt x="29" y="86"/>
                </a:lnTo>
                <a:lnTo>
                  <a:pt x="21" y="91"/>
                </a:lnTo>
                <a:lnTo>
                  <a:pt x="13" y="98"/>
                </a:lnTo>
                <a:lnTo>
                  <a:pt x="8" y="108"/>
                </a:lnTo>
                <a:lnTo>
                  <a:pt x="5" y="119"/>
                </a:lnTo>
                <a:lnTo>
                  <a:pt x="2" y="130"/>
                </a:lnTo>
                <a:lnTo>
                  <a:pt x="0" y="151"/>
                </a:lnTo>
                <a:lnTo>
                  <a:pt x="0" y="151"/>
                </a:lnTo>
                <a:lnTo>
                  <a:pt x="2" y="160"/>
                </a:lnTo>
                <a:lnTo>
                  <a:pt x="3" y="164"/>
                </a:lnTo>
                <a:lnTo>
                  <a:pt x="5" y="169"/>
                </a:lnTo>
                <a:lnTo>
                  <a:pt x="10" y="174"/>
                </a:lnTo>
                <a:lnTo>
                  <a:pt x="15" y="177"/>
                </a:lnTo>
                <a:lnTo>
                  <a:pt x="20" y="181"/>
                </a:lnTo>
                <a:lnTo>
                  <a:pt x="26" y="182"/>
                </a:lnTo>
                <a:lnTo>
                  <a:pt x="33" y="182"/>
                </a:lnTo>
                <a:lnTo>
                  <a:pt x="137" y="182"/>
                </a:lnTo>
                <a:lnTo>
                  <a:pt x="137" y="182"/>
                </a:lnTo>
                <a:lnTo>
                  <a:pt x="143" y="182"/>
                </a:lnTo>
                <a:lnTo>
                  <a:pt x="150" y="181"/>
                </a:lnTo>
                <a:lnTo>
                  <a:pt x="154" y="177"/>
                </a:lnTo>
                <a:lnTo>
                  <a:pt x="159" y="174"/>
                </a:lnTo>
                <a:lnTo>
                  <a:pt x="163" y="169"/>
                </a:lnTo>
                <a:lnTo>
                  <a:pt x="166" y="164"/>
                </a:lnTo>
                <a:lnTo>
                  <a:pt x="167" y="160"/>
                </a:lnTo>
                <a:lnTo>
                  <a:pt x="167" y="15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14" name="Freeform 247"/>
          <p:cNvSpPr>
            <a:spLocks noEditPoints="1"/>
          </p:cNvSpPr>
          <p:nvPr/>
        </p:nvSpPr>
        <p:spPr bwMode="auto">
          <a:xfrm>
            <a:off x="10677459" y="4262872"/>
            <a:ext cx="350324" cy="381790"/>
          </a:xfrm>
          <a:custGeom>
            <a:avLst/>
            <a:gdLst>
              <a:gd name="T0" fmla="*/ 130 w 167"/>
              <a:gd name="T1" fmla="*/ 46 h 182"/>
              <a:gd name="T2" fmla="*/ 127 w 167"/>
              <a:gd name="T3" fmla="*/ 28 h 182"/>
              <a:gd name="T4" fmla="*/ 117 w 167"/>
              <a:gd name="T5" fmla="*/ 13 h 182"/>
              <a:gd name="T6" fmla="*/ 102 w 167"/>
              <a:gd name="T7" fmla="*/ 4 h 182"/>
              <a:gd name="T8" fmla="*/ 85 w 167"/>
              <a:gd name="T9" fmla="*/ 0 h 182"/>
              <a:gd name="T10" fmla="*/ 75 w 167"/>
              <a:gd name="T11" fmla="*/ 2 h 182"/>
              <a:gd name="T12" fmla="*/ 59 w 167"/>
              <a:gd name="T13" fmla="*/ 8 h 182"/>
              <a:gd name="T14" fmla="*/ 46 w 167"/>
              <a:gd name="T15" fmla="*/ 21 h 182"/>
              <a:gd name="T16" fmla="*/ 39 w 167"/>
              <a:gd name="T17" fmla="*/ 38 h 182"/>
              <a:gd name="T18" fmla="*/ 39 w 167"/>
              <a:gd name="T19" fmla="*/ 46 h 182"/>
              <a:gd name="T20" fmla="*/ 42 w 167"/>
              <a:gd name="T21" fmla="*/ 64 h 182"/>
              <a:gd name="T22" fmla="*/ 52 w 167"/>
              <a:gd name="T23" fmla="*/ 78 h 182"/>
              <a:gd name="T24" fmla="*/ 67 w 167"/>
              <a:gd name="T25" fmla="*/ 88 h 182"/>
              <a:gd name="T26" fmla="*/ 85 w 167"/>
              <a:gd name="T27" fmla="*/ 91 h 182"/>
              <a:gd name="T28" fmla="*/ 93 w 167"/>
              <a:gd name="T29" fmla="*/ 91 h 182"/>
              <a:gd name="T30" fmla="*/ 109 w 167"/>
              <a:gd name="T31" fmla="*/ 83 h 182"/>
              <a:gd name="T32" fmla="*/ 122 w 167"/>
              <a:gd name="T33" fmla="*/ 72 h 182"/>
              <a:gd name="T34" fmla="*/ 128 w 167"/>
              <a:gd name="T35" fmla="*/ 56 h 182"/>
              <a:gd name="T36" fmla="*/ 167 w 167"/>
              <a:gd name="T37" fmla="*/ 151 h 182"/>
              <a:gd name="T38" fmla="*/ 166 w 167"/>
              <a:gd name="T39" fmla="*/ 130 h 182"/>
              <a:gd name="T40" fmla="*/ 159 w 167"/>
              <a:gd name="T41" fmla="*/ 108 h 182"/>
              <a:gd name="T42" fmla="*/ 148 w 167"/>
              <a:gd name="T43" fmla="*/ 91 h 182"/>
              <a:gd name="T44" fmla="*/ 133 w 167"/>
              <a:gd name="T45" fmla="*/ 85 h 182"/>
              <a:gd name="T46" fmla="*/ 127 w 167"/>
              <a:gd name="T47" fmla="*/ 85 h 182"/>
              <a:gd name="T48" fmla="*/ 112 w 167"/>
              <a:gd name="T49" fmla="*/ 93 h 182"/>
              <a:gd name="T50" fmla="*/ 93 w 167"/>
              <a:gd name="T51" fmla="*/ 99 h 182"/>
              <a:gd name="T52" fmla="*/ 85 w 167"/>
              <a:gd name="T53" fmla="*/ 101 h 182"/>
              <a:gd name="T54" fmla="*/ 68 w 167"/>
              <a:gd name="T55" fmla="*/ 98 h 182"/>
              <a:gd name="T56" fmla="*/ 47 w 167"/>
              <a:gd name="T57" fmla="*/ 86 h 182"/>
              <a:gd name="T58" fmla="*/ 42 w 167"/>
              <a:gd name="T59" fmla="*/ 85 h 182"/>
              <a:gd name="T60" fmla="*/ 29 w 167"/>
              <a:gd name="T61" fmla="*/ 86 h 182"/>
              <a:gd name="T62" fmla="*/ 13 w 167"/>
              <a:gd name="T63" fmla="*/ 98 h 182"/>
              <a:gd name="T64" fmla="*/ 5 w 167"/>
              <a:gd name="T65" fmla="*/ 119 h 182"/>
              <a:gd name="T66" fmla="*/ 0 w 167"/>
              <a:gd name="T67" fmla="*/ 151 h 182"/>
              <a:gd name="T68" fmla="*/ 2 w 167"/>
              <a:gd name="T69" fmla="*/ 160 h 182"/>
              <a:gd name="T70" fmla="*/ 5 w 167"/>
              <a:gd name="T71" fmla="*/ 169 h 182"/>
              <a:gd name="T72" fmla="*/ 15 w 167"/>
              <a:gd name="T73" fmla="*/ 177 h 182"/>
              <a:gd name="T74" fmla="*/ 26 w 167"/>
              <a:gd name="T75" fmla="*/ 182 h 182"/>
              <a:gd name="T76" fmla="*/ 137 w 167"/>
              <a:gd name="T77" fmla="*/ 182 h 182"/>
              <a:gd name="T78" fmla="*/ 143 w 167"/>
              <a:gd name="T79" fmla="*/ 182 h 182"/>
              <a:gd name="T80" fmla="*/ 154 w 167"/>
              <a:gd name="T81" fmla="*/ 177 h 182"/>
              <a:gd name="T82" fmla="*/ 163 w 167"/>
              <a:gd name="T83" fmla="*/ 169 h 182"/>
              <a:gd name="T84" fmla="*/ 167 w 167"/>
              <a:gd name="T85" fmla="*/ 16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7" h="182">
                <a:moveTo>
                  <a:pt x="130" y="46"/>
                </a:moveTo>
                <a:lnTo>
                  <a:pt x="130" y="46"/>
                </a:lnTo>
                <a:lnTo>
                  <a:pt x="128" y="38"/>
                </a:lnTo>
                <a:lnTo>
                  <a:pt x="127" y="28"/>
                </a:lnTo>
                <a:lnTo>
                  <a:pt x="122" y="21"/>
                </a:lnTo>
                <a:lnTo>
                  <a:pt x="117" y="13"/>
                </a:lnTo>
                <a:lnTo>
                  <a:pt x="109" y="8"/>
                </a:lnTo>
                <a:lnTo>
                  <a:pt x="102" y="4"/>
                </a:lnTo>
                <a:lnTo>
                  <a:pt x="93" y="2"/>
                </a:lnTo>
                <a:lnTo>
                  <a:pt x="85" y="0"/>
                </a:lnTo>
                <a:lnTo>
                  <a:pt x="85" y="0"/>
                </a:lnTo>
                <a:lnTo>
                  <a:pt x="75" y="2"/>
                </a:lnTo>
                <a:lnTo>
                  <a:pt x="67" y="4"/>
                </a:lnTo>
                <a:lnTo>
                  <a:pt x="59" y="8"/>
                </a:lnTo>
                <a:lnTo>
                  <a:pt x="52" y="13"/>
                </a:lnTo>
                <a:lnTo>
                  <a:pt x="46" y="21"/>
                </a:lnTo>
                <a:lnTo>
                  <a:pt x="42" y="28"/>
                </a:lnTo>
                <a:lnTo>
                  <a:pt x="39" y="38"/>
                </a:lnTo>
                <a:lnTo>
                  <a:pt x="39" y="46"/>
                </a:lnTo>
                <a:lnTo>
                  <a:pt x="39" y="46"/>
                </a:lnTo>
                <a:lnTo>
                  <a:pt x="39" y="56"/>
                </a:lnTo>
                <a:lnTo>
                  <a:pt x="42" y="64"/>
                </a:lnTo>
                <a:lnTo>
                  <a:pt x="46" y="72"/>
                </a:lnTo>
                <a:lnTo>
                  <a:pt x="52" y="78"/>
                </a:lnTo>
                <a:lnTo>
                  <a:pt x="59" y="83"/>
                </a:lnTo>
                <a:lnTo>
                  <a:pt x="67" y="88"/>
                </a:lnTo>
                <a:lnTo>
                  <a:pt x="75" y="91"/>
                </a:lnTo>
                <a:lnTo>
                  <a:pt x="85" y="91"/>
                </a:lnTo>
                <a:lnTo>
                  <a:pt x="85" y="91"/>
                </a:lnTo>
                <a:lnTo>
                  <a:pt x="93" y="91"/>
                </a:lnTo>
                <a:lnTo>
                  <a:pt x="102" y="88"/>
                </a:lnTo>
                <a:lnTo>
                  <a:pt x="109" y="83"/>
                </a:lnTo>
                <a:lnTo>
                  <a:pt x="117" y="78"/>
                </a:lnTo>
                <a:lnTo>
                  <a:pt x="122" y="72"/>
                </a:lnTo>
                <a:lnTo>
                  <a:pt x="127" y="64"/>
                </a:lnTo>
                <a:lnTo>
                  <a:pt x="128" y="56"/>
                </a:lnTo>
                <a:lnTo>
                  <a:pt x="130" y="46"/>
                </a:lnTo>
                <a:close/>
                <a:moveTo>
                  <a:pt x="167" y="151"/>
                </a:moveTo>
                <a:lnTo>
                  <a:pt x="167" y="151"/>
                </a:lnTo>
                <a:lnTo>
                  <a:pt x="166" y="130"/>
                </a:lnTo>
                <a:lnTo>
                  <a:pt x="164" y="119"/>
                </a:lnTo>
                <a:lnTo>
                  <a:pt x="159" y="108"/>
                </a:lnTo>
                <a:lnTo>
                  <a:pt x="154" y="98"/>
                </a:lnTo>
                <a:lnTo>
                  <a:pt x="148" y="91"/>
                </a:lnTo>
                <a:lnTo>
                  <a:pt x="138" y="86"/>
                </a:lnTo>
                <a:lnTo>
                  <a:pt x="133" y="85"/>
                </a:lnTo>
                <a:lnTo>
                  <a:pt x="127" y="85"/>
                </a:lnTo>
                <a:lnTo>
                  <a:pt x="127" y="85"/>
                </a:lnTo>
                <a:lnTo>
                  <a:pt x="122" y="86"/>
                </a:lnTo>
                <a:lnTo>
                  <a:pt x="112" y="93"/>
                </a:lnTo>
                <a:lnTo>
                  <a:pt x="99" y="98"/>
                </a:lnTo>
                <a:lnTo>
                  <a:pt x="93" y="99"/>
                </a:lnTo>
                <a:lnTo>
                  <a:pt x="85" y="101"/>
                </a:lnTo>
                <a:lnTo>
                  <a:pt x="85" y="101"/>
                </a:lnTo>
                <a:lnTo>
                  <a:pt x="76" y="99"/>
                </a:lnTo>
                <a:lnTo>
                  <a:pt x="68" y="98"/>
                </a:lnTo>
                <a:lnTo>
                  <a:pt x="55" y="93"/>
                </a:lnTo>
                <a:lnTo>
                  <a:pt x="47" y="86"/>
                </a:lnTo>
                <a:lnTo>
                  <a:pt x="42" y="85"/>
                </a:lnTo>
                <a:lnTo>
                  <a:pt x="42" y="85"/>
                </a:lnTo>
                <a:lnTo>
                  <a:pt x="36" y="85"/>
                </a:lnTo>
                <a:lnTo>
                  <a:pt x="29" y="86"/>
                </a:lnTo>
                <a:lnTo>
                  <a:pt x="21" y="91"/>
                </a:lnTo>
                <a:lnTo>
                  <a:pt x="13" y="98"/>
                </a:lnTo>
                <a:lnTo>
                  <a:pt x="8" y="108"/>
                </a:lnTo>
                <a:lnTo>
                  <a:pt x="5" y="119"/>
                </a:lnTo>
                <a:lnTo>
                  <a:pt x="2" y="130"/>
                </a:lnTo>
                <a:lnTo>
                  <a:pt x="0" y="151"/>
                </a:lnTo>
                <a:lnTo>
                  <a:pt x="0" y="151"/>
                </a:lnTo>
                <a:lnTo>
                  <a:pt x="2" y="160"/>
                </a:lnTo>
                <a:lnTo>
                  <a:pt x="3" y="164"/>
                </a:lnTo>
                <a:lnTo>
                  <a:pt x="5" y="169"/>
                </a:lnTo>
                <a:lnTo>
                  <a:pt x="10" y="174"/>
                </a:lnTo>
                <a:lnTo>
                  <a:pt x="15" y="177"/>
                </a:lnTo>
                <a:lnTo>
                  <a:pt x="20" y="181"/>
                </a:lnTo>
                <a:lnTo>
                  <a:pt x="26" y="182"/>
                </a:lnTo>
                <a:lnTo>
                  <a:pt x="33" y="182"/>
                </a:lnTo>
                <a:lnTo>
                  <a:pt x="137" y="182"/>
                </a:lnTo>
                <a:lnTo>
                  <a:pt x="137" y="182"/>
                </a:lnTo>
                <a:lnTo>
                  <a:pt x="143" y="182"/>
                </a:lnTo>
                <a:lnTo>
                  <a:pt x="150" y="181"/>
                </a:lnTo>
                <a:lnTo>
                  <a:pt x="154" y="177"/>
                </a:lnTo>
                <a:lnTo>
                  <a:pt x="159" y="174"/>
                </a:lnTo>
                <a:lnTo>
                  <a:pt x="163" y="169"/>
                </a:lnTo>
                <a:lnTo>
                  <a:pt x="166" y="164"/>
                </a:lnTo>
                <a:lnTo>
                  <a:pt x="167" y="160"/>
                </a:lnTo>
                <a:lnTo>
                  <a:pt x="167" y="15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15" name="Högerpil 14"/>
          <p:cNvSpPr/>
          <p:nvPr/>
        </p:nvSpPr>
        <p:spPr>
          <a:xfrm>
            <a:off x="2789958" y="3366793"/>
            <a:ext cx="682337" cy="48463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Högerpil 15"/>
          <p:cNvSpPr/>
          <p:nvPr/>
        </p:nvSpPr>
        <p:spPr>
          <a:xfrm>
            <a:off x="5075958" y="3366793"/>
            <a:ext cx="682337" cy="48463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Högerpil 16"/>
          <p:cNvSpPr/>
          <p:nvPr/>
        </p:nvSpPr>
        <p:spPr>
          <a:xfrm>
            <a:off x="7361958" y="3366793"/>
            <a:ext cx="682337" cy="48463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9" name="Vinklad koppling 18"/>
          <p:cNvCxnSpPr>
            <a:stCxn id="5" idx="0"/>
          </p:cNvCxnSpPr>
          <p:nvPr/>
        </p:nvCxnSpPr>
        <p:spPr>
          <a:xfrm rot="16200000" flipV="1">
            <a:off x="933667" y="1716448"/>
            <a:ext cx="744682" cy="1364239"/>
          </a:xfrm>
          <a:prstGeom prst="bentConnector2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Vinklad koppling 22"/>
          <p:cNvCxnSpPr>
            <a:stCxn id="9" idx="0"/>
          </p:cNvCxnSpPr>
          <p:nvPr/>
        </p:nvCxnSpPr>
        <p:spPr>
          <a:xfrm rot="16200000" flipV="1">
            <a:off x="2637559" y="1134341"/>
            <a:ext cx="744683" cy="2528454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Vinklad koppling 24"/>
          <p:cNvCxnSpPr>
            <a:stCxn id="10" idx="0"/>
          </p:cNvCxnSpPr>
          <p:nvPr/>
        </p:nvCxnSpPr>
        <p:spPr>
          <a:xfrm rot="16200000" flipV="1">
            <a:off x="5044786" y="1255567"/>
            <a:ext cx="744683" cy="2286001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ruta 25"/>
          <p:cNvSpPr txBox="1"/>
          <p:nvPr/>
        </p:nvSpPr>
        <p:spPr>
          <a:xfrm>
            <a:off x="948660" y="1628776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Export</a:t>
            </a:r>
            <a:endParaRPr lang="sv-SE" b="1" dirty="0"/>
          </a:p>
        </p:txBody>
      </p:sp>
      <p:cxnSp>
        <p:nvCxnSpPr>
          <p:cNvPr id="32" name="Vinklad koppling 31"/>
          <p:cNvCxnSpPr>
            <a:endCxn id="5" idx="2"/>
          </p:cNvCxnSpPr>
          <p:nvPr/>
        </p:nvCxnSpPr>
        <p:spPr>
          <a:xfrm flipV="1">
            <a:off x="623888" y="4447309"/>
            <a:ext cx="1364239" cy="820882"/>
          </a:xfrm>
          <a:prstGeom prst="bentConnector2">
            <a:avLst/>
          </a:prstGeom>
          <a:ln w="38100"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ruta 33"/>
          <p:cNvSpPr txBox="1"/>
          <p:nvPr/>
        </p:nvSpPr>
        <p:spPr>
          <a:xfrm>
            <a:off x="944623" y="4838997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Import</a:t>
            </a:r>
            <a:endParaRPr lang="sv-SE" b="1" dirty="0"/>
          </a:p>
        </p:txBody>
      </p:sp>
      <p:cxnSp>
        <p:nvCxnSpPr>
          <p:cNvPr id="36" name="Vinklad koppling 35"/>
          <p:cNvCxnSpPr>
            <a:endCxn id="9" idx="2"/>
          </p:cNvCxnSpPr>
          <p:nvPr/>
        </p:nvCxnSpPr>
        <p:spPr>
          <a:xfrm flipV="1">
            <a:off x="1988126" y="4447309"/>
            <a:ext cx="2286001" cy="820882"/>
          </a:xfrm>
          <a:prstGeom prst="bentConnector2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Vinklad koppling 37"/>
          <p:cNvCxnSpPr>
            <a:endCxn id="10" idx="2"/>
          </p:cNvCxnSpPr>
          <p:nvPr/>
        </p:nvCxnSpPr>
        <p:spPr>
          <a:xfrm flipV="1">
            <a:off x="4274126" y="4447309"/>
            <a:ext cx="2286001" cy="820882"/>
          </a:xfrm>
          <a:prstGeom prst="bentConnector2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ruta 39"/>
          <p:cNvSpPr txBox="1"/>
          <p:nvPr/>
        </p:nvSpPr>
        <p:spPr>
          <a:xfrm>
            <a:off x="692660" y="2391973"/>
            <a:ext cx="1323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Distribution</a:t>
            </a:r>
            <a:endParaRPr lang="sv-SE" b="1" dirty="0"/>
          </a:p>
        </p:txBody>
      </p:sp>
      <p:sp>
        <p:nvSpPr>
          <p:cNvPr id="41" name="Högerpil 40"/>
          <p:cNvSpPr/>
          <p:nvPr/>
        </p:nvSpPr>
        <p:spPr>
          <a:xfrm>
            <a:off x="623888" y="5397319"/>
            <a:ext cx="10403895" cy="795033"/>
          </a:xfrm>
          <a:prstGeom prst="rightArrow">
            <a:avLst/>
          </a:prstGeom>
          <a:gradFill flip="none" rotWithShape="1">
            <a:gsLst>
              <a:gs pos="0">
                <a:schemeClr val="tx1"/>
              </a:gs>
              <a:gs pos="0">
                <a:schemeClr val="bg1"/>
              </a:gs>
              <a:gs pos="79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v-SE" b="1" dirty="0" smtClean="0">
                <a:solidFill>
                  <a:schemeClr val="tx1"/>
                </a:solidFill>
              </a:rPr>
              <a:t>Produktion</a:t>
            </a:r>
            <a:r>
              <a:rPr lang="sv-SE" dirty="0" smtClean="0"/>
              <a:t> 				</a:t>
            </a:r>
            <a:r>
              <a:rPr lang="sv-SE" b="1" dirty="0" smtClean="0"/>
              <a:t>Distribution</a:t>
            </a:r>
            <a:r>
              <a:rPr lang="sv-SE" dirty="0" smtClean="0"/>
              <a:t> 			         </a:t>
            </a:r>
            <a:r>
              <a:rPr lang="sv-SE" b="1" dirty="0" smtClean="0"/>
              <a:t>Försörjning</a:t>
            </a:r>
            <a:endParaRPr lang="sv-SE" b="1" dirty="0"/>
          </a:p>
        </p:txBody>
      </p:sp>
      <p:cxnSp>
        <p:nvCxnSpPr>
          <p:cNvPr id="44" name="Vinklad koppling 43"/>
          <p:cNvCxnSpPr>
            <a:stCxn id="11" idx="3"/>
            <a:endCxn id="12" idx="32"/>
          </p:cNvCxnSpPr>
          <p:nvPr/>
        </p:nvCxnSpPr>
        <p:spPr>
          <a:xfrm flipV="1">
            <a:off x="9573490" y="2789546"/>
            <a:ext cx="1114458" cy="819563"/>
          </a:xfrm>
          <a:prstGeom prst="bentConnector3">
            <a:avLst>
              <a:gd name="adj1" fmla="val 66635"/>
            </a:avLst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Vinklad koppling 47"/>
          <p:cNvCxnSpPr>
            <a:stCxn id="11" idx="3"/>
            <a:endCxn id="14" idx="32"/>
          </p:cNvCxnSpPr>
          <p:nvPr/>
        </p:nvCxnSpPr>
        <p:spPr>
          <a:xfrm>
            <a:off x="9573490" y="3609109"/>
            <a:ext cx="1114458" cy="903395"/>
          </a:xfrm>
          <a:prstGeom prst="bentConnector3">
            <a:avLst>
              <a:gd name="adj1" fmla="val 66587"/>
            </a:avLst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k pilkoppling 53"/>
          <p:cNvCxnSpPr>
            <a:endCxn id="13" idx="31"/>
          </p:cNvCxnSpPr>
          <p:nvPr/>
        </p:nvCxnSpPr>
        <p:spPr>
          <a:xfrm flipV="1">
            <a:off x="9573490" y="3606972"/>
            <a:ext cx="1131240" cy="213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54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ktangel med rundade hörn 38"/>
          <p:cNvSpPr/>
          <p:nvPr/>
        </p:nvSpPr>
        <p:spPr>
          <a:xfrm>
            <a:off x="623888" y="2327564"/>
            <a:ext cx="9486467" cy="252182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sv-SE" dirty="0" smtClean="0"/>
              <a:t>Försörjningsförmågan</a:t>
            </a:r>
            <a:endParaRPr lang="sv-SE" dirty="0"/>
          </a:p>
        </p:txBody>
      </p:sp>
      <p:sp>
        <p:nvSpPr>
          <p:cNvPr id="5" name="Rektangel med rundade hörn 4"/>
          <p:cNvSpPr/>
          <p:nvPr/>
        </p:nvSpPr>
        <p:spPr>
          <a:xfrm>
            <a:off x="1260763" y="2770909"/>
            <a:ext cx="1454727" cy="1676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Primär-produktion</a:t>
            </a:r>
            <a:endParaRPr lang="sv-SE" b="1" dirty="0"/>
          </a:p>
        </p:txBody>
      </p:sp>
      <p:sp>
        <p:nvSpPr>
          <p:cNvPr id="9" name="Rektangel med rundade hörn 8"/>
          <p:cNvSpPr/>
          <p:nvPr/>
        </p:nvSpPr>
        <p:spPr>
          <a:xfrm>
            <a:off x="3546763" y="2770909"/>
            <a:ext cx="1454727" cy="1676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Förädling</a:t>
            </a:r>
          </a:p>
          <a:p>
            <a:pPr algn="ctr"/>
            <a:r>
              <a:rPr lang="sv-SE" dirty="0" smtClean="0"/>
              <a:t>-------</a:t>
            </a:r>
          </a:p>
          <a:p>
            <a:pPr algn="ctr"/>
            <a:r>
              <a:rPr lang="sv-SE" b="1" dirty="0" smtClean="0"/>
              <a:t>Livsmedels-industrin</a:t>
            </a:r>
            <a:endParaRPr lang="sv-SE" b="1" dirty="0"/>
          </a:p>
        </p:txBody>
      </p:sp>
      <p:sp>
        <p:nvSpPr>
          <p:cNvPr id="10" name="Rektangel med rundade hörn 9"/>
          <p:cNvSpPr/>
          <p:nvPr/>
        </p:nvSpPr>
        <p:spPr>
          <a:xfrm>
            <a:off x="5832763" y="2770909"/>
            <a:ext cx="1454727" cy="1676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Lager</a:t>
            </a:r>
          </a:p>
          <a:p>
            <a:pPr algn="ctr"/>
            <a:r>
              <a:rPr lang="sv-SE" dirty="0" smtClean="0"/>
              <a:t>-------</a:t>
            </a:r>
          </a:p>
          <a:p>
            <a:pPr algn="ctr"/>
            <a:r>
              <a:rPr lang="sv-SE" b="1" dirty="0" smtClean="0"/>
              <a:t>Dagligvaru-handeln</a:t>
            </a:r>
          </a:p>
          <a:p>
            <a:pPr algn="ctr"/>
            <a:r>
              <a:rPr lang="sv-SE" b="1" dirty="0" smtClean="0"/>
              <a:t>Storkök</a:t>
            </a:r>
            <a:endParaRPr lang="sv-SE" b="1" dirty="0"/>
          </a:p>
        </p:txBody>
      </p:sp>
      <p:sp>
        <p:nvSpPr>
          <p:cNvPr id="11" name="Rektangel med rundade hörn 10"/>
          <p:cNvSpPr/>
          <p:nvPr/>
        </p:nvSpPr>
        <p:spPr>
          <a:xfrm>
            <a:off x="8118763" y="2770909"/>
            <a:ext cx="1454727" cy="1676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Butik</a:t>
            </a:r>
          </a:p>
          <a:p>
            <a:pPr algn="ctr"/>
            <a:r>
              <a:rPr lang="sv-SE" dirty="0" smtClean="0"/>
              <a:t>-------</a:t>
            </a:r>
          </a:p>
          <a:p>
            <a:pPr algn="ctr"/>
            <a:r>
              <a:rPr lang="sv-SE" b="1" dirty="0" smtClean="0"/>
              <a:t>Storkök</a:t>
            </a:r>
          </a:p>
          <a:p>
            <a:pPr algn="ctr"/>
            <a:r>
              <a:rPr lang="sv-SE" b="1" dirty="0" smtClean="0"/>
              <a:t>Restaurang</a:t>
            </a:r>
            <a:endParaRPr lang="sv-SE" b="1" dirty="0"/>
          </a:p>
        </p:txBody>
      </p:sp>
      <p:sp>
        <p:nvSpPr>
          <p:cNvPr id="15" name="Högerpil 14"/>
          <p:cNvSpPr/>
          <p:nvPr/>
        </p:nvSpPr>
        <p:spPr>
          <a:xfrm>
            <a:off x="2789958" y="3366793"/>
            <a:ext cx="682337" cy="48463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Högerpil 15"/>
          <p:cNvSpPr/>
          <p:nvPr/>
        </p:nvSpPr>
        <p:spPr>
          <a:xfrm>
            <a:off x="5075958" y="3366793"/>
            <a:ext cx="682337" cy="48463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Högerpil 16"/>
          <p:cNvSpPr/>
          <p:nvPr/>
        </p:nvSpPr>
        <p:spPr>
          <a:xfrm>
            <a:off x="7361958" y="3366793"/>
            <a:ext cx="682337" cy="48463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9" name="Vinklad koppling 18"/>
          <p:cNvCxnSpPr>
            <a:stCxn id="5" idx="0"/>
          </p:cNvCxnSpPr>
          <p:nvPr/>
        </p:nvCxnSpPr>
        <p:spPr>
          <a:xfrm rot="16200000" flipV="1">
            <a:off x="933667" y="1716448"/>
            <a:ext cx="744682" cy="1364239"/>
          </a:xfrm>
          <a:prstGeom prst="bentConnector2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Vinklad koppling 22"/>
          <p:cNvCxnSpPr>
            <a:stCxn id="9" idx="0"/>
          </p:cNvCxnSpPr>
          <p:nvPr/>
        </p:nvCxnSpPr>
        <p:spPr>
          <a:xfrm rot="16200000" flipV="1">
            <a:off x="2637559" y="1134341"/>
            <a:ext cx="744683" cy="2528454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Vinklad koppling 24"/>
          <p:cNvCxnSpPr>
            <a:stCxn id="10" idx="0"/>
          </p:cNvCxnSpPr>
          <p:nvPr/>
        </p:nvCxnSpPr>
        <p:spPr>
          <a:xfrm rot="16200000" flipV="1">
            <a:off x="5044786" y="1255567"/>
            <a:ext cx="744683" cy="2286001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ruta 25"/>
          <p:cNvSpPr txBox="1"/>
          <p:nvPr/>
        </p:nvSpPr>
        <p:spPr>
          <a:xfrm>
            <a:off x="948660" y="1628776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Export</a:t>
            </a:r>
            <a:endParaRPr lang="sv-SE" b="1" dirty="0"/>
          </a:p>
        </p:txBody>
      </p:sp>
      <p:cxnSp>
        <p:nvCxnSpPr>
          <p:cNvPr id="32" name="Vinklad koppling 31"/>
          <p:cNvCxnSpPr>
            <a:endCxn id="5" idx="2"/>
          </p:cNvCxnSpPr>
          <p:nvPr/>
        </p:nvCxnSpPr>
        <p:spPr>
          <a:xfrm flipV="1">
            <a:off x="623888" y="4447309"/>
            <a:ext cx="1364239" cy="820882"/>
          </a:xfrm>
          <a:prstGeom prst="bentConnector2">
            <a:avLst/>
          </a:prstGeom>
          <a:ln w="38100"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ruta 33"/>
          <p:cNvSpPr txBox="1"/>
          <p:nvPr/>
        </p:nvSpPr>
        <p:spPr>
          <a:xfrm>
            <a:off x="944623" y="4838997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Import</a:t>
            </a:r>
            <a:endParaRPr lang="sv-SE" b="1" dirty="0"/>
          </a:p>
        </p:txBody>
      </p:sp>
      <p:cxnSp>
        <p:nvCxnSpPr>
          <p:cNvPr id="36" name="Vinklad koppling 35"/>
          <p:cNvCxnSpPr>
            <a:endCxn id="9" idx="2"/>
          </p:cNvCxnSpPr>
          <p:nvPr/>
        </p:nvCxnSpPr>
        <p:spPr>
          <a:xfrm flipV="1">
            <a:off x="1988126" y="4447309"/>
            <a:ext cx="2286001" cy="820882"/>
          </a:xfrm>
          <a:prstGeom prst="bentConnector2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Vinklad koppling 37"/>
          <p:cNvCxnSpPr>
            <a:endCxn id="10" idx="2"/>
          </p:cNvCxnSpPr>
          <p:nvPr/>
        </p:nvCxnSpPr>
        <p:spPr>
          <a:xfrm flipV="1">
            <a:off x="4274126" y="4447309"/>
            <a:ext cx="2286001" cy="820882"/>
          </a:xfrm>
          <a:prstGeom prst="bentConnector2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ruta 39"/>
          <p:cNvSpPr txBox="1"/>
          <p:nvPr/>
        </p:nvSpPr>
        <p:spPr>
          <a:xfrm>
            <a:off x="692660" y="2391973"/>
            <a:ext cx="1323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Distribution</a:t>
            </a:r>
            <a:endParaRPr lang="sv-SE" b="1" dirty="0"/>
          </a:p>
        </p:txBody>
      </p:sp>
      <p:sp>
        <p:nvSpPr>
          <p:cNvPr id="41" name="Högerpil 40"/>
          <p:cNvSpPr/>
          <p:nvPr/>
        </p:nvSpPr>
        <p:spPr>
          <a:xfrm>
            <a:off x="623888" y="5397319"/>
            <a:ext cx="10403895" cy="795033"/>
          </a:xfrm>
          <a:prstGeom prst="rightArrow">
            <a:avLst/>
          </a:prstGeom>
          <a:gradFill flip="none" rotWithShape="1">
            <a:gsLst>
              <a:gs pos="0">
                <a:schemeClr val="tx1"/>
              </a:gs>
              <a:gs pos="0">
                <a:schemeClr val="bg1"/>
              </a:gs>
              <a:gs pos="79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v-SE" b="1" dirty="0" smtClean="0">
                <a:solidFill>
                  <a:schemeClr val="tx1"/>
                </a:solidFill>
              </a:rPr>
              <a:t>Produktion</a:t>
            </a:r>
            <a:r>
              <a:rPr lang="sv-SE" dirty="0" smtClean="0"/>
              <a:t> 				</a:t>
            </a:r>
            <a:r>
              <a:rPr lang="sv-SE" b="1" dirty="0" smtClean="0"/>
              <a:t>Distribution</a:t>
            </a:r>
            <a:r>
              <a:rPr lang="sv-SE" dirty="0" smtClean="0"/>
              <a:t> 			         </a:t>
            </a:r>
            <a:r>
              <a:rPr lang="sv-SE" b="1" dirty="0" smtClean="0"/>
              <a:t>Försörjning</a:t>
            </a:r>
            <a:endParaRPr lang="sv-SE" b="1" dirty="0"/>
          </a:p>
        </p:txBody>
      </p:sp>
      <p:sp>
        <p:nvSpPr>
          <p:cNvPr id="2" name="Rektangel 1"/>
          <p:cNvSpPr/>
          <p:nvPr/>
        </p:nvSpPr>
        <p:spPr>
          <a:xfrm>
            <a:off x="110055" y="-127418"/>
            <a:ext cx="12247808" cy="7057622"/>
          </a:xfrm>
          <a:prstGeom prst="rect">
            <a:avLst/>
          </a:prstGeom>
          <a:solidFill>
            <a:schemeClr val="tx1">
              <a:lumMod val="90000"/>
              <a:lumOff val="1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med rundade hörn 2"/>
          <p:cNvSpPr/>
          <p:nvPr/>
        </p:nvSpPr>
        <p:spPr>
          <a:xfrm>
            <a:off x="10139110" y="2259990"/>
            <a:ext cx="1425166" cy="269609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Freeform 247"/>
          <p:cNvSpPr>
            <a:spLocks noEditPoints="1"/>
          </p:cNvSpPr>
          <p:nvPr/>
        </p:nvSpPr>
        <p:spPr bwMode="auto">
          <a:xfrm>
            <a:off x="10677459" y="2539914"/>
            <a:ext cx="350324" cy="381790"/>
          </a:xfrm>
          <a:custGeom>
            <a:avLst/>
            <a:gdLst>
              <a:gd name="T0" fmla="*/ 130 w 167"/>
              <a:gd name="T1" fmla="*/ 46 h 182"/>
              <a:gd name="T2" fmla="*/ 127 w 167"/>
              <a:gd name="T3" fmla="*/ 28 h 182"/>
              <a:gd name="T4" fmla="*/ 117 w 167"/>
              <a:gd name="T5" fmla="*/ 13 h 182"/>
              <a:gd name="T6" fmla="*/ 102 w 167"/>
              <a:gd name="T7" fmla="*/ 4 h 182"/>
              <a:gd name="T8" fmla="*/ 85 w 167"/>
              <a:gd name="T9" fmla="*/ 0 h 182"/>
              <a:gd name="T10" fmla="*/ 75 w 167"/>
              <a:gd name="T11" fmla="*/ 2 h 182"/>
              <a:gd name="T12" fmla="*/ 59 w 167"/>
              <a:gd name="T13" fmla="*/ 8 h 182"/>
              <a:gd name="T14" fmla="*/ 46 w 167"/>
              <a:gd name="T15" fmla="*/ 21 h 182"/>
              <a:gd name="T16" fmla="*/ 39 w 167"/>
              <a:gd name="T17" fmla="*/ 38 h 182"/>
              <a:gd name="T18" fmla="*/ 39 w 167"/>
              <a:gd name="T19" fmla="*/ 46 h 182"/>
              <a:gd name="T20" fmla="*/ 42 w 167"/>
              <a:gd name="T21" fmla="*/ 64 h 182"/>
              <a:gd name="T22" fmla="*/ 52 w 167"/>
              <a:gd name="T23" fmla="*/ 78 h 182"/>
              <a:gd name="T24" fmla="*/ 67 w 167"/>
              <a:gd name="T25" fmla="*/ 88 h 182"/>
              <a:gd name="T26" fmla="*/ 85 w 167"/>
              <a:gd name="T27" fmla="*/ 91 h 182"/>
              <a:gd name="T28" fmla="*/ 93 w 167"/>
              <a:gd name="T29" fmla="*/ 91 h 182"/>
              <a:gd name="T30" fmla="*/ 109 w 167"/>
              <a:gd name="T31" fmla="*/ 83 h 182"/>
              <a:gd name="T32" fmla="*/ 122 w 167"/>
              <a:gd name="T33" fmla="*/ 72 h 182"/>
              <a:gd name="T34" fmla="*/ 128 w 167"/>
              <a:gd name="T35" fmla="*/ 56 h 182"/>
              <a:gd name="T36" fmla="*/ 167 w 167"/>
              <a:gd name="T37" fmla="*/ 151 h 182"/>
              <a:gd name="T38" fmla="*/ 166 w 167"/>
              <a:gd name="T39" fmla="*/ 130 h 182"/>
              <a:gd name="T40" fmla="*/ 159 w 167"/>
              <a:gd name="T41" fmla="*/ 108 h 182"/>
              <a:gd name="T42" fmla="*/ 148 w 167"/>
              <a:gd name="T43" fmla="*/ 91 h 182"/>
              <a:gd name="T44" fmla="*/ 133 w 167"/>
              <a:gd name="T45" fmla="*/ 85 h 182"/>
              <a:gd name="T46" fmla="*/ 127 w 167"/>
              <a:gd name="T47" fmla="*/ 85 h 182"/>
              <a:gd name="T48" fmla="*/ 112 w 167"/>
              <a:gd name="T49" fmla="*/ 93 h 182"/>
              <a:gd name="T50" fmla="*/ 93 w 167"/>
              <a:gd name="T51" fmla="*/ 99 h 182"/>
              <a:gd name="T52" fmla="*/ 85 w 167"/>
              <a:gd name="T53" fmla="*/ 101 h 182"/>
              <a:gd name="T54" fmla="*/ 68 w 167"/>
              <a:gd name="T55" fmla="*/ 98 h 182"/>
              <a:gd name="T56" fmla="*/ 47 w 167"/>
              <a:gd name="T57" fmla="*/ 86 h 182"/>
              <a:gd name="T58" fmla="*/ 42 w 167"/>
              <a:gd name="T59" fmla="*/ 85 h 182"/>
              <a:gd name="T60" fmla="*/ 29 w 167"/>
              <a:gd name="T61" fmla="*/ 86 h 182"/>
              <a:gd name="T62" fmla="*/ 13 w 167"/>
              <a:gd name="T63" fmla="*/ 98 h 182"/>
              <a:gd name="T64" fmla="*/ 5 w 167"/>
              <a:gd name="T65" fmla="*/ 119 h 182"/>
              <a:gd name="T66" fmla="*/ 0 w 167"/>
              <a:gd name="T67" fmla="*/ 151 h 182"/>
              <a:gd name="T68" fmla="*/ 2 w 167"/>
              <a:gd name="T69" fmla="*/ 160 h 182"/>
              <a:gd name="T70" fmla="*/ 5 w 167"/>
              <a:gd name="T71" fmla="*/ 169 h 182"/>
              <a:gd name="T72" fmla="*/ 15 w 167"/>
              <a:gd name="T73" fmla="*/ 177 h 182"/>
              <a:gd name="T74" fmla="*/ 26 w 167"/>
              <a:gd name="T75" fmla="*/ 182 h 182"/>
              <a:gd name="T76" fmla="*/ 137 w 167"/>
              <a:gd name="T77" fmla="*/ 182 h 182"/>
              <a:gd name="T78" fmla="*/ 143 w 167"/>
              <a:gd name="T79" fmla="*/ 182 h 182"/>
              <a:gd name="T80" fmla="*/ 154 w 167"/>
              <a:gd name="T81" fmla="*/ 177 h 182"/>
              <a:gd name="T82" fmla="*/ 163 w 167"/>
              <a:gd name="T83" fmla="*/ 169 h 182"/>
              <a:gd name="T84" fmla="*/ 167 w 167"/>
              <a:gd name="T85" fmla="*/ 16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7" h="182">
                <a:moveTo>
                  <a:pt x="130" y="46"/>
                </a:moveTo>
                <a:lnTo>
                  <a:pt x="130" y="46"/>
                </a:lnTo>
                <a:lnTo>
                  <a:pt x="128" y="38"/>
                </a:lnTo>
                <a:lnTo>
                  <a:pt x="127" y="28"/>
                </a:lnTo>
                <a:lnTo>
                  <a:pt x="122" y="21"/>
                </a:lnTo>
                <a:lnTo>
                  <a:pt x="117" y="13"/>
                </a:lnTo>
                <a:lnTo>
                  <a:pt x="109" y="8"/>
                </a:lnTo>
                <a:lnTo>
                  <a:pt x="102" y="4"/>
                </a:lnTo>
                <a:lnTo>
                  <a:pt x="93" y="2"/>
                </a:lnTo>
                <a:lnTo>
                  <a:pt x="85" y="0"/>
                </a:lnTo>
                <a:lnTo>
                  <a:pt x="85" y="0"/>
                </a:lnTo>
                <a:lnTo>
                  <a:pt x="75" y="2"/>
                </a:lnTo>
                <a:lnTo>
                  <a:pt x="67" y="4"/>
                </a:lnTo>
                <a:lnTo>
                  <a:pt x="59" y="8"/>
                </a:lnTo>
                <a:lnTo>
                  <a:pt x="52" y="13"/>
                </a:lnTo>
                <a:lnTo>
                  <a:pt x="46" y="21"/>
                </a:lnTo>
                <a:lnTo>
                  <a:pt x="42" y="28"/>
                </a:lnTo>
                <a:lnTo>
                  <a:pt x="39" y="38"/>
                </a:lnTo>
                <a:lnTo>
                  <a:pt x="39" y="46"/>
                </a:lnTo>
                <a:lnTo>
                  <a:pt x="39" y="46"/>
                </a:lnTo>
                <a:lnTo>
                  <a:pt x="39" y="56"/>
                </a:lnTo>
                <a:lnTo>
                  <a:pt x="42" y="64"/>
                </a:lnTo>
                <a:lnTo>
                  <a:pt x="46" y="72"/>
                </a:lnTo>
                <a:lnTo>
                  <a:pt x="52" y="78"/>
                </a:lnTo>
                <a:lnTo>
                  <a:pt x="59" y="83"/>
                </a:lnTo>
                <a:lnTo>
                  <a:pt x="67" y="88"/>
                </a:lnTo>
                <a:lnTo>
                  <a:pt x="75" y="91"/>
                </a:lnTo>
                <a:lnTo>
                  <a:pt x="85" y="91"/>
                </a:lnTo>
                <a:lnTo>
                  <a:pt x="85" y="91"/>
                </a:lnTo>
                <a:lnTo>
                  <a:pt x="93" y="91"/>
                </a:lnTo>
                <a:lnTo>
                  <a:pt x="102" y="88"/>
                </a:lnTo>
                <a:lnTo>
                  <a:pt x="109" y="83"/>
                </a:lnTo>
                <a:lnTo>
                  <a:pt x="117" y="78"/>
                </a:lnTo>
                <a:lnTo>
                  <a:pt x="122" y="72"/>
                </a:lnTo>
                <a:lnTo>
                  <a:pt x="127" y="64"/>
                </a:lnTo>
                <a:lnTo>
                  <a:pt x="128" y="56"/>
                </a:lnTo>
                <a:lnTo>
                  <a:pt x="130" y="46"/>
                </a:lnTo>
                <a:close/>
                <a:moveTo>
                  <a:pt x="167" y="151"/>
                </a:moveTo>
                <a:lnTo>
                  <a:pt x="167" y="151"/>
                </a:lnTo>
                <a:lnTo>
                  <a:pt x="166" y="130"/>
                </a:lnTo>
                <a:lnTo>
                  <a:pt x="164" y="119"/>
                </a:lnTo>
                <a:lnTo>
                  <a:pt x="159" y="108"/>
                </a:lnTo>
                <a:lnTo>
                  <a:pt x="154" y="98"/>
                </a:lnTo>
                <a:lnTo>
                  <a:pt x="148" y="91"/>
                </a:lnTo>
                <a:lnTo>
                  <a:pt x="138" y="86"/>
                </a:lnTo>
                <a:lnTo>
                  <a:pt x="133" y="85"/>
                </a:lnTo>
                <a:lnTo>
                  <a:pt x="127" y="85"/>
                </a:lnTo>
                <a:lnTo>
                  <a:pt x="127" y="85"/>
                </a:lnTo>
                <a:lnTo>
                  <a:pt x="122" y="86"/>
                </a:lnTo>
                <a:lnTo>
                  <a:pt x="112" y="93"/>
                </a:lnTo>
                <a:lnTo>
                  <a:pt x="99" y="98"/>
                </a:lnTo>
                <a:lnTo>
                  <a:pt x="93" y="99"/>
                </a:lnTo>
                <a:lnTo>
                  <a:pt x="85" y="101"/>
                </a:lnTo>
                <a:lnTo>
                  <a:pt x="85" y="101"/>
                </a:lnTo>
                <a:lnTo>
                  <a:pt x="76" y="99"/>
                </a:lnTo>
                <a:lnTo>
                  <a:pt x="68" y="98"/>
                </a:lnTo>
                <a:lnTo>
                  <a:pt x="55" y="93"/>
                </a:lnTo>
                <a:lnTo>
                  <a:pt x="47" y="86"/>
                </a:lnTo>
                <a:lnTo>
                  <a:pt x="42" y="85"/>
                </a:lnTo>
                <a:lnTo>
                  <a:pt x="42" y="85"/>
                </a:lnTo>
                <a:lnTo>
                  <a:pt x="36" y="85"/>
                </a:lnTo>
                <a:lnTo>
                  <a:pt x="29" y="86"/>
                </a:lnTo>
                <a:lnTo>
                  <a:pt x="21" y="91"/>
                </a:lnTo>
                <a:lnTo>
                  <a:pt x="13" y="98"/>
                </a:lnTo>
                <a:lnTo>
                  <a:pt x="8" y="108"/>
                </a:lnTo>
                <a:lnTo>
                  <a:pt x="5" y="119"/>
                </a:lnTo>
                <a:lnTo>
                  <a:pt x="2" y="130"/>
                </a:lnTo>
                <a:lnTo>
                  <a:pt x="0" y="151"/>
                </a:lnTo>
                <a:lnTo>
                  <a:pt x="0" y="151"/>
                </a:lnTo>
                <a:lnTo>
                  <a:pt x="2" y="160"/>
                </a:lnTo>
                <a:lnTo>
                  <a:pt x="3" y="164"/>
                </a:lnTo>
                <a:lnTo>
                  <a:pt x="5" y="169"/>
                </a:lnTo>
                <a:lnTo>
                  <a:pt x="10" y="174"/>
                </a:lnTo>
                <a:lnTo>
                  <a:pt x="15" y="177"/>
                </a:lnTo>
                <a:lnTo>
                  <a:pt x="20" y="181"/>
                </a:lnTo>
                <a:lnTo>
                  <a:pt x="26" y="182"/>
                </a:lnTo>
                <a:lnTo>
                  <a:pt x="33" y="182"/>
                </a:lnTo>
                <a:lnTo>
                  <a:pt x="137" y="182"/>
                </a:lnTo>
                <a:lnTo>
                  <a:pt x="137" y="182"/>
                </a:lnTo>
                <a:lnTo>
                  <a:pt x="143" y="182"/>
                </a:lnTo>
                <a:lnTo>
                  <a:pt x="150" y="181"/>
                </a:lnTo>
                <a:lnTo>
                  <a:pt x="154" y="177"/>
                </a:lnTo>
                <a:lnTo>
                  <a:pt x="159" y="174"/>
                </a:lnTo>
                <a:lnTo>
                  <a:pt x="163" y="169"/>
                </a:lnTo>
                <a:lnTo>
                  <a:pt x="166" y="164"/>
                </a:lnTo>
                <a:lnTo>
                  <a:pt x="167" y="160"/>
                </a:lnTo>
                <a:lnTo>
                  <a:pt x="167" y="15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13" name="Freeform 247"/>
          <p:cNvSpPr>
            <a:spLocks noEditPoints="1"/>
          </p:cNvSpPr>
          <p:nvPr/>
        </p:nvSpPr>
        <p:spPr bwMode="auto">
          <a:xfrm>
            <a:off x="10677459" y="3401393"/>
            <a:ext cx="350324" cy="381790"/>
          </a:xfrm>
          <a:custGeom>
            <a:avLst/>
            <a:gdLst>
              <a:gd name="T0" fmla="*/ 130 w 167"/>
              <a:gd name="T1" fmla="*/ 46 h 182"/>
              <a:gd name="T2" fmla="*/ 127 w 167"/>
              <a:gd name="T3" fmla="*/ 28 h 182"/>
              <a:gd name="T4" fmla="*/ 117 w 167"/>
              <a:gd name="T5" fmla="*/ 13 h 182"/>
              <a:gd name="T6" fmla="*/ 102 w 167"/>
              <a:gd name="T7" fmla="*/ 4 h 182"/>
              <a:gd name="T8" fmla="*/ 85 w 167"/>
              <a:gd name="T9" fmla="*/ 0 h 182"/>
              <a:gd name="T10" fmla="*/ 75 w 167"/>
              <a:gd name="T11" fmla="*/ 2 h 182"/>
              <a:gd name="T12" fmla="*/ 59 w 167"/>
              <a:gd name="T13" fmla="*/ 8 h 182"/>
              <a:gd name="T14" fmla="*/ 46 w 167"/>
              <a:gd name="T15" fmla="*/ 21 h 182"/>
              <a:gd name="T16" fmla="*/ 39 w 167"/>
              <a:gd name="T17" fmla="*/ 38 h 182"/>
              <a:gd name="T18" fmla="*/ 39 w 167"/>
              <a:gd name="T19" fmla="*/ 46 h 182"/>
              <a:gd name="T20" fmla="*/ 42 w 167"/>
              <a:gd name="T21" fmla="*/ 64 h 182"/>
              <a:gd name="T22" fmla="*/ 52 w 167"/>
              <a:gd name="T23" fmla="*/ 78 h 182"/>
              <a:gd name="T24" fmla="*/ 67 w 167"/>
              <a:gd name="T25" fmla="*/ 88 h 182"/>
              <a:gd name="T26" fmla="*/ 85 w 167"/>
              <a:gd name="T27" fmla="*/ 91 h 182"/>
              <a:gd name="T28" fmla="*/ 93 w 167"/>
              <a:gd name="T29" fmla="*/ 91 h 182"/>
              <a:gd name="T30" fmla="*/ 109 w 167"/>
              <a:gd name="T31" fmla="*/ 83 h 182"/>
              <a:gd name="T32" fmla="*/ 122 w 167"/>
              <a:gd name="T33" fmla="*/ 72 h 182"/>
              <a:gd name="T34" fmla="*/ 128 w 167"/>
              <a:gd name="T35" fmla="*/ 56 h 182"/>
              <a:gd name="T36" fmla="*/ 167 w 167"/>
              <a:gd name="T37" fmla="*/ 151 h 182"/>
              <a:gd name="T38" fmla="*/ 166 w 167"/>
              <a:gd name="T39" fmla="*/ 130 h 182"/>
              <a:gd name="T40" fmla="*/ 159 w 167"/>
              <a:gd name="T41" fmla="*/ 108 h 182"/>
              <a:gd name="T42" fmla="*/ 148 w 167"/>
              <a:gd name="T43" fmla="*/ 91 h 182"/>
              <a:gd name="T44" fmla="*/ 133 w 167"/>
              <a:gd name="T45" fmla="*/ 85 h 182"/>
              <a:gd name="T46" fmla="*/ 127 w 167"/>
              <a:gd name="T47" fmla="*/ 85 h 182"/>
              <a:gd name="T48" fmla="*/ 112 w 167"/>
              <a:gd name="T49" fmla="*/ 93 h 182"/>
              <a:gd name="T50" fmla="*/ 93 w 167"/>
              <a:gd name="T51" fmla="*/ 99 h 182"/>
              <a:gd name="T52" fmla="*/ 85 w 167"/>
              <a:gd name="T53" fmla="*/ 101 h 182"/>
              <a:gd name="T54" fmla="*/ 68 w 167"/>
              <a:gd name="T55" fmla="*/ 98 h 182"/>
              <a:gd name="T56" fmla="*/ 47 w 167"/>
              <a:gd name="T57" fmla="*/ 86 h 182"/>
              <a:gd name="T58" fmla="*/ 42 w 167"/>
              <a:gd name="T59" fmla="*/ 85 h 182"/>
              <a:gd name="T60" fmla="*/ 29 w 167"/>
              <a:gd name="T61" fmla="*/ 86 h 182"/>
              <a:gd name="T62" fmla="*/ 13 w 167"/>
              <a:gd name="T63" fmla="*/ 98 h 182"/>
              <a:gd name="T64" fmla="*/ 5 w 167"/>
              <a:gd name="T65" fmla="*/ 119 h 182"/>
              <a:gd name="T66" fmla="*/ 0 w 167"/>
              <a:gd name="T67" fmla="*/ 151 h 182"/>
              <a:gd name="T68" fmla="*/ 2 w 167"/>
              <a:gd name="T69" fmla="*/ 160 h 182"/>
              <a:gd name="T70" fmla="*/ 5 w 167"/>
              <a:gd name="T71" fmla="*/ 169 h 182"/>
              <a:gd name="T72" fmla="*/ 15 w 167"/>
              <a:gd name="T73" fmla="*/ 177 h 182"/>
              <a:gd name="T74" fmla="*/ 26 w 167"/>
              <a:gd name="T75" fmla="*/ 182 h 182"/>
              <a:gd name="T76" fmla="*/ 137 w 167"/>
              <a:gd name="T77" fmla="*/ 182 h 182"/>
              <a:gd name="T78" fmla="*/ 143 w 167"/>
              <a:gd name="T79" fmla="*/ 182 h 182"/>
              <a:gd name="T80" fmla="*/ 154 w 167"/>
              <a:gd name="T81" fmla="*/ 177 h 182"/>
              <a:gd name="T82" fmla="*/ 163 w 167"/>
              <a:gd name="T83" fmla="*/ 169 h 182"/>
              <a:gd name="T84" fmla="*/ 167 w 167"/>
              <a:gd name="T85" fmla="*/ 16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7" h="182">
                <a:moveTo>
                  <a:pt x="130" y="46"/>
                </a:moveTo>
                <a:lnTo>
                  <a:pt x="130" y="46"/>
                </a:lnTo>
                <a:lnTo>
                  <a:pt x="128" y="38"/>
                </a:lnTo>
                <a:lnTo>
                  <a:pt x="127" y="28"/>
                </a:lnTo>
                <a:lnTo>
                  <a:pt x="122" y="21"/>
                </a:lnTo>
                <a:lnTo>
                  <a:pt x="117" y="13"/>
                </a:lnTo>
                <a:lnTo>
                  <a:pt x="109" y="8"/>
                </a:lnTo>
                <a:lnTo>
                  <a:pt x="102" y="4"/>
                </a:lnTo>
                <a:lnTo>
                  <a:pt x="93" y="2"/>
                </a:lnTo>
                <a:lnTo>
                  <a:pt x="85" y="0"/>
                </a:lnTo>
                <a:lnTo>
                  <a:pt x="85" y="0"/>
                </a:lnTo>
                <a:lnTo>
                  <a:pt x="75" y="2"/>
                </a:lnTo>
                <a:lnTo>
                  <a:pt x="67" y="4"/>
                </a:lnTo>
                <a:lnTo>
                  <a:pt x="59" y="8"/>
                </a:lnTo>
                <a:lnTo>
                  <a:pt x="52" y="13"/>
                </a:lnTo>
                <a:lnTo>
                  <a:pt x="46" y="21"/>
                </a:lnTo>
                <a:lnTo>
                  <a:pt x="42" y="28"/>
                </a:lnTo>
                <a:lnTo>
                  <a:pt x="39" y="38"/>
                </a:lnTo>
                <a:lnTo>
                  <a:pt x="39" y="46"/>
                </a:lnTo>
                <a:lnTo>
                  <a:pt x="39" y="46"/>
                </a:lnTo>
                <a:lnTo>
                  <a:pt x="39" y="56"/>
                </a:lnTo>
                <a:lnTo>
                  <a:pt x="42" y="64"/>
                </a:lnTo>
                <a:lnTo>
                  <a:pt x="46" y="72"/>
                </a:lnTo>
                <a:lnTo>
                  <a:pt x="52" y="78"/>
                </a:lnTo>
                <a:lnTo>
                  <a:pt x="59" y="83"/>
                </a:lnTo>
                <a:lnTo>
                  <a:pt x="67" y="88"/>
                </a:lnTo>
                <a:lnTo>
                  <a:pt x="75" y="91"/>
                </a:lnTo>
                <a:lnTo>
                  <a:pt x="85" y="91"/>
                </a:lnTo>
                <a:lnTo>
                  <a:pt x="85" y="91"/>
                </a:lnTo>
                <a:lnTo>
                  <a:pt x="93" y="91"/>
                </a:lnTo>
                <a:lnTo>
                  <a:pt x="102" y="88"/>
                </a:lnTo>
                <a:lnTo>
                  <a:pt x="109" y="83"/>
                </a:lnTo>
                <a:lnTo>
                  <a:pt x="117" y="78"/>
                </a:lnTo>
                <a:lnTo>
                  <a:pt x="122" y="72"/>
                </a:lnTo>
                <a:lnTo>
                  <a:pt x="127" y="64"/>
                </a:lnTo>
                <a:lnTo>
                  <a:pt x="128" y="56"/>
                </a:lnTo>
                <a:lnTo>
                  <a:pt x="130" y="46"/>
                </a:lnTo>
                <a:close/>
                <a:moveTo>
                  <a:pt x="167" y="151"/>
                </a:moveTo>
                <a:lnTo>
                  <a:pt x="167" y="151"/>
                </a:lnTo>
                <a:lnTo>
                  <a:pt x="166" y="130"/>
                </a:lnTo>
                <a:lnTo>
                  <a:pt x="164" y="119"/>
                </a:lnTo>
                <a:lnTo>
                  <a:pt x="159" y="108"/>
                </a:lnTo>
                <a:lnTo>
                  <a:pt x="154" y="98"/>
                </a:lnTo>
                <a:lnTo>
                  <a:pt x="148" y="91"/>
                </a:lnTo>
                <a:lnTo>
                  <a:pt x="138" y="86"/>
                </a:lnTo>
                <a:lnTo>
                  <a:pt x="133" y="85"/>
                </a:lnTo>
                <a:lnTo>
                  <a:pt x="127" y="85"/>
                </a:lnTo>
                <a:lnTo>
                  <a:pt x="127" y="85"/>
                </a:lnTo>
                <a:lnTo>
                  <a:pt x="122" y="86"/>
                </a:lnTo>
                <a:lnTo>
                  <a:pt x="112" y="93"/>
                </a:lnTo>
                <a:lnTo>
                  <a:pt x="99" y="98"/>
                </a:lnTo>
                <a:lnTo>
                  <a:pt x="93" y="99"/>
                </a:lnTo>
                <a:lnTo>
                  <a:pt x="85" y="101"/>
                </a:lnTo>
                <a:lnTo>
                  <a:pt x="85" y="101"/>
                </a:lnTo>
                <a:lnTo>
                  <a:pt x="76" y="99"/>
                </a:lnTo>
                <a:lnTo>
                  <a:pt x="68" y="98"/>
                </a:lnTo>
                <a:lnTo>
                  <a:pt x="55" y="93"/>
                </a:lnTo>
                <a:lnTo>
                  <a:pt x="47" y="86"/>
                </a:lnTo>
                <a:lnTo>
                  <a:pt x="42" y="85"/>
                </a:lnTo>
                <a:lnTo>
                  <a:pt x="42" y="85"/>
                </a:lnTo>
                <a:lnTo>
                  <a:pt x="36" y="85"/>
                </a:lnTo>
                <a:lnTo>
                  <a:pt x="29" y="86"/>
                </a:lnTo>
                <a:lnTo>
                  <a:pt x="21" y="91"/>
                </a:lnTo>
                <a:lnTo>
                  <a:pt x="13" y="98"/>
                </a:lnTo>
                <a:lnTo>
                  <a:pt x="8" y="108"/>
                </a:lnTo>
                <a:lnTo>
                  <a:pt x="5" y="119"/>
                </a:lnTo>
                <a:lnTo>
                  <a:pt x="2" y="130"/>
                </a:lnTo>
                <a:lnTo>
                  <a:pt x="0" y="151"/>
                </a:lnTo>
                <a:lnTo>
                  <a:pt x="0" y="151"/>
                </a:lnTo>
                <a:lnTo>
                  <a:pt x="2" y="160"/>
                </a:lnTo>
                <a:lnTo>
                  <a:pt x="3" y="164"/>
                </a:lnTo>
                <a:lnTo>
                  <a:pt x="5" y="169"/>
                </a:lnTo>
                <a:lnTo>
                  <a:pt x="10" y="174"/>
                </a:lnTo>
                <a:lnTo>
                  <a:pt x="15" y="177"/>
                </a:lnTo>
                <a:lnTo>
                  <a:pt x="20" y="181"/>
                </a:lnTo>
                <a:lnTo>
                  <a:pt x="26" y="182"/>
                </a:lnTo>
                <a:lnTo>
                  <a:pt x="33" y="182"/>
                </a:lnTo>
                <a:lnTo>
                  <a:pt x="137" y="182"/>
                </a:lnTo>
                <a:lnTo>
                  <a:pt x="137" y="182"/>
                </a:lnTo>
                <a:lnTo>
                  <a:pt x="143" y="182"/>
                </a:lnTo>
                <a:lnTo>
                  <a:pt x="150" y="181"/>
                </a:lnTo>
                <a:lnTo>
                  <a:pt x="154" y="177"/>
                </a:lnTo>
                <a:lnTo>
                  <a:pt x="159" y="174"/>
                </a:lnTo>
                <a:lnTo>
                  <a:pt x="163" y="169"/>
                </a:lnTo>
                <a:lnTo>
                  <a:pt x="166" y="164"/>
                </a:lnTo>
                <a:lnTo>
                  <a:pt x="167" y="160"/>
                </a:lnTo>
                <a:lnTo>
                  <a:pt x="167" y="15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14" name="Freeform 247"/>
          <p:cNvSpPr>
            <a:spLocks noEditPoints="1"/>
          </p:cNvSpPr>
          <p:nvPr/>
        </p:nvSpPr>
        <p:spPr bwMode="auto">
          <a:xfrm>
            <a:off x="10677459" y="4262872"/>
            <a:ext cx="350324" cy="381790"/>
          </a:xfrm>
          <a:custGeom>
            <a:avLst/>
            <a:gdLst>
              <a:gd name="T0" fmla="*/ 130 w 167"/>
              <a:gd name="T1" fmla="*/ 46 h 182"/>
              <a:gd name="T2" fmla="*/ 127 w 167"/>
              <a:gd name="T3" fmla="*/ 28 h 182"/>
              <a:gd name="T4" fmla="*/ 117 w 167"/>
              <a:gd name="T5" fmla="*/ 13 h 182"/>
              <a:gd name="T6" fmla="*/ 102 w 167"/>
              <a:gd name="T7" fmla="*/ 4 h 182"/>
              <a:gd name="T8" fmla="*/ 85 w 167"/>
              <a:gd name="T9" fmla="*/ 0 h 182"/>
              <a:gd name="T10" fmla="*/ 75 w 167"/>
              <a:gd name="T11" fmla="*/ 2 h 182"/>
              <a:gd name="T12" fmla="*/ 59 w 167"/>
              <a:gd name="T13" fmla="*/ 8 h 182"/>
              <a:gd name="T14" fmla="*/ 46 w 167"/>
              <a:gd name="T15" fmla="*/ 21 h 182"/>
              <a:gd name="T16" fmla="*/ 39 w 167"/>
              <a:gd name="T17" fmla="*/ 38 h 182"/>
              <a:gd name="T18" fmla="*/ 39 w 167"/>
              <a:gd name="T19" fmla="*/ 46 h 182"/>
              <a:gd name="T20" fmla="*/ 42 w 167"/>
              <a:gd name="T21" fmla="*/ 64 h 182"/>
              <a:gd name="T22" fmla="*/ 52 w 167"/>
              <a:gd name="T23" fmla="*/ 78 h 182"/>
              <a:gd name="T24" fmla="*/ 67 w 167"/>
              <a:gd name="T25" fmla="*/ 88 h 182"/>
              <a:gd name="T26" fmla="*/ 85 w 167"/>
              <a:gd name="T27" fmla="*/ 91 h 182"/>
              <a:gd name="T28" fmla="*/ 93 w 167"/>
              <a:gd name="T29" fmla="*/ 91 h 182"/>
              <a:gd name="T30" fmla="*/ 109 w 167"/>
              <a:gd name="T31" fmla="*/ 83 h 182"/>
              <a:gd name="T32" fmla="*/ 122 w 167"/>
              <a:gd name="T33" fmla="*/ 72 h 182"/>
              <a:gd name="T34" fmla="*/ 128 w 167"/>
              <a:gd name="T35" fmla="*/ 56 h 182"/>
              <a:gd name="T36" fmla="*/ 167 w 167"/>
              <a:gd name="T37" fmla="*/ 151 h 182"/>
              <a:gd name="T38" fmla="*/ 166 w 167"/>
              <a:gd name="T39" fmla="*/ 130 h 182"/>
              <a:gd name="T40" fmla="*/ 159 w 167"/>
              <a:gd name="T41" fmla="*/ 108 h 182"/>
              <a:gd name="T42" fmla="*/ 148 w 167"/>
              <a:gd name="T43" fmla="*/ 91 h 182"/>
              <a:gd name="T44" fmla="*/ 133 w 167"/>
              <a:gd name="T45" fmla="*/ 85 h 182"/>
              <a:gd name="T46" fmla="*/ 127 w 167"/>
              <a:gd name="T47" fmla="*/ 85 h 182"/>
              <a:gd name="T48" fmla="*/ 112 w 167"/>
              <a:gd name="T49" fmla="*/ 93 h 182"/>
              <a:gd name="T50" fmla="*/ 93 w 167"/>
              <a:gd name="T51" fmla="*/ 99 h 182"/>
              <a:gd name="T52" fmla="*/ 85 w 167"/>
              <a:gd name="T53" fmla="*/ 101 h 182"/>
              <a:gd name="T54" fmla="*/ 68 w 167"/>
              <a:gd name="T55" fmla="*/ 98 h 182"/>
              <a:gd name="T56" fmla="*/ 47 w 167"/>
              <a:gd name="T57" fmla="*/ 86 h 182"/>
              <a:gd name="T58" fmla="*/ 42 w 167"/>
              <a:gd name="T59" fmla="*/ 85 h 182"/>
              <a:gd name="T60" fmla="*/ 29 w 167"/>
              <a:gd name="T61" fmla="*/ 86 h 182"/>
              <a:gd name="T62" fmla="*/ 13 w 167"/>
              <a:gd name="T63" fmla="*/ 98 h 182"/>
              <a:gd name="T64" fmla="*/ 5 w 167"/>
              <a:gd name="T65" fmla="*/ 119 h 182"/>
              <a:gd name="T66" fmla="*/ 0 w 167"/>
              <a:gd name="T67" fmla="*/ 151 h 182"/>
              <a:gd name="T68" fmla="*/ 2 w 167"/>
              <a:gd name="T69" fmla="*/ 160 h 182"/>
              <a:gd name="T70" fmla="*/ 5 w 167"/>
              <a:gd name="T71" fmla="*/ 169 h 182"/>
              <a:gd name="T72" fmla="*/ 15 w 167"/>
              <a:gd name="T73" fmla="*/ 177 h 182"/>
              <a:gd name="T74" fmla="*/ 26 w 167"/>
              <a:gd name="T75" fmla="*/ 182 h 182"/>
              <a:gd name="T76" fmla="*/ 137 w 167"/>
              <a:gd name="T77" fmla="*/ 182 h 182"/>
              <a:gd name="T78" fmla="*/ 143 w 167"/>
              <a:gd name="T79" fmla="*/ 182 h 182"/>
              <a:gd name="T80" fmla="*/ 154 w 167"/>
              <a:gd name="T81" fmla="*/ 177 h 182"/>
              <a:gd name="T82" fmla="*/ 163 w 167"/>
              <a:gd name="T83" fmla="*/ 169 h 182"/>
              <a:gd name="T84" fmla="*/ 167 w 167"/>
              <a:gd name="T85" fmla="*/ 16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7" h="182">
                <a:moveTo>
                  <a:pt x="130" y="46"/>
                </a:moveTo>
                <a:lnTo>
                  <a:pt x="130" y="46"/>
                </a:lnTo>
                <a:lnTo>
                  <a:pt x="128" y="38"/>
                </a:lnTo>
                <a:lnTo>
                  <a:pt x="127" y="28"/>
                </a:lnTo>
                <a:lnTo>
                  <a:pt x="122" y="21"/>
                </a:lnTo>
                <a:lnTo>
                  <a:pt x="117" y="13"/>
                </a:lnTo>
                <a:lnTo>
                  <a:pt x="109" y="8"/>
                </a:lnTo>
                <a:lnTo>
                  <a:pt x="102" y="4"/>
                </a:lnTo>
                <a:lnTo>
                  <a:pt x="93" y="2"/>
                </a:lnTo>
                <a:lnTo>
                  <a:pt x="85" y="0"/>
                </a:lnTo>
                <a:lnTo>
                  <a:pt x="85" y="0"/>
                </a:lnTo>
                <a:lnTo>
                  <a:pt x="75" y="2"/>
                </a:lnTo>
                <a:lnTo>
                  <a:pt x="67" y="4"/>
                </a:lnTo>
                <a:lnTo>
                  <a:pt x="59" y="8"/>
                </a:lnTo>
                <a:lnTo>
                  <a:pt x="52" y="13"/>
                </a:lnTo>
                <a:lnTo>
                  <a:pt x="46" y="21"/>
                </a:lnTo>
                <a:lnTo>
                  <a:pt x="42" y="28"/>
                </a:lnTo>
                <a:lnTo>
                  <a:pt x="39" y="38"/>
                </a:lnTo>
                <a:lnTo>
                  <a:pt x="39" y="46"/>
                </a:lnTo>
                <a:lnTo>
                  <a:pt x="39" y="46"/>
                </a:lnTo>
                <a:lnTo>
                  <a:pt x="39" y="56"/>
                </a:lnTo>
                <a:lnTo>
                  <a:pt x="42" y="64"/>
                </a:lnTo>
                <a:lnTo>
                  <a:pt x="46" y="72"/>
                </a:lnTo>
                <a:lnTo>
                  <a:pt x="52" y="78"/>
                </a:lnTo>
                <a:lnTo>
                  <a:pt x="59" y="83"/>
                </a:lnTo>
                <a:lnTo>
                  <a:pt x="67" y="88"/>
                </a:lnTo>
                <a:lnTo>
                  <a:pt x="75" y="91"/>
                </a:lnTo>
                <a:lnTo>
                  <a:pt x="85" y="91"/>
                </a:lnTo>
                <a:lnTo>
                  <a:pt x="85" y="91"/>
                </a:lnTo>
                <a:lnTo>
                  <a:pt x="93" y="91"/>
                </a:lnTo>
                <a:lnTo>
                  <a:pt x="102" y="88"/>
                </a:lnTo>
                <a:lnTo>
                  <a:pt x="109" y="83"/>
                </a:lnTo>
                <a:lnTo>
                  <a:pt x="117" y="78"/>
                </a:lnTo>
                <a:lnTo>
                  <a:pt x="122" y="72"/>
                </a:lnTo>
                <a:lnTo>
                  <a:pt x="127" y="64"/>
                </a:lnTo>
                <a:lnTo>
                  <a:pt x="128" y="56"/>
                </a:lnTo>
                <a:lnTo>
                  <a:pt x="130" y="46"/>
                </a:lnTo>
                <a:close/>
                <a:moveTo>
                  <a:pt x="167" y="151"/>
                </a:moveTo>
                <a:lnTo>
                  <a:pt x="167" y="151"/>
                </a:lnTo>
                <a:lnTo>
                  <a:pt x="166" y="130"/>
                </a:lnTo>
                <a:lnTo>
                  <a:pt x="164" y="119"/>
                </a:lnTo>
                <a:lnTo>
                  <a:pt x="159" y="108"/>
                </a:lnTo>
                <a:lnTo>
                  <a:pt x="154" y="98"/>
                </a:lnTo>
                <a:lnTo>
                  <a:pt x="148" y="91"/>
                </a:lnTo>
                <a:lnTo>
                  <a:pt x="138" y="86"/>
                </a:lnTo>
                <a:lnTo>
                  <a:pt x="133" y="85"/>
                </a:lnTo>
                <a:lnTo>
                  <a:pt x="127" y="85"/>
                </a:lnTo>
                <a:lnTo>
                  <a:pt x="127" y="85"/>
                </a:lnTo>
                <a:lnTo>
                  <a:pt x="122" y="86"/>
                </a:lnTo>
                <a:lnTo>
                  <a:pt x="112" y="93"/>
                </a:lnTo>
                <a:lnTo>
                  <a:pt x="99" y="98"/>
                </a:lnTo>
                <a:lnTo>
                  <a:pt x="93" y="99"/>
                </a:lnTo>
                <a:lnTo>
                  <a:pt x="85" y="101"/>
                </a:lnTo>
                <a:lnTo>
                  <a:pt x="85" y="101"/>
                </a:lnTo>
                <a:lnTo>
                  <a:pt x="76" y="99"/>
                </a:lnTo>
                <a:lnTo>
                  <a:pt x="68" y="98"/>
                </a:lnTo>
                <a:lnTo>
                  <a:pt x="55" y="93"/>
                </a:lnTo>
                <a:lnTo>
                  <a:pt x="47" y="86"/>
                </a:lnTo>
                <a:lnTo>
                  <a:pt x="42" y="85"/>
                </a:lnTo>
                <a:lnTo>
                  <a:pt x="42" y="85"/>
                </a:lnTo>
                <a:lnTo>
                  <a:pt x="36" y="85"/>
                </a:lnTo>
                <a:lnTo>
                  <a:pt x="29" y="86"/>
                </a:lnTo>
                <a:lnTo>
                  <a:pt x="21" y="91"/>
                </a:lnTo>
                <a:lnTo>
                  <a:pt x="13" y="98"/>
                </a:lnTo>
                <a:lnTo>
                  <a:pt x="8" y="108"/>
                </a:lnTo>
                <a:lnTo>
                  <a:pt x="5" y="119"/>
                </a:lnTo>
                <a:lnTo>
                  <a:pt x="2" y="130"/>
                </a:lnTo>
                <a:lnTo>
                  <a:pt x="0" y="151"/>
                </a:lnTo>
                <a:lnTo>
                  <a:pt x="0" y="151"/>
                </a:lnTo>
                <a:lnTo>
                  <a:pt x="2" y="160"/>
                </a:lnTo>
                <a:lnTo>
                  <a:pt x="3" y="164"/>
                </a:lnTo>
                <a:lnTo>
                  <a:pt x="5" y="169"/>
                </a:lnTo>
                <a:lnTo>
                  <a:pt x="10" y="174"/>
                </a:lnTo>
                <a:lnTo>
                  <a:pt x="15" y="177"/>
                </a:lnTo>
                <a:lnTo>
                  <a:pt x="20" y="181"/>
                </a:lnTo>
                <a:lnTo>
                  <a:pt x="26" y="182"/>
                </a:lnTo>
                <a:lnTo>
                  <a:pt x="33" y="182"/>
                </a:lnTo>
                <a:lnTo>
                  <a:pt x="137" y="182"/>
                </a:lnTo>
                <a:lnTo>
                  <a:pt x="137" y="182"/>
                </a:lnTo>
                <a:lnTo>
                  <a:pt x="143" y="182"/>
                </a:lnTo>
                <a:lnTo>
                  <a:pt x="150" y="181"/>
                </a:lnTo>
                <a:lnTo>
                  <a:pt x="154" y="177"/>
                </a:lnTo>
                <a:lnTo>
                  <a:pt x="159" y="174"/>
                </a:lnTo>
                <a:lnTo>
                  <a:pt x="163" y="169"/>
                </a:lnTo>
                <a:lnTo>
                  <a:pt x="166" y="164"/>
                </a:lnTo>
                <a:lnTo>
                  <a:pt x="167" y="160"/>
                </a:lnTo>
                <a:lnTo>
                  <a:pt x="167" y="15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cxnSp>
        <p:nvCxnSpPr>
          <p:cNvPr id="44" name="Vinklad koppling 43"/>
          <p:cNvCxnSpPr>
            <a:stCxn id="11" idx="3"/>
            <a:endCxn id="12" idx="32"/>
          </p:cNvCxnSpPr>
          <p:nvPr/>
        </p:nvCxnSpPr>
        <p:spPr>
          <a:xfrm flipV="1">
            <a:off x="9573490" y="2789546"/>
            <a:ext cx="1114458" cy="819563"/>
          </a:xfrm>
          <a:prstGeom prst="bentConnector3">
            <a:avLst>
              <a:gd name="adj1" fmla="val 66635"/>
            </a:avLst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Vinklad koppling 47"/>
          <p:cNvCxnSpPr>
            <a:stCxn id="11" idx="3"/>
            <a:endCxn id="14" idx="32"/>
          </p:cNvCxnSpPr>
          <p:nvPr/>
        </p:nvCxnSpPr>
        <p:spPr>
          <a:xfrm>
            <a:off x="9573490" y="3609109"/>
            <a:ext cx="1114458" cy="903395"/>
          </a:xfrm>
          <a:prstGeom prst="bentConnector3">
            <a:avLst>
              <a:gd name="adj1" fmla="val 66587"/>
            </a:avLst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k pilkoppling 53"/>
          <p:cNvCxnSpPr>
            <a:endCxn id="13" idx="31"/>
          </p:cNvCxnSpPr>
          <p:nvPr/>
        </p:nvCxnSpPr>
        <p:spPr>
          <a:xfrm flipV="1">
            <a:off x="9573490" y="3606972"/>
            <a:ext cx="1131240" cy="213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dobjekt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7" y="6424765"/>
            <a:ext cx="1730374" cy="26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37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ktangel med rundade hörn 38"/>
          <p:cNvSpPr/>
          <p:nvPr/>
        </p:nvSpPr>
        <p:spPr>
          <a:xfrm>
            <a:off x="623888" y="2327564"/>
            <a:ext cx="9486467" cy="252182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sv-SE" dirty="0" smtClean="0"/>
              <a:t>Försörjningsförmågan</a:t>
            </a:r>
            <a:endParaRPr lang="sv-SE" dirty="0"/>
          </a:p>
        </p:txBody>
      </p:sp>
      <p:sp>
        <p:nvSpPr>
          <p:cNvPr id="5" name="Rektangel med rundade hörn 4"/>
          <p:cNvSpPr/>
          <p:nvPr/>
        </p:nvSpPr>
        <p:spPr>
          <a:xfrm>
            <a:off x="1260763" y="2770909"/>
            <a:ext cx="1454727" cy="1676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Primär-produktion</a:t>
            </a:r>
            <a:endParaRPr lang="sv-SE" b="1" dirty="0"/>
          </a:p>
        </p:txBody>
      </p:sp>
      <p:sp>
        <p:nvSpPr>
          <p:cNvPr id="9" name="Rektangel med rundade hörn 8"/>
          <p:cNvSpPr/>
          <p:nvPr/>
        </p:nvSpPr>
        <p:spPr>
          <a:xfrm>
            <a:off x="3546763" y="2770909"/>
            <a:ext cx="1454727" cy="1676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Förädling</a:t>
            </a:r>
          </a:p>
          <a:p>
            <a:pPr algn="ctr"/>
            <a:r>
              <a:rPr lang="sv-SE" dirty="0" smtClean="0"/>
              <a:t>-------</a:t>
            </a:r>
          </a:p>
          <a:p>
            <a:pPr algn="ctr"/>
            <a:r>
              <a:rPr lang="sv-SE" b="1" dirty="0" smtClean="0"/>
              <a:t>Livsmedels-industrin</a:t>
            </a:r>
            <a:endParaRPr lang="sv-SE" b="1" dirty="0"/>
          </a:p>
        </p:txBody>
      </p:sp>
      <p:sp>
        <p:nvSpPr>
          <p:cNvPr id="10" name="Rektangel med rundade hörn 9"/>
          <p:cNvSpPr/>
          <p:nvPr/>
        </p:nvSpPr>
        <p:spPr>
          <a:xfrm>
            <a:off x="5832763" y="2770909"/>
            <a:ext cx="1454727" cy="1676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Lager</a:t>
            </a:r>
          </a:p>
          <a:p>
            <a:pPr algn="ctr"/>
            <a:r>
              <a:rPr lang="sv-SE" dirty="0" smtClean="0"/>
              <a:t>-------</a:t>
            </a:r>
          </a:p>
          <a:p>
            <a:pPr algn="ctr"/>
            <a:r>
              <a:rPr lang="sv-SE" b="1" dirty="0" smtClean="0"/>
              <a:t>Dagligvaru-handeln</a:t>
            </a:r>
          </a:p>
          <a:p>
            <a:pPr algn="ctr"/>
            <a:r>
              <a:rPr lang="sv-SE" b="1" dirty="0" smtClean="0"/>
              <a:t>Storkök</a:t>
            </a:r>
            <a:endParaRPr lang="sv-SE" b="1" dirty="0"/>
          </a:p>
        </p:txBody>
      </p:sp>
      <p:sp>
        <p:nvSpPr>
          <p:cNvPr id="11" name="Rektangel med rundade hörn 10"/>
          <p:cNvSpPr/>
          <p:nvPr/>
        </p:nvSpPr>
        <p:spPr>
          <a:xfrm>
            <a:off x="8118763" y="2770909"/>
            <a:ext cx="1454727" cy="1676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Butik</a:t>
            </a:r>
          </a:p>
          <a:p>
            <a:pPr algn="ctr"/>
            <a:r>
              <a:rPr lang="sv-SE" dirty="0" smtClean="0"/>
              <a:t>-------</a:t>
            </a:r>
          </a:p>
          <a:p>
            <a:pPr algn="ctr"/>
            <a:r>
              <a:rPr lang="sv-SE" b="1" dirty="0" smtClean="0"/>
              <a:t>Storkök</a:t>
            </a:r>
          </a:p>
          <a:p>
            <a:pPr algn="ctr"/>
            <a:r>
              <a:rPr lang="sv-SE" b="1" dirty="0" smtClean="0"/>
              <a:t>Restaurang</a:t>
            </a:r>
            <a:endParaRPr lang="sv-SE" b="1" dirty="0"/>
          </a:p>
        </p:txBody>
      </p:sp>
      <p:sp>
        <p:nvSpPr>
          <p:cNvPr id="12" name="Freeform 247"/>
          <p:cNvSpPr>
            <a:spLocks noEditPoints="1"/>
          </p:cNvSpPr>
          <p:nvPr/>
        </p:nvSpPr>
        <p:spPr bwMode="auto">
          <a:xfrm>
            <a:off x="10677459" y="2539914"/>
            <a:ext cx="350324" cy="381790"/>
          </a:xfrm>
          <a:custGeom>
            <a:avLst/>
            <a:gdLst>
              <a:gd name="T0" fmla="*/ 130 w 167"/>
              <a:gd name="T1" fmla="*/ 46 h 182"/>
              <a:gd name="T2" fmla="*/ 127 w 167"/>
              <a:gd name="T3" fmla="*/ 28 h 182"/>
              <a:gd name="T4" fmla="*/ 117 w 167"/>
              <a:gd name="T5" fmla="*/ 13 h 182"/>
              <a:gd name="T6" fmla="*/ 102 w 167"/>
              <a:gd name="T7" fmla="*/ 4 h 182"/>
              <a:gd name="T8" fmla="*/ 85 w 167"/>
              <a:gd name="T9" fmla="*/ 0 h 182"/>
              <a:gd name="T10" fmla="*/ 75 w 167"/>
              <a:gd name="T11" fmla="*/ 2 h 182"/>
              <a:gd name="T12" fmla="*/ 59 w 167"/>
              <a:gd name="T13" fmla="*/ 8 h 182"/>
              <a:gd name="T14" fmla="*/ 46 w 167"/>
              <a:gd name="T15" fmla="*/ 21 h 182"/>
              <a:gd name="T16" fmla="*/ 39 w 167"/>
              <a:gd name="T17" fmla="*/ 38 h 182"/>
              <a:gd name="T18" fmla="*/ 39 w 167"/>
              <a:gd name="T19" fmla="*/ 46 h 182"/>
              <a:gd name="T20" fmla="*/ 42 w 167"/>
              <a:gd name="T21" fmla="*/ 64 h 182"/>
              <a:gd name="T22" fmla="*/ 52 w 167"/>
              <a:gd name="T23" fmla="*/ 78 h 182"/>
              <a:gd name="T24" fmla="*/ 67 w 167"/>
              <a:gd name="T25" fmla="*/ 88 h 182"/>
              <a:gd name="T26" fmla="*/ 85 w 167"/>
              <a:gd name="T27" fmla="*/ 91 h 182"/>
              <a:gd name="T28" fmla="*/ 93 w 167"/>
              <a:gd name="T29" fmla="*/ 91 h 182"/>
              <a:gd name="T30" fmla="*/ 109 w 167"/>
              <a:gd name="T31" fmla="*/ 83 h 182"/>
              <a:gd name="T32" fmla="*/ 122 w 167"/>
              <a:gd name="T33" fmla="*/ 72 h 182"/>
              <a:gd name="T34" fmla="*/ 128 w 167"/>
              <a:gd name="T35" fmla="*/ 56 h 182"/>
              <a:gd name="T36" fmla="*/ 167 w 167"/>
              <a:gd name="T37" fmla="*/ 151 h 182"/>
              <a:gd name="T38" fmla="*/ 166 w 167"/>
              <a:gd name="T39" fmla="*/ 130 h 182"/>
              <a:gd name="T40" fmla="*/ 159 w 167"/>
              <a:gd name="T41" fmla="*/ 108 h 182"/>
              <a:gd name="T42" fmla="*/ 148 w 167"/>
              <a:gd name="T43" fmla="*/ 91 h 182"/>
              <a:gd name="T44" fmla="*/ 133 w 167"/>
              <a:gd name="T45" fmla="*/ 85 h 182"/>
              <a:gd name="T46" fmla="*/ 127 w 167"/>
              <a:gd name="T47" fmla="*/ 85 h 182"/>
              <a:gd name="T48" fmla="*/ 112 w 167"/>
              <a:gd name="T49" fmla="*/ 93 h 182"/>
              <a:gd name="T50" fmla="*/ 93 w 167"/>
              <a:gd name="T51" fmla="*/ 99 h 182"/>
              <a:gd name="T52" fmla="*/ 85 w 167"/>
              <a:gd name="T53" fmla="*/ 101 h 182"/>
              <a:gd name="T54" fmla="*/ 68 w 167"/>
              <a:gd name="T55" fmla="*/ 98 h 182"/>
              <a:gd name="T56" fmla="*/ 47 w 167"/>
              <a:gd name="T57" fmla="*/ 86 h 182"/>
              <a:gd name="T58" fmla="*/ 42 w 167"/>
              <a:gd name="T59" fmla="*/ 85 h 182"/>
              <a:gd name="T60" fmla="*/ 29 w 167"/>
              <a:gd name="T61" fmla="*/ 86 h 182"/>
              <a:gd name="T62" fmla="*/ 13 w 167"/>
              <a:gd name="T63" fmla="*/ 98 h 182"/>
              <a:gd name="T64" fmla="*/ 5 w 167"/>
              <a:gd name="T65" fmla="*/ 119 h 182"/>
              <a:gd name="T66" fmla="*/ 0 w 167"/>
              <a:gd name="T67" fmla="*/ 151 h 182"/>
              <a:gd name="T68" fmla="*/ 2 w 167"/>
              <a:gd name="T69" fmla="*/ 160 h 182"/>
              <a:gd name="T70" fmla="*/ 5 w 167"/>
              <a:gd name="T71" fmla="*/ 169 h 182"/>
              <a:gd name="T72" fmla="*/ 15 w 167"/>
              <a:gd name="T73" fmla="*/ 177 h 182"/>
              <a:gd name="T74" fmla="*/ 26 w 167"/>
              <a:gd name="T75" fmla="*/ 182 h 182"/>
              <a:gd name="T76" fmla="*/ 137 w 167"/>
              <a:gd name="T77" fmla="*/ 182 h 182"/>
              <a:gd name="T78" fmla="*/ 143 w 167"/>
              <a:gd name="T79" fmla="*/ 182 h 182"/>
              <a:gd name="T80" fmla="*/ 154 w 167"/>
              <a:gd name="T81" fmla="*/ 177 h 182"/>
              <a:gd name="T82" fmla="*/ 163 w 167"/>
              <a:gd name="T83" fmla="*/ 169 h 182"/>
              <a:gd name="T84" fmla="*/ 167 w 167"/>
              <a:gd name="T85" fmla="*/ 16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7" h="182">
                <a:moveTo>
                  <a:pt x="130" y="46"/>
                </a:moveTo>
                <a:lnTo>
                  <a:pt x="130" y="46"/>
                </a:lnTo>
                <a:lnTo>
                  <a:pt x="128" y="38"/>
                </a:lnTo>
                <a:lnTo>
                  <a:pt x="127" y="28"/>
                </a:lnTo>
                <a:lnTo>
                  <a:pt x="122" y="21"/>
                </a:lnTo>
                <a:lnTo>
                  <a:pt x="117" y="13"/>
                </a:lnTo>
                <a:lnTo>
                  <a:pt x="109" y="8"/>
                </a:lnTo>
                <a:lnTo>
                  <a:pt x="102" y="4"/>
                </a:lnTo>
                <a:lnTo>
                  <a:pt x="93" y="2"/>
                </a:lnTo>
                <a:lnTo>
                  <a:pt x="85" y="0"/>
                </a:lnTo>
                <a:lnTo>
                  <a:pt x="85" y="0"/>
                </a:lnTo>
                <a:lnTo>
                  <a:pt x="75" y="2"/>
                </a:lnTo>
                <a:lnTo>
                  <a:pt x="67" y="4"/>
                </a:lnTo>
                <a:lnTo>
                  <a:pt x="59" y="8"/>
                </a:lnTo>
                <a:lnTo>
                  <a:pt x="52" y="13"/>
                </a:lnTo>
                <a:lnTo>
                  <a:pt x="46" y="21"/>
                </a:lnTo>
                <a:lnTo>
                  <a:pt x="42" y="28"/>
                </a:lnTo>
                <a:lnTo>
                  <a:pt x="39" y="38"/>
                </a:lnTo>
                <a:lnTo>
                  <a:pt x="39" y="46"/>
                </a:lnTo>
                <a:lnTo>
                  <a:pt x="39" y="46"/>
                </a:lnTo>
                <a:lnTo>
                  <a:pt x="39" y="56"/>
                </a:lnTo>
                <a:lnTo>
                  <a:pt x="42" y="64"/>
                </a:lnTo>
                <a:lnTo>
                  <a:pt x="46" y="72"/>
                </a:lnTo>
                <a:lnTo>
                  <a:pt x="52" y="78"/>
                </a:lnTo>
                <a:lnTo>
                  <a:pt x="59" y="83"/>
                </a:lnTo>
                <a:lnTo>
                  <a:pt x="67" y="88"/>
                </a:lnTo>
                <a:lnTo>
                  <a:pt x="75" y="91"/>
                </a:lnTo>
                <a:lnTo>
                  <a:pt x="85" y="91"/>
                </a:lnTo>
                <a:lnTo>
                  <a:pt x="85" y="91"/>
                </a:lnTo>
                <a:lnTo>
                  <a:pt x="93" y="91"/>
                </a:lnTo>
                <a:lnTo>
                  <a:pt x="102" y="88"/>
                </a:lnTo>
                <a:lnTo>
                  <a:pt x="109" y="83"/>
                </a:lnTo>
                <a:lnTo>
                  <a:pt x="117" y="78"/>
                </a:lnTo>
                <a:lnTo>
                  <a:pt x="122" y="72"/>
                </a:lnTo>
                <a:lnTo>
                  <a:pt x="127" y="64"/>
                </a:lnTo>
                <a:lnTo>
                  <a:pt x="128" y="56"/>
                </a:lnTo>
                <a:lnTo>
                  <a:pt x="130" y="46"/>
                </a:lnTo>
                <a:close/>
                <a:moveTo>
                  <a:pt x="167" y="151"/>
                </a:moveTo>
                <a:lnTo>
                  <a:pt x="167" y="151"/>
                </a:lnTo>
                <a:lnTo>
                  <a:pt x="166" y="130"/>
                </a:lnTo>
                <a:lnTo>
                  <a:pt x="164" y="119"/>
                </a:lnTo>
                <a:lnTo>
                  <a:pt x="159" y="108"/>
                </a:lnTo>
                <a:lnTo>
                  <a:pt x="154" y="98"/>
                </a:lnTo>
                <a:lnTo>
                  <a:pt x="148" y="91"/>
                </a:lnTo>
                <a:lnTo>
                  <a:pt x="138" y="86"/>
                </a:lnTo>
                <a:lnTo>
                  <a:pt x="133" y="85"/>
                </a:lnTo>
                <a:lnTo>
                  <a:pt x="127" y="85"/>
                </a:lnTo>
                <a:lnTo>
                  <a:pt x="127" y="85"/>
                </a:lnTo>
                <a:lnTo>
                  <a:pt x="122" y="86"/>
                </a:lnTo>
                <a:lnTo>
                  <a:pt x="112" y="93"/>
                </a:lnTo>
                <a:lnTo>
                  <a:pt x="99" y="98"/>
                </a:lnTo>
                <a:lnTo>
                  <a:pt x="93" y="99"/>
                </a:lnTo>
                <a:lnTo>
                  <a:pt x="85" y="101"/>
                </a:lnTo>
                <a:lnTo>
                  <a:pt x="85" y="101"/>
                </a:lnTo>
                <a:lnTo>
                  <a:pt x="76" y="99"/>
                </a:lnTo>
                <a:lnTo>
                  <a:pt x="68" y="98"/>
                </a:lnTo>
                <a:lnTo>
                  <a:pt x="55" y="93"/>
                </a:lnTo>
                <a:lnTo>
                  <a:pt x="47" y="86"/>
                </a:lnTo>
                <a:lnTo>
                  <a:pt x="42" y="85"/>
                </a:lnTo>
                <a:lnTo>
                  <a:pt x="42" y="85"/>
                </a:lnTo>
                <a:lnTo>
                  <a:pt x="36" y="85"/>
                </a:lnTo>
                <a:lnTo>
                  <a:pt x="29" y="86"/>
                </a:lnTo>
                <a:lnTo>
                  <a:pt x="21" y="91"/>
                </a:lnTo>
                <a:lnTo>
                  <a:pt x="13" y="98"/>
                </a:lnTo>
                <a:lnTo>
                  <a:pt x="8" y="108"/>
                </a:lnTo>
                <a:lnTo>
                  <a:pt x="5" y="119"/>
                </a:lnTo>
                <a:lnTo>
                  <a:pt x="2" y="130"/>
                </a:lnTo>
                <a:lnTo>
                  <a:pt x="0" y="151"/>
                </a:lnTo>
                <a:lnTo>
                  <a:pt x="0" y="151"/>
                </a:lnTo>
                <a:lnTo>
                  <a:pt x="2" y="160"/>
                </a:lnTo>
                <a:lnTo>
                  <a:pt x="3" y="164"/>
                </a:lnTo>
                <a:lnTo>
                  <a:pt x="5" y="169"/>
                </a:lnTo>
                <a:lnTo>
                  <a:pt x="10" y="174"/>
                </a:lnTo>
                <a:lnTo>
                  <a:pt x="15" y="177"/>
                </a:lnTo>
                <a:lnTo>
                  <a:pt x="20" y="181"/>
                </a:lnTo>
                <a:lnTo>
                  <a:pt x="26" y="182"/>
                </a:lnTo>
                <a:lnTo>
                  <a:pt x="33" y="182"/>
                </a:lnTo>
                <a:lnTo>
                  <a:pt x="137" y="182"/>
                </a:lnTo>
                <a:lnTo>
                  <a:pt x="137" y="182"/>
                </a:lnTo>
                <a:lnTo>
                  <a:pt x="143" y="182"/>
                </a:lnTo>
                <a:lnTo>
                  <a:pt x="150" y="181"/>
                </a:lnTo>
                <a:lnTo>
                  <a:pt x="154" y="177"/>
                </a:lnTo>
                <a:lnTo>
                  <a:pt x="159" y="174"/>
                </a:lnTo>
                <a:lnTo>
                  <a:pt x="163" y="169"/>
                </a:lnTo>
                <a:lnTo>
                  <a:pt x="166" y="164"/>
                </a:lnTo>
                <a:lnTo>
                  <a:pt x="167" y="160"/>
                </a:lnTo>
                <a:lnTo>
                  <a:pt x="167" y="15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13" name="Freeform 247"/>
          <p:cNvSpPr>
            <a:spLocks noEditPoints="1"/>
          </p:cNvSpPr>
          <p:nvPr/>
        </p:nvSpPr>
        <p:spPr bwMode="auto">
          <a:xfrm>
            <a:off x="10677459" y="3401393"/>
            <a:ext cx="350324" cy="381790"/>
          </a:xfrm>
          <a:custGeom>
            <a:avLst/>
            <a:gdLst>
              <a:gd name="T0" fmla="*/ 130 w 167"/>
              <a:gd name="T1" fmla="*/ 46 h 182"/>
              <a:gd name="T2" fmla="*/ 127 w 167"/>
              <a:gd name="T3" fmla="*/ 28 h 182"/>
              <a:gd name="T4" fmla="*/ 117 w 167"/>
              <a:gd name="T5" fmla="*/ 13 h 182"/>
              <a:gd name="T6" fmla="*/ 102 w 167"/>
              <a:gd name="T7" fmla="*/ 4 h 182"/>
              <a:gd name="T8" fmla="*/ 85 w 167"/>
              <a:gd name="T9" fmla="*/ 0 h 182"/>
              <a:gd name="T10" fmla="*/ 75 w 167"/>
              <a:gd name="T11" fmla="*/ 2 h 182"/>
              <a:gd name="T12" fmla="*/ 59 w 167"/>
              <a:gd name="T13" fmla="*/ 8 h 182"/>
              <a:gd name="T14" fmla="*/ 46 w 167"/>
              <a:gd name="T15" fmla="*/ 21 h 182"/>
              <a:gd name="T16" fmla="*/ 39 w 167"/>
              <a:gd name="T17" fmla="*/ 38 h 182"/>
              <a:gd name="T18" fmla="*/ 39 w 167"/>
              <a:gd name="T19" fmla="*/ 46 h 182"/>
              <a:gd name="T20" fmla="*/ 42 w 167"/>
              <a:gd name="T21" fmla="*/ 64 h 182"/>
              <a:gd name="T22" fmla="*/ 52 w 167"/>
              <a:gd name="T23" fmla="*/ 78 h 182"/>
              <a:gd name="T24" fmla="*/ 67 w 167"/>
              <a:gd name="T25" fmla="*/ 88 h 182"/>
              <a:gd name="T26" fmla="*/ 85 w 167"/>
              <a:gd name="T27" fmla="*/ 91 h 182"/>
              <a:gd name="T28" fmla="*/ 93 w 167"/>
              <a:gd name="T29" fmla="*/ 91 h 182"/>
              <a:gd name="T30" fmla="*/ 109 w 167"/>
              <a:gd name="T31" fmla="*/ 83 h 182"/>
              <a:gd name="T32" fmla="*/ 122 w 167"/>
              <a:gd name="T33" fmla="*/ 72 h 182"/>
              <a:gd name="T34" fmla="*/ 128 w 167"/>
              <a:gd name="T35" fmla="*/ 56 h 182"/>
              <a:gd name="T36" fmla="*/ 167 w 167"/>
              <a:gd name="T37" fmla="*/ 151 h 182"/>
              <a:gd name="T38" fmla="*/ 166 w 167"/>
              <a:gd name="T39" fmla="*/ 130 h 182"/>
              <a:gd name="T40" fmla="*/ 159 w 167"/>
              <a:gd name="T41" fmla="*/ 108 h 182"/>
              <a:gd name="T42" fmla="*/ 148 w 167"/>
              <a:gd name="T43" fmla="*/ 91 h 182"/>
              <a:gd name="T44" fmla="*/ 133 w 167"/>
              <a:gd name="T45" fmla="*/ 85 h 182"/>
              <a:gd name="T46" fmla="*/ 127 w 167"/>
              <a:gd name="T47" fmla="*/ 85 h 182"/>
              <a:gd name="T48" fmla="*/ 112 w 167"/>
              <a:gd name="T49" fmla="*/ 93 h 182"/>
              <a:gd name="T50" fmla="*/ 93 w 167"/>
              <a:gd name="T51" fmla="*/ 99 h 182"/>
              <a:gd name="T52" fmla="*/ 85 w 167"/>
              <a:gd name="T53" fmla="*/ 101 h 182"/>
              <a:gd name="T54" fmla="*/ 68 w 167"/>
              <a:gd name="T55" fmla="*/ 98 h 182"/>
              <a:gd name="T56" fmla="*/ 47 w 167"/>
              <a:gd name="T57" fmla="*/ 86 h 182"/>
              <a:gd name="T58" fmla="*/ 42 w 167"/>
              <a:gd name="T59" fmla="*/ 85 h 182"/>
              <a:gd name="T60" fmla="*/ 29 w 167"/>
              <a:gd name="T61" fmla="*/ 86 h 182"/>
              <a:gd name="T62" fmla="*/ 13 w 167"/>
              <a:gd name="T63" fmla="*/ 98 h 182"/>
              <a:gd name="T64" fmla="*/ 5 w 167"/>
              <a:gd name="T65" fmla="*/ 119 h 182"/>
              <a:gd name="T66" fmla="*/ 0 w 167"/>
              <a:gd name="T67" fmla="*/ 151 h 182"/>
              <a:gd name="T68" fmla="*/ 2 w 167"/>
              <a:gd name="T69" fmla="*/ 160 h 182"/>
              <a:gd name="T70" fmla="*/ 5 w 167"/>
              <a:gd name="T71" fmla="*/ 169 h 182"/>
              <a:gd name="T72" fmla="*/ 15 w 167"/>
              <a:gd name="T73" fmla="*/ 177 h 182"/>
              <a:gd name="T74" fmla="*/ 26 w 167"/>
              <a:gd name="T75" fmla="*/ 182 h 182"/>
              <a:gd name="T76" fmla="*/ 137 w 167"/>
              <a:gd name="T77" fmla="*/ 182 h 182"/>
              <a:gd name="T78" fmla="*/ 143 w 167"/>
              <a:gd name="T79" fmla="*/ 182 h 182"/>
              <a:gd name="T80" fmla="*/ 154 w 167"/>
              <a:gd name="T81" fmla="*/ 177 h 182"/>
              <a:gd name="T82" fmla="*/ 163 w 167"/>
              <a:gd name="T83" fmla="*/ 169 h 182"/>
              <a:gd name="T84" fmla="*/ 167 w 167"/>
              <a:gd name="T85" fmla="*/ 16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7" h="182">
                <a:moveTo>
                  <a:pt x="130" y="46"/>
                </a:moveTo>
                <a:lnTo>
                  <a:pt x="130" y="46"/>
                </a:lnTo>
                <a:lnTo>
                  <a:pt x="128" y="38"/>
                </a:lnTo>
                <a:lnTo>
                  <a:pt x="127" y="28"/>
                </a:lnTo>
                <a:lnTo>
                  <a:pt x="122" y="21"/>
                </a:lnTo>
                <a:lnTo>
                  <a:pt x="117" y="13"/>
                </a:lnTo>
                <a:lnTo>
                  <a:pt x="109" y="8"/>
                </a:lnTo>
                <a:lnTo>
                  <a:pt x="102" y="4"/>
                </a:lnTo>
                <a:lnTo>
                  <a:pt x="93" y="2"/>
                </a:lnTo>
                <a:lnTo>
                  <a:pt x="85" y="0"/>
                </a:lnTo>
                <a:lnTo>
                  <a:pt x="85" y="0"/>
                </a:lnTo>
                <a:lnTo>
                  <a:pt x="75" y="2"/>
                </a:lnTo>
                <a:lnTo>
                  <a:pt x="67" y="4"/>
                </a:lnTo>
                <a:lnTo>
                  <a:pt x="59" y="8"/>
                </a:lnTo>
                <a:lnTo>
                  <a:pt x="52" y="13"/>
                </a:lnTo>
                <a:lnTo>
                  <a:pt x="46" y="21"/>
                </a:lnTo>
                <a:lnTo>
                  <a:pt x="42" y="28"/>
                </a:lnTo>
                <a:lnTo>
                  <a:pt x="39" y="38"/>
                </a:lnTo>
                <a:lnTo>
                  <a:pt x="39" y="46"/>
                </a:lnTo>
                <a:lnTo>
                  <a:pt x="39" y="46"/>
                </a:lnTo>
                <a:lnTo>
                  <a:pt x="39" y="56"/>
                </a:lnTo>
                <a:lnTo>
                  <a:pt x="42" y="64"/>
                </a:lnTo>
                <a:lnTo>
                  <a:pt x="46" y="72"/>
                </a:lnTo>
                <a:lnTo>
                  <a:pt x="52" y="78"/>
                </a:lnTo>
                <a:lnTo>
                  <a:pt x="59" y="83"/>
                </a:lnTo>
                <a:lnTo>
                  <a:pt x="67" y="88"/>
                </a:lnTo>
                <a:lnTo>
                  <a:pt x="75" y="91"/>
                </a:lnTo>
                <a:lnTo>
                  <a:pt x="85" y="91"/>
                </a:lnTo>
                <a:lnTo>
                  <a:pt x="85" y="91"/>
                </a:lnTo>
                <a:lnTo>
                  <a:pt x="93" y="91"/>
                </a:lnTo>
                <a:lnTo>
                  <a:pt x="102" y="88"/>
                </a:lnTo>
                <a:lnTo>
                  <a:pt x="109" y="83"/>
                </a:lnTo>
                <a:lnTo>
                  <a:pt x="117" y="78"/>
                </a:lnTo>
                <a:lnTo>
                  <a:pt x="122" y="72"/>
                </a:lnTo>
                <a:lnTo>
                  <a:pt x="127" y="64"/>
                </a:lnTo>
                <a:lnTo>
                  <a:pt x="128" y="56"/>
                </a:lnTo>
                <a:lnTo>
                  <a:pt x="130" y="46"/>
                </a:lnTo>
                <a:close/>
                <a:moveTo>
                  <a:pt x="167" y="151"/>
                </a:moveTo>
                <a:lnTo>
                  <a:pt x="167" y="151"/>
                </a:lnTo>
                <a:lnTo>
                  <a:pt x="166" y="130"/>
                </a:lnTo>
                <a:lnTo>
                  <a:pt x="164" y="119"/>
                </a:lnTo>
                <a:lnTo>
                  <a:pt x="159" y="108"/>
                </a:lnTo>
                <a:lnTo>
                  <a:pt x="154" y="98"/>
                </a:lnTo>
                <a:lnTo>
                  <a:pt x="148" y="91"/>
                </a:lnTo>
                <a:lnTo>
                  <a:pt x="138" y="86"/>
                </a:lnTo>
                <a:lnTo>
                  <a:pt x="133" y="85"/>
                </a:lnTo>
                <a:lnTo>
                  <a:pt x="127" y="85"/>
                </a:lnTo>
                <a:lnTo>
                  <a:pt x="127" y="85"/>
                </a:lnTo>
                <a:lnTo>
                  <a:pt x="122" y="86"/>
                </a:lnTo>
                <a:lnTo>
                  <a:pt x="112" y="93"/>
                </a:lnTo>
                <a:lnTo>
                  <a:pt x="99" y="98"/>
                </a:lnTo>
                <a:lnTo>
                  <a:pt x="93" y="99"/>
                </a:lnTo>
                <a:lnTo>
                  <a:pt x="85" y="101"/>
                </a:lnTo>
                <a:lnTo>
                  <a:pt x="85" y="101"/>
                </a:lnTo>
                <a:lnTo>
                  <a:pt x="76" y="99"/>
                </a:lnTo>
                <a:lnTo>
                  <a:pt x="68" y="98"/>
                </a:lnTo>
                <a:lnTo>
                  <a:pt x="55" y="93"/>
                </a:lnTo>
                <a:lnTo>
                  <a:pt x="47" y="86"/>
                </a:lnTo>
                <a:lnTo>
                  <a:pt x="42" y="85"/>
                </a:lnTo>
                <a:lnTo>
                  <a:pt x="42" y="85"/>
                </a:lnTo>
                <a:lnTo>
                  <a:pt x="36" y="85"/>
                </a:lnTo>
                <a:lnTo>
                  <a:pt x="29" y="86"/>
                </a:lnTo>
                <a:lnTo>
                  <a:pt x="21" y="91"/>
                </a:lnTo>
                <a:lnTo>
                  <a:pt x="13" y="98"/>
                </a:lnTo>
                <a:lnTo>
                  <a:pt x="8" y="108"/>
                </a:lnTo>
                <a:lnTo>
                  <a:pt x="5" y="119"/>
                </a:lnTo>
                <a:lnTo>
                  <a:pt x="2" y="130"/>
                </a:lnTo>
                <a:lnTo>
                  <a:pt x="0" y="151"/>
                </a:lnTo>
                <a:lnTo>
                  <a:pt x="0" y="151"/>
                </a:lnTo>
                <a:lnTo>
                  <a:pt x="2" y="160"/>
                </a:lnTo>
                <a:lnTo>
                  <a:pt x="3" y="164"/>
                </a:lnTo>
                <a:lnTo>
                  <a:pt x="5" y="169"/>
                </a:lnTo>
                <a:lnTo>
                  <a:pt x="10" y="174"/>
                </a:lnTo>
                <a:lnTo>
                  <a:pt x="15" y="177"/>
                </a:lnTo>
                <a:lnTo>
                  <a:pt x="20" y="181"/>
                </a:lnTo>
                <a:lnTo>
                  <a:pt x="26" y="182"/>
                </a:lnTo>
                <a:lnTo>
                  <a:pt x="33" y="182"/>
                </a:lnTo>
                <a:lnTo>
                  <a:pt x="137" y="182"/>
                </a:lnTo>
                <a:lnTo>
                  <a:pt x="137" y="182"/>
                </a:lnTo>
                <a:lnTo>
                  <a:pt x="143" y="182"/>
                </a:lnTo>
                <a:lnTo>
                  <a:pt x="150" y="181"/>
                </a:lnTo>
                <a:lnTo>
                  <a:pt x="154" y="177"/>
                </a:lnTo>
                <a:lnTo>
                  <a:pt x="159" y="174"/>
                </a:lnTo>
                <a:lnTo>
                  <a:pt x="163" y="169"/>
                </a:lnTo>
                <a:lnTo>
                  <a:pt x="166" y="164"/>
                </a:lnTo>
                <a:lnTo>
                  <a:pt x="167" y="160"/>
                </a:lnTo>
                <a:lnTo>
                  <a:pt x="167" y="15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14" name="Freeform 247"/>
          <p:cNvSpPr>
            <a:spLocks noEditPoints="1"/>
          </p:cNvSpPr>
          <p:nvPr/>
        </p:nvSpPr>
        <p:spPr bwMode="auto">
          <a:xfrm>
            <a:off x="10677459" y="4262872"/>
            <a:ext cx="350324" cy="381790"/>
          </a:xfrm>
          <a:custGeom>
            <a:avLst/>
            <a:gdLst>
              <a:gd name="T0" fmla="*/ 130 w 167"/>
              <a:gd name="T1" fmla="*/ 46 h 182"/>
              <a:gd name="T2" fmla="*/ 127 w 167"/>
              <a:gd name="T3" fmla="*/ 28 h 182"/>
              <a:gd name="T4" fmla="*/ 117 w 167"/>
              <a:gd name="T5" fmla="*/ 13 h 182"/>
              <a:gd name="T6" fmla="*/ 102 w 167"/>
              <a:gd name="T7" fmla="*/ 4 h 182"/>
              <a:gd name="T8" fmla="*/ 85 w 167"/>
              <a:gd name="T9" fmla="*/ 0 h 182"/>
              <a:gd name="T10" fmla="*/ 75 w 167"/>
              <a:gd name="T11" fmla="*/ 2 h 182"/>
              <a:gd name="T12" fmla="*/ 59 w 167"/>
              <a:gd name="T13" fmla="*/ 8 h 182"/>
              <a:gd name="T14" fmla="*/ 46 w 167"/>
              <a:gd name="T15" fmla="*/ 21 h 182"/>
              <a:gd name="T16" fmla="*/ 39 w 167"/>
              <a:gd name="T17" fmla="*/ 38 h 182"/>
              <a:gd name="T18" fmla="*/ 39 w 167"/>
              <a:gd name="T19" fmla="*/ 46 h 182"/>
              <a:gd name="T20" fmla="*/ 42 w 167"/>
              <a:gd name="T21" fmla="*/ 64 h 182"/>
              <a:gd name="T22" fmla="*/ 52 w 167"/>
              <a:gd name="T23" fmla="*/ 78 h 182"/>
              <a:gd name="T24" fmla="*/ 67 w 167"/>
              <a:gd name="T25" fmla="*/ 88 h 182"/>
              <a:gd name="T26" fmla="*/ 85 w 167"/>
              <a:gd name="T27" fmla="*/ 91 h 182"/>
              <a:gd name="T28" fmla="*/ 93 w 167"/>
              <a:gd name="T29" fmla="*/ 91 h 182"/>
              <a:gd name="T30" fmla="*/ 109 w 167"/>
              <a:gd name="T31" fmla="*/ 83 h 182"/>
              <a:gd name="T32" fmla="*/ 122 w 167"/>
              <a:gd name="T33" fmla="*/ 72 h 182"/>
              <a:gd name="T34" fmla="*/ 128 w 167"/>
              <a:gd name="T35" fmla="*/ 56 h 182"/>
              <a:gd name="T36" fmla="*/ 167 w 167"/>
              <a:gd name="T37" fmla="*/ 151 h 182"/>
              <a:gd name="T38" fmla="*/ 166 w 167"/>
              <a:gd name="T39" fmla="*/ 130 h 182"/>
              <a:gd name="T40" fmla="*/ 159 w 167"/>
              <a:gd name="T41" fmla="*/ 108 h 182"/>
              <a:gd name="T42" fmla="*/ 148 w 167"/>
              <a:gd name="T43" fmla="*/ 91 h 182"/>
              <a:gd name="T44" fmla="*/ 133 w 167"/>
              <a:gd name="T45" fmla="*/ 85 h 182"/>
              <a:gd name="T46" fmla="*/ 127 w 167"/>
              <a:gd name="T47" fmla="*/ 85 h 182"/>
              <a:gd name="T48" fmla="*/ 112 w 167"/>
              <a:gd name="T49" fmla="*/ 93 h 182"/>
              <a:gd name="T50" fmla="*/ 93 w 167"/>
              <a:gd name="T51" fmla="*/ 99 h 182"/>
              <a:gd name="T52" fmla="*/ 85 w 167"/>
              <a:gd name="T53" fmla="*/ 101 h 182"/>
              <a:gd name="T54" fmla="*/ 68 w 167"/>
              <a:gd name="T55" fmla="*/ 98 h 182"/>
              <a:gd name="T56" fmla="*/ 47 w 167"/>
              <a:gd name="T57" fmla="*/ 86 h 182"/>
              <a:gd name="T58" fmla="*/ 42 w 167"/>
              <a:gd name="T59" fmla="*/ 85 h 182"/>
              <a:gd name="T60" fmla="*/ 29 w 167"/>
              <a:gd name="T61" fmla="*/ 86 h 182"/>
              <a:gd name="T62" fmla="*/ 13 w 167"/>
              <a:gd name="T63" fmla="*/ 98 h 182"/>
              <a:gd name="T64" fmla="*/ 5 w 167"/>
              <a:gd name="T65" fmla="*/ 119 h 182"/>
              <a:gd name="T66" fmla="*/ 0 w 167"/>
              <a:gd name="T67" fmla="*/ 151 h 182"/>
              <a:gd name="T68" fmla="*/ 2 w 167"/>
              <a:gd name="T69" fmla="*/ 160 h 182"/>
              <a:gd name="T70" fmla="*/ 5 w 167"/>
              <a:gd name="T71" fmla="*/ 169 h 182"/>
              <a:gd name="T72" fmla="*/ 15 w 167"/>
              <a:gd name="T73" fmla="*/ 177 h 182"/>
              <a:gd name="T74" fmla="*/ 26 w 167"/>
              <a:gd name="T75" fmla="*/ 182 h 182"/>
              <a:gd name="T76" fmla="*/ 137 w 167"/>
              <a:gd name="T77" fmla="*/ 182 h 182"/>
              <a:gd name="T78" fmla="*/ 143 w 167"/>
              <a:gd name="T79" fmla="*/ 182 h 182"/>
              <a:gd name="T80" fmla="*/ 154 w 167"/>
              <a:gd name="T81" fmla="*/ 177 h 182"/>
              <a:gd name="T82" fmla="*/ 163 w 167"/>
              <a:gd name="T83" fmla="*/ 169 h 182"/>
              <a:gd name="T84" fmla="*/ 167 w 167"/>
              <a:gd name="T85" fmla="*/ 16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7" h="182">
                <a:moveTo>
                  <a:pt x="130" y="46"/>
                </a:moveTo>
                <a:lnTo>
                  <a:pt x="130" y="46"/>
                </a:lnTo>
                <a:lnTo>
                  <a:pt x="128" y="38"/>
                </a:lnTo>
                <a:lnTo>
                  <a:pt x="127" y="28"/>
                </a:lnTo>
                <a:lnTo>
                  <a:pt x="122" y="21"/>
                </a:lnTo>
                <a:lnTo>
                  <a:pt x="117" y="13"/>
                </a:lnTo>
                <a:lnTo>
                  <a:pt x="109" y="8"/>
                </a:lnTo>
                <a:lnTo>
                  <a:pt x="102" y="4"/>
                </a:lnTo>
                <a:lnTo>
                  <a:pt x="93" y="2"/>
                </a:lnTo>
                <a:lnTo>
                  <a:pt x="85" y="0"/>
                </a:lnTo>
                <a:lnTo>
                  <a:pt x="85" y="0"/>
                </a:lnTo>
                <a:lnTo>
                  <a:pt x="75" y="2"/>
                </a:lnTo>
                <a:lnTo>
                  <a:pt x="67" y="4"/>
                </a:lnTo>
                <a:lnTo>
                  <a:pt x="59" y="8"/>
                </a:lnTo>
                <a:lnTo>
                  <a:pt x="52" y="13"/>
                </a:lnTo>
                <a:lnTo>
                  <a:pt x="46" y="21"/>
                </a:lnTo>
                <a:lnTo>
                  <a:pt x="42" y="28"/>
                </a:lnTo>
                <a:lnTo>
                  <a:pt x="39" y="38"/>
                </a:lnTo>
                <a:lnTo>
                  <a:pt x="39" y="46"/>
                </a:lnTo>
                <a:lnTo>
                  <a:pt x="39" y="46"/>
                </a:lnTo>
                <a:lnTo>
                  <a:pt x="39" y="56"/>
                </a:lnTo>
                <a:lnTo>
                  <a:pt x="42" y="64"/>
                </a:lnTo>
                <a:lnTo>
                  <a:pt x="46" y="72"/>
                </a:lnTo>
                <a:lnTo>
                  <a:pt x="52" y="78"/>
                </a:lnTo>
                <a:lnTo>
                  <a:pt x="59" y="83"/>
                </a:lnTo>
                <a:lnTo>
                  <a:pt x="67" y="88"/>
                </a:lnTo>
                <a:lnTo>
                  <a:pt x="75" y="91"/>
                </a:lnTo>
                <a:lnTo>
                  <a:pt x="85" y="91"/>
                </a:lnTo>
                <a:lnTo>
                  <a:pt x="85" y="91"/>
                </a:lnTo>
                <a:lnTo>
                  <a:pt x="93" y="91"/>
                </a:lnTo>
                <a:lnTo>
                  <a:pt x="102" y="88"/>
                </a:lnTo>
                <a:lnTo>
                  <a:pt x="109" y="83"/>
                </a:lnTo>
                <a:lnTo>
                  <a:pt x="117" y="78"/>
                </a:lnTo>
                <a:lnTo>
                  <a:pt x="122" y="72"/>
                </a:lnTo>
                <a:lnTo>
                  <a:pt x="127" y="64"/>
                </a:lnTo>
                <a:lnTo>
                  <a:pt x="128" y="56"/>
                </a:lnTo>
                <a:lnTo>
                  <a:pt x="130" y="46"/>
                </a:lnTo>
                <a:close/>
                <a:moveTo>
                  <a:pt x="167" y="151"/>
                </a:moveTo>
                <a:lnTo>
                  <a:pt x="167" y="151"/>
                </a:lnTo>
                <a:lnTo>
                  <a:pt x="166" y="130"/>
                </a:lnTo>
                <a:lnTo>
                  <a:pt x="164" y="119"/>
                </a:lnTo>
                <a:lnTo>
                  <a:pt x="159" y="108"/>
                </a:lnTo>
                <a:lnTo>
                  <a:pt x="154" y="98"/>
                </a:lnTo>
                <a:lnTo>
                  <a:pt x="148" y="91"/>
                </a:lnTo>
                <a:lnTo>
                  <a:pt x="138" y="86"/>
                </a:lnTo>
                <a:lnTo>
                  <a:pt x="133" y="85"/>
                </a:lnTo>
                <a:lnTo>
                  <a:pt x="127" y="85"/>
                </a:lnTo>
                <a:lnTo>
                  <a:pt x="127" y="85"/>
                </a:lnTo>
                <a:lnTo>
                  <a:pt x="122" y="86"/>
                </a:lnTo>
                <a:lnTo>
                  <a:pt x="112" y="93"/>
                </a:lnTo>
                <a:lnTo>
                  <a:pt x="99" y="98"/>
                </a:lnTo>
                <a:lnTo>
                  <a:pt x="93" y="99"/>
                </a:lnTo>
                <a:lnTo>
                  <a:pt x="85" y="101"/>
                </a:lnTo>
                <a:lnTo>
                  <a:pt x="85" y="101"/>
                </a:lnTo>
                <a:lnTo>
                  <a:pt x="76" y="99"/>
                </a:lnTo>
                <a:lnTo>
                  <a:pt x="68" y="98"/>
                </a:lnTo>
                <a:lnTo>
                  <a:pt x="55" y="93"/>
                </a:lnTo>
                <a:lnTo>
                  <a:pt x="47" y="86"/>
                </a:lnTo>
                <a:lnTo>
                  <a:pt x="42" y="85"/>
                </a:lnTo>
                <a:lnTo>
                  <a:pt x="42" y="85"/>
                </a:lnTo>
                <a:lnTo>
                  <a:pt x="36" y="85"/>
                </a:lnTo>
                <a:lnTo>
                  <a:pt x="29" y="86"/>
                </a:lnTo>
                <a:lnTo>
                  <a:pt x="21" y="91"/>
                </a:lnTo>
                <a:lnTo>
                  <a:pt x="13" y="98"/>
                </a:lnTo>
                <a:lnTo>
                  <a:pt x="8" y="108"/>
                </a:lnTo>
                <a:lnTo>
                  <a:pt x="5" y="119"/>
                </a:lnTo>
                <a:lnTo>
                  <a:pt x="2" y="130"/>
                </a:lnTo>
                <a:lnTo>
                  <a:pt x="0" y="151"/>
                </a:lnTo>
                <a:lnTo>
                  <a:pt x="0" y="151"/>
                </a:lnTo>
                <a:lnTo>
                  <a:pt x="2" y="160"/>
                </a:lnTo>
                <a:lnTo>
                  <a:pt x="3" y="164"/>
                </a:lnTo>
                <a:lnTo>
                  <a:pt x="5" y="169"/>
                </a:lnTo>
                <a:lnTo>
                  <a:pt x="10" y="174"/>
                </a:lnTo>
                <a:lnTo>
                  <a:pt x="15" y="177"/>
                </a:lnTo>
                <a:lnTo>
                  <a:pt x="20" y="181"/>
                </a:lnTo>
                <a:lnTo>
                  <a:pt x="26" y="182"/>
                </a:lnTo>
                <a:lnTo>
                  <a:pt x="33" y="182"/>
                </a:lnTo>
                <a:lnTo>
                  <a:pt x="137" y="182"/>
                </a:lnTo>
                <a:lnTo>
                  <a:pt x="137" y="182"/>
                </a:lnTo>
                <a:lnTo>
                  <a:pt x="143" y="182"/>
                </a:lnTo>
                <a:lnTo>
                  <a:pt x="150" y="181"/>
                </a:lnTo>
                <a:lnTo>
                  <a:pt x="154" y="177"/>
                </a:lnTo>
                <a:lnTo>
                  <a:pt x="159" y="174"/>
                </a:lnTo>
                <a:lnTo>
                  <a:pt x="163" y="169"/>
                </a:lnTo>
                <a:lnTo>
                  <a:pt x="166" y="164"/>
                </a:lnTo>
                <a:lnTo>
                  <a:pt x="167" y="160"/>
                </a:lnTo>
                <a:lnTo>
                  <a:pt x="167" y="15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15" name="Högerpil 14"/>
          <p:cNvSpPr/>
          <p:nvPr/>
        </p:nvSpPr>
        <p:spPr>
          <a:xfrm>
            <a:off x="2789958" y="3366793"/>
            <a:ext cx="682337" cy="48463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Högerpil 15"/>
          <p:cNvSpPr/>
          <p:nvPr/>
        </p:nvSpPr>
        <p:spPr>
          <a:xfrm>
            <a:off x="5075958" y="3366793"/>
            <a:ext cx="682337" cy="48463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Högerpil 16"/>
          <p:cNvSpPr/>
          <p:nvPr/>
        </p:nvSpPr>
        <p:spPr>
          <a:xfrm>
            <a:off x="7361958" y="3366793"/>
            <a:ext cx="682337" cy="48463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9" name="Vinklad koppling 18"/>
          <p:cNvCxnSpPr>
            <a:stCxn id="5" idx="0"/>
          </p:cNvCxnSpPr>
          <p:nvPr/>
        </p:nvCxnSpPr>
        <p:spPr>
          <a:xfrm rot="16200000" flipV="1">
            <a:off x="933667" y="1716448"/>
            <a:ext cx="744682" cy="1364239"/>
          </a:xfrm>
          <a:prstGeom prst="bentConnector2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Vinklad koppling 22"/>
          <p:cNvCxnSpPr>
            <a:stCxn id="9" idx="0"/>
          </p:cNvCxnSpPr>
          <p:nvPr/>
        </p:nvCxnSpPr>
        <p:spPr>
          <a:xfrm rot="16200000" flipV="1">
            <a:off x="2637559" y="1134341"/>
            <a:ext cx="744683" cy="2528454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Vinklad koppling 24"/>
          <p:cNvCxnSpPr>
            <a:stCxn id="10" idx="0"/>
          </p:cNvCxnSpPr>
          <p:nvPr/>
        </p:nvCxnSpPr>
        <p:spPr>
          <a:xfrm rot="16200000" flipV="1">
            <a:off x="5044786" y="1255567"/>
            <a:ext cx="744683" cy="2286001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ruta 25"/>
          <p:cNvSpPr txBox="1"/>
          <p:nvPr/>
        </p:nvSpPr>
        <p:spPr>
          <a:xfrm>
            <a:off x="948660" y="1628776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Export</a:t>
            </a:r>
            <a:endParaRPr lang="sv-SE" b="1" dirty="0"/>
          </a:p>
        </p:txBody>
      </p:sp>
      <p:cxnSp>
        <p:nvCxnSpPr>
          <p:cNvPr id="32" name="Vinklad koppling 31"/>
          <p:cNvCxnSpPr>
            <a:endCxn id="5" idx="2"/>
          </p:cNvCxnSpPr>
          <p:nvPr/>
        </p:nvCxnSpPr>
        <p:spPr>
          <a:xfrm flipV="1">
            <a:off x="623888" y="4447309"/>
            <a:ext cx="1364239" cy="820882"/>
          </a:xfrm>
          <a:prstGeom prst="bentConnector2">
            <a:avLst/>
          </a:prstGeom>
          <a:ln w="38100"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ruta 33"/>
          <p:cNvSpPr txBox="1"/>
          <p:nvPr/>
        </p:nvSpPr>
        <p:spPr>
          <a:xfrm>
            <a:off x="944623" y="4838997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Import</a:t>
            </a:r>
            <a:endParaRPr lang="sv-SE" b="1" dirty="0"/>
          </a:p>
        </p:txBody>
      </p:sp>
      <p:cxnSp>
        <p:nvCxnSpPr>
          <p:cNvPr id="36" name="Vinklad koppling 35"/>
          <p:cNvCxnSpPr>
            <a:endCxn id="9" idx="2"/>
          </p:cNvCxnSpPr>
          <p:nvPr/>
        </p:nvCxnSpPr>
        <p:spPr>
          <a:xfrm flipV="1">
            <a:off x="1988126" y="4447309"/>
            <a:ext cx="2286001" cy="820882"/>
          </a:xfrm>
          <a:prstGeom prst="bentConnector2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Vinklad koppling 37"/>
          <p:cNvCxnSpPr>
            <a:endCxn id="10" idx="2"/>
          </p:cNvCxnSpPr>
          <p:nvPr/>
        </p:nvCxnSpPr>
        <p:spPr>
          <a:xfrm flipV="1">
            <a:off x="4274126" y="4447309"/>
            <a:ext cx="2286001" cy="820882"/>
          </a:xfrm>
          <a:prstGeom prst="bentConnector2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ruta 39"/>
          <p:cNvSpPr txBox="1"/>
          <p:nvPr/>
        </p:nvSpPr>
        <p:spPr>
          <a:xfrm>
            <a:off x="692660" y="2391973"/>
            <a:ext cx="1323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Distribution</a:t>
            </a:r>
            <a:endParaRPr lang="sv-SE" b="1" dirty="0"/>
          </a:p>
        </p:txBody>
      </p:sp>
      <p:sp>
        <p:nvSpPr>
          <p:cNvPr id="41" name="Högerpil 40"/>
          <p:cNvSpPr/>
          <p:nvPr/>
        </p:nvSpPr>
        <p:spPr>
          <a:xfrm>
            <a:off x="623888" y="5397319"/>
            <a:ext cx="10403895" cy="795033"/>
          </a:xfrm>
          <a:prstGeom prst="rightArrow">
            <a:avLst/>
          </a:prstGeom>
          <a:gradFill flip="none" rotWithShape="1">
            <a:gsLst>
              <a:gs pos="0">
                <a:schemeClr val="tx1"/>
              </a:gs>
              <a:gs pos="0">
                <a:schemeClr val="bg1"/>
              </a:gs>
              <a:gs pos="79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v-SE" b="1" dirty="0" smtClean="0">
                <a:solidFill>
                  <a:schemeClr val="tx1"/>
                </a:solidFill>
              </a:rPr>
              <a:t>Produktion</a:t>
            </a:r>
            <a:r>
              <a:rPr lang="sv-SE" dirty="0" smtClean="0"/>
              <a:t> 				</a:t>
            </a:r>
            <a:r>
              <a:rPr lang="sv-SE" b="1" dirty="0" smtClean="0"/>
              <a:t>Distribution</a:t>
            </a:r>
            <a:r>
              <a:rPr lang="sv-SE" dirty="0" smtClean="0"/>
              <a:t> 			         </a:t>
            </a:r>
            <a:r>
              <a:rPr lang="sv-SE" b="1" dirty="0" smtClean="0"/>
              <a:t>Försörjning</a:t>
            </a:r>
            <a:endParaRPr lang="sv-SE" b="1" dirty="0"/>
          </a:p>
        </p:txBody>
      </p:sp>
      <p:cxnSp>
        <p:nvCxnSpPr>
          <p:cNvPr id="44" name="Vinklad koppling 43"/>
          <p:cNvCxnSpPr>
            <a:stCxn id="11" idx="3"/>
            <a:endCxn id="12" idx="32"/>
          </p:cNvCxnSpPr>
          <p:nvPr/>
        </p:nvCxnSpPr>
        <p:spPr>
          <a:xfrm flipV="1">
            <a:off x="9573490" y="2789546"/>
            <a:ext cx="1114458" cy="819563"/>
          </a:xfrm>
          <a:prstGeom prst="bentConnector3">
            <a:avLst>
              <a:gd name="adj1" fmla="val 66635"/>
            </a:avLst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Vinklad koppling 47"/>
          <p:cNvCxnSpPr>
            <a:stCxn id="11" idx="3"/>
            <a:endCxn id="14" idx="32"/>
          </p:cNvCxnSpPr>
          <p:nvPr/>
        </p:nvCxnSpPr>
        <p:spPr>
          <a:xfrm>
            <a:off x="9573490" y="3609109"/>
            <a:ext cx="1114458" cy="903395"/>
          </a:xfrm>
          <a:prstGeom prst="bentConnector3">
            <a:avLst>
              <a:gd name="adj1" fmla="val 66587"/>
            </a:avLst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k pilkoppling 53"/>
          <p:cNvCxnSpPr>
            <a:endCxn id="13" idx="31"/>
          </p:cNvCxnSpPr>
          <p:nvPr/>
        </p:nvCxnSpPr>
        <p:spPr>
          <a:xfrm flipV="1">
            <a:off x="9573490" y="3606972"/>
            <a:ext cx="1131240" cy="213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40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4" y="-17252"/>
            <a:ext cx="12121676" cy="6898019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6432611"/>
            <a:ext cx="1735135" cy="245795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6752686" y="1242167"/>
            <a:ext cx="4676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 smtClean="0"/>
              <a:t>Robust livsmedelskedja</a:t>
            </a:r>
            <a:endParaRPr lang="sv-SE" sz="3600" b="1" dirty="0"/>
          </a:p>
        </p:txBody>
      </p:sp>
      <p:sp>
        <p:nvSpPr>
          <p:cNvPr id="8" name="Ellips 7"/>
          <p:cNvSpPr>
            <a:spLocks noChangeAspect="1"/>
          </p:cNvSpPr>
          <p:nvPr/>
        </p:nvSpPr>
        <p:spPr>
          <a:xfrm>
            <a:off x="5405062" y="28538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9" name="Rak koppling 18"/>
          <p:cNvCxnSpPr>
            <a:stCxn id="6" idx="1"/>
            <a:endCxn id="8" idx="0"/>
          </p:cNvCxnSpPr>
          <p:nvPr/>
        </p:nvCxnSpPr>
        <p:spPr>
          <a:xfrm flipH="1">
            <a:off x="5495062" y="1565333"/>
            <a:ext cx="1257624" cy="12885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ruta 19"/>
          <p:cNvSpPr txBox="1"/>
          <p:nvPr/>
        </p:nvSpPr>
        <p:spPr>
          <a:xfrm>
            <a:off x="589457" y="1388997"/>
            <a:ext cx="5400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 smtClean="0"/>
              <a:t>God myndighetssamverkan</a:t>
            </a:r>
            <a:endParaRPr lang="sv-SE" sz="3600" b="1" dirty="0"/>
          </a:p>
        </p:txBody>
      </p:sp>
      <p:sp>
        <p:nvSpPr>
          <p:cNvPr id="22" name="Ellips 21"/>
          <p:cNvSpPr>
            <a:spLocks noChangeAspect="1"/>
          </p:cNvSpPr>
          <p:nvPr/>
        </p:nvSpPr>
        <p:spPr>
          <a:xfrm>
            <a:off x="3109523" y="2534232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4" name="Rak koppling 23"/>
          <p:cNvCxnSpPr>
            <a:stCxn id="20" idx="2"/>
            <a:endCxn id="22" idx="0"/>
          </p:cNvCxnSpPr>
          <p:nvPr/>
        </p:nvCxnSpPr>
        <p:spPr>
          <a:xfrm flipH="1">
            <a:off x="3199523" y="2035328"/>
            <a:ext cx="90001" cy="4989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ruta 24"/>
          <p:cNvSpPr txBox="1"/>
          <p:nvPr/>
        </p:nvSpPr>
        <p:spPr>
          <a:xfrm>
            <a:off x="5585062" y="4680684"/>
            <a:ext cx="3869457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sv-SE" sz="3600" b="1" dirty="0" smtClean="0"/>
              <a:t>Planering med det </a:t>
            </a:r>
            <a:br>
              <a:rPr lang="sv-SE" sz="3600" b="1" dirty="0" smtClean="0"/>
            </a:br>
            <a:r>
              <a:rPr lang="sv-SE" sz="3600" b="1" dirty="0" smtClean="0"/>
              <a:t>privata näringslivet</a:t>
            </a:r>
            <a:endParaRPr lang="sv-SE" sz="3600" b="1" dirty="0"/>
          </a:p>
        </p:txBody>
      </p:sp>
      <p:sp>
        <p:nvSpPr>
          <p:cNvPr id="26" name="Ellips 25"/>
          <p:cNvSpPr>
            <a:spLocks noChangeAspect="1"/>
          </p:cNvSpPr>
          <p:nvPr/>
        </p:nvSpPr>
        <p:spPr>
          <a:xfrm>
            <a:off x="6972736" y="4069028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2" name="Rak koppling 31"/>
          <p:cNvCxnSpPr>
            <a:stCxn id="26" idx="4"/>
            <a:endCxn id="25" idx="0"/>
          </p:cNvCxnSpPr>
          <p:nvPr/>
        </p:nvCxnSpPr>
        <p:spPr>
          <a:xfrm>
            <a:off x="7062736" y="4249028"/>
            <a:ext cx="457055" cy="4316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ruta 36"/>
          <p:cNvSpPr txBox="1"/>
          <p:nvPr/>
        </p:nvSpPr>
        <p:spPr>
          <a:xfrm>
            <a:off x="585538" y="4393406"/>
            <a:ext cx="2613985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sv-SE" sz="3600" b="1" dirty="0" smtClean="0"/>
              <a:t>Fungerande </a:t>
            </a:r>
            <a:br>
              <a:rPr lang="sv-SE" sz="3600" b="1" dirty="0" smtClean="0"/>
            </a:br>
            <a:r>
              <a:rPr lang="sv-SE" sz="3600" b="1" dirty="0" smtClean="0"/>
              <a:t>infrastruktur</a:t>
            </a:r>
            <a:endParaRPr lang="sv-SE" sz="3600" b="1" dirty="0"/>
          </a:p>
        </p:txBody>
      </p:sp>
      <p:sp>
        <p:nvSpPr>
          <p:cNvPr id="40" name="Ellips 39"/>
          <p:cNvSpPr>
            <a:spLocks noChangeAspect="1"/>
          </p:cNvSpPr>
          <p:nvPr/>
        </p:nvSpPr>
        <p:spPr>
          <a:xfrm>
            <a:off x="4060820" y="3441577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2" name="Rak koppling 41"/>
          <p:cNvCxnSpPr>
            <a:stCxn id="40" idx="4"/>
            <a:endCxn id="37" idx="3"/>
          </p:cNvCxnSpPr>
          <p:nvPr/>
        </p:nvCxnSpPr>
        <p:spPr>
          <a:xfrm flipH="1">
            <a:off x="3199523" y="3621577"/>
            <a:ext cx="951297" cy="13719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1239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4" y="-17252"/>
            <a:ext cx="12121676" cy="6898019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6432611"/>
            <a:ext cx="1735135" cy="245795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6752686" y="1242167"/>
            <a:ext cx="4676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 smtClean="0"/>
              <a:t>Robust livsmedelskedja</a:t>
            </a:r>
            <a:endParaRPr lang="sv-SE" sz="3600" b="1" dirty="0"/>
          </a:p>
        </p:txBody>
      </p:sp>
      <p:sp>
        <p:nvSpPr>
          <p:cNvPr id="8" name="Ellips 7"/>
          <p:cNvSpPr>
            <a:spLocks noChangeAspect="1"/>
          </p:cNvSpPr>
          <p:nvPr/>
        </p:nvSpPr>
        <p:spPr>
          <a:xfrm>
            <a:off x="5405062" y="28538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9" name="Rak koppling 18"/>
          <p:cNvCxnSpPr>
            <a:stCxn id="6" idx="1"/>
            <a:endCxn id="8" idx="0"/>
          </p:cNvCxnSpPr>
          <p:nvPr/>
        </p:nvCxnSpPr>
        <p:spPr>
          <a:xfrm flipH="1">
            <a:off x="5495062" y="1565333"/>
            <a:ext cx="1257624" cy="12885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ruta 19"/>
          <p:cNvSpPr txBox="1"/>
          <p:nvPr/>
        </p:nvSpPr>
        <p:spPr>
          <a:xfrm>
            <a:off x="589457" y="1388997"/>
            <a:ext cx="5400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 smtClean="0"/>
              <a:t>God myndighetssamverkan</a:t>
            </a:r>
            <a:endParaRPr lang="sv-SE" sz="3600" b="1" dirty="0"/>
          </a:p>
        </p:txBody>
      </p:sp>
      <p:sp>
        <p:nvSpPr>
          <p:cNvPr id="22" name="Ellips 21"/>
          <p:cNvSpPr>
            <a:spLocks noChangeAspect="1"/>
          </p:cNvSpPr>
          <p:nvPr/>
        </p:nvSpPr>
        <p:spPr>
          <a:xfrm>
            <a:off x="3109523" y="2534232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4" name="Rak koppling 23"/>
          <p:cNvCxnSpPr>
            <a:stCxn id="20" idx="2"/>
            <a:endCxn id="22" idx="0"/>
          </p:cNvCxnSpPr>
          <p:nvPr/>
        </p:nvCxnSpPr>
        <p:spPr>
          <a:xfrm flipH="1">
            <a:off x="3199523" y="2035328"/>
            <a:ext cx="90001" cy="4989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ruta 24"/>
          <p:cNvSpPr txBox="1"/>
          <p:nvPr/>
        </p:nvSpPr>
        <p:spPr>
          <a:xfrm>
            <a:off x="5585062" y="4680684"/>
            <a:ext cx="3869457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sv-SE" sz="3600" b="1" dirty="0" smtClean="0"/>
              <a:t>Planering med det </a:t>
            </a:r>
            <a:br>
              <a:rPr lang="sv-SE" sz="3600" b="1" dirty="0" smtClean="0"/>
            </a:br>
            <a:r>
              <a:rPr lang="sv-SE" sz="3600" b="1" dirty="0" smtClean="0"/>
              <a:t>privata näringslivet</a:t>
            </a:r>
            <a:endParaRPr lang="sv-SE" sz="3600" b="1" dirty="0"/>
          </a:p>
        </p:txBody>
      </p:sp>
      <p:sp>
        <p:nvSpPr>
          <p:cNvPr id="26" name="Ellips 25"/>
          <p:cNvSpPr>
            <a:spLocks noChangeAspect="1"/>
          </p:cNvSpPr>
          <p:nvPr/>
        </p:nvSpPr>
        <p:spPr>
          <a:xfrm>
            <a:off x="6972736" y="4069028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2" name="Rak koppling 31"/>
          <p:cNvCxnSpPr>
            <a:stCxn id="26" idx="4"/>
            <a:endCxn id="25" idx="0"/>
          </p:cNvCxnSpPr>
          <p:nvPr/>
        </p:nvCxnSpPr>
        <p:spPr>
          <a:xfrm>
            <a:off x="7062736" y="4249028"/>
            <a:ext cx="457055" cy="4316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ruta 36"/>
          <p:cNvSpPr txBox="1"/>
          <p:nvPr/>
        </p:nvSpPr>
        <p:spPr>
          <a:xfrm>
            <a:off x="585538" y="4393406"/>
            <a:ext cx="2613985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sv-SE" sz="3600" b="1" dirty="0" smtClean="0"/>
              <a:t>Fungerande </a:t>
            </a:r>
            <a:br>
              <a:rPr lang="sv-SE" sz="3600" b="1" dirty="0" smtClean="0"/>
            </a:br>
            <a:r>
              <a:rPr lang="sv-SE" sz="3600" b="1" dirty="0" smtClean="0"/>
              <a:t>infrastruktur</a:t>
            </a:r>
            <a:endParaRPr lang="sv-SE" sz="3600" b="1" dirty="0"/>
          </a:p>
        </p:txBody>
      </p:sp>
      <p:sp>
        <p:nvSpPr>
          <p:cNvPr id="40" name="Ellips 39"/>
          <p:cNvSpPr>
            <a:spLocks noChangeAspect="1"/>
          </p:cNvSpPr>
          <p:nvPr/>
        </p:nvSpPr>
        <p:spPr>
          <a:xfrm>
            <a:off x="4060820" y="3441577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2" name="Rak koppling 41"/>
          <p:cNvCxnSpPr>
            <a:stCxn id="40" idx="4"/>
            <a:endCxn id="37" idx="3"/>
          </p:cNvCxnSpPr>
          <p:nvPr/>
        </p:nvCxnSpPr>
        <p:spPr>
          <a:xfrm flipH="1">
            <a:off x="3199523" y="3621577"/>
            <a:ext cx="951297" cy="13719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ktangel med rundade hörn 15"/>
          <p:cNvSpPr/>
          <p:nvPr/>
        </p:nvSpPr>
        <p:spPr>
          <a:xfrm>
            <a:off x="10139110" y="2259990"/>
            <a:ext cx="1425166" cy="2696099"/>
          </a:xfrm>
          <a:prstGeom prst="round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31" y="2479512"/>
            <a:ext cx="1068686" cy="218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84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Livsmedelsverket ska utreda vilken kost som tillgodoser </a:t>
            </a:r>
            <a:r>
              <a:rPr lang="sv-SE" sz="2000" dirty="0" smtClean="0"/>
              <a:t>de näringsfysiologiska kraven </a:t>
            </a:r>
            <a:r>
              <a:rPr lang="sv-SE" sz="2000" dirty="0"/>
              <a:t>i händelse av höjd beredskap. </a:t>
            </a:r>
            <a:r>
              <a:rPr lang="sv-SE" sz="2000" dirty="0" smtClean="0"/>
              <a:t>Tidsperspektiv på tre månader.</a:t>
            </a:r>
          </a:p>
          <a:p>
            <a:pPr lvl="0"/>
            <a:r>
              <a:rPr lang="sv-SE" sz="2000" dirty="0" smtClean="0"/>
              <a:t>Analys </a:t>
            </a:r>
            <a:r>
              <a:rPr lang="sv-SE" sz="2000" dirty="0"/>
              <a:t>av energi- och näringsbehov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sv-SE" dirty="0"/>
              <a:t>för olika </a:t>
            </a:r>
            <a:r>
              <a:rPr lang="sv-SE" dirty="0" smtClean="0"/>
              <a:t>grupper 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sv-SE" dirty="0" smtClean="0"/>
              <a:t>identifiera </a:t>
            </a:r>
            <a:r>
              <a:rPr lang="sv-SE" dirty="0"/>
              <a:t>olika </a:t>
            </a:r>
            <a:r>
              <a:rPr lang="sv-SE" dirty="0" smtClean="0"/>
              <a:t>statistik, exempelvis </a:t>
            </a:r>
            <a:r>
              <a:rPr lang="sv-SE" dirty="0"/>
              <a:t>per </a:t>
            </a:r>
            <a:r>
              <a:rPr lang="sv-SE" dirty="0" smtClean="0"/>
              <a:t>capita-konsumtion </a:t>
            </a:r>
            <a:r>
              <a:rPr lang="sv-SE" dirty="0"/>
              <a:t>av </a:t>
            </a:r>
            <a:r>
              <a:rPr lang="sv-SE" dirty="0" smtClean="0"/>
              <a:t>livsmedel</a:t>
            </a:r>
            <a:endParaRPr lang="sv-SE" dirty="0"/>
          </a:p>
          <a:p>
            <a:pPr lvl="1">
              <a:buFont typeface="Calibri" panose="020F0502020204030204" pitchFamily="34" charset="0"/>
              <a:buChar char="-"/>
            </a:pPr>
            <a:r>
              <a:rPr lang="sv-SE" dirty="0" smtClean="0"/>
              <a:t>scenarioberäkningar/modelleringar – </a:t>
            </a:r>
            <a:r>
              <a:rPr lang="sv-SE" dirty="0"/>
              <a:t>hur täcker baslivsmedel näringsbehovet i befolkningen</a:t>
            </a:r>
          </a:p>
          <a:p>
            <a:pPr lvl="0"/>
            <a:r>
              <a:rPr lang="sv-SE" sz="2000" dirty="0"/>
              <a:t>Livsmedel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sv-SE" dirty="0"/>
              <a:t>m</a:t>
            </a:r>
            <a:r>
              <a:rPr lang="sv-SE" dirty="0" smtClean="0"/>
              <a:t>ängd? </a:t>
            </a:r>
            <a:endParaRPr lang="sv-SE" dirty="0"/>
          </a:p>
          <a:p>
            <a:pPr lvl="1">
              <a:buFont typeface="Calibri" panose="020F0502020204030204" pitchFamily="34" charset="0"/>
              <a:buChar char="-"/>
            </a:pPr>
            <a:r>
              <a:rPr lang="sv-SE" dirty="0"/>
              <a:t>vilka </a:t>
            </a:r>
            <a:r>
              <a:rPr lang="sv-SE" dirty="0" smtClean="0"/>
              <a:t>är de strategiska livsmedlen? </a:t>
            </a:r>
            <a:endParaRPr lang="sv-SE" dirty="0"/>
          </a:p>
          <a:p>
            <a:pPr lvl="1">
              <a:buFont typeface="Calibri" panose="020F0502020204030204" pitchFamily="34" charset="0"/>
              <a:buChar char="-"/>
            </a:pPr>
            <a:r>
              <a:rPr lang="sv-SE" dirty="0"/>
              <a:t>utifrån Sveriges </a:t>
            </a:r>
            <a:r>
              <a:rPr lang="sv-SE" dirty="0" smtClean="0"/>
              <a:t>möjligheter</a:t>
            </a:r>
            <a:endParaRPr lang="sv-SE" dirty="0"/>
          </a:p>
          <a:p>
            <a:r>
              <a:rPr lang="sv-SE" sz="2000" dirty="0" smtClean="0"/>
              <a:t>Rapporteras </a:t>
            </a:r>
            <a:r>
              <a:rPr lang="sv-SE" sz="2000" dirty="0"/>
              <a:t>2021.</a:t>
            </a:r>
            <a:endParaRPr lang="sv-SE" sz="2000" dirty="0" smtClean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sv-SE" dirty="0" smtClean="0"/>
              <a:t>Uppdraget om kriskost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285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Livsmedelsverkets PPT">
  <a:themeElements>
    <a:clrScheme name="Livsmedelsverket PPT">
      <a:dk1>
        <a:srgbClr val="1B1B1B"/>
      </a:dk1>
      <a:lt1>
        <a:srgbClr val="FFFFFF"/>
      </a:lt1>
      <a:dk2>
        <a:srgbClr val="1B1B1B"/>
      </a:dk2>
      <a:lt2>
        <a:srgbClr val="FFFFFF"/>
      </a:lt2>
      <a:accent1>
        <a:srgbClr val="F56200"/>
      </a:accent1>
      <a:accent2>
        <a:srgbClr val="259490"/>
      </a:accent2>
      <a:accent3>
        <a:srgbClr val="707070"/>
      </a:accent3>
      <a:accent4>
        <a:srgbClr val="843E83"/>
      </a:accent4>
      <a:accent5>
        <a:srgbClr val="0072CA"/>
      </a:accent5>
      <a:accent6>
        <a:srgbClr val="4AA02F"/>
      </a:accent6>
      <a:hlink>
        <a:srgbClr val="F56200"/>
      </a:hlink>
      <a:folHlink>
        <a:srgbClr val="259490"/>
      </a:folHlink>
    </a:clrScheme>
    <a:fontScheme name="Livsmedelsverket PP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vsmedelsverkets PPT-mall 16-9.potx" id="{CEE147D5-AA5B-49B8-8E80-07A5016DA876}" vid="{3C623D0F-8D04-470C-9C04-284A6668973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1. Skärm_16_9_mall Livsmedelsverket</Template>
  <TotalTime>3009</TotalTime>
  <Words>696</Words>
  <Application>Microsoft Office PowerPoint</Application>
  <PresentationFormat>Bredbild</PresentationFormat>
  <Paragraphs>134</Paragraphs>
  <Slides>18</Slides>
  <Notes>16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Europa-Regular</vt:lpstr>
      <vt:lpstr>Livsmedelsverkets PPT</vt:lpstr>
      <vt:lpstr> Livsmedelsförsörjning ur ett myndighetsperspektiv</vt:lpstr>
      <vt:lpstr>Livskraft – mätt och frisk</vt:lpstr>
      <vt:lpstr>Försörjningsförmåga</vt:lpstr>
      <vt:lpstr>Försörjningsförmågan</vt:lpstr>
      <vt:lpstr>Försörjningsförmågan</vt:lpstr>
      <vt:lpstr>Försörjningsförmågan</vt:lpstr>
      <vt:lpstr>PowerPoint-presentation</vt:lpstr>
      <vt:lpstr>PowerPoint-presentation</vt:lpstr>
      <vt:lpstr>Uppdraget om kriskost</vt:lpstr>
      <vt:lpstr>PowerPoint-presentation</vt:lpstr>
      <vt:lpstr>God myndighetssamverkan</vt:lpstr>
      <vt:lpstr>Robust livsmedelskedja</vt:lpstr>
      <vt:lpstr>Fungerande infrastruktur</vt:lpstr>
      <vt:lpstr>Planering med det privata näringslivet</vt:lpstr>
      <vt:lpstr>Livsmedelssektorn är prioriterad inom civilt försvar</vt:lpstr>
      <vt:lpstr>Ökade anslag till civilt försvar - livsmedelssektorn</vt:lpstr>
      <vt:lpstr>Sammanfattning</vt:lpstr>
      <vt:lpstr>PowerPoint-presentation</vt:lpstr>
    </vt:vector>
  </TitlesOfParts>
  <Company>Livsmedelsverket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Åsander Mattias  SUS</dc:creator>
  <cp:lastModifiedBy>Einarsson Eirikur SUS</cp:lastModifiedBy>
  <cp:revision>77</cp:revision>
  <cp:lastPrinted>2020-09-30T16:18:39Z</cp:lastPrinted>
  <dcterms:created xsi:type="dcterms:W3CDTF">2020-09-23T11:54:20Z</dcterms:created>
  <dcterms:modified xsi:type="dcterms:W3CDTF">2020-10-27T23:09:49Z</dcterms:modified>
</cp:coreProperties>
</file>