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272" r:id="rId2"/>
    <p:sldId id="306" r:id="rId3"/>
    <p:sldId id="277" r:id="rId4"/>
    <p:sldId id="256" r:id="rId5"/>
    <p:sldId id="257" r:id="rId6"/>
    <p:sldId id="274" r:id="rId7"/>
    <p:sldId id="302" r:id="rId8"/>
    <p:sldId id="313" r:id="rId9"/>
    <p:sldId id="447" r:id="rId10"/>
    <p:sldId id="309" r:id="rId11"/>
    <p:sldId id="310" r:id="rId12"/>
    <p:sldId id="259" r:id="rId13"/>
    <p:sldId id="261" r:id="rId14"/>
    <p:sldId id="458" r:id="rId15"/>
    <p:sldId id="308" r:id="rId16"/>
    <p:sldId id="311" r:id="rId17"/>
    <p:sldId id="273" r:id="rId18"/>
    <p:sldId id="265" r:id="rId19"/>
    <p:sldId id="268" r:id="rId20"/>
    <p:sldId id="304" r:id="rId21"/>
    <p:sldId id="303" r:id="rId22"/>
    <p:sldId id="269" r:id="rId23"/>
    <p:sldId id="278" r:id="rId24"/>
    <p:sldId id="448" r:id="rId25"/>
    <p:sldId id="318" r:id="rId26"/>
    <p:sldId id="321" r:id="rId27"/>
    <p:sldId id="271" r:id="rId28"/>
    <p:sldId id="459" r:id="rId29"/>
    <p:sldId id="317" r:id="rId30"/>
    <p:sldId id="315" r:id="rId31"/>
    <p:sldId id="316" r:id="rId32"/>
    <p:sldId id="283" r:id="rId33"/>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04"/>
    <p:restoredTop sz="94507"/>
  </p:normalViewPr>
  <p:slideViewPr>
    <p:cSldViewPr>
      <p:cViewPr varScale="1">
        <p:scale>
          <a:sx n="116" d="100"/>
          <a:sy n="116" d="100"/>
        </p:scale>
        <p:origin x="560"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7A5CDD7-05BD-2045-993E-CF5A04392598}"/>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latin typeface="Times New Roman" charset="0"/>
                <a:ea typeface="+mn-ea"/>
                <a:cs typeface="+mn-cs"/>
              </a:defRPr>
            </a:lvl1pPr>
          </a:lstStyle>
          <a:p>
            <a:pPr>
              <a:defRPr/>
            </a:pPr>
            <a:endParaRPr lang="sv-SE"/>
          </a:p>
        </p:txBody>
      </p:sp>
      <p:sp>
        <p:nvSpPr>
          <p:cNvPr id="3" name="Platshållare för datum 2">
            <a:extLst>
              <a:ext uri="{FF2B5EF4-FFF2-40B4-BE49-F238E27FC236}">
                <a16:creationId xmlns:a16="http://schemas.microsoft.com/office/drawing/2014/main" id="{33472CBC-9BB4-C04D-82C0-69137CDB599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anose="02020603050405020304" pitchFamily="18" charset="0"/>
              <a:buNone/>
              <a:defRPr sz="1200">
                <a:ea typeface="MS Gothic" panose="020B0609070205080204" pitchFamily="49" charset="-128"/>
              </a:defRPr>
            </a:lvl1pPr>
          </a:lstStyle>
          <a:p>
            <a:pPr>
              <a:defRPr/>
            </a:pPr>
            <a:fld id="{0B5D11DA-39BC-F844-B754-FEE9E814E0CF}" type="datetime1">
              <a:rPr lang="sv-SE" altLang="sv-SE"/>
              <a:pPr>
                <a:defRPr/>
              </a:pPr>
              <a:t>2023-10-31</a:t>
            </a:fld>
            <a:endParaRPr lang="sv-SE" altLang="sv-SE"/>
          </a:p>
        </p:txBody>
      </p:sp>
      <p:sp>
        <p:nvSpPr>
          <p:cNvPr id="4" name="Platshållare för sidfot 3">
            <a:extLst>
              <a:ext uri="{FF2B5EF4-FFF2-40B4-BE49-F238E27FC236}">
                <a16:creationId xmlns:a16="http://schemas.microsoft.com/office/drawing/2014/main" id="{E6E172D7-6B0F-F647-B65C-39E800839F58}"/>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latin typeface="Times New Roman" charset="0"/>
                <a:ea typeface="+mn-ea"/>
                <a:cs typeface="+mn-cs"/>
              </a:defRPr>
            </a:lvl1pPr>
          </a:lstStyle>
          <a:p>
            <a:pPr>
              <a:defRPr/>
            </a:pPr>
            <a:endParaRPr lang="sv-SE"/>
          </a:p>
        </p:txBody>
      </p:sp>
      <p:sp>
        <p:nvSpPr>
          <p:cNvPr id="5" name="Platshållare för bildnummer 4">
            <a:extLst>
              <a:ext uri="{FF2B5EF4-FFF2-40B4-BE49-F238E27FC236}">
                <a16:creationId xmlns:a16="http://schemas.microsoft.com/office/drawing/2014/main" id="{FB5B6A1B-4B3C-D54B-9387-970A4CC8935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panose="02020603050405020304" pitchFamily="18" charset="0"/>
              <a:buNone/>
              <a:defRPr sz="1200">
                <a:ea typeface="MS Gothic" panose="020B0609070205080204" pitchFamily="49" charset="-128"/>
              </a:defRPr>
            </a:lvl1pPr>
          </a:lstStyle>
          <a:p>
            <a:pPr>
              <a:defRPr/>
            </a:pPr>
            <a:fld id="{96520629-C59D-4540-8C32-EE5EB8724612}" type="slidenum">
              <a:rPr lang="sv-SE" altLang="sv-SE"/>
              <a:pPr>
                <a:defRPr/>
              </a:pPr>
              <a:t>‹#›</a:t>
            </a:fld>
            <a:endParaRPr lang="sv-SE"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684A2330-4672-804C-B074-246A2F14FE85}"/>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sv-SE" altLang="sv-SE"/>
          </a:p>
        </p:txBody>
      </p:sp>
      <p:sp>
        <p:nvSpPr>
          <p:cNvPr id="2050" name="Rectangle 2">
            <a:extLst>
              <a:ext uri="{FF2B5EF4-FFF2-40B4-BE49-F238E27FC236}">
                <a16:creationId xmlns:a16="http://schemas.microsoft.com/office/drawing/2014/main" id="{3D5A8366-0EB7-814F-BB0E-1C4636237AEF}"/>
              </a:ext>
            </a:extLst>
          </p:cNvPr>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sv-SE" altLang="sv-SE"/>
          </a:p>
        </p:txBody>
      </p:sp>
      <p:sp>
        <p:nvSpPr>
          <p:cNvPr id="2051" name="Rectangle 3">
            <a:extLst>
              <a:ext uri="{FF2B5EF4-FFF2-40B4-BE49-F238E27FC236}">
                <a16:creationId xmlns:a16="http://schemas.microsoft.com/office/drawing/2014/main" id="{835A4099-4F5A-A842-A905-CA52A0571388}"/>
              </a:ext>
            </a:extLst>
          </p:cNvPr>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sv-SE" altLang="sv-SE"/>
          </a:p>
        </p:txBody>
      </p:sp>
      <p:sp>
        <p:nvSpPr>
          <p:cNvPr id="14341" name="Rectangle 4">
            <a:extLst>
              <a:ext uri="{FF2B5EF4-FFF2-40B4-BE49-F238E27FC236}">
                <a16:creationId xmlns:a16="http://schemas.microsoft.com/office/drawing/2014/main" id="{AE08C4AE-E1F8-F04F-B5B9-D4B80DF34FE7}"/>
              </a:ext>
            </a:extLst>
          </p:cNvPr>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2053" name="Rectangle 5">
            <a:extLst>
              <a:ext uri="{FF2B5EF4-FFF2-40B4-BE49-F238E27FC236}">
                <a16:creationId xmlns:a16="http://schemas.microsoft.com/office/drawing/2014/main" id="{4F28CFE6-F1D1-0F42-9FAB-3BD3683C5649}"/>
              </a:ext>
            </a:extLst>
          </p:cNvPr>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sv-SE" noProof="0"/>
          </a:p>
        </p:txBody>
      </p:sp>
      <p:sp>
        <p:nvSpPr>
          <p:cNvPr id="2054" name="Rectangle 6">
            <a:extLst>
              <a:ext uri="{FF2B5EF4-FFF2-40B4-BE49-F238E27FC236}">
                <a16:creationId xmlns:a16="http://schemas.microsoft.com/office/drawing/2014/main" id="{9A1ACC7A-9F6C-8F4E-9DE8-5A8460D187FE}"/>
              </a:ext>
            </a:extLst>
          </p:cNvPr>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sv-SE" altLang="sv-SE"/>
          </a:p>
        </p:txBody>
      </p:sp>
      <p:sp>
        <p:nvSpPr>
          <p:cNvPr id="2055" name="Rectangle 7">
            <a:extLst>
              <a:ext uri="{FF2B5EF4-FFF2-40B4-BE49-F238E27FC236}">
                <a16:creationId xmlns:a16="http://schemas.microsoft.com/office/drawing/2014/main" id="{9FE2AF0C-7E1F-224D-A10B-BB7064386ABB}"/>
              </a:ext>
            </a:extLst>
          </p:cNvPr>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74977662-353C-4C47-ABF5-71A3E8B30032}"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ＭＳ Ｐゴシック" charset="-128"/>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Några från primärvården?  UAS psykiatri?  Kommunen stöd och omsorg? God man? Familjerådgivning? Anhörigstöd. </a:t>
            </a:r>
            <a:r>
              <a:rPr lang="sv-SE"/>
              <a:t>Socialtjänst. </a:t>
            </a:r>
            <a:r>
              <a:rPr lang="sv-SE" dirty="0"/>
              <a:t>Boendestödjare. </a:t>
            </a:r>
          </a:p>
        </p:txBody>
      </p:sp>
      <p:sp>
        <p:nvSpPr>
          <p:cNvPr id="4" name="Platshållare för bildnummer 3"/>
          <p:cNvSpPr>
            <a:spLocks noGrp="1"/>
          </p:cNvSpPr>
          <p:nvPr>
            <p:ph type="sldNum"/>
          </p:nvPr>
        </p:nvSpPr>
        <p:spPr/>
        <p:txBody>
          <a:bodyPr/>
          <a:lstStyle/>
          <a:p>
            <a:pPr>
              <a:defRPr/>
            </a:pPr>
            <a:fld id="{74977662-353C-4C47-ABF5-71A3E8B30032}" type="slidenum">
              <a:rPr lang="sv-SE" altLang="sv-SE" smtClean="0"/>
              <a:pPr>
                <a:defRPr/>
              </a:pPr>
              <a:t>1</a:t>
            </a:fld>
            <a:endParaRPr lang="sv-SE" altLang="sv-SE"/>
          </a:p>
        </p:txBody>
      </p:sp>
    </p:spTree>
    <p:extLst>
      <p:ext uri="{BB962C8B-B14F-4D97-AF65-F5344CB8AC3E}">
        <p14:creationId xmlns:p14="http://schemas.microsoft.com/office/powerpoint/2010/main" val="19680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848709C-5129-434F-AE37-6E40A546297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717F5600-16F8-BC41-9C66-20FF23E6FAE1}" type="slidenum">
              <a:rPr lang="sv-SE" altLang="sv-SE" smtClean="0">
                <a:ea typeface="MS Gothic" panose="020B0609070205080204" pitchFamily="49" charset="-128"/>
              </a:rPr>
              <a:pPr>
                <a:spcBef>
                  <a:spcPct val="0"/>
                </a:spcBef>
              </a:pPr>
              <a:t>12</a:t>
            </a:fld>
            <a:endParaRPr lang="sv-SE" altLang="sv-SE">
              <a:ea typeface="MS Gothic" panose="020B0609070205080204" pitchFamily="49" charset="-128"/>
            </a:endParaRPr>
          </a:p>
        </p:txBody>
      </p:sp>
      <p:sp>
        <p:nvSpPr>
          <p:cNvPr id="30723" name="Text Box 1">
            <a:extLst>
              <a:ext uri="{FF2B5EF4-FFF2-40B4-BE49-F238E27FC236}">
                <a16:creationId xmlns:a16="http://schemas.microsoft.com/office/drawing/2014/main" id="{63E242DF-C8A3-BA4F-B708-8DCFB166CF05}"/>
              </a:ext>
            </a:extLst>
          </p:cNvPr>
          <p:cNvSpPr>
            <a:spLocks noGrp="1" noRot="1" noChangeAspect="1" noChangeArrowheads="1" noTextEdit="1"/>
          </p:cNvSpPr>
          <p:nvPr>
            <p:ph type="sldImg"/>
          </p:nvPr>
        </p:nvSpPr>
        <p:spPr>
          <a:xfrm>
            <a:off x="1143000" y="685800"/>
            <a:ext cx="4572000" cy="3429000"/>
          </a:xfrm>
          <a:ln/>
        </p:spPr>
      </p:sp>
      <p:sp>
        <p:nvSpPr>
          <p:cNvPr id="30724" name="Text Box 2">
            <a:extLst>
              <a:ext uri="{FF2B5EF4-FFF2-40B4-BE49-F238E27FC236}">
                <a16:creationId xmlns:a16="http://schemas.microsoft.com/office/drawing/2014/main" id="{63DC20CF-0EE1-3B4F-9864-7BF98638449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sv-SE" altLang="sv-SE">
                <a:latin typeface="Times New Roman" panose="02020603050405020304" pitchFamily="18" charset="0"/>
                <a:ea typeface="ＭＳ Ｐゴシック" panose="020B0600070205080204" pitchFamily="34" charset="-128"/>
              </a:rPr>
              <a:t>Det ibland slarvigt kallar ”bacillskräk”</a:t>
            </a:r>
          </a:p>
          <a:p>
            <a:r>
              <a:rPr lang="sv-SE" altLang="sv-SE">
                <a:latin typeface="Times New Roman" panose="02020603050405020304" pitchFamily="18" charset="0"/>
                <a:ea typeface="ＭＳ Ｐゴシック" panose="020B0600070205080204" pitchFamily="34" charset="-128"/>
              </a:rPr>
              <a:t>----- Mötesanteckningar (2016-02-21 22.08) -----</a:t>
            </a:r>
          </a:p>
          <a:p>
            <a:r>
              <a:rPr lang="sv-SE" altLang="sv-SE">
                <a:latin typeface="Times New Roman" panose="02020603050405020304" pitchFamily="18" charset="0"/>
                <a:ea typeface="ＭＳ Ｐゴシック" panose="020B0600070205080204" pitchFamily="34" charset="-128"/>
              </a:rPr>
              <a:t>kontroll dörren är låst, kaffekokaren avstäng,..</a:t>
            </a:r>
          </a:p>
          <a:p>
            <a:r>
              <a:rPr lang="sv-SE" altLang="sv-SE">
                <a:latin typeface="Times New Roman" panose="02020603050405020304" pitchFamily="18" charset="0"/>
                <a:ea typeface="ＭＳ Ｐゴシック" panose="020B0600070205080204" pitchFamily="34" charset="-128"/>
              </a:rPr>
              <a:t>tvätttvång, bacillskräck, renlighetstvång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D82DB4E-98CC-E248-AEBA-EF97CB169DB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E29194AF-B621-C74E-89E4-676BB5C89886}" type="slidenum">
              <a:rPr lang="sv-SE" altLang="sv-SE" smtClean="0">
                <a:ea typeface="MS Gothic" panose="020B0609070205080204" pitchFamily="49" charset="-128"/>
              </a:rPr>
              <a:pPr>
                <a:spcBef>
                  <a:spcPct val="0"/>
                </a:spcBef>
              </a:pPr>
              <a:t>13</a:t>
            </a:fld>
            <a:endParaRPr lang="sv-SE" altLang="sv-SE">
              <a:ea typeface="MS Gothic" panose="020B0609070205080204" pitchFamily="49" charset="-128"/>
            </a:endParaRPr>
          </a:p>
        </p:txBody>
      </p:sp>
      <p:sp>
        <p:nvSpPr>
          <p:cNvPr id="32771" name="Text Box 1">
            <a:extLst>
              <a:ext uri="{FF2B5EF4-FFF2-40B4-BE49-F238E27FC236}">
                <a16:creationId xmlns:a16="http://schemas.microsoft.com/office/drawing/2014/main" id="{69A6B085-F29D-CA40-8D91-B461C93C6492}"/>
              </a:ext>
            </a:extLst>
          </p:cNvPr>
          <p:cNvSpPr>
            <a:spLocks noGrp="1" noRot="1" noChangeAspect="1" noChangeArrowheads="1" noTextEdit="1"/>
          </p:cNvSpPr>
          <p:nvPr>
            <p:ph type="sldImg"/>
          </p:nvPr>
        </p:nvSpPr>
        <p:spPr>
          <a:xfrm>
            <a:off x="1143000" y="685800"/>
            <a:ext cx="4572000" cy="3429000"/>
          </a:xfrm>
          <a:ln/>
        </p:spPr>
      </p:sp>
      <p:sp>
        <p:nvSpPr>
          <p:cNvPr id="32772" name="Text Box 2">
            <a:extLst>
              <a:ext uri="{FF2B5EF4-FFF2-40B4-BE49-F238E27FC236}">
                <a16:creationId xmlns:a16="http://schemas.microsoft.com/office/drawing/2014/main" id="{156D90B4-3868-0542-B265-ECD5AD29F70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sv-SE" altLang="sv-SE">
                <a:latin typeface="Times New Roman" panose="02020603050405020304" pitchFamily="18" charset="0"/>
                <a:ea typeface="ＭＳ Ｐゴシック" panose="020B0600070205080204" pitchFamily="34" charset="-128"/>
              </a:rPr>
              <a:t>Ångest, stark oro, ,strarkt  obehagliga känslor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tshållare för bildobjekt 1">
            <a:extLst>
              <a:ext uri="{FF2B5EF4-FFF2-40B4-BE49-F238E27FC236}">
                <a16:creationId xmlns:a16="http://schemas.microsoft.com/office/drawing/2014/main" id="{33C232CA-67C1-324A-89E4-8D34101D2BD7}"/>
              </a:ext>
            </a:extLst>
          </p:cNvPr>
          <p:cNvSpPr>
            <a:spLocks noGrp="1" noRot="1" noChangeAspect="1" noChangeArrowheads="1" noTextEdit="1"/>
          </p:cNvSpPr>
          <p:nvPr>
            <p:ph type="sldImg"/>
          </p:nvPr>
        </p:nvSpPr>
        <p:spPr>
          <a:ln/>
        </p:spPr>
      </p:sp>
      <p:sp>
        <p:nvSpPr>
          <p:cNvPr id="65538" name="Platshållare för anteckningar 2">
            <a:extLst>
              <a:ext uri="{FF2B5EF4-FFF2-40B4-BE49-F238E27FC236}">
                <a16:creationId xmlns:a16="http://schemas.microsoft.com/office/drawing/2014/main" id="{650FE0F7-8DF0-1148-9ED0-CE461D0FD8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Times New Roman" panose="02020603050405020304" pitchFamily="18" charset="0"/>
              <a:ea typeface="ＭＳ Ｐゴシック" panose="020B0600070205080204" pitchFamily="34" charset="-128"/>
            </a:endParaRPr>
          </a:p>
        </p:txBody>
      </p:sp>
      <p:sp>
        <p:nvSpPr>
          <p:cNvPr id="65539" name="Platshållare för bildnummer 3">
            <a:extLst>
              <a:ext uri="{FF2B5EF4-FFF2-40B4-BE49-F238E27FC236}">
                <a16:creationId xmlns:a16="http://schemas.microsoft.com/office/drawing/2014/main" id="{BB78E469-7107-C844-AE39-F108E48A1CA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fld id="{9EC347AC-5125-3743-9191-8EA789976324}" type="slidenum">
              <a:rPr lang="sv-SE" altLang="sv-SE" sz="1200" smtClean="0">
                <a:solidFill>
                  <a:srgbClr val="000000"/>
                </a:solidFill>
              </a:rPr>
              <a:pPr/>
              <a:t>14</a:t>
            </a:fld>
            <a:endParaRPr lang="sv-SE" altLang="sv-SE"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a:extLst>
              <a:ext uri="{FF2B5EF4-FFF2-40B4-BE49-F238E27FC236}">
                <a16:creationId xmlns:a16="http://schemas.microsoft.com/office/drawing/2014/main" id="{DD401260-7F69-0A48-BB95-88E2BBFB676D}"/>
              </a:ext>
            </a:extLst>
          </p:cNvPr>
          <p:cNvSpPr>
            <a:spLocks noGrp="1" noRot="1" noChangeAspect="1" noChangeArrowheads="1" noTextEdit="1"/>
          </p:cNvSpPr>
          <p:nvPr>
            <p:ph type="sldImg"/>
          </p:nvPr>
        </p:nvSpPr>
        <p:spPr>
          <a:ln/>
        </p:spPr>
      </p:sp>
      <p:sp>
        <p:nvSpPr>
          <p:cNvPr id="34818" name="Platshållare för anteckningar 2">
            <a:extLst>
              <a:ext uri="{FF2B5EF4-FFF2-40B4-BE49-F238E27FC236}">
                <a16:creationId xmlns:a16="http://schemas.microsoft.com/office/drawing/2014/main" id="{388F3996-4867-DC48-8E2D-0558369C3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sv-SE" altLang="sv-SE" dirty="0">
                <a:latin typeface="Times New Roman" panose="02020603050405020304" pitchFamily="18" charset="0"/>
                <a:ea typeface="ＭＳ Ｐゴシック" panose="020B0600070205080204" pitchFamily="34" charset="-128"/>
              </a:rPr>
              <a:t>Nästan genomgående naturliga skyddsmekanismer som gått överstyr, vill inte smitta någon, skada någon, ställa till det </a:t>
            </a:r>
            <a:r>
              <a:rPr lang="is-IS" altLang="sv-SE" dirty="0">
                <a:latin typeface="Times New Roman" panose="02020603050405020304" pitchFamily="18" charset="0"/>
                <a:ea typeface="ＭＳ Ｐゴシック" panose="020B0600070205080204" pitchFamily="34" charset="-128"/>
              </a:rPr>
              <a:t>…</a:t>
            </a:r>
            <a:endParaRPr lang="sv-SE" altLang="sv-SE" dirty="0">
              <a:latin typeface="Times New Roman" panose="02020603050405020304" pitchFamily="18" charset="0"/>
              <a:ea typeface="ＭＳ Ｐゴシック" panose="020B0600070205080204" pitchFamily="34" charset="-128"/>
            </a:endParaRPr>
          </a:p>
        </p:txBody>
      </p:sp>
      <p:sp>
        <p:nvSpPr>
          <p:cNvPr id="34819" name="Platshållare för bildnummer 3">
            <a:extLst>
              <a:ext uri="{FF2B5EF4-FFF2-40B4-BE49-F238E27FC236}">
                <a16:creationId xmlns:a16="http://schemas.microsoft.com/office/drawing/2014/main" id="{A3BFA335-805D-8042-964E-64E29067881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97D4434B-E6E8-9844-A055-DAB70FC76388}" type="slidenum">
              <a:rPr lang="sv-SE" altLang="sv-SE" smtClean="0">
                <a:ea typeface="MS Gothic" panose="020B0609070205080204" pitchFamily="49" charset="-128"/>
              </a:rPr>
              <a:pPr>
                <a:spcBef>
                  <a:spcPct val="0"/>
                </a:spcBef>
              </a:pPr>
              <a:t>15</a:t>
            </a:fld>
            <a:endParaRPr lang="sv-SE" altLang="sv-SE">
              <a:ea typeface="MS Gothic" panose="020B0609070205080204" pitchFamily="4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tshållare för bildobjekt 1">
            <a:extLst>
              <a:ext uri="{FF2B5EF4-FFF2-40B4-BE49-F238E27FC236}">
                <a16:creationId xmlns:a16="http://schemas.microsoft.com/office/drawing/2014/main" id="{DAFC1F92-3A36-0047-B272-3EC62BA497AD}"/>
              </a:ext>
            </a:extLst>
          </p:cNvPr>
          <p:cNvSpPr>
            <a:spLocks noGrp="1" noRot="1" noChangeAspect="1" noChangeArrowheads="1" noTextEdit="1"/>
          </p:cNvSpPr>
          <p:nvPr>
            <p:ph type="sldImg"/>
          </p:nvPr>
        </p:nvSpPr>
        <p:spPr>
          <a:ln/>
        </p:spPr>
      </p:sp>
      <p:sp>
        <p:nvSpPr>
          <p:cNvPr id="36866" name="Platshållare för anteckningar 2">
            <a:extLst>
              <a:ext uri="{FF2B5EF4-FFF2-40B4-BE49-F238E27FC236}">
                <a16:creationId xmlns:a16="http://schemas.microsoft.com/office/drawing/2014/main" id="{0721EC4B-22B5-3447-8B43-309BBD0EEF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sv-SE" altLang="sv-SE" dirty="0">
                <a:latin typeface="Times New Roman" panose="02020603050405020304" pitchFamily="18" charset="0"/>
                <a:ea typeface="ＭＳ Ｐゴシック" panose="020B0600070205080204" pitchFamily="34" charset="-128"/>
              </a:rPr>
              <a:t>80% före 18 år, dvs viktigt satsa på tidig upptäckt, diagnos och behandling, Skolan har en avgörande roll, men har ingen aning om det. </a:t>
            </a:r>
          </a:p>
        </p:txBody>
      </p:sp>
      <p:sp>
        <p:nvSpPr>
          <p:cNvPr id="36867" name="Platshållare för bildnummer 3">
            <a:extLst>
              <a:ext uri="{FF2B5EF4-FFF2-40B4-BE49-F238E27FC236}">
                <a16:creationId xmlns:a16="http://schemas.microsoft.com/office/drawing/2014/main" id="{3BF12104-8158-F04C-8078-CB56D1E9F570}"/>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A90C922E-7E64-AA4E-A52A-C5937E310898}" type="slidenum">
              <a:rPr lang="sv-SE" altLang="sv-SE" smtClean="0">
                <a:ea typeface="MS Gothic" panose="020B0609070205080204" pitchFamily="49" charset="-128"/>
              </a:rPr>
              <a:pPr>
                <a:spcBef>
                  <a:spcPct val="0"/>
                </a:spcBef>
              </a:pPr>
              <a:t>16</a:t>
            </a:fld>
            <a:endParaRPr lang="sv-SE" altLang="sv-SE">
              <a:ea typeface="MS Gothic" panose="020B0609070205080204" pitchFamily="4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93E7154-2DFB-8D4E-8DF4-00DFA09FED8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BB578BC2-7F46-064E-9584-59E991DD6B34}" type="slidenum">
              <a:rPr lang="sv-SE" altLang="sv-SE" smtClean="0">
                <a:ea typeface="MS Gothic" panose="020B0609070205080204" pitchFamily="49" charset="-128"/>
              </a:rPr>
              <a:pPr>
                <a:spcBef>
                  <a:spcPct val="0"/>
                </a:spcBef>
              </a:pPr>
              <a:t>18</a:t>
            </a:fld>
            <a:endParaRPr lang="sv-SE" altLang="sv-SE">
              <a:ea typeface="MS Gothic" panose="020B0609070205080204" pitchFamily="49" charset="-128"/>
            </a:endParaRPr>
          </a:p>
        </p:txBody>
      </p:sp>
      <p:sp>
        <p:nvSpPr>
          <p:cNvPr id="41987" name="Text Box 1">
            <a:extLst>
              <a:ext uri="{FF2B5EF4-FFF2-40B4-BE49-F238E27FC236}">
                <a16:creationId xmlns:a16="http://schemas.microsoft.com/office/drawing/2014/main" id="{AD1001A9-2D44-3D4A-8DF3-3400B9175B64}"/>
              </a:ext>
            </a:extLst>
          </p:cNvPr>
          <p:cNvSpPr>
            <a:spLocks noGrp="1" noRot="1" noChangeAspect="1" noChangeArrowheads="1" noTextEdit="1"/>
          </p:cNvSpPr>
          <p:nvPr>
            <p:ph type="sldImg"/>
          </p:nvPr>
        </p:nvSpPr>
        <p:spPr>
          <a:xfrm>
            <a:off x="1143000" y="685800"/>
            <a:ext cx="4572000" cy="3429000"/>
          </a:xfrm>
          <a:ln/>
        </p:spPr>
      </p:sp>
      <p:sp>
        <p:nvSpPr>
          <p:cNvPr id="41988" name="Text Box 2">
            <a:extLst>
              <a:ext uri="{FF2B5EF4-FFF2-40B4-BE49-F238E27FC236}">
                <a16:creationId xmlns:a16="http://schemas.microsoft.com/office/drawing/2014/main" id="{6FC4011D-6F56-2248-AE21-0BDAD0072A9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sv-SE" altLang="sv-SE">
                <a:latin typeface="Times New Roman" panose="02020603050405020304" pitchFamily="18" charset="0"/>
                <a:ea typeface="ＭＳ Ｐゴシック" panose="020B0600070205080204" pitchFamily="34" charset="-128"/>
              </a:rPr>
              <a:t>Streptokockteorin har börjat ifrågasättas. Vi kan förvänta oss betydligt ökad kunskap om ärftliga samband generellt de närmaste åren och då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51BE23B-6990-284E-B1A3-60DDDE674C3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FE1BC981-63C5-7C4E-9F1B-60C470F25385}" type="slidenum">
              <a:rPr lang="sv-SE" altLang="sv-SE" smtClean="0">
                <a:ea typeface="MS Gothic" panose="020B0609070205080204" pitchFamily="49" charset="-128"/>
              </a:rPr>
              <a:pPr>
                <a:spcBef>
                  <a:spcPct val="0"/>
                </a:spcBef>
              </a:pPr>
              <a:t>19</a:t>
            </a:fld>
            <a:endParaRPr lang="sv-SE" altLang="sv-SE">
              <a:ea typeface="MS Gothic" panose="020B0609070205080204" pitchFamily="49" charset="-128"/>
            </a:endParaRPr>
          </a:p>
        </p:txBody>
      </p:sp>
      <p:sp>
        <p:nvSpPr>
          <p:cNvPr id="44035" name="Text Box 1">
            <a:extLst>
              <a:ext uri="{FF2B5EF4-FFF2-40B4-BE49-F238E27FC236}">
                <a16:creationId xmlns:a16="http://schemas.microsoft.com/office/drawing/2014/main" id="{459FF706-48C1-634F-8A07-12183542323D}"/>
              </a:ext>
            </a:extLst>
          </p:cNvPr>
          <p:cNvSpPr>
            <a:spLocks noGrp="1" noRot="1" noChangeAspect="1" noChangeArrowheads="1" noTextEdit="1"/>
          </p:cNvSpPr>
          <p:nvPr>
            <p:ph type="sldImg"/>
          </p:nvPr>
        </p:nvSpPr>
        <p:spPr>
          <a:xfrm>
            <a:off x="1143000" y="685800"/>
            <a:ext cx="4572000" cy="3429000"/>
          </a:xfrm>
          <a:ln/>
        </p:spPr>
      </p:sp>
      <p:sp>
        <p:nvSpPr>
          <p:cNvPr id="44036" name="Text Box 2">
            <a:extLst>
              <a:ext uri="{FF2B5EF4-FFF2-40B4-BE49-F238E27FC236}">
                <a16:creationId xmlns:a16="http://schemas.microsoft.com/office/drawing/2014/main" id="{D8C1EB52-6DD7-4C40-9F82-58178F97F39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sv-SE" altLang="sv-SE" dirty="0">
                <a:latin typeface="Times New Roman" panose="02020603050405020304" pitchFamily="18" charset="0"/>
                <a:ea typeface="ＭＳ Ｐゴシック" panose="020B0600070205080204" pitchFamily="34" charset="-128"/>
              </a:rPr>
              <a:t>Med Socialstyrelsens nya  Exponering med ritualprevention</a:t>
            </a:r>
          </a:p>
          <a:p>
            <a:r>
              <a:rPr lang="sv-SE" altLang="sv-SE" dirty="0">
                <a:latin typeface="Times New Roman" panose="02020603050405020304" pitchFamily="18" charset="0"/>
                <a:ea typeface="ＭＳ Ｐゴシック" panose="020B0600070205080204" pitchFamily="34" charset="-128"/>
              </a:rPr>
              <a:t>Forskning medicinering: D-</a:t>
            </a:r>
            <a:r>
              <a:rPr lang="sv-SE" altLang="sv-SE" dirty="0" err="1">
                <a:latin typeface="Times New Roman" panose="02020603050405020304" pitchFamily="18" charset="0"/>
                <a:ea typeface="ＭＳ Ｐゴシック" panose="020B0600070205080204" pitchFamily="34" charset="-128"/>
              </a:rPr>
              <a:t>cycloseringe</a:t>
            </a:r>
            <a:r>
              <a:rPr lang="sv-SE" altLang="sv-SE" dirty="0">
                <a:latin typeface="Times New Roman" panose="02020603050405020304" pitchFamily="18" charset="0"/>
                <a:ea typeface="ＭＳ Ｐゴシック" panose="020B0600070205080204" pitchFamily="34" charset="-128"/>
              </a:rPr>
              <a:t> i kombination med KBT, tuberkulosmedicin i samband med </a:t>
            </a:r>
            <a:r>
              <a:rPr lang="sv-SE" altLang="sv-SE" dirty="0" err="1">
                <a:latin typeface="Times New Roman" panose="02020603050405020304" pitchFamily="18" charset="0"/>
                <a:ea typeface="ＭＳ Ｐゴシック" panose="020B0600070205080204" pitchFamily="34" charset="-128"/>
              </a:rPr>
              <a:t>kbt</a:t>
            </a:r>
            <a:r>
              <a:rPr lang="sv-SE" altLang="sv-SE" dirty="0">
                <a:latin typeface="Times New Roman" panose="02020603050405020304" pitchFamily="18" charset="0"/>
                <a:ea typeface="ＭＳ Ｐゴシック" panose="020B0600070205080204" pitchFamily="34" charset="-128"/>
              </a:rPr>
              <a:t> ger en turboeffekt , slår på centrum för inlärning, i hjärnan,</a:t>
            </a:r>
          </a:p>
          <a:p>
            <a:r>
              <a:rPr lang="sv-SE" altLang="sv-SE" dirty="0">
                <a:latin typeface="Times New Roman" panose="02020603050405020304" pitchFamily="18" charset="0"/>
                <a:ea typeface="ＭＳ Ｐゴシック" panose="020B0600070205080204" pitchFamily="34" charset="-128"/>
              </a:rPr>
              <a:t> Medveten närvaro, </a:t>
            </a:r>
            <a:r>
              <a:rPr lang="sv-SE" altLang="sv-SE" dirty="0" err="1">
                <a:latin typeface="Times New Roman" panose="02020603050405020304" pitchFamily="18" charset="0"/>
                <a:ea typeface="ＭＳ Ｐゴシック" panose="020B0600070205080204" pitchFamily="34" charset="-128"/>
              </a:rPr>
              <a:t>mindfulness</a:t>
            </a:r>
            <a:r>
              <a:rPr lang="sv-SE" altLang="sv-SE" dirty="0">
                <a:latin typeface="Times New Roman" panose="02020603050405020304" pitchFamily="18" charset="0"/>
                <a:ea typeface="ＭＳ Ｐゴシック" panose="020B0600070205080204" pitchFamily="34" charset="-128"/>
              </a:rPr>
              <a:t> </a:t>
            </a:r>
          </a:p>
          <a:p>
            <a:endParaRPr lang="sv-SE" altLang="sv-SE"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Antidepressiva läkemedel  SSRI selektiva </a:t>
            </a:r>
            <a:r>
              <a:rPr lang="sv-SE" dirty="0" err="1"/>
              <a:t>återupptagshämmande</a:t>
            </a:r>
            <a:r>
              <a:rPr lang="sv-SE" dirty="0"/>
              <a:t>, SNRI och TCA påverkar </a:t>
            </a:r>
            <a:r>
              <a:rPr lang="sv-SE" dirty="0" err="1"/>
              <a:t>signalsustanser</a:t>
            </a:r>
            <a:r>
              <a:rPr lang="sv-SE" dirty="0"/>
              <a:t> som serotonin, noradrenalin och dopamin</a:t>
            </a:r>
          </a:p>
        </p:txBody>
      </p:sp>
      <p:sp>
        <p:nvSpPr>
          <p:cNvPr id="4" name="Platshållare för bildnummer 3"/>
          <p:cNvSpPr>
            <a:spLocks noGrp="1"/>
          </p:cNvSpPr>
          <p:nvPr>
            <p:ph type="sldNum"/>
          </p:nvPr>
        </p:nvSpPr>
        <p:spPr/>
        <p:txBody>
          <a:bodyPr/>
          <a:lstStyle/>
          <a:p>
            <a:pPr>
              <a:defRPr/>
            </a:pPr>
            <a:fld id="{74977662-353C-4C47-ABF5-71A3E8B30032}" type="slidenum">
              <a:rPr lang="sv-SE" altLang="sv-SE" smtClean="0"/>
              <a:pPr>
                <a:defRPr/>
              </a:pPr>
              <a:t>20</a:t>
            </a:fld>
            <a:endParaRPr lang="sv-SE" altLang="sv-SE"/>
          </a:p>
        </p:txBody>
      </p:sp>
    </p:spTree>
    <p:extLst>
      <p:ext uri="{BB962C8B-B14F-4D97-AF65-F5344CB8AC3E}">
        <p14:creationId xmlns:p14="http://schemas.microsoft.com/office/powerpoint/2010/main" val="2687769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p:nvPr>
        </p:nvSpPr>
        <p:spPr/>
        <p:txBody>
          <a:bodyPr/>
          <a:lstStyle/>
          <a:p>
            <a:pPr>
              <a:defRPr/>
            </a:pPr>
            <a:fld id="{74977662-353C-4C47-ABF5-71A3E8B30032}" type="slidenum">
              <a:rPr lang="sv-SE" altLang="sv-SE" smtClean="0"/>
              <a:pPr>
                <a:defRPr/>
              </a:pPr>
              <a:t>21</a:t>
            </a:fld>
            <a:endParaRPr lang="sv-SE" altLang="sv-SE"/>
          </a:p>
        </p:txBody>
      </p:sp>
    </p:spTree>
    <p:extLst>
      <p:ext uri="{BB962C8B-B14F-4D97-AF65-F5344CB8AC3E}">
        <p14:creationId xmlns:p14="http://schemas.microsoft.com/office/powerpoint/2010/main" val="90685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200C7D3-1D0B-7A48-8DCF-24E0C542324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C9F6418C-B874-9146-AD8A-A0864414A11C}" type="slidenum">
              <a:rPr lang="sv-SE" altLang="sv-SE" smtClean="0">
                <a:ea typeface="MS Gothic" panose="020B0609070205080204" pitchFamily="49" charset="-128"/>
              </a:rPr>
              <a:pPr>
                <a:spcBef>
                  <a:spcPct val="0"/>
                </a:spcBef>
              </a:pPr>
              <a:t>22</a:t>
            </a:fld>
            <a:endParaRPr lang="sv-SE" altLang="sv-SE">
              <a:ea typeface="MS Gothic" panose="020B0609070205080204" pitchFamily="49" charset="-128"/>
            </a:endParaRPr>
          </a:p>
        </p:txBody>
      </p:sp>
      <p:sp>
        <p:nvSpPr>
          <p:cNvPr id="48131" name="Text Box 1">
            <a:extLst>
              <a:ext uri="{FF2B5EF4-FFF2-40B4-BE49-F238E27FC236}">
                <a16:creationId xmlns:a16="http://schemas.microsoft.com/office/drawing/2014/main" id="{69FCE934-543C-B048-8D5A-A30D4AAA9782}"/>
              </a:ext>
            </a:extLst>
          </p:cNvPr>
          <p:cNvSpPr>
            <a:spLocks noGrp="1" noRot="1" noChangeAspect="1" noChangeArrowheads="1" noTextEdit="1"/>
          </p:cNvSpPr>
          <p:nvPr>
            <p:ph type="sldImg"/>
          </p:nvPr>
        </p:nvSpPr>
        <p:spPr>
          <a:xfrm>
            <a:off x="1143000" y="685800"/>
            <a:ext cx="4572000" cy="3429000"/>
          </a:xfrm>
          <a:ln/>
        </p:spPr>
      </p:sp>
      <p:sp>
        <p:nvSpPr>
          <p:cNvPr id="48132" name="Text Box 2">
            <a:extLst>
              <a:ext uri="{FF2B5EF4-FFF2-40B4-BE49-F238E27FC236}">
                <a16:creationId xmlns:a16="http://schemas.microsoft.com/office/drawing/2014/main" id="{56EDEAB2-F26B-6546-93EA-537937C8019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ltLang="sv-SE">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tshållare för bildobjekt 1">
            <a:extLst>
              <a:ext uri="{FF2B5EF4-FFF2-40B4-BE49-F238E27FC236}">
                <a16:creationId xmlns:a16="http://schemas.microsoft.com/office/drawing/2014/main" id="{CB386501-880F-ED4A-A88F-227E509B8F49}"/>
              </a:ext>
            </a:extLst>
          </p:cNvPr>
          <p:cNvSpPr>
            <a:spLocks noGrp="1" noRot="1" noChangeAspect="1" noChangeArrowheads="1" noTextEdit="1"/>
          </p:cNvSpPr>
          <p:nvPr>
            <p:ph type="sldImg"/>
          </p:nvPr>
        </p:nvSpPr>
        <p:spPr>
          <a:ln/>
        </p:spPr>
      </p:sp>
      <p:sp>
        <p:nvSpPr>
          <p:cNvPr id="18434" name="Platshållare för anteckningar 2">
            <a:extLst>
              <a:ext uri="{FF2B5EF4-FFF2-40B4-BE49-F238E27FC236}">
                <a16:creationId xmlns:a16="http://schemas.microsoft.com/office/drawing/2014/main" id="{840E196B-FE2A-8E48-832F-31F5542E4B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sv-SE" altLang="sv-SE" dirty="0">
                <a:latin typeface="Times New Roman" panose="02020603050405020304" pitchFamily="18" charset="0"/>
                <a:ea typeface="ＭＳ Ｐゴシック" panose="020B0600070205080204" pitchFamily="34" charset="-128"/>
              </a:rPr>
              <a:t>Det finns många fina länkar</a:t>
            </a:r>
          </a:p>
        </p:txBody>
      </p:sp>
      <p:sp>
        <p:nvSpPr>
          <p:cNvPr id="18435" name="Platshållare för bildnummer 3">
            <a:extLst>
              <a:ext uri="{FF2B5EF4-FFF2-40B4-BE49-F238E27FC236}">
                <a16:creationId xmlns:a16="http://schemas.microsoft.com/office/drawing/2014/main" id="{45DAF906-B3B8-6D4C-873E-79BF887B83F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F3093F3C-7779-8548-A455-DF15FB02DB4B}" type="slidenum">
              <a:rPr lang="sv-SE" altLang="sv-SE" smtClean="0">
                <a:ea typeface="MS Gothic" panose="020B0609070205080204" pitchFamily="49" charset="-128"/>
              </a:rPr>
              <a:pPr>
                <a:spcBef>
                  <a:spcPct val="0"/>
                </a:spcBef>
              </a:pPr>
              <a:t>2</a:t>
            </a:fld>
            <a:endParaRPr lang="sv-SE" altLang="sv-SE">
              <a:ea typeface="MS Gothic" panose="020B0609070205080204" pitchFamily="4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p:nvPr>
        </p:nvSpPr>
        <p:spPr/>
        <p:txBody>
          <a:bodyPr/>
          <a:lstStyle/>
          <a:p>
            <a:pPr>
              <a:defRPr/>
            </a:pPr>
            <a:fld id="{74977662-353C-4C47-ABF5-71A3E8B30032}" type="slidenum">
              <a:rPr lang="sv-SE" altLang="sv-SE" smtClean="0"/>
              <a:pPr>
                <a:defRPr/>
              </a:pPr>
              <a:t>23</a:t>
            </a:fld>
            <a:endParaRPr lang="sv-SE" altLang="sv-SE"/>
          </a:p>
        </p:txBody>
      </p:sp>
    </p:spTree>
    <p:extLst>
      <p:ext uri="{BB962C8B-B14F-4D97-AF65-F5344CB8AC3E}">
        <p14:creationId xmlns:p14="http://schemas.microsoft.com/office/powerpoint/2010/main" val="235056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Google Shape;280;p18:notes">
            <a:extLst>
              <a:ext uri="{FF2B5EF4-FFF2-40B4-BE49-F238E27FC236}">
                <a16:creationId xmlns:a16="http://schemas.microsoft.com/office/drawing/2014/main" id="{3E160E7A-3C50-D949-8E0F-1EC7C78AC675}"/>
              </a:ext>
            </a:extLst>
          </p:cNvPr>
          <p:cNvSpPr>
            <a:spLocks noGrp="1" noRot="1" noChangeAspect="1" noTextEdit="1"/>
          </p:cNvSpPr>
          <p:nvPr>
            <p:ph type="sldImg" idx="2"/>
          </p:nvPr>
        </p:nvSpPr>
        <p:spPr>
          <a:xfrm>
            <a:off x="3028950" y="857250"/>
            <a:ext cx="3086100" cy="23145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67586" name="Google Shape;281;p18:notes">
            <a:extLst>
              <a:ext uri="{FF2B5EF4-FFF2-40B4-BE49-F238E27FC236}">
                <a16:creationId xmlns:a16="http://schemas.microsoft.com/office/drawing/2014/main" id="{D0EA2262-3F79-FC4F-84D2-6027E3376B24}"/>
              </a:ext>
            </a:extLst>
          </p:cNvPr>
          <p:cNvSpPr txBox="1">
            <a:spLocks noGrp="1" noChangeArrowheads="1"/>
          </p:cNvSpPr>
          <p:nvPr>
            <p:ph type="body" idx="1"/>
          </p:nvPr>
        </p:nvSpPr>
        <p:spPr>
          <a:xfrm>
            <a:off x="914400" y="3300413"/>
            <a:ext cx="73152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ts val="1200"/>
              <a:buFont typeface="Calibri" panose="020F0502020204030204" pitchFamily="34" charset="0"/>
              <a:buNone/>
            </a:pPr>
            <a:r>
              <a:rPr lang="sv-SE" altLang="sv-SE" b="1">
                <a:latin typeface="Times New Roman" panose="02020603050405020304" pitchFamily="18" charset="0"/>
                <a:ea typeface="ＭＳ Ｐゴシック" panose="020B0600070205080204" pitchFamily="34" charset="-128"/>
              </a:rPr>
              <a:t>BENGT</a:t>
            </a:r>
          </a:p>
        </p:txBody>
      </p:sp>
      <p:sp>
        <p:nvSpPr>
          <p:cNvPr id="67587" name="Google Shape;282;p18:notes">
            <a:extLst>
              <a:ext uri="{FF2B5EF4-FFF2-40B4-BE49-F238E27FC236}">
                <a16:creationId xmlns:a16="http://schemas.microsoft.com/office/drawing/2014/main" id="{D96E609D-C596-2448-A0A5-BEC47917C426}"/>
              </a:ext>
            </a:extLst>
          </p:cNvPr>
          <p:cNvSpPr>
            <a:spLocks noGrp="1" noChangeArrowheads="1"/>
          </p:cNvSpPr>
          <p:nvPr>
            <p:ph type="sldNum" sz="quarter"/>
          </p:nvPr>
        </p:nvSpPr>
        <p:spPr>
          <a:xfrm>
            <a:off x="5180013" y="6513513"/>
            <a:ext cx="3962400" cy="34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buSzPts val="1200"/>
              <a:buFont typeface="Calibri" panose="020F0502020204030204" pitchFamily="34" charset="0"/>
              <a:buNone/>
            </a:pPr>
            <a:fld id="{B49EC2BA-2229-DA46-9375-3EBB8386E215}" type="slidenum">
              <a:rPr lang="sv-SE" altLang="sv-SE" sz="1200" smtClean="0">
                <a:solidFill>
                  <a:srgbClr val="000000"/>
                </a:solidFill>
              </a:rPr>
              <a:pPr>
                <a:buSzPts val="1200"/>
                <a:buFont typeface="Calibri" panose="020F0502020204030204" pitchFamily="34" charset="0"/>
                <a:buNone/>
              </a:pPr>
              <a:t>24</a:t>
            </a:fld>
            <a:endParaRPr lang="sv-SE" altLang="sv-SE"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p:nvPr>
        </p:nvSpPr>
        <p:spPr/>
        <p:txBody>
          <a:bodyPr/>
          <a:lstStyle/>
          <a:p>
            <a:pPr>
              <a:defRPr/>
            </a:pPr>
            <a:fld id="{74977662-353C-4C47-ABF5-71A3E8B30032}" type="slidenum">
              <a:rPr lang="sv-SE" altLang="sv-SE" smtClean="0"/>
              <a:pPr>
                <a:defRPr/>
              </a:pPr>
              <a:t>25</a:t>
            </a:fld>
            <a:endParaRPr lang="sv-SE" altLang="sv-SE"/>
          </a:p>
        </p:txBody>
      </p:sp>
    </p:spTree>
    <p:extLst>
      <p:ext uri="{BB962C8B-B14F-4D97-AF65-F5344CB8AC3E}">
        <p14:creationId xmlns:p14="http://schemas.microsoft.com/office/powerpoint/2010/main" val="3459820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tshållare för bildobjekt 1">
            <a:extLst>
              <a:ext uri="{FF2B5EF4-FFF2-40B4-BE49-F238E27FC236}">
                <a16:creationId xmlns:a16="http://schemas.microsoft.com/office/drawing/2014/main" id="{AA5F3A1B-E594-0F46-B686-E006DC79E5B8}"/>
              </a:ext>
            </a:extLst>
          </p:cNvPr>
          <p:cNvSpPr>
            <a:spLocks noGrp="1" noRot="1" noChangeAspect="1" noChangeArrowheads="1" noTextEdit="1"/>
          </p:cNvSpPr>
          <p:nvPr>
            <p:ph type="sldImg"/>
          </p:nvPr>
        </p:nvSpPr>
        <p:spPr>
          <a:ln/>
        </p:spPr>
      </p:sp>
      <p:sp>
        <p:nvSpPr>
          <p:cNvPr id="55298" name="Platshållare för anteckningar 2">
            <a:extLst>
              <a:ext uri="{FF2B5EF4-FFF2-40B4-BE49-F238E27FC236}">
                <a16:creationId xmlns:a16="http://schemas.microsoft.com/office/drawing/2014/main" id="{00674BCA-FC37-3240-AD95-4882B33379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Times New Roman" panose="02020603050405020304" pitchFamily="18" charset="0"/>
              <a:ea typeface="ＭＳ Ｐゴシック" panose="020B0600070205080204" pitchFamily="34" charset="-128"/>
            </a:endParaRPr>
          </a:p>
        </p:txBody>
      </p:sp>
      <p:sp>
        <p:nvSpPr>
          <p:cNvPr id="55299" name="Platshållare för bildnummer 3">
            <a:extLst>
              <a:ext uri="{FF2B5EF4-FFF2-40B4-BE49-F238E27FC236}">
                <a16:creationId xmlns:a16="http://schemas.microsoft.com/office/drawing/2014/main" id="{9297CDF8-88B6-5947-A73A-17A9CB71D6F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D65AE1B3-263B-CE45-8634-42A0A9910399}" type="slidenum">
              <a:rPr lang="sv-SE" altLang="sv-SE" smtClean="0">
                <a:ea typeface="MS Gothic" panose="020B0609070205080204" pitchFamily="49" charset="-128"/>
              </a:rPr>
              <a:pPr>
                <a:spcBef>
                  <a:spcPct val="0"/>
                </a:spcBef>
              </a:pPr>
              <a:t>26</a:t>
            </a:fld>
            <a:endParaRPr lang="sv-SE" altLang="sv-SE">
              <a:ea typeface="MS Gothic" panose="020B0609070205080204" pitchFamily="4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565646E-4290-5D48-89FF-795D265E86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84148D8D-4460-5542-9F08-6A3BEE715D1B}" type="slidenum">
              <a:rPr lang="sv-SE" altLang="sv-SE" smtClean="0">
                <a:ea typeface="MS Gothic" panose="020B0609070205080204" pitchFamily="49" charset="-128"/>
              </a:rPr>
              <a:pPr>
                <a:spcBef>
                  <a:spcPct val="0"/>
                </a:spcBef>
              </a:pPr>
              <a:t>27</a:t>
            </a:fld>
            <a:endParaRPr lang="sv-SE" altLang="sv-SE">
              <a:ea typeface="MS Gothic" panose="020B0609070205080204" pitchFamily="49" charset="-128"/>
            </a:endParaRPr>
          </a:p>
        </p:txBody>
      </p:sp>
      <p:sp>
        <p:nvSpPr>
          <p:cNvPr id="57347" name="Text Box 1">
            <a:extLst>
              <a:ext uri="{FF2B5EF4-FFF2-40B4-BE49-F238E27FC236}">
                <a16:creationId xmlns:a16="http://schemas.microsoft.com/office/drawing/2014/main" id="{91C13B26-7249-354C-BB42-ED044CF83048}"/>
              </a:ext>
            </a:extLst>
          </p:cNvPr>
          <p:cNvSpPr>
            <a:spLocks noGrp="1" noRot="1" noChangeAspect="1" noChangeArrowheads="1" noTextEdit="1"/>
          </p:cNvSpPr>
          <p:nvPr>
            <p:ph type="sldImg"/>
          </p:nvPr>
        </p:nvSpPr>
        <p:spPr>
          <a:xfrm>
            <a:off x="1143000" y="685800"/>
            <a:ext cx="4572000" cy="3429000"/>
          </a:xfrm>
          <a:ln/>
        </p:spPr>
      </p:sp>
      <p:sp>
        <p:nvSpPr>
          <p:cNvPr id="57348" name="Text Box 2">
            <a:extLst>
              <a:ext uri="{FF2B5EF4-FFF2-40B4-BE49-F238E27FC236}">
                <a16:creationId xmlns:a16="http://schemas.microsoft.com/office/drawing/2014/main" id="{F28F0EA1-FA7C-7143-8514-FC2E39DF75D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ltLang="sv-SE"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CC55F9BD-90DB-6848-BDFA-7B6C2EE6B84A}"/>
              </a:ext>
            </a:extLst>
          </p:cNvPr>
          <p:cNvSpPr>
            <a:spLocks noGrp="1" noRot="1" noChangeAspect="1" noChangeArrowheads="1" noTextEdit="1"/>
          </p:cNvSpPr>
          <p:nvPr>
            <p:ph type="sldImg"/>
          </p:nvPr>
        </p:nvSpPr>
        <p:spPr>
          <a:ln/>
        </p:spPr>
      </p:sp>
      <p:sp>
        <p:nvSpPr>
          <p:cNvPr id="38914" name="Platshållare för anteckningar 2">
            <a:extLst>
              <a:ext uri="{FF2B5EF4-FFF2-40B4-BE49-F238E27FC236}">
                <a16:creationId xmlns:a16="http://schemas.microsoft.com/office/drawing/2014/main" id="{A34002B4-886D-084F-A9B6-9C3B8B03F5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sv-SE" altLang="sv-SE" dirty="0">
                <a:latin typeface="Times New Roman" panose="02020603050405020304" pitchFamily="18" charset="0"/>
                <a:ea typeface="ＭＳ Ｐゴシック" panose="020B0600070205080204" pitchFamily="34" charset="-128"/>
              </a:rPr>
              <a:t>Det är märkvärdigt lätt att ta rätt på resp.  att få en stärkt misstanke att någon har OCD. OBS de flesta människor har en släng av detta ibland under sitt liv. </a:t>
            </a:r>
          </a:p>
        </p:txBody>
      </p:sp>
      <p:sp>
        <p:nvSpPr>
          <p:cNvPr id="38915" name="Platshållare för bildnummer 3">
            <a:extLst>
              <a:ext uri="{FF2B5EF4-FFF2-40B4-BE49-F238E27FC236}">
                <a16:creationId xmlns:a16="http://schemas.microsoft.com/office/drawing/2014/main" id="{827CA434-E13E-AB4B-8A70-D975D41E322B}"/>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0A7A80FA-FF87-1D4C-B620-221AAD7C567D}" type="slidenum">
              <a:rPr lang="sv-SE" altLang="sv-SE" smtClean="0">
                <a:ea typeface="MS Gothic" panose="020B0609070205080204" pitchFamily="49" charset="-128"/>
              </a:rPr>
              <a:pPr>
                <a:spcBef>
                  <a:spcPct val="0"/>
                </a:spcBef>
              </a:pPr>
              <a:t>32</a:t>
            </a:fld>
            <a:endParaRPr lang="sv-SE" altLang="sv-SE">
              <a:ea typeface="MS Gothic" panose="020B0609070205080204" pitchFamily="4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8289148-ADC3-174B-B692-5D0351FFB75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38EC58F7-CCB5-F140-9DCC-BCB19006D8DF}" type="slidenum">
              <a:rPr lang="sv-SE" altLang="sv-SE" smtClean="0">
                <a:ea typeface="MS Gothic" panose="020B0609070205080204" pitchFamily="49" charset="-128"/>
              </a:rPr>
              <a:pPr>
                <a:spcBef>
                  <a:spcPct val="0"/>
                </a:spcBef>
              </a:pPr>
              <a:t>4</a:t>
            </a:fld>
            <a:endParaRPr lang="sv-SE" altLang="sv-SE">
              <a:ea typeface="MS Gothic" panose="020B0609070205080204" pitchFamily="49" charset="-128"/>
            </a:endParaRPr>
          </a:p>
        </p:txBody>
      </p:sp>
      <p:sp>
        <p:nvSpPr>
          <p:cNvPr id="21507" name="Text Box 1">
            <a:extLst>
              <a:ext uri="{FF2B5EF4-FFF2-40B4-BE49-F238E27FC236}">
                <a16:creationId xmlns:a16="http://schemas.microsoft.com/office/drawing/2014/main" id="{BDBBAFC8-277B-304B-A76E-46BB58E81217}"/>
              </a:ext>
            </a:extLst>
          </p:cNvPr>
          <p:cNvSpPr>
            <a:spLocks noGrp="1" noRot="1" noChangeAspect="1" noChangeArrowheads="1" noTextEdit="1"/>
          </p:cNvSpPr>
          <p:nvPr>
            <p:ph type="sldImg"/>
          </p:nvPr>
        </p:nvSpPr>
        <p:spPr>
          <a:xfrm>
            <a:off x="1143000" y="685800"/>
            <a:ext cx="4572000" cy="3429000"/>
          </a:xfrm>
          <a:ln/>
        </p:spPr>
      </p:sp>
      <p:sp>
        <p:nvSpPr>
          <p:cNvPr id="21508" name="Text Box 2">
            <a:extLst>
              <a:ext uri="{FF2B5EF4-FFF2-40B4-BE49-F238E27FC236}">
                <a16:creationId xmlns:a16="http://schemas.microsoft.com/office/drawing/2014/main" id="{EE608628-2D1C-1C4C-9705-BC6283F6E5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ltLang="sv-SE">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D710F3A-C3B8-9C4D-9758-BB72874FB5B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C76FF610-EF63-784C-A1CA-35FE36EA1DEA}" type="slidenum">
              <a:rPr lang="sv-SE" altLang="sv-SE" smtClean="0">
                <a:ea typeface="MS Gothic" panose="020B0609070205080204" pitchFamily="49" charset="-128"/>
              </a:rPr>
              <a:pPr>
                <a:spcBef>
                  <a:spcPct val="0"/>
                </a:spcBef>
              </a:pPr>
              <a:t>5</a:t>
            </a:fld>
            <a:endParaRPr lang="sv-SE" altLang="sv-SE">
              <a:ea typeface="MS Gothic" panose="020B0609070205080204" pitchFamily="49" charset="-128"/>
            </a:endParaRPr>
          </a:p>
        </p:txBody>
      </p:sp>
      <p:sp>
        <p:nvSpPr>
          <p:cNvPr id="23555" name="Text Box 1">
            <a:extLst>
              <a:ext uri="{FF2B5EF4-FFF2-40B4-BE49-F238E27FC236}">
                <a16:creationId xmlns:a16="http://schemas.microsoft.com/office/drawing/2014/main" id="{0D6D6F11-45B6-C242-B86B-37DE950A219A}"/>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sv-SE" altLang="sv-SE"/>
          </a:p>
        </p:txBody>
      </p:sp>
      <p:sp>
        <p:nvSpPr>
          <p:cNvPr id="23556" name="Text Box 2">
            <a:extLst>
              <a:ext uri="{FF2B5EF4-FFF2-40B4-BE49-F238E27FC236}">
                <a16:creationId xmlns:a16="http://schemas.microsoft.com/office/drawing/2014/main" id="{A2DAC43E-E41A-6C41-83A9-2C3B4904400A}"/>
              </a:ext>
            </a:extLst>
          </p:cNvPr>
          <p:cNvSpPr>
            <a:spLocks noGrp="1"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sv-SE" altLang="sv-SE">
                <a:latin typeface="Times New Roman" panose="02020603050405020304" pitchFamily="18" charset="0"/>
                <a:ea typeface="ＭＳ Ｐゴシック" panose="020B0600070205080204" pitchFamily="34" charset="-128"/>
              </a:rPr>
              <a:t>Det är lönsamt att behandla! JU tidigare upptäckt desto bättre!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Google Shape;244;p10:notes">
            <a:extLst>
              <a:ext uri="{FF2B5EF4-FFF2-40B4-BE49-F238E27FC236}">
                <a16:creationId xmlns:a16="http://schemas.microsoft.com/office/drawing/2014/main" id="{5F66702A-02ED-7845-9FE8-60B067D3DB73}"/>
              </a:ext>
            </a:extLst>
          </p:cNvPr>
          <p:cNvSpPr>
            <a:spLocks noGrp="1" noRot="1" noChangeAspect="1" noTextEdit="1"/>
          </p:cNvSpPr>
          <p:nvPr>
            <p:ph type="sldImg" idx="2"/>
          </p:nvPr>
        </p:nvSpPr>
        <p:spPr>
          <a:xfrm>
            <a:off x="3028950" y="857250"/>
            <a:ext cx="3086100" cy="23145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9394" name="Google Shape;245;p10:notes">
            <a:extLst>
              <a:ext uri="{FF2B5EF4-FFF2-40B4-BE49-F238E27FC236}">
                <a16:creationId xmlns:a16="http://schemas.microsoft.com/office/drawing/2014/main" id="{459C136E-4E0C-904D-AD38-35AE4032C14C}"/>
              </a:ext>
            </a:extLst>
          </p:cNvPr>
          <p:cNvSpPr txBox="1">
            <a:spLocks noGrp="1" noChangeArrowheads="1"/>
          </p:cNvSpPr>
          <p:nvPr>
            <p:ph type="body" idx="1"/>
          </p:nvPr>
        </p:nvSpPr>
        <p:spPr>
          <a:xfrm>
            <a:off x="914400" y="3300413"/>
            <a:ext cx="73152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ts val="1200"/>
              <a:buFont typeface="Calibri" panose="020F0502020204030204" pitchFamily="34" charset="0"/>
              <a:buNone/>
            </a:pPr>
            <a:r>
              <a:rPr lang="sv-SE" altLang="sv-SE" sz="1400" b="1" dirty="0">
                <a:latin typeface="Times New Roman" panose="02020603050405020304" pitchFamily="18" charset="0"/>
                <a:ea typeface="ＭＳ Ｐゴシック" panose="020B0600070205080204" pitchFamily="34" charset="-128"/>
              </a:rPr>
              <a:t>BENGT</a:t>
            </a:r>
            <a:br>
              <a:rPr lang="sv-SE" altLang="sv-SE" dirty="0">
                <a:latin typeface="Times New Roman" panose="02020603050405020304" pitchFamily="18" charset="0"/>
                <a:ea typeface="ＭＳ Ｐゴシック" panose="020B0600070205080204" pitchFamily="34" charset="-128"/>
              </a:rPr>
            </a:br>
            <a:br>
              <a:rPr lang="sv-SE" altLang="sv-SE" dirty="0">
                <a:latin typeface="Times New Roman" panose="02020603050405020304" pitchFamily="18" charset="0"/>
                <a:ea typeface="ＭＳ Ｐゴシック" panose="020B0600070205080204" pitchFamily="34" charset="-128"/>
              </a:rPr>
            </a:br>
            <a:r>
              <a:rPr lang="sv-SE" altLang="sv-SE" dirty="0">
                <a:latin typeface="Times New Roman" panose="02020603050405020304" pitchFamily="18" charset="0"/>
                <a:ea typeface="ＭＳ Ｐゴシック" panose="020B0600070205080204" pitchFamily="34" charset="-128"/>
              </a:rPr>
              <a:t>Bengt </a:t>
            </a:r>
            <a:r>
              <a:rPr lang="sv-SE" altLang="sv-SE" dirty="0" err="1">
                <a:latin typeface="Times New Roman" panose="02020603050405020304" pitchFamily="18" charset="0"/>
                <a:ea typeface="ＭＳ Ｐゴシック" panose="020B0600070205080204" pitchFamily="34" charset="-128"/>
              </a:rPr>
              <a:t>Ocd</a:t>
            </a:r>
            <a:r>
              <a:rPr lang="sv-SE" altLang="sv-SE" dirty="0">
                <a:latin typeface="Times New Roman" panose="02020603050405020304" pitchFamily="18" charset="0"/>
                <a:ea typeface="ＭＳ Ｐゴシック" panose="020B0600070205080204" pitchFamily="34" charset="-128"/>
              </a:rPr>
              <a:t> förbundet representerar OCD och närliggande syndrom, nämligen BDD, samlarsyndrom, </a:t>
            </a:r>
            <a:r>
              <a:rPr lang="sv-SE" altLang="sv-SE" dirty="0" err="1">
                <a:latin typeface="Times New Roman" panose="02020603050405020304" pitchFamily="18" charset="0"/>
                <a:ea typeface="ＭＳ Ｐゴシック" panose="020B0600070205080204" pitchFamily="34" charset="-128"/>
              </a:rPr>
              <a:t>trichotillomani</a:t>
            </a:r>
            <a:r>
              <a:rPr lang="sv-SE" altLang="sv-SE" dirty="0">
                <a:latin typeface="Times New Roman" panose="02020603050405020304" pitchFamily="18" charset="0"/>
                <a:ea typeface="ＭＳ Ｐゴシック" panose="020B0600070205080204" pitchFamily="34" charset="-128"/>
              </a:rPr>
              <a:t> och </a:t>
            </a:r>
            <a:r>
              <a:rPr lang="sv-SE" altLang="sv-SE" dirty="0" err="1">
                <a:latin typeface="Times New Roman" panose="02020603050405020304" pitchFamily="18" charset="0"/>
                <a:ea typeface="ＭＳ Ｐゴシック" panose="020B0600070205080204" pitchFamily="34" charset="-128"/>
              </a:rPr>
              <a:t>dermatillomani</a:t>
            </a:r>
            <a:r>
              <a:rPr lang="sv-SE" altLang="sv-SE" dirty="0">
                <a:latin typeface="Times New Roman" panose="02020603050405020304" pitchFamily="18" charset="0"/>
                <a:ea typeface="ＭＳ Ｐゴシック" panose="020B0600070205080204" pitchFamily="34" charset="-128"/>
              </a:rPr>
              <a:t>. </a:t>
            </a:r>
          </a:p>
        </p:txBody>
      </p:sp>
      <p:sp>
        <p:nvSpPr>
          <p:cNvPr id="59395" name="Google Shape;246;p10:notes">
            <a:extLst>
              <a:ext uri="{FF2B5EF4-FFF2-40B4-BE49-F238E27FC236}">
                <a16:creationId xmlns:a16="http://schemas.microsoft.com/office/drawing/2014/main" id="{5E2B9AF1-8028-6641-BCF4-EDE6CF5C95B7}"/>
              </a:ext>
            </a:extLst>
          </p:cNvPr>
          <p:cNvSpPr>
            <a:spLocks noGrp="1" noChangeArrowheads="1"/>
          </p:cNvSpPr>
          <p:nvPr>
            <p:ph type="sldNum" sz="quarter"/>
          </p:nvPr>
        </p:nvSpPr>
        <p:spPr>
          <a:xfrm>
            <a:off x="5180013" y="6513513"/>
            <a:ext cx="3962400" cy="34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buSzPts val="1200"/>
              <a:buFont typeface="Calibri" panose="020F0502020204030204" pitchFamily="34" charset="0"/>
              <a:buNone/>
            </a:pPr>
            <a:fld id="{9E5C77F8-C621-6F48-B614-9443B512A1A3}" type="slidenum">
              <a:rPr lang="sv-SE" altLang="sv-SE" sz="1200" smtClean="0">
                <a:solidFill>
                  <a:srgbClr val="000000"/>
                </a:solidFill>
              </a:rPr>
              <a:pPr>
                <a:buSzPts val="1200"/>
                <a:buFont typeface="Calibri" panose="020F0502020204030204" pitchFamily="34" charset="0"/>
                <a:buNone/>
              </a:pPr>
              <a:t>6</a:t>
            </a:fld>
            <a:endParaRPr lang="sv-SE" altLang="sv-SE"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90;p19:notes">
            <a:extLst>
              <a:ext uri="{FF2B5EF4-FFF2-40B4-BE49-F238E27FC236}">
                <a16:creationId xmlns:a16="http://schemas.microsoft.com/office/drawing/2014/main" id="{C49134E5-E1F5-F04B-849B-F9CCC6089AD9}"/>
              </a:ext>
            </a:extLst>
          </p:cNvPr>
          <p:cNvSpPr>
            <a:spLocks noGrp="1" noRot="1" noChangeAspect="1" noTextEdit="1"/>
          </p:cNvSpPr>
          <p:nvPr>
            <p:ph type="sldImg" idx="2"/>
          </p:nvPr>
        </p:nvSpPr>
        <p:spPr>
          <a:xfrm>
            <a:off x="3028950" y="857250"/>
            <a:ext cx="3086100" cy="23145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61442" name="Google Shape;291;p19:notes">
            <a:extLst>
              <a:ext uri="{FF2B5EF4-FFF2-40B4-BE49-F238E27FC236}">
                <a16:creationId xmlns:a16="http://schemas.microsoft.com/office/drawing/2014/main" id="{304E0EAC-B003-8A46-9547-124C5F11C464}"/>
              </a:ext>
            </a:extLst>
          </p:cNvPr>
          <p:cNvSpPr txBox="1">
            <a:spLocks noGrp="1" noChangeArrowheads="1"/>
          </p:cNvSpPr>
          <p:nvPr>
            <p:ph type="body" idx="1"/>
          </p:nvPr>
        </p:nvSpPr>
        <p:spPr>
          <a:xfrm>
            <a:off x="914400" y="3300413"/>
            <a:ext cx="73152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ts val="1200"/>
              <a:buFont typeface="Calibri" panose="020F0502020204030204" pitchFamily="34" charset="0"/>
              <a:buNone/>
            </a:pPr>
            <a:r>
              <a:rPr lang="sv-SE" altLang="sv-SE" b="1">
                <a:latin typeface="Times New Roman" panose="02020603050405020304" pitchFamily="18" charset="0"/>
                <a:ea typeface="ＭＳ Ｐゴシック" panose="020B0600070205080204" pitchFamily="34" charset="-128"/>
              </a:rPr>
              <a:t>BENGT</a:t>
            </a:r>
            <a:br>
              <a:rPr lang="sv-SE" altLang="sv-SE" b="1">
                <a:latin typeface="Times New Roman" panose="02020603050405020304" pitchFamily="18" charset="0"/>
                <a:ea typeface="ＭＳ Ｐゴシック" panose="020B0600070205080204" pitchFamily="34" charset="-128"/>
              </a:rPr>
            </a:br>
            <a:r>
              <a:rPr lang="sv-SE" altLang="sv-SE" b="1">
                <a:latin typeface="Times New Roman" panose="02020603050405020304" pitchFamily="18" charset="0"/>
                <a:ea typeface="ＭＳ Ｐゴシック" panose="020B0600070205080204" pitchFamily="34" charset="-128"/>
              </a:rPr>
              <a:t>Bengt</a:t>
            </a:r>
            <a:r>
              <a:rPr lang="sv-SE" altLang="sv-SE">
                <a:latin typeface="Times New Roman" panose="02020603050405020304" pitchFamily="18" charset="0"/>
                <a:ea typeface="ＭＳ Ｐゴシック" panose="020B0600070205080204" pitchFamily="34" charset="-128"/>
              </a:rPr>
              <a:t> Tidig upptäckt är oerhört viktig!! Kortare behandling. ”Normalt” liv. </a:t>
            </a:r>
          </a:p>
          <a:p>
            <a:pPr>
              <a:spcBef>
                <a:spcPct val="0"/>
              </a:spcBef>
              <a:buSzPts val="1200"/>
              <a:buFont typeface="Calibri" panose="020F0502020204030204" pitchFamily="34" charset="0"/>
              <a:buNone/>
            </a:pPr>
            <a:r>
              <a:rPr lang="sv-SE" altLang="sv-SE">
                <a:latin typeface="Times New Roman" panose="02020603050405020304" pitchFamily="18" charset="0"/>
                <a:ea typeface="ＭＳ Ｐゴシック" panose="020B0600070205080204" pitchFamily="34" charset="-128"/>
              </a:rPr>
              <a:t>Det kan knappast sägas att OCD är oförargligt, bara att skärpa sig!!</a:t>
            </a:r>
          </a:p>
          <a:p>
            <a:pPr>
              <a:spcBef>
                <a:spcPct val="0"/>
              </a:spcBef>
              <a:buSzPts val="1200"/>
              <a:buFont typeface="Calibri" panose="020F0502020204030204" pitchFamily="34" charset="0"/>
              <a:buNone/>
            </a:pPr>
            <a:r>
              <a:rPr lang="sv-SE" altLang="sv-SE">
                <a:latin typeface="Times New Roman" panose="02020603050405020304" pitchFamily="18" charset="0"/>
                <a:ea typeface="ＭＳ Ｐゴシック" panose="020B0600070205080204" pitchFamily="34" charset="-128"/>
              </a:rPr>
              <a:t>Tidig upptäckt spara 15 miljoner per förtidspensionerad, det är i alla fall tusentals nya per år</a:t>
            </a:r>
          </a:p>
        </p:txBody>
      </p:sp>
      <p:sp>
        <p:nvSpPr>
          <p:cNvPr id="61443" name="Google Shape;292;p19:notes">
            <a:extLst>
              <a:ext uri="{FF2B5EF4-FFF2-40B4-BE49-F238E27FC236}">
                <a16:creationId xmlns:a16="http://schemas.microsoft.com/office/drawing/2014/main" id="{40C1D4CA-8FCD-BE46-97A0-ABA15F3E8C0C}"/>
              </a:ext>
            </a:extLst>
          </p:cNvPr>
          <p:cNvSpPr>
            <a:spLocks noGrp="1" noChangeArrowheads="1"/>
          </p:cNvSpPr>
          <p:nvPr>
            <p:ph type="sldNum" sz="quarter"/>
          </p:nvPr>
        </p:nvSpPr>
        <p:spPr>
          <a:xfrm>
            <a:off x="5180013" y="6513513"/>
            <a:ext cx="3962400" cy="34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buSzPts val="1200"/>
              <a:buFont typeface="Calibri" panose="020F0502020204030204" pitchFamily="34" charset="0"/>
              <a:buNone/>
            </a:pPr>
            <a:fld id="{A55F1450-E8C9-564D-9A18-7F63E058F93A}" type="slidenum">
              <a:rPr lang="sv-SE" altLang="sv-SE" sz="1200" smtClean="0">
                <a:solidFill>
                  <a:srgbClr val="000000"/>
                </a:solidFill>
              </a:rPr>
              <a:pPr>
                <a:buSzPts val="1200"/>
                <a:buFont typeface="Calibri" panose="020F0502020204030204" pitchFamily="34" charset="0"/>
                <a:buNone/>
              </a:pPr>
              <a:t>8</a:t>
            </a:fld>
            <a:endParaRPr lang="sv-SE" altLang="sv-SE"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tshållare för bildobjekt 1">
            <a:extLst>
              <a:ext uri="{FF2B5EF4-FFF2-40B4-BE49-F238E27FC236}">
                <a16:creationId xmlns:a16="http://schemas.microsoft.com/office/drawing/2014/main" id="{A69A0FC4-C650-B343-9ED3-09E03FAD794A}"/>
              </a:ext>
            </a:extLst>
          </p:cNvPr>
          <p:cNvSpPr>
            <a:spLocks noGrp="1" noRot="1" noChangeAspect="1" noChangeArrowheads="1" noTextEdit="1"/>
          </p:cNvSpPr>
          <p:nvPr>
            <p:ph type="sldImg"/>
          </p:nvPr>
        </p:nvSpPr>
        <p:spPr>
          <a:ln/>
        </p:spPr>
      </p:sp>
      <p:sp>
        <p:nvSpPr>
          <p:cNvPr id="63490" name="Platshållare för anteckningar 2">
            <a:extLst>
              <a:ext uri="{FF2B5EF4-FFF2-40B4-BE49-F238E27FC236}">
                <a16:creationId xmlns:a16="http://schemas.microsoft.com/office/drawing/2014/main" id="{4E92A15E-844B-AF4A-BCE2-96E52F087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Times New Roman" panose="02020603050405020304" pitchFamily="18" charset="0"/>
                <a:ea typeface="ＭＳ Ｐゴシック" panose="020B0600070205080204" pitchFamily="34" charset="-128"/>
              </a:rPr>
              <a:t>Tidig upptäckt viktig, elevhälsan är den enskilt viktigaste gruppen som måste känna till och kunna misstänka OCD</a:t>
            </a:r>
          </a:p>
        </p:txBody>
      </p:sp>
      <p:sp>
        <p:nvSpPr>
          <p:cNvPr id="63491" name="Platshållare för bildnummer 3">
            <a:extLst>
              <a:ext uri="{FF2B5EF4-FFF2-40B4-BE49-F238E27FC236}">
                <a16:creationId xmlns:a16="http://schemas.microsoft.com/office/drawing/2014/main" id="{2570AAC7-0D6C-5140-B565-FB4F6E8BA70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fld id="{2488E521-2D79-2349-81E9-506BE7327474}" type="slidenum">
              <a:rPr lang="sv-SE" altLang="sv-SE" sz="1200" smtClean="0">
                <a:solidFill>
                  <a:srgbClr val="000000"/>
                </a:solidFill>
              </a:rPr>
              <a:pPr/>
              <a:t>9</a:t>
            </a:fld>
            <a:endParaRPr lang="sv-SE" altLang="sv-SE"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tshållare för bildobjekt 1">
            <a:extLst>
              <a:ext uri="{FF2B5EF4-FFF2-40B4-BE49-F238E27FC236}">
                <a16:creationId xmlns:a16="http://schemas.microsoft.com/office/drawing/2014/main" id="{5F9EC495-1D0A-B745-9DDE-B62FAD01DDF8}"/>
              </a:ext>
            </a:extLst>
          </p:cNvPr>
          <p:cNvSpPr>
            <a:spLocks noGrp="1" noRot="1" noChangeAspect="1" noChangeArrowheads="1" noTextEdit="1"/>
          </p:cNvSpPr>
          <p:nvPr>
            <p:ph type="sldImg"/>
          </p:nvPr>
        </p:nvSpPr>
        <p:spPr>
          <a:ln/>
        </p:spPr>
      </p:sp>
      <p:sp>
        <p:nvSpPr>
          <p:cNvPr id="26626" name="Platshållare för anteckningar 2">
            <a:extLst>
              <a:ext uri="{FF2B5EF4-FFF2-40B4-BE49-F238E27FC236}">
                <a16:creationId xmlns:a16="http://schemas.microsoft.com/office/drawing/2014/main" id="{80F5A7DC-7361-DC40-BC8B-DC15F66E79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sv-SE" altLang="sv-SE" dirty="0">
                <a:latin typeface="Times New Roman" panose="02020603050405020304" pitchFamily="18" charset="0"/>
                <a:ea typeface="ＭＳ Ｐゴシック" panose="020B0600070205080204" pitchFamily="34" charset="-128"/>
              </a:rPr>
              <a:t>Ångestsyndromsällskapet ÅSS, i viss mån inom Balans mm</a:t>
            </a:r>
          </a:p>
          <a:p>
            <a:endParaRPr lang="sv-SE" altLang="sv-SE" dirty="0">
              <a:latin typeface="Times New Roman" panose="02020603050405020304" pitchFamily="18" charset="0"/>
              <a:ea typeface="ＭＳ Ｐゴシック" panose="020B0600070205080204" pitchFamily="34" charset="-128"/>
            </a:endParaRPr>
          </a:p>
        </p:txBody>
      </p:sp>
      <p:sp>
        <p:nvSpPr>
          <p:cNvPr id="26627" name="Platshållare för bildnummer 3">
            <a:extLst>
              <a:ext uri="{FF2B5EF4-FFF2-40B4-BE49-F238E27FC236}">
                <a16:creationId xmlns:a16="http://schemas.microsoft.com/office/drawing/2014/main" id="{09103B51-1303-314B-94FF-8901B7B23368}"/>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D76BA3E2-DE37-6043-A79C-A9F668EB7047}" type="slidenum">
              <a:rPr lang="sv-SE" altLang="sv-SE" smtClean="0">
                <a:ea typeface="MS Gothic" panose="020B0609070205080204" pitchFamily="49" charset="-128"/>
              </a:rPr>
              <a:pPr>
                <a:spcBef>
                  <a:spcPct val="0"/>
                </a:spcBef>
              </a:pPr>
              <a:t>10</a:t>
            </a:fld>
            <a:endParaRPr lang="sv-SE" altLang="sv-SE">
              <a:ea typeface="MS Gothic" panose="020B0609070205080204" pitchFamily="4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tshållare för bildobjekt 1">
            <a:extLst>
              <a:ext uri="{FF2B5EF4-FFF2-40B4-BE49-F238E27FC236}">
                <a16:creationId xmlns:a16="http://schemas.microsoft.com/office/drawing/2014/main" id="{263BAF5B-B8F5-7741-AC42-334547A02091}"/>
              </a:ext>
            </a:extLst>
          </p:cNvPr>
          <p:cNvSpPr>
            <a:spLocks noGrp="1" noRot="1" noChangeAspect="1" noChangeArrowheads="1" noTextEdit="1"/>
          </p:cNvSpPr>
          <p:nvPr>
            <p:ph type="sldImg"/>
          </p:nvPr>
        </p:nvSpPr>
        <p:spPr>
          <a:ln/>
        </p:spPr>
      </p:sp>
      <p:sp>
        <p:nvSpPr>
          <p:cNvPr id="28674" name="Platshållare för anteckningar 2">
            <a:extLst>
              <a:ext uri="{FF2B5EF4-FFF2-40B4-BE49-F238E27FC236}">
                <a16:creationId xmlns:a16="http://schemas.microsoft.com/office/drawing/2014/main" id="{1DED877A-2687-FF4D-BF82-56E46617AF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sv-SE" altLang="sv-SE">
                <a:latin typeface="Times New Roman" panose="02020603050405020304" pitchFamily="18" charset="0"/>
                <a:ea typeface="ＭＳ Ｐゴシック" panose="020B0600070205080204" pitchFamily="34" charset="-128"/>
              </a:rPr>
              <a:t>Yttrar sig genon </a:t>
            </a:r>
          </a:p>
        </p:txBody>
      </p:sp>
      <p:sp>
        <p:nvSpPr>
          <p:cNvPr id="28675" name="Platshållare för bildnummer 3">
            <a:extLst>
              <a:ext uri="{FF2B5EF4-FFF2-40B4-BE49-F238E27FC236}">
                <a16:creationId xmlns:a16="http://schemas.microsoft.com/office/drawing/2014/main" id="{3465ED42-E7E7-D24B-B790-D89DFA93B08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309FC5B2-4571-C342-B0BD-5DDBC34BB80D}" type="slidenum">
              <a:rPr lang="sv-SE" altLang="sv-SE" smtClean="0">
                <a:ea typeface="MS Gothic" panose="020B0609070205080204" pitchFamily="49" charset="-128"/>
              </a:rPr>
              <a:pPr>
                <a:spcBef>
                  <a:spcPct val="0"/>
                </a:spcBef>
              </a:pPr>
              <a:t>11</a:t>
            </a:fld>
            <a:endParaRPr lang="sv-SE" altLang="sv-SE">
              <a:ea typeface="MS Gothic" panose="020B0609070205080204" pitchFamily="4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3">
            <a:extLst>
              <a:ext uri="{FF2B5EF4-FFF2-40B4-BE49-F238E27FC236}">
                <a16:creationId xmlns:a16="http://schemas.microsoft.com/office/drawing/2014/main" id="{8D72F01D-7EFA-9B42-ADD5-0EDC555789B4}"/>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5" name="Rectangle 4">
            <a:extLst>
              <a:ext uri="{FF2B5EF4-FFF2-40B4-BE49-F238E27FC236}">
                <a16:creationId xmlns:a16="http://schemas.microsoft.com/office/drawing/2014/main" id="{D0A3E33B-B689-9A4D-B23E-2C584646C7D4}"/>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3222CDBE-A4BE-FA47-9A35-E1BC8479E5A2}"/>
              </a:ext>
            </a:extLst>
          </p:cNvPr>
          <p:cNvSpPr>
            <a:spLocks noGrp="1" noChangeArrowheads="1"/>
          </p:cNvSpPr>
          <p:nvPr>
            <p:ph type="sldNum" idx="12"/>
          </p:nvPr>
        </p:nvSpPr>
        <p:spPr>
          <a:ln/>
        </p:spPr>
        <p:txBody>
          <a:bodyPr/>
          <a:lstStyle>
            <a:lvl1pPr>
              <a:defRPr/>
            </a:lvl1pPr>
          </a:lstStyle>
          <a:p>
            <a:pPr>
              <a:defRPr/>
            </a:pPr>
            <a:fld id="{210E0221-C5EB-BE44-A003-D84CE0732ACA}" type="slidenum">
              <a:rPr lang="sv-SE" altLang="sv-SE"/>
              <a:pPr>
                <a:defRPr/>
              </a:pPr>
              <a:t>‹#›</a:t>
            </a:fld>
            <a:endParaRPr lang="sv-SE" altLang="sv-SE"/>
          </a:p>
        </p:txBody>
      </p:sp>
    </p:spTree>
    <p:extLst>
      <p:ext uri="{BB962C8B-B14F-4D97-AF65-F5344CB8AC3E}">
        <p14:creationId xmlns:p14="http://schemas.microsoft.com/office/powerpoint/2010/main" val="130494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7A4ADB4A-DCA8-5949-AF06-A3CD58BF8214}"/>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5" name="Rectangle 4">
            <a:extLst>
              <a:ext uri="{FF2B5EF4-FFF2-40B4-BE49-F238E27FC236}">
                <a16:creationId xmlns:a16="http://schemas.microsoft.com/office/drawing/2014/main" id="{C2D5A560-D412-7741-A424-B0F74BCE4BE2}"/>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C20DC2DE-D678-6842-8563-7AC958FE84B9}"/>
              </a:ext>
            </a:extLst>
          </p:cNvPr>
          <p:cNvSpPr>
            <a:spLocks noGrp="1" noChangeArrowheads="1"/>
          </p:cNvSpPr>
          <p:nvPr>
            <p:ph type="sldNum" idx="12"/>
          </p:nvPr>
        </p:nvSpPr>
        <p:spPr>
          <a:ln/>
        </p:spPr>
        <p:txBody>
          <a:bodyPr/>
          <a:lstStyle>
            <a:lvl1pPr>
              <a:defRPr/>
            </a:lvl1pPr>
          </a:lstStyle>
          <a:p>
            <a:pPr>
              <a:defRPr/>
            </a:pPr>
            <a:fld id="{476BDA42-DAB1-3641-A899-39286EEF2E7E}" type="slidenum">
              <a:rPr lang="sv-SE" altLang="sv-SE"/>
              <a:pPr>
                <a:defRPr/>
              </a:pPr>
              <a:t>‹#›</a:t>
            </a:fld>
            <a:endParaRPr lang="sv-SE" altLang="sv-SE"/>
          </a:p>
        </p:txBody>
      </p:sp>
    </p:spTree>
    <p:extLst>
      <p:ext uri="{BB962C8B-B14F-4D97-AF65-F5344CB8AC3E}">
        <p14:creationId xmlns:p14="http://schemas.microsoft.com/office/powerpoint/2010/main" val="359733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463550"/>
            <a:ext cx="1941513" cy="575151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463550"/>
            <a:ext cx="5676900" cy="575151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B9502134-DF9A-EF4F-AA8F-FDB859DCD66F}"/>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5" name="Rectangle 4">
            <a:extLst>
              <a:ext uri="{FF2B5EF4-FFF2-40B4-BE49-F238E27FC236}">
                <a16:creationId xmlns:a16="http://schemas.microsoft.com/office/drawing/2014/main" id="{0C505DA2-B716-514E-8C12-1C13A42C1373}"/>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CDCB0A2D-0F58-4D4A-B618-42DBC0F5DD0B}"/>
              </a:ext>
            </a:extLst>
          </p:cNvPr>
          <p:cNvSpPr>
            <a:spLocks noGrp="1" noChangeArrowheads="1"/>
          </p:cNvSpPr>
          <p:nvPr>
            <p:ph type="sldNum" idx="12"/>
          </p:nvPr>
        </p:nvSpPr>
        <p:spPr>
          <a:ln/>
        </p:spPr>
        <p:txBody>
          <a:bodyPr/>
          <a:lstStyle>
            <a:lvl1pPr>
              <a:defRPr/>
            </a:lvl1pPr>
          </a:lstStyle>
          <a:p>
            <a:pPr>
              <a:defRPr/>
            </a:pPr>
            <a:fld id="{6C6647DE-ECF5-E149-8551-F89718AA89F3}" type="slidenum">
              <a:rPr lang="sv-SE" altLang="sv-SE"/>
              <a:pPr>
                <a:defRPr/>
              </a:pPr>
              <a:t>‹#›</a:t>
            </a:fld>
            <a:endParaRPr lang="sv-SE" altLang="sv-SE"/>
          </a:p>
        </p:txBody>
      </p:sp>
    </p:spTree>
    <p:extLst>
      <p:ext uri="{BB962C8B-B14F-4D97-AF65-F5344CB8AC3E}">
        <p14:creationId xmlns:p14="http://schemas.microsoft.com/office/powerpoint/2010/main" val="322746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685800" y="463550"/>
            <a:ext cx="7770813" cy="1433513"/>
          </a:xfrm>
        </p:spPr>
        <p:txBody>
          <a:bodyPr/>
          <a:lstStyle/>
          <a:p>
            <a:r>
              <a:rPr lang="sv-SE"/>
              <a:t>Klicka här för att ändra format</a:t>
            </a:r>
          </a:p>
        </p:txBody>
      </p:sp>
      <p:sp>
        <p:nvSpPr>
          <p:cNvPr id="3" name="Rectangle 3">
            <a:extLst>
              <a:ext uri="{FF2B5EF4-FFF2-40B4-BE49-F238E27FC236}">
                <a16:creationId xmlns:a16="http://schemas.microsoft.com/office/drawing/2014/main" id="{D7D50358-8E67-F149-863B-7B6BC1F1E55B}"/>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4" name="Rectangle 4">
            <a:extLst>
              <a:ext uri="{FF2B5EF4-FFF2-40B4-BE49-F238E27FC236}">
                <a16:creationId xmlns:a16="http://schemas.microsoft.com/office/drawing/2014/main" id="{491D3FC4-7AB3-8440-9097-AFC15BA2F34D}"/>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841DCF1E-BA6C-C34F-8EE7-4F81F0EB629E}"/>
              </a:ext>
            </a:extLst>
          </p:cNvPr>
          <p:cNvSpPr>
            <a:spLocks noGrp="1" noChangeArrowheads="1"/>
          </p:cNvSpPr>
          <p:nvPr>
            <p:ph type="sldNum" idx="12"/>
          </p:nvPr>
        </p:nvSpPr>
        <p:spPr>
          <a:ln/>
        </p:spPr>
        <p:txBody>
          <a:bodyPr/>
          <a:lstStyle>
            <a:lvl1pPr>
              <a:defRPr/>
            </a:lvl1pPr>
          </a:lstStyle>
          <a:p>
            <a:pPr>
              <a:defRPr/>
            </a:pPr>
            <a:fld id="{F3712911-6D7F-184B-9249-FEA1D6BCE886}" type="slidenum">
              <a:rPr lang="sv-SE" altLang="sv-SE"/>
              <a:pPr>
                <a:defRPr/>
              </a:pPr>
              <a:t>‹#›</a:t>
            </a:fld>
            <a:endParaRPr lang="sv-SE" altLang="sv-SE"/>
          </a:p>
        </p:txBody>
      </p:sp>
    </p:spTree>
    <p:extLst>
      <p:ext uri="{BB962C8B-B14F-4D97-AF65-F5344CB8AC3E}">
        <p14:creationId xmlns:p14="http://schemas.microsoft.com/office/powerpoint/2010/main" val="145899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4645616D-E675-EA4E-956E-1048035B27BD}"/>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5" name="Rectangle 4">
            <a:extLst>
              <a:ext uri="{FF2B5EF4-FFF2-40B4-BE49-F238E27FC236}">
                <a16:creationId xmlns:a16="http://schemas.microsoft.com/office/drawing/2014/main" id="{E2BB1A23-2A96-874A-A4BA-455140CEEE5C}"/>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03C56BFD-D3A9-2F48-B794-B0984F6FF70C}"/>
              </a:ext>
            </a:extLst>
          </p:cNvPr>
          <p:cNvSpPr>
            <a:spLocks noGrp="1" noChangeArrowheads="1"/>
          </p:cNvSpPr>
          <p:nvPr>
            <p:ph type="sldNum" idx="12"/>
          </p:nvPr>
        </p:nvSpPr>
        <p:spPr>
          <a:ln/>
        </p:spPr>
        <p:txBody>
          <a:bodyPr/>
          <a:lstStyle>
            <a:lvl1pPr>
              <a:defRPr/>
            </a:lvl1pPr>
          </a:lstStyle>
          <a:p>
            <a:pPr>
              <a:defRPr/>
            </a:pPr>
            <a:fld id="{6B08B669-701D-E34E-AFB5-4CB08FA269FC}" type="slidenum">
              <a:rPr lang="sv-SE" altLang="sv-SE"/>
              <a:pPr>
                <a:defRPr/>
              </a:pPr>
              <a:t>‹#›</a:t>
            </a:fld>
            <a:endParaRPr lang="sv-SE" altLang="sv-SE"/>
          </a:p>
        </p:txBody>
      </p:sp>
    </p:spTree>
    <p:extLst>
      <p:ext uri="{BB962C8B-B14F-4D97-AF65-F5344CB8AC3E}">
        <p14:creationId xmlns:p14="http://schemas.microsoft.com/office/powerpoint/2010/main" val="390994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3">
            <a:extLst>
              <a:ext uri="{FF2B5EF4-FFF2-40B4-BE49-F238E27FC236}">
                <a16:creationId xmlns:a16="http://schemas.microsoft.com/office/drawing/2014/main" id="{8A7487F9-117C-6B4B-85BC-0324389D04E0}"/>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5" name="Rectangle 4">
            <a:extLst>
              <a:ext uri="{FF2B5EF4-FFF2-40B4-BE49-F238E27FC236}">
                <a16:creationId xmlns:a16="http://schemas.microsoft.com/office/drawing/2014/main" id="{453CB053-AE8E-2542-95F0-1E3CE01EF8E1}"/>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E537DDDE-C18D-5A44-A2E7-004DBFEBCF70}"/>
              </a:ext>
            </a:extLst>
          </p:cNvPr>
          <p:cNvSpPr>
            <a:spLocks noGrp="1" noChangeArrowheads="1"/>
          </p:cNvSpPr>
          <p:nvPr>
            <p:ph type="sldNum" idx="12"/>
          </p:nvPr>
        </p:nvSpPr>
        <p:spPr>
          <a:ln/>
        </p:spPr>
        <p:txBody>
          <a:bodyPr/>
          <a:lstStyle>
            <a:lvl1pPr>
              <a:defRPr/>
            </a:lvl1pPr>
          </a:lstStyle>
          <a:p>
            <a:pPr>
              <a:defRPr/>
            </a:pPr>
            <a:fld id="{7F9DDDD4-97B4-D946-822B-F94B3E4C4C57}" type="slidenum">
              <a:rPr lang="sv-SE" altLang="sv-SE"/>
              <a:pPr>
                <a:defRPr/>
              </a:pPr>
              <a:t>‹#›</a:t>
            </a:fld>
            <a:endParaRPr lang="sv-SE" altLang="sv-SE"/>
          </a:p>
        </p:txBody>
      </p:sp>
    </p:spTree>
    <p:extLst>
      <p:ext uri="{BB962C8B-B14F-4D97-AF65-F5344CB8AC3E}">
        <p14:creationId xmlns:p14="http://schemas.microsoft.com/office/powerpoint/2010/main" val="28423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6613" y="1981200"/>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3">
            <a:extLst>
              <a:ext uri="{FF2B5EF4-FFF2-40B4-BE49-F238E27FC236}">
                <a16:creationId xmlns:a16="http://schemas.microsoft.com/office/drawing/2014/main" id="{040B56CA-8271-E642-9562-3B847CDCD91F}"/>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6" name="Rectangle 4">
            <a:extLst>
              <a:ext uri="{FF2B5EF4-FFF2-40B4-BE49-F238E27FC236}">
                <a16:creationId xmlns:a16="http://schemas.microsoft.com/office/drawing/2014/main" id="{46CC7836-8412-4643-9A57-4E619CBD76A7}"/>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7" name="Rectangle 5">
            <a:extLst>
              <a:ext uri="{FF2B5EF4-FFF2-40B4-BE49-F238E27FC236}">
                <a16:creationId xmlns:a16="http://schemas.microsoft.com/office/drawing/2014/main" id="{66B1C3AB-0F25-894D-9A7B-5CD1E3ADA75C}"/>
              </a:ext>
            </a:extLst>
          </p:cNvPr>
          <p:cNvSpPr>
            <a:spLocks noGrp="1" noChangeArrowheads="1"/>
          </p:cNvSpPr>
          <p:nvPr>
            <p:ph type="sldNum" idx="12"/>
          </p:nvPr>
        </p:nvSpPr>
        <p:spPr>
          <a:ln/>
        </p:spPr>
        <p:txBody>
          <a:bodyPr/>
          <a:lstStyle>
            <a:lvl1pPr>
              <a:defRPr/>
            </a:lvl1pPr>
          </a:lstStyle>
          <a:p>
            <a:pPr>
              <a:defRPr/>
            </a:pPr>
            <a:fld id="{8D7A6C0A-9B08-534B-B95A-E472A1082966}" type="slidenum">
              <a:rPr lang="sv-SE" altLang="sv-SE"/>
              <a:pPr>
                <a:defRPr/>
              </a:pPr>
              <a:t>‹#›</a:t>
            </a:fld>
            <a:endParaRPr lang="sv-SE" altLang="sv-SE"/>
          </a:p>
        </p:txBody>
      </p:sp>
    </p:spTree>
    <p:extLst>
      <p:ext uri="{BB962C8B-B14F-4D97-AF65-F5344CB8AC3E}">
        <p14:creationId xmlns:p14="http://schemas.microsoft.com/office/powerpoint/2010/main" val="345648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3">
            <a:extLst>
              <a:ext uri="{FF2B5EF4-FFF2-40B4-BE49-F238E27FC236}">
                <a16:creationId xmlns:a16="http://schemas.microsoft.com/office/drawing/2014/main" id="{09D36208-08E8-074B-A7F9-328A850EFE4F}"/>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8" name="Rectangle 4">
            <a:extLst>
              <a:ext uri="{FF2B5EF4-FFF2-40B4-BE49-F238E27FC236}">
                <a16:creationId xmlns:a16="http://schemas.microsoft.com/office/drawing/2014/main" id="{DBFABDE0-E157-BA4C-8D13-9F072A8793C4}"/>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9" name="Rectangle 5">
            <a:extLst>
              <a:ext uri="{FF2B5EF4-FFF2-40B4-BE49-F238E27FC236}">
                <a16:creationId xmlns:a16="http://schemas.microsoft.com/office/drawing/2014/main" id="{F8D3B9A3-993D-DE42-B1EF-1FB18A798D94}"/>
              </a:ext>
            </a:extLst>
          </p:cNvPr>
          <p:cNvSpPr>
            <a:spLocks noGrp="1" noChangeArrowheads="1"/>
          </p:cNvSpPr>
          <p:nvPr>
            <p:ph type="sldNum" idx="12"/>
          </p:nvPr>
        </p:nvSpPr>
        <p:spPr>
          <a:ln/>
        </p:spPr>
        <p:txBody>
          <a:bodyPr/>
          <a:lstStyle>
            <a:lvl1pPr>
              <a:defRPr/>
            </a:lvl1pPr>
          </a:lstStyle>
          <a:p>
            <a:pPr>
              <a:defRPr/>
            </a:pPr>
            <a:fld id="{00C9167C-15F1-DF4E-877A-074E5DE510BD}" type="slidenum">
              <a:rPr lang="sv-SE" altLang="sv-SE"/>
              <a:pPr>
                <a:defRPr/>
              </a:pPr>
              <a:t>‹#›</a:t>
            </a:fld>
            <a:endParaRPr lang="sv-SE" altLang="sv-SE"/>
          </a:p>
        </p:txBody>
      </p:sp>
    </p:spTree>
    <p:extLst>
      <p:ext uri="{BB962C8B-B14F-4D97-AF65-F5344CB8AC3E}">
        <p14:creationId xmlns:p14="http://schemas.microsoft.com/office/powerpoint/2010/main" val="14003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3">
            <a:extLst>
              <a:ext uri="{FF2B5EF4-FFF2-40B4-BE49-F238E27FC236}">
                <a16:creationId xmlns:a16="http://schemas.microsoft.com/office/drawing/2014/main" id="{3FA578D7-C45A-5B44-AF8F-FA197A93030A}"/>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4" name="Rectangle 4">
            <a:extLst>
              <a:ext uri="{FF2B5EF4-FFF2-40B4-BE49-F238E27FC236}">
                <a16:creationId xmlns:a16="http://schemas.microsoft.com/office/drawing/2014/main" id="{0468231C-7211-3F44-9EAC-3B6CED56A9C1}"/>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92DFD329-2D9A-9146-976E-97B78AF90954}"/>
              </a:ext>
            </a:extLst>
          </p:cNvPr>
          <p:cNvSpPr>
            <a:spLocks noGrp="1" noChangeArrowheads="1"/>
          </p:cNvSpPr>
          <p:nvPr>
            <p:ph type="sldNum" idx="12"/>
          </p:nvPr>
        </p:nvSpPr>
        <p:spPr>
          <a:ln/>
        </p:spPr>
        <p:txBody>
          <a:bodyPr/>
          <a:lstStyle>
            <a:lvl1pPr>
              <a:defRPr/>
            </a:lvl1pPr>
          </a:lstStyle>
          <a:p>
            <a:pPr>
              <a:defRPr/>
            </a:pPr>
            <a:fld id="{71A849F0-4044-1B44-96E1-B6C926DB6B7D}" type="slidenum">
              <a:rPr lang="sv-SE" altLang="sv-SE"/>
              <a:pPr>
                <a:defRPr/>
              </a:pPr>
              <a:t>‹#›</a:t>
            </a:fld>
            <a:endParaRPr lang="sv-SE" altLang="sv-SE"/>
          </a:p>
        </p:txBody>
      </p:sp>
    </p:spTree>
    <p:extLst>
      <p:ext uri="{BB962C8B-B14F-4D97-AF65-F5344CB8AC3E}">
        <p14:creationId xmlns:p14="http://schemas.microsoft.com/office/powerpoint/2010/main" val="52786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F4702BF-3252-3842-A080-AAC14204E9A0}"/>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3" name="Rectangle 4">
            <a:extLst>
              <a:ext uri="{FF2B5EF4-FFF2-40B4-BE49-F238E27FC236}">
                <a16:creationId xmlns:a16="http://schemas.microsoft.com/office/drawing/2014/main" id="{ADF23AB1-F53F-D94F-96C5-97A087AEBBF4}"/>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4" name="Rectangle 5">
            <a:extLst>
              <a:ext uri="{FF2B5EF4-FFF2-40B4-BE49-F238E27FC236}">
                <a16:creationId xmlns:a16="http://schemas.microsoft.com/office/drawing/2014/main" id="{02CCA89D-A56B-534A-8A86-8429148783B5}"/>
              </a:ext>
            </a:extLst>
          </p:cNvPr>
          <p:cNvSpPr>
            <a:spLocks noGrp="1" noChangeArrowheads="1"/>
          </p:cNvSpPr>
          <p:nvPr>
            <p:ph type="sldNum" idx="12"/>
          </p:nvPr>
        </p:nvSpPr>
        <p:spPr>
          <a:ln/>
        </p:spPr>
        <p:txBody>
          <a:bodyPr/>
          <a:lstStyle>
            <a:lvl1pPr>
              <a:defRPr/>
            </a:lvl1pPr>
          </a:lstStyle>
          <a:p>
            <a:pPr>
              <a:defRPr/>
            </a:pPr>
            <a:fld id="{0A9BFB47-6BBE-E646-892C-D76EB009D246}" type="slidenum">
              <a:rPr lang="sv-SE" altLang="sv-SE"/>
              <a:pPr>
                <a:defRPr/>
              </a:pPr>
              <a:t>‹#›</a:t>
            </a:fld>
            <a:endParaRPr lang="sv-SE" altLang="sv-SE"/>
          </a:p>
        </p:txBody>
      </p:sp>
    </p:spTree>
    <p:extLst>
      <p:ext uri="{BB962C8B-B14F-4D97-AF65-F5344CB8AC3E}">
        <p14:creationId xmlns:p14="http://schemas.microsoft.com/office/powerpoint/2010/main" val="314236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3">
            <a:extLst>
              <a:ext uri="{FF2B5EF4-FFF2-40B4-BE49-F238E27FC236}">
                <a16:creationId xmlns:a16="http://schemas.microsoft.com/office/drawing/2014/main" id="{831C2FA7-2E98-B04B-8BF7-44201F76FECB}"/>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6" name="Rectangle 4">
            <a:extLst>
              <a:ext uri="{FF2B5EF4-FFF2-40B4-BE49-F238E27FC236}">
                <a16:creationId xmlns:a16="http://schemas.microsoft.com/office/drawing/2014/main" id="{CFA66996-D888-8F4A-A184-8F2BF6EB51E4}"/>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7" name="Rectangle 5">
            <a:extLst>
              <a:ext uri="{FF2B5EF4-FFF2-40B4-BE49-F238E27FC236}">
                <a16:creationId xmlns:a16="http://schemas.microsoft.com/office/drawing/2014/main" id="{60C54480-C60C-1A4C-9F20-6CC5E42D445D}"/>
              </a:ext>
            </a:extLst>
          </p:cNvPr>
          <p:cNvSpPr>
            <a:spLocks noGrp="1" noChangeArrowheads="1"/>
          </p:cNvSpPr>
          <p:nvPr>
            <p:ph type="sldNum" idx="12"/>
          </p:nvPr>
        </p:nvSpPr>
        <p:spPr>
          <a:ln/>
        </p:spPr>
        <p:txBody>
          <a:bodyPr/>
          <a:lstStyle>
            <a:lvl1pPr>
              <a:defRPr/>
            </a:lvl1pPr>
          </a:lstStyle>
          <a:p>
            <a:pPr>
              <a:defRPr/>
            </a:pPr>
            <a:fld id="{63CD758A-6848-B946-9A05-CF06BC2ABD39}" type="slidenum">
              <a:rPr lang="sv-SE" altLang="sv-SE"/>
              <a:pPr>
                <a:defRPr/>
              </a:pPr>
              <a:t>‹#›</a:t>
            </a:fld>
            <a:endParaRPr lang="sv-SE" altLang="sv-SE"/>
          </a:p>
        </p:txBody>
      </p:sp>
    </p:spTree>
    <p:extLst>
      <p:ext uri="{BB962C8B-B14F-4D97-AF65-F5344CB8AC3E}">
        <p14:creationId xmlns:p14="http://schemas.microsoft.com/office/powerpoint/2010/main" val="11738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3">
            <a:extLst>
              <a:ext uri="{FF2B5EF4-FFF2-40B4-BE49-F238E27FC236}">
                <a16:creationId xmlns:a16="http://schemas.microsoft.com/office/drawing/2014/main" id="{457D20B2-BF63-0449-9909-A30CEE326715}"/>
              </a:ext>
            </a:extLst>
          </p:cNvPr>
          <p:cNvSpPr>
            <a:spLocks noGrp="1" noChangeArrowheads="1"/>
          </p:cNvSpPr>
          <p:nvPr>
            <p:ph type="dt" idx="10"/>
          </p:nvPr>
        </p:nvSpPr>
        <p:spPr>
          <a:ln/>
        </p:spPr>
        <p:txBody>
          <a:bodyPr/>
          <a:lstStyle>
            <a:lvl1pPr>
              <a:defRPr/>
            </a:lvl1pPr>
          </a:lstStyle>
          <a:p>
            <a:pPr>
              <a:defRPr/>
            </a:pPr>
            <a:endParaRPr lang="sv-SE" altLang="sv-SE"/>
          </a:p>
        </p:txBody>
      </p:sp>
      <p:sp>
        <p:nvSpPr>
          <p:cNvPr id="6" name="Rectangle 4">
            <a:extLst>
              <a:ext uri="{FF2B5EF4-FFF2-40B4-BE49-F238E27FC236}">
                <a16:creationId xmlns:a16="http://schemas.microsoft.com/office/drawing/2014/main" id="{76CFCE18-EAF0-2744-B82C-36DB230625DD}"/>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7" name="Rectangle 5">
            <a:extLst>
              <a:ext uri="{FF2B5EF4-FFF2-40B4-BE49-F238E27FC236}">
                <a16:creationId xmlns:a16="http://schemas.microsoft.com/office/drawing/2014/main" id="{3DF97701-AD5B-994E-9165-A6F3341BDE6B}"/>
              </a:ext>
            </a:extLst>
          </p:cNvPr>
          <p:cNvSpPr>
            <a:spLocks noGrp="1" noChangeArrowheads="1"/>
          </p:cNvSpPr>
          <p:nvPr>
            <p:ph type="sldNum" idx="12"/>
          </p:nvPr>
        </p:nvSpPr>
        <p:spPr>
          <a:ln/>
        </p:spPr>
        <p:txBody>
          <a:bodyPr/>
          <a:lstStyle>
            <a:lvl1pPr>
              <a:defRPr/>
            </a:lvl1pPr>
          </a:lstStyle>
          <a:p>
            <a:pPr>
              <a:defRPr/>
            </a:pPr>
            <a:fld id="{48254F15-58F9-B945-A924-9A839DFC8D48}" type="slidenum">
              <a:rPr lang="sv-SE" altLang="sv-SE"/>
              <a:pPr>
                <a:defRPr/>
              </a:pPr>
              <a:t>‹#›</a:t>
            </a:fld>
            <a:endParaRPr lang="sv-SE" altLang="sv-SE"/>
          </a:p>
        </p:txBody>
      </p:sp>
    </p:spTree>
    <p:extLst>
      <p:ext uri="{BB962C8B-B14F-4D97-AF65-F5344CB8AC3E}">
        <p14:creationId xmlns:p14="http://schemas.microsoft.com/office/powerpoint/2010/main" val="282492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86B17F5-3BC0-2F4F-A346-FDA3D8A6D915}"/>
              </a:ext>
            </a:extLst>
          </p:cNvPr>
          <p:cNvSpPr>
            <a:spLocks noGrp="1" noChangeArrowheads="1"/>
          </p:cNvSpPr>
          <p:nvPr>
            <p:ph type="title"/>
          </p:nvPr>
        </p:nvSpPr>
        <p:spPr bwMode="auto">
          <a:xfrm>
            <a:off x="685800" y="463550"/>
            <a:ext cx="7770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sv-SE"/>
              <a:t>Klicka för att redigera rubriktextens format</a:t>
            </a:r>
          </a:p>
        </p:txBody>
      </p:sp>
      <p:sp>
        <p:nvSpPr>
          <p:cNvPr id="1027" name="Rectangle 2">
            <a:extLst>
              <a:ext uri="{FF2B5EF4-FFF2-40B4-BE49-F238E27FC236}">
                <a16:creationId xmlns:a16="http://schemas.microsoft.com/office/drawing/2014/main" id="{0E299799-9F5D-AC45-84F7-BDF56B0768F4}"/>
              </a:ext>
            </a:extLst>
          </p:cNvPr>
          <p:cNvSpPr>
            <a:spLocks noGrp="1" noChangeArrowheads="1"/>
          </p:cNvSpPr>
          <p:nvPr>
            <p:ph type="body" idx="1"/>
          </p:nvPr>
        </p:nvSpPr>
        <p:spPr bwMode="auto">
          <a:xfrm>
            <a:off x="685800" y="1981200"/>
            <a:ext cx="777081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sv-SE"/>
              <a:t>Klicka för att redigera dispositionstextens format</a:t>
            </a:r>
          </a:p>
          <a:p>
            <a:pPr lvl="1"/>
            <a:r>
              <a:rPr lang="en-GB" altLang="sv-SE"/>
              <a:t>Andra dispositionsnivån</a:t>
            </a:r>
          </a:p>
          <a:p>
            <a:pPr lvl="2"/>
            <a:r>
              <a:rPr lang="en-GB" altLang="sv-SE"/>
              <a:t>Tredje dispositionsnivån</a:t>
            </a:r>
          </a:p>
          <a:p>
            <a:pPr lvl="3"/>
            <a:r>
              <a:rPr lang="en-GB" altLang="sv-SE"/>
              <a:t>Fjärde dispositionsnivån</a:t>
            </a:r>
          </a:p>
          <a:p>
            <a:pPr lvl="4"/>
            <a:r>
              <a:rPr lang="en-GB" altLang="sv-SE"/>
              <a:t>Femte dispositionsnivån</a:t>
            </a:r>
          </a:p>
          <a:p>
            <a:pPr lvl="4"/>
            <a:r>
              <a:rPr lang="en-GB" altLang="sv-SE"/>
              <a:t>Sjätte dispositionsnivån</a:t>
            </a:r>
          </a:p>
          <a:p>
            <a:pPr lvl="4"/>
            <a:r>
              <a:rPr lang="en-GB" altLang="sv-SE"/>
              <a:t>Sjunde dispositionsnivån</a:t>
            </a:r>
          </a:p>
          <a:p>
            <a:pPr lvl="4"/>
            <a:r>
              <a:rPr lang="en-GB" altLang="sv-SE"/>
              <a:t>Åttonde dispositionsnivån</a:t>
            </a:r>
          </a:p>
          <a:p>
            <a:pPr lvl="4"/>
            <a:r>
              <a:rPr lang="en-GB" altLang="sv-SE"/>
              <a:t>Nionde dispositionsnivån</a:t>
            </a:r>
          </a:p>
        </p:txBody>
      </p:sp>
      <p:sp>
        <p:nvSpPr>
          <p:cNvPr id="2" name="Rectangle 3">
            <a:extLst>
              <a:ext uri="{FF2B5EF4-FFF2-40B4-BE49-F238E27FC236}">
                <a16:creationId xmlns:a16="http://schemas.microsoft.com/office/drawing/2014/main" id="{E7665B3B-3DB7-834F-8CD7-154F943245C9}"/>
              </a:ext>
            </a:extLst>
          </p:cNvPr>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anose="02020603050405020304" pitchFamily="18" charset="0"/>
              <a:buNone/>
              <a:defRPr sz="1400">
                <a:solidFill>
                  <a:srgbClr val="000000"/>
                </a:solidFill>
              </a:defRPr>
            </a:lvl1pPr>
          </a:lstStyle>
          <a:p>
            <a:pPr>
              <a:defRPr/>
            </a:pPr>
            <a:endParaRPr lang="sv-SE" altLang="sv-SE"/>
          </a:p>
        </p:txBody>
      </p:sp>
      <p:sp>
        <p:nvSpPr>
          <p:cNvPr id="1028" name="Rectangle 4">
            <a:extLst>
              <a:ext uri="{FF2B5EF4-FFF2-40B4-BE49-F238E27FC236}">
                <a16:creationId xmlns:a16="http://schemas.microsoft.com/office/drawing/2014/main" id="{2AFBC94B-1E23-4348-9B73-C29238552EA5}"/>
              </a:ext>
            </a:extLst>
          </p:cNvPr>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panose="02020603050405020304" pitchFamily="18" charset="0"/>
              <a:buNone/>
              <a:defRPr sz="1400">
                <a:solidFill>
                  <a:srgbClr val="000000"/>
                </a:solidFill>
              </a:defRPr>
            </a:lvl1pPr>
          </a:lstStyle>
          <a:p>
            <a:pPr>
              <a:defRPr/>
            </a:pPr>
            <a:endParaRPr lang="sv-SE" altLang="sv-SE"/>
          </a:p>
        </p:txBody>
      </p:sp>
      <p:sp>
        <p:nvSpPr>
          <p:cNvPr id="1029" name="Rectangle 5">
            <a:extLst>
              <a:ext uri="{FF2B5EF4-FFF2-40B4-BE49-F238E27FC236}">
                <a16:creationId xmlns:a16="http://schemas.microsoft.com/office/drawing/2014/main" id="{0FFE6E84-FF2E-9A44-82D2-EE290A5ED6BB}"/>
              </a:ext>
            </a:extLst>
          </p:cNvPr>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anose="02020603050405020304" pitchFamily="18" charset="0"/>
              <a:buNone/>
              <a:defRPr sz="1400">
                <a:solidFill>
                  <a:srgbClr val="000000"/>
                </a:solidFill>
              </a:defRPr>
            </a:lvl1pPr>
          </a:lstStyle>
          <a:p>
            <a:pPr>
              <a:defRPr/>
            </a:pPr>
            <a:fld id="{267E4050-3356-C341-81E0-8649B968D6E6}"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ＭＳ Ｐゴシック" charset="0"/>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charset="0"/>
          <a:ea typeface="ＭＳ Ｐゴシック" charset="0"/>
          <a:cs typeface="MS Gothic"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charset="0"/>
          <a:ea typeface="ＭＳ Ｐゴシック" charset="0"/>
          <a:cs typeface="MS Gothic"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charset="0"/>
          <a:ea typeface="ＭＳ Ｐゴシック" charset="0"/>
          <a:cs typeface="MS Gothic"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charset="0"/>
          <a:ea typeface="ＭＳ Ｐゴシック" charset="0"/>
          <a:cs typeface="MS Gothic"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MS Gothic" charset="0"/>
          <a:cs typeface="MS Gothic"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MS Gothic" charset="0"/>
          <a:cs typeface="MS Gothic"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MS Gothic" charset="0"/>
          <a:cs typeface="MS Gothic"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MS Gothic" charset="0"/>
          <a:cs typeface="MS 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hyperlink" Target="http://www.internetpsykiatri.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oleObject" Target="../embeddings/oleObject5.bin"/><Relationship Id="rId10" Type="http://schemas.openxmlformats.org/officeDocument/2006/relationships/image" Target="../media/image1.png"/><Relationship Id="rId4" Type="http://schemas.openxmlformats.org/officeDocument/2006/relationships/image" Target="../media/image14.emf"/><Relationship Id="rId9"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file:////var/folders/z3/0s4czn214s3dsw5b5nmlv_hh0000gp/T/com.microsoft.Word/WebArchiveCopyPasteTempFiles/61ed35f3-a965-445d-9882-9f96b983c4a6.png" TargetMode="External"/><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hyperlink" Target="http://www.rotaryeclub.se/wp/blogg/" TargetMode="External"/><Relationship Id="rId4" Type="http://schemas.openxmlformats.org/officeDocument/2006/relationships/hyperlink" Target="http://www.rotaryeclub.s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
            <a:extLst>
              <a:ext uri="{FF2B5EF4-FFF2-40B4-BE49-F238E27FC236}">
                <a16:creationId xmlns:a16="http://schemas.microsoft.com/office/drawing/2014/main" id="{C2494AAD-11CC-564C-AD5D-C37F6F3FA47A}"/>
              </a:ext>
            </a:extLst>
          </p:cNvPr>
          <p:cNvSpPr>
            <a:spLocks noGrp="1" noChangeArrowheads="1"/>
          </p:cNvSpPr>
          <p:nvPr>
            <p:ph type="title"/>
          </p:nvPr>
        </p:nvSpPr>
        <p:spPr>
          <a:xfrm>
            <a:off x="457200" y="1341438"/>
            <a:ext cx="7847013" cy="5327650"/>
          </a:xfrm>
        </p:spPr>
        <p:txBody>
          <a:bodyPr/>
          <a:lstStyle/>
          <a:p>
            <a:r>
              <a:rPr lang="sv-SE" b="1" dirty="0">
                <a:effectLst/>
                <a:latin typeface="Times New Roman" panose="02020603050405020304" pitchFamily="18" charset="0"/>
              </a:rPr>
              <a:t>Om OCD, den tredje största men mest okända psykiatriska diagnosen.</a:t>
            </a:r>
            <a:br>
              <a:rPr lang="sv-SE" altLang="sv-SE" dirty="0">
                <a:ea typeface="ＭＳ Ｐゴシック" panose="020B0600070205080204" pitchFamily="34" charset="-128"/>
              </a:rPr>
            </a:br>
            <a:r>
              <a:rPr lang="sv-SE" altLang="sv-SE" dirty="0">
                <a:ea typeface="ＭＳ Ｐゴシック" panose="020B0600070205080204" pitchFamily="34" charset="-128"/>
              </a:rPr>
              <a:t>OCD - en dold folksjukdom</a:t>
            </a:r>
            <a:br>
              <a:rPr lang="sv-SE" altLang="sv-SE" b="1" dirty="0">
                <a:ea typeface="ＭＳ Ｐゴシック" panose="020B0600070205080204" pitchFamily="34" charset="-128"/>
              </a:rPr>
            </a:br>
            <a:r>
              <a:rPr lang="sv-SE" altLang="sv-SE" sz="2400" dirty="0">
                <a:ea typeface="ＭＳ Ｐゴシック" panose="020B0600070205080204" pitchFamily="34" charset="-128"/>
              </a:rPr>
              <a:t>(</a:t>
            </a:r>
            <a:r>
              <a:rPr lang="sv-SE" altLang="sv-SE" sz="2400" dirty="0" err="1">
                <a:ea typeface="ＭＳ Ｐゴシック" panose="020B0600070205080204" pitchFamily="34" charset="-128"/>
              </a:rPr>
              <a:t>Obsessive</a:t>
            </a:r>
            <a:r>
              <a:rPr lang="sv-SE" altLang="sv-SE" sz="2400" dirty="0">
                <a:ea typeface="ＭＳ Ｐゴシック" panose="020B0600070205080204" pitchFamily="34" charset="-128"/>
              </a:rPr>
              <a:t> </a:t>
            </a:r>
            <a:r>
              <a:rPr lang="sv-SE" altLang="sv-SE" sz="2400" dirty="0" err="1">
                <a:ea typeface="ＭＳ Ｐゴシック" panose="020B0600070205080204" pitchFamily="34" charset="-128"/>
              </a:rPr>
              <a:t>Compulsive</a:t>
            </a:r>
            <a:r>
              <a:rPr lang="sv-SE" altLang="sv-SE" sz="2400" dirty="0">
                <a:ea typeface="ＭＳ Ｐゴシック" panose="020B0600070205080204" pitchFamily="34" charset="-128"/>
              </a:rPr>
              <a:t> Disorder)</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Tvångssyndrom på svenska</a:t>
            </a:r>
            <a:br>
              <a:rPr lang="sv-SE" altLang="sv-SE" dirty="0">
                <a:ea typeface="ＭＳ Ｐゴシック" panose="020B0600070205080204" pitchFamily="34" charset="-128"/>
              </a:rPr>
            </a:br>
            <a:br>
              <a:rPr lang="sv-SE" altLang="sv-SE" dirty="0">
                <a:ea typeface="ＭＳ Ｐゴシック" panose="020B0600070205080204" pitchFamily="34" charset="-128"/>
              </a:rPr>
            </a:br>
            <a:r>
              <a:rPr lang="sv-SE" altLang="sv-SE" sz="2000" dirty="0">
                <a:ea typeface="ＭＳ Ｐゴシック" panose="020B0600070205080204" pitchFamily="34" charset="-128"/>
              </a:rPr>
              <a:t>Föredrag på Linné Rotaryklubb 231106</a:t>
            </a:r>
            <a:br>
              <a:rPr lang="sv-SE" altLang="sv-SE" sz="2000" dirty="0">
                <a:ea typeface="ＭＳ Ｐゴシック" panose="020B0600070205080204" pitchFamily="34" charset="-128"/>
              </a:rPr>
            </a:br>
            <a:br>
              <a:rPr lang="sv-SE" altLang="sv-SE" sz="2000" dirty="0">
                <a:ea typeface="ＭＳ Ｐゴシック" panose="020B0600070205080204" pitchFamily="34" charset="-128"/>
              </a:rPr>
            </a:br>
            <a:r>
              <a:rPr lang="sv-SE" altLang="sv-SE" sz="2400" dirty="0">
                <a:ea typeface="ＭＳ Ｐゴシック" panose="020B0600070205080204" pitchFamily="34" charset="-128"/>
              </a:rPr>
              <a:t>Bengt Olsen, </a:t>
            </a:r>
            <a:r>
              <a:rPr lang="sv-SE" altLang="sv-SE" sz="2400" dirty="0" err="1">
                <a:ea typeface="ＭＳ Ｐゴシック" panose="020B0600070205080204" pitchFamily="34" charset="-128"/>
              </a:rPr>
              <a:t>medl</a:t>
            </a:r>
            <a:r>
              <a:rPr lang="sv-SE" altLang="sv-SE" sz="2400" dirty="0">
                <a:ea typeface="ＭＳ Ｐゴシック" panose="020B0600070205080204" pitchFamily="34" charset="-128"/>
              </a:rPr>
              <a:t> Rotary e-club 2410 samt  </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 OCD-föreningen i Uppsala län </a:t>
            </a:r>
          </a:p>
        </p:txBody>
      </p:sp>
      <p:pic>
        <p:nvPicPr>
          <p:cNvPr id="3" name="Bildobjekt 2">
            <a:extLst>
              <a:ext uri="{FF2B5EF4-FFF2-40B4-BE49-F238E27FC236}">
                <a16:creationId xmlns:a16="http://schemas.microsoft.com/office/drawing/2014/main" id="{8402784B-25E8-0D47-A273-C7C532D1D13D}"/>
              </a:ext>
            </a:extLst>
          </p:cNvPr>
          <p:cNvPicPr>
            <a:picLocks noChangeAspect="1"/>
          </p:cNvPicPr>
          <p:nvPr/>
        </p:nvPicPr>
        <p:blipFill>
          <a:blip r:embed="rId3"/>
          <a:stretch>
            <a:fillRect/>
          </a:stretch>
        </p:blipFill>
        <p:spPr>
          <a:xfrm>
            <a:off x="251520" y="188912"/>
            <a:ext cx="4013200" cy="9563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3">
            <a:extLst>
              <a:ext uri="{FF2B5EF4-FFF2-40B4-BE49-F238E27FC236}">
                <a16:creationId xmlns:a16="http://schemas.microsoft.com/office/drawing/2014/main" id="{89071D62-EF1B-C648-947A-9C3E13342B30}"/>
              </a:ext>
            </a:extLst>
          </p:cNvPr>
          <p:cNvSpPr>
            <a:spLocks noGrp="1" noChangeArrowheads="1"/>
          </p:cNvSpPr>
          <p:nvPr>
            <p:ph type="title"/>
          </p:nvPr>
        </p:nvSpPr>
        <p:spPr>
          <a:xfrm>
            <a:off x="685800" y="762000"/>
            <a:ext cx="7770813" cy="5638800"/>
          </a:xfrm>
        </p:spPr>
        <p:txBody>
          <a:bodyPr/>
          <a:lstStyle/>
          <a:p>
            <a:pPr algn="l">
              <a:tabLst>
                <a:tab pos="5329238" algn="l"/>
              </a:tabLst>
            </a:pPr>
            <a:r>
              <a:rPr lang="sv-SE" altLang="sv-SE" dirty="0">
                <a:ea typeface="ＭＳ Ｐゴシック" panose="020B0600070205080204" pitchFamily="34" charset="-128"/>
              </a:rPr>
              <a:t>           Närliggande diagnoser</a:t>
            </a:r>
            <a:br>
              <a:rPr lang="sv-SE" altLang="sv-SE" dirty="0">
                <a:ea typeface="ＭＳ Ｐゴシック" panose="020B0600070205080204" pitchFamily="34" charset="-128"/>
              </a:rPr>
            </a:br>
            <a:r>
              <a:rPr lang="sv-SE" altLang="sv-SE" sz="2800" dirty="0" err="1">
                <a:ea typeface="ＭＳ Ｐゴシック" panose="020B0600070205080204" pitchFamily="34" charset="-128"/>
              </a:rPr>
              <a:t>Tourettes</a:t>
            </a:r>
            <a:r>
              <a:rPr lang="sv-SE" altLang="sv-SE" sz="2800" dirty="0">
                <a:ea typeface="ＭＳ Ｐゴシック" panose="020B0600070205080204" pitchFamily="34" charset="-128"/>
              </a:rPr>
              <a:t> syndrom (50% samsjuklighet) </a:t>
            </a:r>
            <a:br>
              <a:rPr lang="sv-SE" altLang="sv-SE" sz="2800" dirty="0">
                <a:ea typeface="ＭＳ Ｐゴシック" panose="020B0600070205080204" pitchFamily="34" charset="-128"/>
              </a:rPr>
            </a:br>
            <a:r>
              <a:rPr lang="sv-SE" altLang="sv-SE" sz="2800" dirty="0" err="1">
                <a:ea typeface="ＭＳ Ｐゴシック" panose="020B0600070205080204" pitchFamily="34" charset="-128"/>
              </a:rPr>
              <a:t>Aspergers</a:t>
            </a:r>
            <a:br>
              <a:rPr lang="sv-SE" altLang="sv-SE" sz="2800" dirty="0">
                <a:ea typeface="ＭＳ Ｐゴシック" panose="020B0600070205080204" pitchFamily="34" charset="-128"/>
              </a:rPr>
            </a:br>
            <a:r>
              <a:rPr lang="sv-SE" altLang="sv-SE" sz="2800" dirty="0">
                <a:ea typeface="ＭＳ Ｐゴシック" panose="020B0600070205080204" pitchFamily="34" charset="-128"/>
              </a:rPr>
              <a:t>Pans/Pandas</a:t>
            </a:r>
            <a:br>
              <a:rPr lang="sv-SE" altLang="sv-SE" sz="2800" dirty="0">
                <a:ea typeface="ＭＳ Ｐゴシック" panose="020B0600070205080204" pitchFamily="34" charset="-128"/>
              </a:rPr>
            </a:br>
            <a:r>
              <a:rPr lang="sv-SE" altLang="sv-SE" sz="2800" dirty="0">
                <a:ea typeface="ＭＳ Ｐゴシック" panose="020B0600070205080204" pitchFamily="34" charset="-128"/>
              </a:rPr>
              <a:t>NPF: ADHD, autism, ……OCD (faktiskt)</a:t>
            </a:r>
            <a:br>
              <a:rPr lang="sv-SE" altLang="sv-SE" sz="2800" dirty="0">
                <a:ea typeface="ＭＳ Ｐゴシック" panose="020B0600070205080204" pitchFamily="34" charset="-128"/>
              </a:rPr>
            </a:br>
            <a:r>
              <a:rPr lang="sv-SE" altLang="sv-SE" sz="2400" dirty="0">
                <a:ea typeface="ＭＳ Ｐゴシック" panose="020B0600070205080204" pitchFamily="34" charset="-128"/>
              </a:rPr>
              <a:t>Social fobi, Paniksyndrom</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Tvångsmässigt köpbeteende</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Social fobi</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Specifika fobier (spindel, orm, …)</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Generaliserat ångestsyndrom (GAD)</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Anorexi, </a:t>
            </a:r>
            <a:r>
              <a:rPr lang="sv-SE" altLang="sv-SE" sz="2400" dirty="0" err="1">
                <a:ea typeface="ＭＳ Ｐゴシック" panose="020B0600070205080204" pitchFamily="34" charset="-128"/>
              </a:rPr>
              <a:t>bulemi</a:t>
            </a:r>
            <a:br>
              <a:rPr lang="sv-SE" altLang="sv-SE" sz="2400" dirty="0">
                <a:ea typeface="ＭＳ Ｐゴシック" panose="020B0600070205080204" pitchFamily="34" charset="-128"/>
              </a:rPr>
            </a:br>
            <a:r>
              <a:rPr lang="sv-SE" altLang="sv-SE" sz="2400" dirty="0">
                <a:ea typeface="ＭＳ Ｐゴシック" panose="020B0600070205080204" pitchFamily="34" charset="-128"/>
              </a:rPr>
              <a:t>Spelmani</a:t>
            </a:r>
            <a:br>
              <a:rPr lang="sv-SE" altLang="sv-SE" sz="2800" dirty="0">
                <a:ea typeface="ＭＳ Ｐゴシック" panose="020B0600070205080204" pitchFamily="34" charset="-128"/>
              </a:rPr>
            </a:br>
            <a:endParaRPr lang="sv-SE" altLang="sv-SE" sz="2800" dirty="0">
              <a:ea typeface="ＭＳ Ｐゴシック" panose="020B0600070205080204" pitchFamily="34" charset="-128"/>
            </a:endParaRPr>
          </a:p>
        </p:txBody>
      </p:sp>
      <p:pic>
        <p:nvPicPr>
          <p:cNvPr id="3" name="Bildobjekt 2">
            <a:extLst>
              <a:ext uri="{FF2B5EF4-FFF2-40B4-BE49-F238E27FC236}">
                <a16:creationId xmlns:a16="http://schemas.microsoft.com/office/drawing/2014/main" id="{C670F0CF-F64B-E44C-841F-02A65B465CAC}"/>
              </a:ext>
            </a:extLst>
          </p:cNvPr>
          <p:cNvPicPr>
            <a:picLocks noChangeAspect="1"/>
          </p:cNvPicPr>
          <p:nvPr/>
        </p:nvPicPr>
        <p:blipFill>
          <a:blip r:embed="rId3"/>
          <a:stretch>
            <a:fillRect/>
          </a:stretch>
        </p:blipFill>
        <p:spPr>
          <a:xfrm>
            <a:off x="179512" y="76200"/>
            <a:ext cx="4013200" cy="685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D4BBE2-3119-2641-9652-81FE99F14FD2}"/>
              </a:ext>
            </a:extLst>
          </p:cNvPr>
          <p:cNvSpPr>
            <a:spLocks noGrp="1"/>
          </p:cNvSpPr>
          <p:nvPr>
            <p:ph type="title"/>
          </p:nvPr>
        </p:nvSpPr>
        <p:spPr/>
        <p:txBody>
          <a:bodyPr>
            <a:normAutofit/>
          </a:bodyPr>
          <a:lstStyle/>
          <a:p>
            <a:pPr>
              <a:defRPr/>
            </a:pPr>
            <a:r>
              <a:rPr lang="sv-SE" altLang="sv-SE" sz="3600" dirty="0">
                <a:solidFill>
                  <a:srgbClr val="C00000"/>
                </a:solidFill>
                <a:ea typeface="ＭＳ Ｐゴシック" panose="020B0600070205080204" pitchFamily="34" charset="-128"/>
              </a:rPr>
              <a:t>Vad är OCD? </a:t>
            </a:r>
            <a:br>
              <a:rPr lang="sv-SE" altLang="sv-SE" sz="4000" dirty="0">
                <a:ea typeface="ＭＳ Ｐゴシック" panose="020B0600070205080204" pitchFamily="34" charset="-128"/>
              </a:rPr>
            </a:br>
            <a:r>
              <a:rPr lang="sv-SE" altLang="sv-SE" sz="2400" b="1" dirty="0">
                <a:ea typeface="ＭＳ Ｐゴシック" panose="020B0600070205080204" pitchFamily="34" charset="-128"/>
              </a:rPr>
              <a:t>OCD kan se ut på många olika sätt                                        men vissa saker är gemensamma</a:t>
            </a:r>
            <a:r>
              <a:rPr lang="sv-SE" altLang="sv-SE" sz="2400" dirty="0">
                <a:ea typeface="ＭＳ Ｐゴシック" panose="020B0600070205080204" pitchFamily="34" charset="-128"/>
              </a:rPr>
              <a:t>:</a:t>
            </a:r>
          </a:p>
        </p:txBody>
      </p:sp>
      <p:sp>
        <p:nvSpPr>
          <p:cNvPr id="27650" name="Platshållare för innehåll 2">
            <a:extLst>
              <a:ext uri="{FF2B5EF4-FFF2-40B4-BE49-F238E27FC236}">
                <a16:creationId xmlns:a16="http://schemas.microsoft.com/office/drawing/2014/main" id="{BE9587AC-6E56-9843-996A-56E31A1BF327}"/>
              </a:ext>
            </a:extLst>
          </p:cNvPr>
          <p:cNvSpPr>
            <a:spLocks noGrp="1" noChangeArrowheads="1"/>
          </p:cNvSpPr>
          <p:nvPr>
            <p:ph idx="1"/>
          </p:nvPr>
        </p:nvSpPr>
        <p:spPr/>
        <p:txBody>
          <a:bodyPr/>
          <a:lstStyle/>
          <a:p>
            <a:r>
              <a:rPr lang="sv-SE" altLang="sv-SE" dirty="0">
                <a:solidFill>
                  <a:srgbClr val="C00000"/>
                </a:solidFill>
                <a:ea typeface="ＭＳ Ｐゴシック" panose="020B0600070205080204" pitchFamily="34" charset="-128"/>
              </a:rPr>
              <a:t>Tvångsimpuls</a:t>
            </a:r>
            <a:r>
              <a:rPr lang="sv-SE" altLang="sv-SE" dirty="0">
                <a:ea typeface="ＭＳ Ｐゴシック" panose="020B0600070205080204" pitchFamily="34" charset="-128"/>
              </a:rPr>
              <a:t> - </a:t>
            </a:r>
            <a:r>
              <a:rPr lang="sv-SE" altLang="sv-SE" sz="2800" dirty="0">
                <a:ea typeface="ＭＳ Ｐゴシック" panose="020B0600070205080204" pitchFamily="34" charset="-128"/>
              </a:rPr>
              <a:t>en känsla av ett ”</a:t>
            </a:r>
            <a:r>
              <a:rPr lang="sv-SE" altLang="ja-JP" sz="2800" i="1" dirty="0">
                <a:ea typeface="ＭＳ Ｐゴシック" panose="020B0600070205080204" pitchFamily="34" charset="-128"/>
              </a:rPr>
              <a:t>måste</a:t>
            </a:r>
            <a:r>
              <a:rPr lang="sv-SE" altLang="sv-SE" sz="2800" dirty="0">
                <a:ea typeface="ＭＳ Ｐゴシック" panose="020B0600070205080204" pitchFamily="34" charset="-128"/>
              </a:rPr>
              <a:t>”</a:t>
            </a:r>
            <a:endParaRPr lang="sv-SE" altLang="ja-JP" sz="2800" dirty="0">
              <a:ea typeface="ＭＳ Ｐゴシック" panose="020B0600070205080204" pitchFamily="34" charset="-128"/>
            </a:endParaRPr>
          </a:p>
          <a:p>
            <a:r>
              <a:rPr lang="sv-SE" altLang="sv-SE" dirty="0" err="1">
                <a:solidFill>
                  <a:srgbClr val="C00000"/>
                </a:solidFill>
                <a:ea typeface="ＭＳ Ｐゴシック" panose="020B0600070205080204" pitchFamily="34" charset="-128"/>
              </a:rPr>
              <a:t>Katastroftanke</a:t>
            </a:r>
            <a:r>
              <a:rPr lang="sv-SE" altLang="sv-SE" dirty="0">
                <a:solidFill>
                  <a:srgbClr val="C00000"/>
                </a:solidFill>
                <a:ea typeface="ＭＳ Ｐゴシック" panose="020B0600070205080204" pitchFamily="34" charset="-128"/>
              </a:rPr>
              <a:t> </a:t>
            </a:r>
            <a:r>
              <a:rPr lang="sv-SE" altLang="sv-SE" dirty="0">
                <a:ea typeface="ＭＳ Ｐゴシック" panose="020B0600070205080204" pitchFamily="34" charset="-128"/>
              </a:rPr>
              <a:t>- </a:t>
            </a:r>
            <a:r>
              <a:rPr lang="sv-SE" altLang="sv-SE" sz="2800" dirty="0">
                <a:ea typeface="ＭＳ Ｐゴシック" panose="020B0600070205080204" pitchFamily="34" charset="-128"/>
              </a:rPr>
              <a:t>beskriver den katastrof man upplever ska hända om man inte……. </a:t>
            </a:r>
          </a:p>
          <a:p>
            <a:r>
              <a:rPr lang="sv-SE" altLang="sv-SE" dirty="0">
                <a:solidFill>
                  <a:srgbClr val="C00000"/>
                </a:solidFill>
                <a:ea typeface="ＭＳ Ｐゴシック" panose="020B0600070205080204" pitchFamily="34" charset="-128"/>
              </a:rPr>
              <a:t>Tvångsritual </a:t>
            </a:r>
            <a:r>
              <a:rPr lang="sv-SE" altLang="sv-SE" dirty="0">
                <a:ea typeface="ＭＳ Ｐゴシック" panose="020B0600070205080204" pitchFamily="34" charset="-128"/>
              </a:rPr>
              <a:t>- </a:t>
            </a:r>
            <a:r>
              <a:rPr lang="sv-SE" altLang="sv-SE" sz="2800" dirty="0">
                <a:ea typeface="ＭＳ Ｐゴシック" panose="020B0600070205080204" pitchFamily="34" charset="-128"/>
              </a:rPr>
              <a:t>den handling som man starkt känner att man </a:t>
            </a:r>
            <a:r>
              <a:rPr lang="sv-SE" altLang="sv-SE" sz="2800" i="1" dirty="0">
                <a:ea typeface="ＭＳ Ｐゴシック" panose="020B0600070205080204" pitchFamily="34" charset="-128"/>
              </a:rPr>
              <a:t>måste</a:t>
            </a:r>
            <a:r>
              <a:rPr lang="sv-SE" altLang="sv-SE" sz="2800" dirty="0">
                <a:ea typeface="ＭＳ Ｐゴシック" panose="020B0600070205080204" pitchFamily="34" charset="-128"/>
              </a:rPr>
              <a:t> göra (synlig/osynlig, logisk/magisk)</a:t>
            </a:r>
          </a:p>
          <a:p>
            <a:r>
              <a:rPr lang="sv-SE" altLang="sv-SE" dirty="0">
                <a:solidFill>
                  <a:srgbClr val="C00000"/>
                </a:solidFill>
                <a:ea typeface="ＭＳ Ｐゴシック" panose="020B0600070205080204" pitchFamily="34" charset="-128"/>
              </a:rPr>
              <a:t>Utlösande situation </a:t>
            </a:r>
            <a:r>
              <a:rPr lang="sv-SE" altLang="sv-SE" dirty="0">
                <a:ea typeface="ＭＳ Ｐゴシック" panose="020B0600070205080204" pitchFamily="34" charset="-128"/>
              </a:rPr>
              <a:t>- </a:t>
            </a:r>
            <a:r>
              <a:rPr lang="sv-SE" altLang="sv-SE" sz="2800" dirty="0">
                <a:ea typeface="ＭＳ Ｐゴシック" panose="020B0600070205080204" pitchFamily="34" charset="-128"/>
              </a:rPr>
              <a:t>det som utlöser impulsen och tanken</a:t>
            </a:r>
          </a:p>
          <a:p>
            <a:endParaRPr lang="sv-SE" altLang="sv-SE" dirty="0">
              <a:ea typeface="ＭＳ Ｐゴシック" panose="020B0600070205080204" pitchFamily="34" charset="-128"/>
            </a:endParaRPr>
          </a:p>
          <a:p>
            <a:endParaRPr lang="sv-SE" altLang="sv-SE" dirty="0">
              <a:ea typeface="ＭＳ Ｐゴシック" panose="020B0600070205080204" pitchFamily="34" charset="-128"/>
            </a:endParaRPr>
          </a:p>
        </p:txBody>
      </p:sp>
      <p:pic>
        <p:nvPicPr>
          <p:cNvPr id="6" name="Bildobjekt 5">
            <a:extLst>
              <a:ext uri="{FF2B5EF4-FFF2-40B4-BE49-F238E27FC236}">
                <a16:creationId xmlns:a16="http://schemas.microsoft.com/office/drawing/2014/main" id="{ECE7F557-056E-854C-90E4-73A3E0C1EC02}"/>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A6C79912-FA7C-424B-9C93-69049C9BB2C5}"/>
              </a:ext>
            </a:extLst>
          </p:cNvPr>
          <p:cNvSpPr>
            <a:spLocks noGrp="1" noChangeArrowheads="1"/>
          </p:cNvSpPr>
          <p:nvPr>
            <p:ph type="title"/>
          </p:nvPr>
        </p:nvSpPr>
        <p:spPr>
          <a:xfrm>
            <a:off x="0" y="1266826"/>
            <a:ext cx="7772400" cy="119062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3600" b="1" dirty="0">
                <a:latin typeface="Arial" panose="020B0604020202020204" pitchFamily="34" charset="0"/>
                <a:ea typeface="ＭＳ Ｐゴシック" panose="020B0600070205080204" pitchFamily="34" charset="-128"/>
              </a:rPr>
              <a:t>Vad är </a:t>
            </a:r>
            <a:r>
              <a:rPr lang="sv-SE" altLang="sv-SE" sz="3600" b="1" dirty="0" err="1">
                <a:latin typeface="Arial" panose="020B0604020202020204" pitchFamily="34" charset="0"/>
                <a:ea typeface="ＭＳ Ｐゴシック" panose="020B0600070205080204" pitchFamily="34" charset="-128"/>
              </a:rPr>
              <a:t>ocd</a:t>
            </a:r>
            <a:r>
              <a:rPr lang="sv-SE" altLang="sv-SE" sz="3600" b="1" dirty="0">
                <a:latin typeface="Arial" panose="020B0604020202020204" pitchFamily="34" charset="0"/>
                <a:ea typeface="ＭＳ Ｐゴシック" panose="020B0600070205080204" pitchFamily="34" charset="-128"/>
              </a:rPr>
              <a:t>?</a:t>
            </a:r>
            <a:br>
              <a:rPr lang="sv-SE" altLang="sv-SE" sz="3600" b="1" dirty="0">
                <a:latin typeface="Arial" panose="020B0604020202020204" pitchFamily="34" charset="0"/>
                <a:ea typeface="ＭＳ Ｐゴシック" panose="020B0600070205080204" pitchFamily="34" charset="-128"/>
              </a:rPr>
            </a:br>
            <a:endParaRPr lang="sv-SE" altLang="sv-SE" sz="3600" b="1" dirty="0">
              <a:latin typeface="Arial" panose="020B0604020202020204" pitchFamily="34" charset="0"/>
              <a:ea typeface="ＭＳ Ｐゴシック" panose="020B0600070205080204" pitchFamily="34" charset="-128"/>
            </a:endParaRPr>
          </a:p>
        </p:txBody>
      </p:sp>
      <p:sp>
        <p:nvSpPr>
          <p:cNvPr id="29698" name="Text Box 3">
            <a:extLst>
              <a:ext uri="{FF2B5EF4-FFF2-40B4-BE49-F238E27FC236}">
                <a16:creationId xmlns:a16="http://schemas.microsoft.com/office/drawing/2014/main" id="{412CCE73-127E-8E4F-BFBA-457C0591B87E}"/>
              </a:ext>
            </a:extLst>
          </p:cNvPr>
          <p:cNvSpPr txBox="1">
            <a:spLocks noChangeArrowheads="1"/>
          </p:cNvSpPr>
          <p:nvPr/>
        </p:nvSpPr>
        <p:spPr bwMode="auto">
          <a:xfrm>
            <a:off x="8077200" y="6384925"/>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625"/>
              </a:spcBef>
              <a:buFont typeface="Times New Roman" panose="02020603050405020304" pitchFamily="18" charset="0"/>
              <a:buNone/>
            </a:pPr>
            <a:r>
              <a:rPr lang="sv-SE" altLang="sv-SE" sz="1000" b="1">
                <a:latin typeface="Arial" panose="020B0604020202020204" pitchFamily="34" charset="0"/>
              </a:rPr>
              <a:t>4</a:t>
            </a:r>
          </a:p>
        </p:txBody>
      </p:sp>
      <p:sp>
        <p:nvSpPr>
          <p:cNvPr id="29699" name="Line 4">
            <a:extLst>
              <a:ext uri="{FF2B5EF4-FFF2-40B4-BE49-F238E27FC236}">
                <a16:creationId xmlns:a16="http://schemas.microsoft.com/office/drawing/2014/main" id="{4F1A9438-9915-3E4F-B671-4E0FE034CA8A}"/>
              </a:ext>
            </a:extLst>
          </p:cNvPr>
          <p:cNvSpPr>
            <a:spLocks noChangeShapeType="1"/>
          </p:cNvSpPr>
          <p:nvPr/>
        </p:nvSpPr>
        <p:spPr bwMode="auto">
          <a:xfrm>
            <a:off x="1676400" y="21336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29700" name="Line 5">
            <a:extLst>
              <a:ext uri="{FF2B5EF4-FFF2-40B4-BE49-F238E27FC236}">
                <a16:creationId xmlns:a16="http://schemas.microsoft.com/office/drawing/2014/main" id="{6D3FE285-6243-874B-AC93-6E0EEFA3BCD2}"/>
              </a:ext>
            </a:extLst>
          </p:cNvPr>
          <p:cNvSpPr>
            <a:spLocks noChangeShapeType="1"/>
          </p:cNvSpPr>
          <p:nvPr/>
        </p:nvSpPr>
        <p:spPr bwMode="auto">
          <a:xfrm>
            <a:off x="1676400" y="61722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29701" name="Rectangle 6">
            <a:extLst>
              <a:ext uri="{FF2B5EF4-FFF2-40B4-BE49-F238E27FC236}">
                <a16:creationId xmlns:a16="http://schemas.microsoft.com/office/drawing/2014/main" id="{DBFD3C1E-7C0F-D643-855E-B395D1A39BDE}"/>
              </a:ext>
            </a:extLst>
          </p:cNvPr>
          <p:cNvSpPr>
            <a:spLocks noGrp="1" noChangeArrowheads="1"/>
          </p:cNvSpPr>
          <p:nvPr>
            <p:ph type="subTitle" idx="4294967295"/>
          </p:nvPr>
        </p:nvSpPr>
        <p:spPr>
          <a:xfrm>
            <a:off x="2209800" y="2438400"/>
            <a:ext cx="4876800" cy="3124200"/>
          </a:xfrm>
        </p:spPr>
        <p:txBody>
          <a:bodyPr/>
          <a:lstStyle/>
          <a:p>
            <a:pPr marL="0" indent="0" hangingPunct="1">
              <a:lnSpc>
                <a:spcPct val="102000"/>
              </a:lnSpc>
              <a:spcBef>
                <a:spcPts val="600"/>
              </a:spcBef>
              <a:spcAft>
                <a:spcPts val="1000"/>
              </a:spcAft>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Handlar ofta om . . .</a:t>
            </a:r>
          </a:p>
          <a:p>
            <a:pPr marL="0" indent="0" hangingPunct="1">
              <a:lnSpc>
                <a:spcPct val="102000"/>
              </a:lnSpc>
              <a:spcBef>
                <a:spcPts val="600"/>
              </a:spcBef>
              <a:spcAft>
                <a:spcPts val="10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kontroll </a:t>
            </a:r>
          </a:p>
          <a:p>
            <a:pPr marL="0" indent="0" hangingPunct="1">
              <a:lnSpc>
                <a:spcPct val="102000"/>
              </a:lnSpc>
              <a:spcBef>
                <a:spcPts val="600"/>
              </a:spcBef>
              <a:spcAft>
                <a:spcPts val="10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renlighet</a:t>
            </a:r>
          </a:p>
          <a:p>
            <a:pPr marL="0" indent="0" hangingPunct="1">
              <a:lnSpc>
                <a:spcPct val="102000"/>
              </a:lnSpc>
              <a:spcBef>
                <a:spcPts val="600"/>
              </a:spcBef>
              <a:spcAft>
                <a:spcPts val="10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a:t>
            </a:r>
          </a:p>
        </p:txBody>
      </p:sp>
      <p:pic>
        <p:nvPicPr>
          <p:cNvPr id="29702" name="Picture 7">
            <a:extLst>
              <a:ext uri="{FF2B5EF4-FFF2-40B4-BE49-F238E27FC236}">
                <a16:creationId xmlns:a16="http://schemas.microsoft.com/office/drawing/2014/main" id="{031A94C9-2465-DD40-88FA-27BB59B9E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679950"/>
            <a:ext cx="14398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3" name="Picture 8">
            <a:extLst>
              <a:ext uri="{FF2B5EF4-FFF2-40B4-BE49-F238E27FC236}">
                <a16:creationId xmlns:a16="http://schemas.microsoft.com/office/drawing/2014/main" id="{F18BD621-8BAD-E946-9415-399E4AD2F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4824413"/>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4" name="Picture 9">
            <a:extLst>
              <a:ext uri="{FF2B5EF4-FFF2-40B4-BE49-F238E27FC236}">
                <a16:creationId xmlns:a16="http://schemas.microsoft.com/office/drawing/2014/main" id="{C623CFA4-8036-0B44-A812-483C92495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2735263"/>
            <a:ext cx="1312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5" name="Picture 10">
            <a:extLst>
              <a:ext uri="{FF2B5EF4-FFF2-40B4-BE49-F238E27FC236}">
                <a16:creationId xmlns:a16="http://schemas.microsoft.com/office/drawing/2014/main" id="{FB51461F-C10C-2D44-8283-F0F96EDE4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959225"/>
            <a:ext cx="83026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6" name="Picture 11">
            <a:extLst>
              <a:ext uri="{FF2B5EF4-FFF2-40B4-BE49-F238E27FC236}">
                <a16:creationId xmlns:a16="http://schemas.microsoft.com/office/drawing/2014/main" id="{D87B3364-35CB-314F-AE42-42B3ECD4A4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4725" y="4500563"/>
            <a:ext cx="12271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7" name="Text Box 12">
            <a:extLst>
              <a:ext uri="{FF2B5EF4-FFF2-40B4-BE49-F238E27FC236}">
                <a16:creationId xmlns:a16="http://schemas.microsoft.com/office/drawing/2014/main" id="{6A44CD84-DE51-3346-B451-97C2F1C7DBF3}"/>
              </a:ext>
            </a:extLst>
          </p:cNvPr>
          <p:cNvSpPr txBox="1">
            <a:spLocks noChangeArrowheads="1"/>
          </p:cNvSpPr>
          <p:nvPr/>
        </p:nvSpPr>
        <p:spPr bwMode="auto">
          <a:xfrm rot="-5460000">
            <a:off x="-646906" y="5771356"/>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15" name="Bildobjekt 14">
            <a:extLst>
              <a:ext uri="{FF2B5EF4-FFF2-40B4-BE49-F238E27FC236}">
                <a16:creationId xmlns:a16="http://schemas.microsoft.com/office/drawing/2014/main" id="{F2AF8E48-F284-A248-802C-0ECD6D34CD03}"/>
              </a:ext>
            </a:extLst>
          </p:cNvPr>
          <p:cNvPicPr>
            <a:picLocks noChangeAspect="1"/>
          </p:cNvPicPr>
          <p:nvPr/>
        </p:nvPicPr>
        <p:blipFill>
          <a:blip r:embed="rId8"/>
          <a:stretch>
            <a:fillRect/>
          </a:stretch>
        </p:blipFill>
        <p:spPr>
          <a:xfrm>
            <a:off x="179512" y="0"/>
            <a:ext cx="2808312" cy="52970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1FA4E862-20B6-0446-BAB9-AFA9F6D826EE}"/>
              </a:ext>
            </a:extLst>
          </p:cNvPr>
          <p:cNvSpPr>
            <a:spLocks noGrp="1" noChangeArrowheads="1"/>
          </p:cNvSpPr>
          <p:nvPr>
            <p:ph type="title"/>
          </p:nvPr>
        </p:nvSpPr>
        <p:spPr>
          <a:xfrm>
            <a:off x="76200" y="1143000"/>
            <a:ext cx="7772400" cy="139541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3600" b="1" dirty="0">
                <a:latin typeface="Arial" panose="020B0604020202020204" pitchFamily="34" charset="0"/>
                <a:ea typeface="ＭＳ Ｐゴシック" panose="020B0600070205080204" pitchFamily="34" charset="-128"/>
              </a:rPr>
              <a:t>      Vad är </a:t>
            </a:r>
            <a:r>
              <a:rPr lang="sv-SE" altLang="sv-SE" sz="3600" b="1" dirty="0" err="1">
                <a:latin typeface="Arial" panose="020B0604020202020204" pitchFamily="34" charset="0"/>
                <a:ea typeface="ＭＳ Ｐゴシック" panose="020B0600070205080204" pitchFamily="34" charset="-128"/>
              </a:rPr>
              <a:t>ocd</a:t>
            </a:r>
            <a:r>
              <a:rPr lang="sv-SE" altLang="sv-SE" sz="3600" b="1" dirty="0">
                <a:latin typeface="Arial" panose="020B0604020202020204" pitchFamily="34" charset="0"/>
                <a:ea typeface="ＭＳ Ｐゴシック" panose="020B0600070205080204" pitchFamily="34" charset="-128"/>
              </a:rPr>
              <a:t>?</a:t>
            </a:r>
            <a:br>
              <a:rPr lang="sv-SE" altLang="sv-SE" sz="3600" b="1" dirty="0">
                <a:latin typeface="Arial" panose="020B0604020202020204" pitchFamily="34" charset="0"/>
                <a:ea typeface="ＭＳ Ｐゴシック" panose="020B0600070205080204" pitchFamily="34" charset="-128"/>
              </a:rPr>
            </a:br>
            <a:endParaRPr lang="sv-SE" altLang="sv-SE" sz="3600" b="1" dirty="0">
              <a:latin typeface="Arial" panose="020B0604020202020204" pitchFamily="34" charset="0"/>
              <a:ea typeface="ＭＳ Ｐゴシック" panose="020B0600070205080204" pitchFamily="34" charset="-128"/>
            </a:endParaRPr>
          </a:p>
        </p:txBody>
      </p:sp>
      <p:sp>
        <p:nvSpPr>
          <p:cNvPr id="31746" name="Text Box 3">
            <a:extLst>
              <a:ext uri="{FF2B5EF4-FFF2-40B4-BE49-F238E27FC236}">
                <a16:creationId xmlns:a16="http://schemas.microsoft.com/office/drawing/2014/main" id="{638A0F95-998E-214D-8341-ED9CA9A2B659}"/>
              </a:ext>
            </a:extLst>
          </p:cNvPr>
          <p:cNvSpPr txBox="1">
            <a:spLocks noChangeArrowheads="1"/>
          </p:cNvSpPr>
          <p:nvPr/>
        </p:nvSpPr>
        <p:spPr bwMode="auto">
          <a:xfrm>
            <a:off x="8077200" y="6384925"/>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625"/>
              </a:spcBef>
              <a:buFont typeface="Times New Roman" panose="02020603050405020304" pitchFamily="18" charset="0"/>
              <a:buNone/>
            </a:pPr>
            <a:r>
              <a:rPr lang="sv-SE" altLang="sv-SE" sz="1000" b="1">
                <a:latin typeface="Arial" panose="020B0604020202020204" pitchFamily="34" charset="0"/>
              </a:rPr>
              <a:t>6</a:t>
            </a:r>
          </a:p>
        </p:txBody>
      </p:sp>
      <p:sp>
        <p:nvSpPr>
          <p:cNvPr id="31747" name="Line 4">
            <a:extLst>
              <a:ext uri="{FF2B5EF4-FFF2-40B4-BE49-F238E27FC236}">
                <a16:creationId xmlns:a16="http://schemas.microsoft.com/office/drawing/2014/main" id="{D6412907-2457-4E4C-B8EF-BC9811F252B0}"/>
              </a:ext>
            </a:extLst>
          </p:cNvPr>
          <p:cNvSpPr>
            <a:spLocks noChangeShapeType="1"/>
          </p:cNvSpPr>
          <p:nvPr/>
        </p:nvSpPr>
        <p:spPr bwMode="auto">
          <a:xfrm>
            <a:off x="1676400" y="21336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1748" name="Line 5">
            <a:extLst>
              <a:ext uri="{FF2B5EF4-FFF2-40B4-BE49-F238E27FC236}">
                <a16:creationId xmlns:a16="http://schemas.microsoft.com/office/drawing/2014/main" id="{150368E8-86E0-EA4E-8692-44BC8C34A288}"/>
              </a:ext>
            </a:extLst>
          </p:cNvPr>
          <p:cNvSpPr>
            <a:spLocks noChangeShapeType="1"/>
          </p:cNvSpPr>
          <p:nvPr/>
        </p:nvSpPr>
        <p:spPr bwMode="auto">
          <a:xfrm>
            <a:off x="1676400" y="61722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pic>
        <p:nvPicPr>
          <p:cNvPr id="31749" name="Picture 6">
            <a:extLst>
              <a:ext uri="{FF2B5EF4-FFF2-40B4-BE49-F238E27FC236}">
                <a16:creationId xmlns:a16="http://schemas.microsoft.com/office/drawing/2014/main" id="{C2D33433-E43B-F840-A41B-99451347C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2590800"/>
            <a:ext cx="19812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50" name="Rectangle 7">
            <a:extLst>
              <a:ext uri="{FF2B5EF4-FFF2-40B4-BE49-F238E27FC236}">
                <a16:creationId xmlns:a16="http://schemas.microsoft.com/office/drawing/2014/main" id="{D3F403F4-B060-FC43-B0C6-F8CEC4A075B3}"/>
              </a:ext>
            </a:extLst>
          </p:cNvPr>
          <p:cNvSpPr>
            <a:spLocks noGrp="1" noChangeArrowheads="1"/>
          </p:cNvSpPr>
          <p:nvPr>
            <p:ph type="subTitle" idx="4294967295"/>
          </p:nvPr>
        </p:nvSpPr>
        <p:spPr>
          <a:xfrm>
            <a:off x="2057400" y="2667000"/>
            <a:ext cx="4343400" cy="2057400"/>
          </a:xfrm>
        </p:spPr>
        <p:txBody>
          <a:bodyPr/>
          <a:lstStyle/>
          <a:p>
            <a:pPr marL="0" indent="0" hangingPunct="1">
              <a:lnSpc>
                <a:spcPct val="102000"/>
              </a:lnSpc>
              <a:spcBef>
                <a:spcPts val="600"/>
              </a:spcBef>
              <a:spcAft>
                <a:spcPts val="10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Ångestskapande  </a:t>
            </a:r>
          </a:p>
          <a:p>
            <a:pPr marL="0" indent="0" hangingPunct="1">
              <a:lnSpc>
                <a:spcPct val="102000"/>
              </a:lnSpc>
              <a:spcBef>
                <a:spcPts val="600"/>
              </a:spcBef>
              <a:spcAft>
                <a:spcPts val="10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Ångestreducerande</a:t>
            </a:r>
          </a:p>
          <a:p>
            <a:pPr marL="0" indent="0" hangingPunct="1">
              <a:lnSpc>
                <a:spcPct val="102000"/>
              </a:lnSpc>
              <a:spcBef>
                <a:spcPts val="600"/>
              </a:spcBef>
              <a:spcAft>
                <a:spcPts val="10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Pinsamt, skamligt</a:t>
            </a:r>
          </a:p>
          <a:p>
            <a:pPr marL="0" indent="0" hangingPunct="1">
              <a:lnSpc>
                <a:spcPct val="102000"/>
              </a:lnSpc>
              <a:spcBef>
                <a:spcPts val="600"/>
              </a:spcBef>
              <a:spcAft>
                <a:spcPts val="10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Calibri" panose="020F0502020204030204" pitchFamily="34" charset="0"/>
                <a:ea typeface="ＭＳ Ｐゴシック" panose="020B0600070205080204" pitchFamily="34" charset="-128"/>
              </a:rPr>
              <a:t> Intellektuellt intakta</a:t>
            </a:r>
          </a:p>
        </p:txBody>
      </p:sp>
      <p:sp>
        <p:nvSpPr>
          <p:cNvPr id="31751" name="Text Box 8">
            <a:extLst>
              <a:ext uri="{FF2B5EF4-FFF2-40B4-BE49-F238E27FC236}">
                <a16:creationId xmlns:a16="http://schemas.microsoft.com/office/drawing/2014/main" id="{C83C5954-D873-7943-8C2F-DB9D7AEC6587}"/>
              </a:ext>
            </a:extLst>
          </p:cNvPr>
          <p:cNvSpPr txBox="1">
            <a:spLocks noChangeArrowheads="1"/>
          </p:cNvSpPr>
          <p:nvPr/>
        </p:nvSpPr>
        <p:spPr bwMode="auto">
          <a:xfrm rot="-5460000">
            <a:off x="-646906" y="5842794"/>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11" name="Bildobjekt 10">
            <a:extLst>
              <a:ext uri="{FF2B5EF4-FFF2-40B4-BE49-F238E27FC236}">
                <a16:creationId xmlns:a16="http://schemas.microsoft.com/office/drawing/2014/main" id="{BA6BCD29-FC4D-9C45-9A50-A198FCD16F90}"/>
              </a:ext>
            </a:extLst>
          </p:cNvPr>
          <p:cNvPicPr>
            <a:picLocks noChangeAspect="1"/>
          </p:cNvPicPr>
          <p:nvPr/>
        </p:nvPicPr>
        <p:blipFill>
          <a:blip r:embed="rId4"/>
          <a:stretch>
            <a:fillRect/>
          </a:stretch>
        </p:blipFill>
        <p:spPr>
          <a:xfrm>
            <a:off x="179512" y="0"/>
            <a:ext cx="2808312" cy="52970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F7E0F-9944-2D49-8551-DDC588604AC0}"/>
              </a:ext>
            </a:extLst>
          </p:cNvPr>
          <p:cNvSpPr>
            <a:spLocks noGrp="1"/>
          </p:cNvSpPr>
          <p:nvPr>
            <p:ph type="title"/>
          </p:nvPr>
        </p:nvSpPr>
        <p:spPr>
          <a:xfrm>
            <a:off x="685800" y="463551"/>
            <a:ext cx="7770813" cy="1093242"/>
          </a:xfrm>
        </p:spPr>
        <p:txBody>
          <a:bodyPr/>
          <a:lstStyle/>
          <a:p>
            <a:pPr>
              <a:defRPr/>
            </a:pPr>
            <a:r>
              <a:rPr lang="sv-SE" sz="3200" b="1" dirty="0">
                <a:solidFill>
                  <a:schemeClr val="dk1"/>
                </a:solidFill>
                <a:highlight>
                  <a:srgbClr val="FFFFFF"/>
                </a:highlight>
                <a:latin typeface="Helvetica Neue"/>
                <a:ea typeface="Helvetica Neue"/>
                <a:cs typeface="Helvetica Neue"/>
                <a:sym typeface="Helvetica Neue"/>
              </a:rPr>
              <a:t>Vad är tvångstankar? </a:t>
            </a:r>
            <a:r>
              <a:rPr lang="sv-SE" sz="2800" dirty="0">
                <a:solidFill>
                  <a:schemeClr val="dk1"/>
                </a:solidFill>
                <a:highlight>
                  <a:srgbClr val="FFFFFF"/>
                </a:highlight>
                <a:latin typeface="Helvetica Neue"/>
                <a:ea typeface="Helvetica Neue"/>
                <a:cs typeface="Helvetica Neue"/>
                <a:sym typeface="Helvetica Neue"/>
              </a:rPr>
              <a:t>Tänk om - någonting hemskt händer om jag..</a:t>
            </a:r>
            <a:endParaRPr lang="sv-SE" sz="2800" dirty="0"/>
          </a:p>
        </p:txBody>
      </p:sp>
      <p:sp>
        <p:nvSpPr>
          <p:cNvPr id="3" name="Platshållare för innehåll 2">
            <a:extLst>
              <a:ext uri="{FF2B5EF4-FFF2-40B4-BE49-F238E27FC236}">
                <a16:creationId xmlns:a16="http://schemas.microsoft.com/office/drawing/2014/main" id="{8832C79D-4E71-F648-A7D6-228CDE54ABA9}"/>
              </a:ext>
            </a:extLst>
          </p:cNvPr>
          <p:cNvSpPr>
            <a:spLocks noGrp="1"/>
          </p:cNvSpPr>
          <p:nvPr>
            <p:ph idx="1"/>
          </p:nvPr>
        </p:nvSpPr>
        <p:spPr>
          <a:xfrm>
            <a:off x="685800" y="1773238"/>
            <a:ext cx="7770813" cy="4449762"/>
          </a:xfrm>
        </p:spPr>
        <p:txBody>
          <a:bodyPr/>
          <a:lstStyle/>
          <a:p>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Tänk om jag glömde att låsa dörren och det blir </a:t>
            </a:r>
            <a:r>
              <a:rPr lang="sv-SE" altLang="sv-SE" sz="2400" b="1" dirty="0">
                <a:latin typeface="Helvetica Neue" panose="02000503000000020004" pitchFamily="2" charset="0"/>
                <a:ea typeface="ＭＳ Ｐゴシック" panose="020B0600070205080204" pitchFamily="34" charset="-128"/>
                <a:sym typeface="Helvetica Neue" panose="02000503000000020004" pitchFamily="2" charset="0"/>
              </a:rPr>
              <a:t>inbrott</a:t>
            </a:r>
          </a:p>
          <a:p>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Tänk om jag glömde att stänga av spisen och det börjar </a:t>
            </a:r>
            <a:r>
              <a:rPr lang="sv-SE" altLang="sv-SE" sz="2400" b="1" dirty="0">
                <a:latin typeface="Helvetica Neue" panose="02000503000000020004" pitchFamily="2" charset="0"/>
                <a:ea typeface="ＭＳ Ｐゴシック" panose="020B0600070205080204" pitchFamily="34" charset="-128"/>
                <a:sym typeface="Helvetica Neue" panose="02000503000000020004" pitchFamily="2" charset="0"/>
              </a:rPr>
              <a:t>brinna</a:t>
            </a:r>
          </a:p>
          <a:p>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Tänk om jag sa någonting elakt till någon som den kommer att må dåligt över resten av livet</a:t>
            </a:r>
          </a:p>
          <a:p>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Tänk om någon blir överkörd av en bil om jag kliver på strecken på marken</a:t>
            </a:r>
          </a:p>
          <a:p>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Tänk om jag får en konstig sexuell tanke nu </a:t>
            </a:r>
          </a:p>
          <a:p>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Tänk om jag plötsligt puttar ner någon i vattnet så att den drunknar</a:t>
            </a:r>
          </a:p>
          <a:p>
            <a:pPr>
              <a:buFont typeface="Times New Roman" panose="02020603050405020304" pitchFamily="18" charset="0"/>
              <a:buNone/>
            </a:pPr>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 </a:t>
            </a:r>
          </a:p>
          <a:p>
            <a:pPr>
              <a:lnSpc>
                <a:spcPct val="200000"/>
              </a:lnSpc>
              <a:buSzPts val="1600"/>
              <a:buFont typeface="Helvetica Neue" panose="02000503000000020004" pitchFamily="2" charset="0"/>
              <a:buChar char="●"/>
            </a:pPr>
            <a:endParaRPr lang="sv-SE" altLang="sv-SE" dirty="0">
              <a:latin typeface="Helvetica Neue" panose="02000503000000020004" pitchFamily="2" charset="0"/>
              <a:ea typeface="ＭＳ Ｐゴシック" panose="020B0600070205080204" pitchFamily="34" charset="-128"/>
              <a:sym typeface="Helvetica Neue" panose="02000503000000020004" pitchFamily="2" charset="0"/>
            </a:endParaRPr>
          </a:p>
          <a:p>
            <a:endParaRPr lang="sv-SE" altLang="sv-SE" dirty="0">
              <a:ea typeface="ＭＳ Ｐゴシック" panose="020B0600070205080204" pitchFamily="34" charset="-128"/>
            </a:endParaRPr>
          </a:p>
        </p:txBody>
      </p:sp>
      <p:pic>
        <p:nvPicPr>
          <p:cNvPr id="4" name="Bildobjekt 3">
            <a:extLst>
              <a:ext uri="{FF2B5EF4-FFF2-40B4-BE49-F238E27FC236}">
                <a16:creationId xmlns:a16="http://schemas.microsoft.com/office/drawing/2014/main" id="{E7FFD2CE-4CF9-6148-BD75-9F9ADE2B5083}"/>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ubrik 1">
            <a:extLst>
              <a:ext uri="{FF2B5EF4-FFF2-40B4-BE49-F238E27FC236}">
                <a16:creationId xmlns:a16="http://schemas.microsoft.com/office/drawing/2014/main" id="{9EC6A075-A68F-F44D-B6CB-5718B62A53A8}"/>
              </a:ext>
            </a:extLst>
          </p:cNvPr>
          <p:cNvSpPr>
            <a:spLocks noGrp="1" noChangeArrowheads="1"/>
          </p:cNvSpPr>
          <p:nvPr>
            <p:ph type="title"/>
          </p:nvPr>
        </p:nvSpPr>
        <p:spPr>
          <a:xfrm>
            <a:off x="685800" y="260350"/>
            <a:ext cx="7770813" cy="1223963"/>
          </a:xfrm>
        </p:spPr>
        <p:txBody>
          <a:bodyPr/>
          <a:lstStyle/>
          <a:p>
            <a:r>
              <a:rPr lang="sv-SE" altLang="sv-SE" dirty="0">
                <a:ea typeface="ＭＳ Ｐゴシック" panose="020B0600070205080204" pitchFamily="34" charset="-128"/>
              </a:rPr>
              <a:t>               Vad är det som händer?</a:t>
            </a:r>
          </a:p>
        </p:txBody>
      </p:sp>
      <p:sp>
        <p:nvSpPr>
          <p:cNvPr id="33794" name="Platshållare för innehåll 2">
            <a:extLst>
              <a:ext uri="{FF2B5EF4-FFF2-40B4-BE49-F238E27FC236}">
                <a16:creationId xmlns:a16="http://schemas.microsoft.com/office/drawing/2014/main" id="{2545D834-DAC9-B548-A2DE-C21B1EBCAA6E}"/>
              </a:ext>
            </a:extLst>
          </p:cNvPr>
          <p:cNvSpPr>
            <a:spLocks noGrp="1" noChangeArrowheads="1"/>
          </p:cNvSpPr>
          <p:nvPr>
            <p:ph idx="1"/>
          </p:nvPr>
        </p:nvSpPr>
        <p:spPr>
          <a:xfrm>
            <a:off x="685800" y="1484313"/>
            <a:ext cx="7770813" cy="4730750"/>
          </a:xfrm>
        </p:spPr>
        <p:txBody>
          <a:bodyPr/>
          <a:lstStyle/>
          <a:p>
            <a:r>
              <a:rPr lang="sv-SE" altLang="sv-SE" dirty="0">
                <a:ea typeface="ＭＳ Ｐゴシック" panose="020B0600070205080204" pitchFamily="34" charset="-128"/>
              </a:rPr>
              <a:t>Naturliga skyddsmekanismer har gått överstyr, hellre en gång för mycket än en för litet.</a:t>
            </a:r>
          </a:p>
          <a:p>
            <a:r>
              <a:rPr lang="sv-SE" altLang="sv-SE" dirty="0">
                <a:ea typeface="ＭＳ Ｐゴシック" panose="020B0600070205080204" pitchFamily="34" charset="-128"/>
              </a:rPr>
              <a:t>Hjärnan överkänslig och larmar för ofarliga saker</a:t>
            </a:r>
          </a:p>
          <a:p>
            <a:r>
              <a:rPr lang="sv-SE" altLang="sv-SE" dirty="0">
                <a:ea typeface="ＭＳ Ｐゴシック" panose="020B0600070205080204" pitchFamily="34" charset="-128"/>
              </a:rPr>
              <a:t>Känslan tar över ”förståndet”</a:t>
            </a:r>
          </a:p>
          <a:p>
            <a:r>
              <a:rPr lang="sv-SE" altLang="sv-SE" b="1" dirty="0">
                <a:solidFill>
                  <a:srgbClr val="FF0000"/>
                </a:solidFill>
                <a:ea typeface="ＭＳ Ｐゴシック" panose="020B0600070205080204" pitchFamily="34" charset="-128"/>
              </a:rPr>
              <a:t>Rädd att ”ställa till det” – ”världens mest sympatiska sjukdom” – och onödigaste!</a:t>
            </a:r>
          </a:p>
        </p:txBody>
      </p:sp>
      <p:pic>
        <p:nvPicPr>
          <p:cNvPr id="6" name="Bildobjekt 5">
            <a:extLst>
              <a:ext uri="{FF2B5EF4-FFF2-40B4-BE49-F238E27FC236}">
                <a16:creationId xmlns:a16="http://schemas.microsoft.com/office/drawing/2014/main" id="{E05BCD95-9EAC-8844-95DE-CF7B87368061}"/>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ubrik 2">
            <a:extLst>
              <a:ext uri="{FF2B5EF4-FFF2-40B4-BE49-F238E27FC236}">
                <a16:creationId xmlns:a16="http://schemas.microsoft.com/office/drawing/2014/main" id="{F2DB7ED5-7010-C54E-AF20-3DBB50EA07AE}"/>
              </a:ext>
            </a:extLst>
          </p:cNvPr>
          <p:cNvSpPr>
            <a:spLocks noGrp="1" noChangeArrowheads="1"/>
          </p:cNvSpPr>
          <p:nvPr>
            <p:ph type="title"/>
          </p:nvPr>
        </p:nvSpPr>
        <p:spPr>
          <a:xfrm>
            <a:off x="685800" y="0"/>
            <a:ext cx="7770813" cy="1412875"/>
          </a:xfrm>
        </p:spPr>
        <p:txBody>
          <a:bodyPr/>
          <a:lstStyle/>
          <a:p>
            <a:r>
              <a:rPr lang="sv-SE" altLang="sv-SE" dirty="0">
                <a:ea typeface="ＭＳ Ｐゴシック" panose="020B0600070205080204" pitchFamily="34" charset="-128"/>
              </a:rPr>
              <a:t>Epidemiologi</a:t>
            </a:r>
          </a:p>
        </p:txBody>
      </p:sp>
      <p:sp>
        <p:nvSpPr>
          <p:cNvPr id="35842" name="Platshållare för innehåll 3">
            <a:extLst>
              <a:ext uri="{FF2B5EF4-FFF2-40B4-BE49-F238E27FC236}">
                <a16:creationId xmlns:a16="http://schemas.microsoft.com/office/drawing/2014/main" id="{E253523B-AD2B-9E47-A757-36581BB196D2}"/>
              </a:ext>
            </a:extLst>
          </p:cNvPr>
          <p:cNvSpPr>
            <a:spLocks noGrp="1" noChangeArrowheads="1"/>
          </p:cNvSpPr>
          <p:nvPr>
            <p:ph idx="1"/>
          </p:nvPr>
        </p:nvSpPr>
        <p:spPr>
          <a:xfrm>
            <a:off x="755650" y="1341438"/>
            <a:ext cx="7770813" cy="4945062"/>
          </a:xfrm>
        </p:spPr>
        <p:txBody>
          <a:bodyPr/>
          <a:lstStyle/>
          <a:p>
            <a:r>
              <a:rPr lang="sv-SE" altLang="sv-SE" sz="2800" dirty="0">
                <a:ea typeface="ＭＳ Ｐゴシック" panose="020B0600070205080204" pitchFamily="34" charset="-128"/>
              </a:rPr>
              <a:t>Vuxna: lika fördelning män o kvinnor</a:t>
            </a:r>
          </a:p>
          <a:p>
            <a:r>
              <a:rPr lang="sv-SE" altLang="sv-SE" sz="2800" dirty="0">
                <a:ea typeface="ＭＳ Ｐゴシック" panose="020B0600070205080204" pitchFamily="34" charset="-128"/>
              </a:rPr>
              <a:t>Barn: 2.5: 1 för pojkar: flickor</a:t>
            </a:r>
          </a:p>
          <a:p>
            <a:r>
              <a:rPr lang="sv-SE" altLang="sv-SE" sz="2800" dirty="0">
                <a:ea typeface="ＭＳ Ｐゴシック" panose="020B0600070205080204" pitchFamily="34" charset="-128"/>
              </a:rPr>
              <a:t>80% debut i 13-18 års ålder, dvs i skolan</a:t>
            </a:r>
          </a:p>
          <a:p>
            <a:r>
              <a:rPr lang="sv-SE" altLang="sv-SE" sz="2800" dirty="0">
                <a:ea typeface="ＭＳ Ｐゴシック" panose="020B0600070205080204" pitchFamily="34" charset="-128"/>
              </a:rPr>
              <a:t>Vanligast debut 12-14 års ålder, puberteten</a:t>
            </a:r>
          </a:p>
          <a:p>
            <a:r>
              <a:rPr lang="sv-SE" altLang="sv-SE" sz="2800" dirty="0">
                <a:ea typeface="ＭＳ Ｐゴシック" panose="020B0600070205080204" pitchFamily="34" charset="-128"/>
              </a:rPr>
              <a:t>Prevalens ”ren” OCD ca 2.8 %, dvs 280.000. </a:t>
            </a:r>
          </a:p>
          <a:p>
            <a:r>
              <a:rPr lang="sv-SE" altLang="sv-SE" sz="2800" dirty="0">
                <a:ea typeface="ＭＳ Ｐゴシック" panose="020B0600070205080204" pitchFamily="34" charset="-128"/>
              </a:rPr>
              <a:t>Närliggande diagnoser, med hänsyn till samsjuklighet 5+ %, dvs ca 500.000 individer. </a:t>
            </a:r>
          </a:p>
          <a:p>
            <a:r>
              <a:rPr lang="sv-SE" altLang="sv-SE" sz="2800" dirty="0">
                <a:ea typeface="ＭＳ Ｐゴシック" panose="020B0600070205080204" pitchFamily="34" charset="-128"/>
              </a:rPr>
              <a:t>Tidig debut &lt; 7 år, ärftlighet, manligt kön, svårare symptom. Gener! Ca 50% genetiskt.</a:t>
            </a:r>
          </a:p>
          <a:p>
            <a:r>
              <a:rPr lang="sv-SE" altLang="sv-SE" sz="2800" dirty="0">
                <a:ea typeface="ＭＳ Ｐゴシック" panose="020B0600070205080204" pitchFamily="34" charset="-128"/>
              </a:rPr>
              <a:t>Förhöjd suicidrisk (10 x)</a:t>
            </a:r>
          </a:p>
        </p:txBody>
      </p:sp>
      <p:pic>
        <p:nvPicPr>
          <p:cNvPr id="6" name="Bildobjekt 5">
            <a:extLst>
              <a:ext uri="{FF2B5EF4-FFF2-40B4-BE49-F238E27FC236}">
                <a16:creationId xmlns:a16="http://schemas.microsoft.com/office/drawing/2014/main" id="{31AC50B7-8FDB-1142-B339-C8CBD38FBFBF}"/>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ubrik 1">
            <a:extLst>
              <a:ext uri="{FF2B5EF4-FFF2-40B4-BE49-F238E27FC236}">
                <a16:creationId xmlns:a16="http://schemas.microsoft.com/office/drawing/2014/main" id="{8D233975-C9B8-2E4B-9635-0C855F093412}"/>
              </a:ext>
            </a:extLst>
          </p:cNvPr>
          <p:cNvSpPr>
            <a:spLocks noGrp="1" noChangeArrowheads="1"/>
          </p:cNvSpPr>
          <p:nvPr>
            <p:ph type="title"/>
          </p:nvPr>
        </p:nvSpPr>
        <p:spPr/>
        <p:txBody>
          <a:bodyPr/>
          <a:lstStyle/>
          <a:p>
            <a:r>
              <a:rPr lang="sv-SE" altLang="sv-SE" dirty="0">
                <a:ea typeface="ＭＳ Ｐゴシック" panose="020B0600070205080204" pitchFamily="34" charset="-128"/>
              </a:rPr>
              <a:t>Behandlingsgapet	</a:t>
            </a:r>
          </a:p>
        </p:txBody>
      </p:sp>
      <p:sp>
        <p:nvSpPr>
          <p:cNvPr id="39938" name="Line 2">
            <a:extLst>
              <a:ext uri="{FF2B5EF4-FFF2-40B4-BE49-F238E27FC236}">
                <a16:creationId xmlns:a16="http://schemas.microsoft.com/office/drawing/2014/main" id="{AE8ED8BE-2CA7-9F41-84AB-01AA614269B9}"/>
              </a:ext>
            </a:extLst>
          </p:cNvPr>
          <p:cNvSpPr>
            <a:spLocks noChangeShapeType="1"/>
          </p:cNvSpPr>
          <p:nvPr/>
        </p:nvSpPr>
        <p:spPr bwMode="auto">
          <a:xfrm>
            <a:off x="1143000" y="3810000"/>
            <a:ext cx="601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39" name="Rectangle 3">
            <a:extLst>
              <a:ext uri="{FF2B5EF4-FFF2-40B4-BE49-F238E27FC236}">
                <a16:creationId xmlns:a16="http://schemas.microsoft.com/office/drawing/2014/main" id="{6CEBD188-FEE0-8C47-B6BD-38B71CDB6082}"/>
              </a:ext>
            </a:extLst>
          </p:cNvPr>
          <p:cNvSpPr>
            <a:spLocks noChangeArrowheads="1"/>
          </p:cNvSpPr>
          <p:nvPr/>
        </p:nvSpPr>
        <p:spPr bwMode="auto">
          <a:xfrm>
            <a:off x="3657600" y="3657600"/>
            <a:ext cx="2286000" cy="152400"/>
          </a:xfrm>
          <a:prstGeom prst="rect">
            <a:avLst/>
          </a:prstGeom>
          <a:solidFill>
            <a:srgbClr val="FFFF00"/>
          </a:solidFill>
          <a:ln w="12700">
            <a:solidFill>
              <a:schemeClr val="tx1"/>
            </a:solidFill>
            <a:miter lim="800000"/>
            <a:headEnd/>
            <a:tailEnd/>
          </a:ln>
        </p:spPr>
        <p:txBody>
          <a:bodyPr wrap="none" lIns="90488" tIns="44450" rIns="90488" bIns="44450" anchor="ctr"/>
          <a:lstStyle/>
          <a:p>
            <a:pPr>
              <a:buClr>
                <a:srgbClr val="000000"/>
              </a:buClr>
              <a:buSzPct val="100000"/>
              <a:buFont typeface="Times New Roman" panose="02020603050405020304" pitchFamily="18" charset="0"/>
              <a:buNone/>
            </a:pPr>
            <a:endParaRPr lang="sv-SE" altLang="sv-SE"/>
          </a:p>
        </p:txBody>
      </p:sp>
      <p:sp>
        <p:nvSpPr>
          <p:cNvPr id="39940" name="Line 4">
            <a:extLst>
              <a:ext uri="{FF2B5EF4-FFF2-40B4-BE49-F238E27FC236}">
                <a16:creationId xmlns:a16="http://schemas.microsoft.com/office/drawing/2014/main" id="{1459C152-E49C-2348-9405-87B0C7034D6F}"/>
              </a:ext>
            </a:extLst>
          </p:cNvPr>
          <p:cNvSpPr>
            <a:spLocks noChangeShapeType="1"/>
          </p:cNvSpPr>
          <p:nvPr/>
        </p:nvSpPr>
        <p:spPr bwMode="auto">
          <a:xfrm>
            <a:off x="1143000" y="38052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1" name="Line 5">
            <a:extLst>
              <a:ext uri="{FF2B5EF4-FFF2-40B4-BE49-F238E27FC236}">
                <a16:creationId xmlns:a16="http://schemas.microsoft.com/office/drawing/2014/main" id="{5F7B5C2E-A34E-3C48-92BD-B2F55660B39A}"/>
              </a:ext>
            </a:extLst>
          </p:cNvPr>
          <p:cNvSpPr>
            <a:spLocks noChangeShapeType="1"/>
          </p:cNvSpPr>
          <p:nvPr/>
        </p:nvSpPr>
        <p:spPr bwMode="auto">
          <a:xfrm>
            <a:off x="7086600" y="3810000"/>
            <a:ext cx="7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2" name="Line 6">
            <a:extLst>
              <a:ext uri="{FF2B5EF4-FFF2-40B4-BE49-F238E27FC236}">
                <a16:creationId xmlns:a16="http://schemas.microsoft.com/office/drawing/2014/main" id="{7B45B444-E063-9A41-8DDC-6D9916064DDC}"/>
              </a:ext>
            </a:extLst>
          </p:cNvPr>
          <p:cNvSpPr>
            <a:spLocks noChangeShapeType="1"/>
          </p:cNvSpPr>
          <p:nvPr/>
        </p:nvSpPr>
        <p:spPr bwMode="auto">
          <a:xfrm>
            <a:off x="7162800" y="3810000"/>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3" name="Line 7">
            <a:extLst>
              <a:ext uri="{FF2B5EF4-FFF2-40B4-BE49-F238E27FC236}">
                <a16:creationId xmlns:a16="http://schemas.microsoft.com/office/drawing/2014/main" id="{6ECC370D-419F-3941-B829-82AE1D6E11C6}"/>
              </a:ext>
            </a:extLst>
          </p:cNvPr>
          <p:cNvSpPr>
            <a:spLocks noChangeShapeType="1"/>
          </p:cNvSpPr>
          <p:nvPr/>
        </p:nvSpPr>
        <p:spPr bwMode="auto">
          <a:xfrm>
            <a:off x="7162800" y="3810000"/>
            <a:ext cx="15240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4" name="Line 8">
            <a:extLst>
              <a:ext uri="{FF2B5EF4-FFF2-40B4-BE49-F238E27FC236}">
                <a16:creationId xmlns:a16="http://schemas.microsoft.com/office/drawing/2014/main" id="{7A598588-FE10-1F49-8D4B-C7A1256C5D22}"/>
              </a:ext>
            </a:extLst>
          </p:cNvPr>
          <p:cNvSpPr>
            <a:spLocks noChangeShapeType="1"/>
          </p:cNvSpPr>
          <p:nvPr/>
        </p:nvSpPr>
        <p:spPr bwMode="auto">
          <a:xfrm>
            <a:off x="7315200" y="38100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5" name="Line 9">
            <a:extLst>
              <a:ext uri="{FF2B5EF4-FFF2-40B4-BE49-F238E27FC236}">
                <a16:creationId xmlns:a16="http://schemas.microsoft.com/office/drawing/2014/main" id="{02517F34-E10B-DC46-82F7-39EE5F6D139D}"/>
              </a:ext>
            </a:extLst>
          </p:cNvPr>
          <p:cNvSpPr>
            <a:spLocks noChangeShapeType="1"/>
          </p:cNvSpPr>
          <p:nvPr/>
        </p:nvSpPr>
        <p:spPr bwMode="auto">
          <a:xfrm>
            <a:off x="4419600" y="38100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6" name="Line 10">
            <a:extLst>
              <a:ext uri="{FF2B5EF4-FFF2-40B4-BE49-F238E27FC236}">
                <a16:creationId xmlns:a16="http://schemas.microsoft.com/office/drawing/2014/main" id="{346A9B06-F999-FC43-9B7F-7EB115FB14BA}"/>
              </a:ext>
            </a:extLst>
          </p:cNvPr>
          <p:cNvSpPr>
            <a:spLocks noChangeShapeType="1"/>
          </p:cNvSpPr>
          <p:nvPr/>
        </p:nvSpPr>
        <p:spPr bwMode="auto">
          <a:xfrm>
            <a:off x="289560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7" name="Line 11">
            <a:extLst>
              <a:ext uri="{FF2B5EF4-FFF2-40B4-BE49-F238E27FC236}">
                <a16:creationId xmlns:a16="http://schemas.microsoft.com/office/drawing/2014/main" id="{06E03744-D03C-CD43-9519-F4F515DAD1C3}"/>
              </a:ext>
            </a:extLst>
          </p:cNvPr>
          <p:cNvSpPr>
            <a:spLocks noChangeShapeType="1"/>
          </p:cNvSpPr>
          <p:nvPr/>
        </p:nvSpPr>
        <p:spPr bwMode="auto">
          <a:xfrm>
            <a:off x="5867400" y="38100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48" name="Line 12">
            <a:extLst>
              <a:ext uri="{FF2B5EF4-FFF2-40B4-BE49-F238E27FC236}">
                <a16:creationId xmlns:a16="http://schemas.microsoft.com/office/drawing/2014/main" id="{A13C8B88-7583-4C4E-B00A-933881D85FC9}"/>
              </a:ext>
            </a:extLst>
          </p:cNvPr>
          <p:cNvSpPr>
            <a:spLocks noChangeShapeType="1"/>
          </p:cNvSpPr>
          <p:nvPr/>
        </p:nvSpPr>
        <p:spPr bwMode="auto">
          <a:xfrm>
            <a:off x="1143000" y="3810000"/>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14" name="Text Box 13">
            <a:extLst>
              <a:ext uri="{FF2B5EF4-FFF2-40B4-BE49-F238E27FC236}">
                <a16:creationId xmlns:a16="http://schemas.microsoft.com/office/drawing/2014/main" id="{31FA89A7-C1BB-0144-B05D-E6B1724AE9B0}"/>
              </a:ext>
            </a:extLst>
          </p:cNvPr>
          <p:cNvSpPr txBox="1">
            <a:spLocks noChangeArrowheads="1"/>
          </p:cNvSpPr>
          <p:nvPr/>
        </p:nvSpPr>
        <p:spPr bwMode="auto">
          <a:xfrm>
            <a:off x="1017588" y="4016375"/>
            <a:ext cx="273050" cy="304800"/>
          </a:xfrm>
          <a:prstGeom prst="rect">
            <a:avLst/>
          </a:prstGeom>
          <a:noFill/>
          <a:ln w="12700">
            <a:noFill/>
            <a:miter lim="800000"/>
            <a:headEnd/>
            <a:tailEnd/>
          </a:ln>
          <a:effectLst/>
        </p:spPr>
        <p:txBody>
          <a:bodyPr wrap="none" lIns="90488" tIns="44450" rIns="90488" bIns="44450">
            <a:spAutoFit/>
          </a:bodyP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lgn="ctr">
              <a:spcBef>
                <a:spcPct val="20000"/>
              </a:spcBef>
              <a:buClr>
                <a:srgbClr val="000000"/>
              </a:buClr>
              <a:buSzPct val="100000"/>
              <a:buFont typeface="Times New Roman" charset="0"/>
              <a:buNone/>
              <a:defRPr/>
            </a:pPr>
            <a:r>
              <a:rPr lang="sv-SE" sz="1400" b="1">
                <a:solidFill>
                  <a:srgbClr val="000000"/>
                </a:solidFill>
                <a:effectLst>
                  <a:outerShdw blurRad="38100" dist="38100" dir="2700000" algn="tl">
                    <a:srgbClr val="DDDDDD"/>
                  </a:outerShdw>
                </a:effectLst>
              </a:rPr>
              <a:t>0</a:t>
            </a:r>
            <a:endParaRPr lang="sv-SE" sz="6600" b="1">
              <a:solidFill>
                <a:srgbClr val="000000"/>
              </a:solidFill>
              <a:effectLst>
                <a:outerShdw blurRad="38100" dist="38100" dir="2700000" algn="tl">
                  <a:srgbClr val="DDDDDD"/>
                </a:outerShdw>
              </a:effectLst>
            </a:endParaRPr>
          </a:p>
        </p:txBody>
      </p:sp>
      <p:sp>
        <p:nvSpPr>
          <p:cNvPr id="15" name="Text Box 14">
            <a:extLst>
              <a:ext uri="{FF2B5EF4-FFF2-40B4-BE49-F238E27FC236}">
                <a16:creationId xmlns:a16="http://schemas.microsoft.com/office/drawing/2014/main" id="{59866031-5675-9143-82E1-A260203F7C3C}"/>
              </a:ext>
            </a:extLst>
          </p:cNvPr>
          <p:cNvSpPr txBox="1">
            <a:spLocks noChangeArrowheads="1"/>
          </p:cNvSpPr>
          <p:nvPr/>
        </p:nvSpPr>
        <p:spPr bwMode="auto">
          <a:xfrm>
            <a:off x="2684463" y="4049713"/>
            <a:ext cx="361950" cy="304800"/>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400" b="1">
                <a:solidFill>
                  <a:srgbClr val="000000"/>
                </a:solidFill>
                <a:effectLst>
                  <a:outerShdw blurRad="38100" dist="38100" dir="2700000" algn="tl">
                    <a:srgbClr val="C0C0C0"/>
                  </a:outerShdw>
                </a:effectLst>
                <a:ea typeface="MS Gothic" panose="020B0609070205080204" pitchFamily="49" charset="-128"/>
              </a:rPr>
              <a:t>10</a:t>
            </a:r>
          </a:p>
        </p:txBody>
      </p:sp>
      <p:sp>
        <p:nvSpPr>
          <p:cNvPr id="16" name="Text Box 15">
            <a:extLst>
              <a:ext uri="{FF2B5EF4-FFF2-40B4-BE49-F238E27FC236}">
                <a16:creationId xmlns:a16="http://schemas.microsoft.com/office/drawing/2014/main" id="{BBA9A76D-7330-FB47-BFCB-BB9B73B6A625}"/>
              </a:ext>
            </a:extLst>
          </p:cNvPr>
          <p:cNvSpPr txBox="1">
            <a:spLocks noChangeArrowheads="1"/>
          </p:cNvSpPr>
          <p:nvPr/>
        </p:nvSpPr>
        <p:spPr bwMode="auto">
          <a:xfrm>
            <a:off x="5624513" y="4049713"/>
            <a:ext cx="361950" cy="304800"/>
          </a:xfrm>
          <a:prstGeom prst="rect">
            <a:avLst/>
          </a:prstGeom>
          <a:noFill/>
          <a:ln w="12700">
            <a:noFill/>
            <a:miter lim="800000"/>
            <a:headEnd/>
            <a:tailEnd/>
          </a:ln>
          <a:effectLst/>
        </p:spPr>
        <p:txBody>
          <a:bodyPr wrap="none" lIns="90488" tIns="44450" rIns="90488" bIns="44450">
            <a:spAutoFit/>
          </a:bodyP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lgn="ctr">
              <a:spcBef>
                <a:spcPct val="20000"/>
              </a:spcBef>
              <a:buClr>
                <a:srgbClr val="000000"/>
              </a:buClr>
              <a:buSzPct val="100000"/>
              <a:buFont typeface="Times New Roman" charset="0"/>
              <a:buNone/>
              <a:defRPr/>
            </a:pPr>
            <a:r>
              <a:rPr lang="sv-SE" sz="1400" b="1">
                <a:solidFill>
                  <a:srgbClr val="000000"/>
                </a:solidFill>
                <a:effectLst>
                  <a:outerShdw blurRad="38100" dist="38100" dir="2700000" algn="tl">
                    <a:srgbClr val="DDDDDD"/>
                  </a:outerShdw>
                </a:effectLst>
              </a:rPr>
              <a:t>30</a:t>
            </a:r>
            <a:endParaRPr lang="sv-SE" sz="6600" b="1">
              <a:solidFill>
                <a:srgbClr val="000000"/>
              </a:solidFill>
              <a:effectLst>
                <a:outerShdw blurRad="38100" dist="38100" dir="2700000" algn="tl">
                  <a:srgbClr val="DDDDDD"/>
                </a:outerShdw>
              </a:effectLst>
            </a:endParaRPr>
          </a:p>
        </p:txBody>
      </p:sp>
      <p:sp>
        <p:nvSpPr>
          <p:cNvPr id="17" name="Text Box 16">
            <a:extLst>
              <a:ext uri="{FF2B5EF4-FFF2-40B4-BE49-F238E27FC236}">
                <a16:creationId xmlns:a16="http://schemas.microsoft.com/office/drawing/2014/main" id="{69408B0A-891E-1C4F-B2F3-F8FFE39B9FD1}"/>
              </a:ext>
            </a:extLst>
          </p:cNvPr>
          <p:cNvSpPr txBox="1">
            <a:spLocks noChangeArrowheads="1"/>
          </p:cNvSpPr>
          <p:nvPr/>
        </p:nvSpPr>
        <p:spPr bwMode="auto">
          <a:xfrm>
            <a:off x="7239000" y="4038600"/>
            <a:ext cx="361950" cy="304800"/>
          </a:xfrm>
          <a:prstGeom prst="rect">
            <a:avLst/>
          </a:prstGeom>
          <a:noFill/>
          <a:ln w="12700">
            <a:noFill/>
            <a:miter lim="800000"/>
            <a:headEnd/>
            <a:tailEnd/>
          </a:ln>
          <a:effectLst/>
        </p:spPr>
        <p:txBody>
          <a:bodyPr wrap="none" lIns="90488" tIns="44450" rIns="90488" bIns="44450">
            <a:spAutoFit/>
          </a:bodyP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lgn="ctr">
              <a:spcBef>
                <a:spcPct val="20000"/>
              </a:spcBef>
              <a:buClr>
                <a:srgbClr val="000000"/>
              </a:buClr>
              <a:buSzPct val="100000"/>
              <a:buFont typeface="Times New Roman" charset="0"/>
              <a:buNone/>
              <a:defRPr/>
            </a:pPr>
            <a:r>
              <a:rPr lang="sv-SE" sz="1400" b="1">
                <a:solidFill>
                  <a:srgbClr val="000000"/>
                </a:solidFill>
                <a:effectLst>
                  <a:outerShdw blurRad="38100" dist="38100" dir="2700000" algn="tl">
                    <a:srgbClr val="DDDDDD"/>
                  </a:outerShdw>
                </a:effectLst>
              </a:rPr>
              <a:t>40</a:t>
            </a:r>
            <a:endParaRPr lang="sv-SE" sz="6600" b="1">
              <a:solidFill>
                <a:srgbClr val="000000"/>
              </a:solidFill>
              <a:effectLst>
                <a:outerShdw blurRad="38100" dist="38100" dir="2700000" algn="tl">
                  <a:srgbClr val="DDDDDD"/>
                </a:outerShdw>
              </a:effectLst>
            </a:endParaRPr>
          </a:p>
        </p:txBody>
      </p:sp>
      <p:sp>
        <p:nvSpPr>
          <p:cNvPr id="18" name="Text Box 17">
            <a:extLst>
              <a:ext uri="{FF2B5EF4-FFF2-40B4-BE49-F238E27FC236}">
                <a16:creationId xmlns:a16="http://schemas.microsoft.com/office/drawing/2014/main" id="{EF65D433-E089-4A47-A8F9-7C0C221AD9F8}"/>
              </a:ext>
            </a:extLst>
          </p:cNvPr>
          <p:cNvSpPr txBox="1">
            <a:spLocks noChangeArrowheads="1"/>
          </p:cNvSpPr>
          <p:nvPr/>
        </p:nvSpPr>
        <p:spPr bwMode="auto">
          <a:xfrm>
            <a:off x="152400" y="3813175"/>
            <a:ext cx="838200" cy="301625"/>
          </a:xfrm>
          <a:prstGeom prst="rect">
            <a:avLst/>
          </a:prstGeom>
          <a:solidFill>
            <a:srgbClr val="000000"/>
          </a:solidFill>
          <a:ln w="12700">
            <a:noFill/>
            <a:miter lim="800000"/>
            <a:headEnd/>
            <a:tailEnd/>
          </a:ln>
          <a:effectLst/>
        </p:spPr>
        <p:txBody>
          <a:bodyPr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400">
                <a:effectLst>
                  <a:outerShdw blurRad="38100" dist="38100" dir="2700000" algn="tl">
                    <a:srgbClr val="808080"/>
                  </a:outerShdw>
                </a:effectLst>
                <a:ea typeface="MS Gothic" panose="020B0609070205080204" pitchFamily="49" charset="-128"/>
              </a:rPr>
              <a:t>Ålder</a:t>
            </a:r>
            <a:endParaRPr lang="sv-SE" altLang="sv-SE" sz="1400" b="1">
              <a:solidFill>
                <a:srgbClr val="FFFFFF"/>
              </a:solidFill>
              <a:effectLst>
                <a:outerShdw blurRad="38100" dist="38100" dir="2700000" algn="tl">
                  <a:srgbClr val="808080"/>
                </a:outerShdw>
              </a:effectLst>
              <a:ea typeface="MS Gothic" panose="020B0609070205080204" pitchFamily="49" charset="-128"/>
            </a:endParaRPr>
          </a:p>
        </p:txBody>
      </p:sp>
      <p:sp>
        <p:nvSpPr>
          <p:cNvPr id="20" name="Text Box 19">
            <a:extLst>
              <a:ext uri="{FF2B5EF4-FFF2-40B4-BE49-F238E27FC236}">
                <a16:creationId xmlns:a16="http://schemas.microsoft.com/office/drawing/2014/main" id="{BF1C3D36-2E5F-FE46-8FC1-7F3E43855FF6}"/>
              </a:ext>
            </a:extLst>
          </p:cNvPr>
          <p:cNvSpPr txBox="1">
            <a:spLocks noChangeArrowheads="1"/>
          </p:cNvSpPr>
          <p:nvPr/>
        </p:nvSpPr>
        <p:spPr bwMode="auto">
          <a:xfrm>
            <a:off x="3200400" y="1981200"/>
            <a:ext cx="1109663" cy="557213"/>
          </a:xfrm>
          <a:prstGeom prst="rect">
            <a:avLst/>
          </a:prstGeom>
          <a:solidFill>
            <a:srgbClr val="000000"/>
          </a:solid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400" b="1">
                <a:effectLst>
                  <a:outerShdw blurRad="38100" dist="38100" dir="2700000" algn="tl">
                    <a:srgbClr val="808080"/>
                  </a:outerShdw>
                </a:effectLst>
                <a:ea typeface="MS Gothic" panose="020B0609070205080204" pitchFamily="49" charset="-128"/>
              </a:rPr>
              <a:t>OCD debut</a:t>
            </a:r>
            <a:endParaRPr lang="sv-SE" altLang="sv-SE" sz="1200" b="1">
              <a:effectLst>
                <a:outerShdw blurRad="38100" dist="38100" dir="2700000" algn="tl">
                  <a:srgbClr val="808080"/>
                </a:outerShdw>
              </a:effectLst>
              <a:ea typeface="MS Gothic" panose="020B0609070205080204" pitchFamily="49" charset="-128"/>
            </a:endParaRPr>
          </a:p>
          <a:p>
            <a:pPr algn="ctr">
              <a:spcBef>
                <a:spcPct val="20000"/>
              </a:spcBef>
              <a:buClr>
                <a:srgbClr val="000000"/>
              </a:buClr>
              <a:buSzPct val="100000"/>
              <a:buFont typeface="Times New Roman" panose="02020603050405020304" pitchFamily="18" charset="0"/>
              <a:buNone/>
              <a:defRPr/>
            </a:pPr>
            <a:r>
              <a:rPr lang="sv-SE" altLang="sv-SE" sz="1400" b="1">
                <a:effectLst>
                  <a:outerShdw blurRad="38100" dist="38100" dir="2700000" algn="tl">
                    <a:srgbClr val="808080"/>
                  </a:outerShdw>
                </a:effectLst>
                <a:ea typeface="MS Gothic" panose="020B0609070205080204" pitchFamily="49" charset="-128"/>
              </a:rPr>
              <a:t>14år</a:t>
            </a:r>
            <a:endParaRPr lang="sv-SE" altLang="sv-SE" sz="1200" b="1">
              <a:effectLst>
                <a:outerShdw blurRad="38100" dist="38100" dir="2700000" algn="tl">
                  <a:srgbClr val="808080"/>
                </a:outerShdw>
              </a:effectLst>
              <a:ea typeface="MS Gothic" panose="020B0609070205080204" pitchFamily="49" charset="-128"/>
            </a:endParaRPr>
          </a:p>
        </p:txBody>
      </p:sp>
      <p:sp>
        <p:nvSpPr>
          <p:cNvPr id="21" name="Text Box 20">
            <a:extLst>
              <a:ext uri="{FF2B5EF4-FFF2-40B4-BE49-F238E27FC236}">
                <a16:creationId xmlns:a16="http://schemas.microsoft.com/office/drawing/2014/main" id="{FBEF1043-E093-F044-9D3D-5BED1944E697}"/>
              </a:ext>
            </a:extLst>
          </p:cNvPr>
          <p:cNvSpPr txBox="1">
            <a:spLocks noChangeArrowheads="1"/>
          </p:cNvSpPr>
          <p:nvPr/>
        </p:nvSpPr>
        <p:spPr bwMode="auto">
          <a:xfrm>
            <a:off x="5065713" y="1958975"/>
            <a:ext cx="1711325" cy="563563"/>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400" b="1">
                <a:solidFill>
                  <a:schemeClr val="tx1"/>
                </a:solidFill>
                <a:effectLst>
                  <a:outerShdw blurRad="38100" dist="38100" dir="2700000" algn="tl">
                    <a:srgbClr val="C0C0C0"/>
                  </a:outerShdw>
                </a:effectLst>
                <a:ea typeface="MS Gothic" panose="020B0609070205080204" pitchFamily="49" charset="-128"/>
              </a:rPr>
              <a:t>Korrekt behandling</a:t>
            </a:r>
            <a:endParaRPr lang="sv-SE" altLang="sv-SE" sz="1200" b="1">
              <a:solidFill>
                <a:schemeClr val="tx1"/>
              </a:solidFill>
              <a:effectLst>
                <a:outerShdw blurRad="38100" dist="38100" dir="2700000" algn="tl">
                  <a:srgbClr val="C0C0C0"/>
                </a:outerShdw>
              </a:effectLst>
              <a:ea typeface="MS Gothic" panose="020B0609070205080204" pitchFamily="49" charset="-128"/>
            </a:endParaRPr>
          </a:p>
          <a:p>
            <a:pPr algn="ctr">
              <a:spcBef>
                <a:spcPct val="20000"/>
              </a:spcBef>
              <a:buClr>
                <a:srgbClr val="000000"/>
              </a:buClr>
              <a:buSzPct val="100000"/>
              <a:buFont typeface="Times New Roman" panose="02020603050405020304" pitchFamily="18" charset="0"/>
              <a:buNone/>
              <a:defRPr/>
            </a:pPr>
            <a:r>
              <a:rPr lang="sv-SE" altLang="sv-SE" sz="1400" b="1">
                <a:solidFill>
                  <a:schemeClr val="tx1"/>
                </a:solidFill>
                <a:effectLst>
                  <a:outerShdw blurRad="38100" dist="38100" dir="2700000" algn="tl">
                    <a:srgbClr val="C0C0C0"/>
                  </a:outerShdw>
                </a:effectLst>
                <a:ea typeface="MS Gothic" panose="020B0609070205080204" pitchFamily="49" charset="-128"/>
              </a:rPr>
              <a:t>31.5år</a:t>
            </a:r>
          </a:p>
        </p:txBody>
      </p:sp>
      <p:sp>
        <p:nvSpPr>
          <p:cNvPr id="39957" name="Line 21">
            <a:extLst>
              <a:ext uri="{FF2B5EF4-FFF2-40B4-BE49-F238E27FC236}">
                <a16:creationId xmlns:a16="http://schemas.microsoft.com/office/drawing/2014/main" id="{779C5D51-D165-5E44-B484-A1D0D6AC465A}"/>
              </a:ext>
            </a:extLst>
          </p:cNvPr>
          <p:cNvSpPr>
            <a:spLocks noChangeShapeType="1"/>
          </p:cNvSpPr>
          <p:nvPr/>
        </p:nvSpPr>
        <p:spPr bwMode="auto">
          <a:xfrm>
            <a:off x="3657600" y="25146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58" name="Line 22">
            <a:extLst>
              <a:ext uri="{FF2B5EF4-FFF2-40B4-BE49-F238E27FC236}">
                <a16:creationId xmlns:a16="http://schemas.microsoft.com/office/drawing/2014/main" id="{0F7D4C2A-FFE2-FB4E-A1F8-BCB3218B82A5}"/>
              </a:ext>
            </a:extLst>
          </p:cNvPr>
          <p:cNvSpPr>
            <a:spLocks noChangeShapeType="1"/>
          </p:cNvSpPr>
          <p:nvPr/>
        </p:nvSpPr>
        <p:spPr bwMode="auto">
          <a:xfrm>
            <a:off x="5943600" y="25146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9959" name="Line 23">
            <a:extLst>
              <a:ext uri="{FF2B5EF4-FFF2-40B4-BE49-F238E27FC236}">
                <a16:creationId xmlns:a16="http://schemas.microsoft.com/office/drawing/2014/main" id="{9F631633-C890-0545-A22C-07EFC1548B49}"/>
              </a:ext>
            </a:extLst>
          </p:cNvPr>
          <p:cNvSpPr>
            <a:spLocks noChangeShapeType="1"/>
          </p:cNvSpPr>
          <p:nvPr/>
        </p:nvSpPr>
        <p:spPr bwMode="auto">
          <a:xfrm flipH="1">
            <a:off x="3657600" y="2514600"/>
            <a:ext cx="228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25" name="Text Box 24">
            <a:extLst>
              <a:ext uri="{FF2B5EF4-FFF2-40B4-BE49-F238E27FC236}">
                <a16:creationId xmlns:a16="http://schemas.microsoft.com/office/drawing/2014/main" id="{C4F73015-30D7-9241-9058-C761EE3D3311}"/>
              </a:ext>
            </a:extLst>
          </p:cNvPr>
          <p:cNvSpPr txBox="1">
            <a:spLocks noChangeArrowheads="1"/>
          </p:cNvSpPr>
          <p:nvPr/>
        </p:nvSpPr>
        <p:spPr bwMode="auto">
          <a:xfrm>
            <a:off x="4114800" y="2819400"/>
            <a:ext cx="1122363" cy="638175"/>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3600" b="1" dirty="0">
                <a:solidFill>
                  <a:srgbClr val="FF9900"/>
                </a:solidFill>
                <a:effectLst>
                  <a:outerShdw blurRad="38100" dist="38100" dir="2700000" algn="tl">
                    <a:srgbClr val="C0C0C0"/>
                  </a:outerShdw>
                </a:effectLst>
                <a:ea typeface="MS Gothic" panose="020B0609070205080204" pitchFamily="49" charset="-128"/>
              </a:rPr>
              <a:t>17år</a:t>
            </a:r>
          </a:p>
        </p:txBody>
      </p:sp>
      <p:sp>
        <p:nvSpPr>
          <p:cNvPr id="39961" name="Line 25">
            <a:extLst>
              <a:ext uri="{FF2B5EF4-FFF2-40B4-BE49-F238E27FC236}">
                <a16:creationId xmlns:a16="http://schemas.microsoft.com/office/drawing/2014/main" id="{3DC54B92-16A0-1140-BE91-7652A2915E11}"/>
              </a:ext>
            </a:extLst>
          </p:cNvPr>
          <p:cNvSpPr>
            <a:spLocks noChangeShapeType="1"/>
          </p:cNvSpPr>
          <p:nvPr/>
        </p:nvSpPr>
        <p:spPr bwMode="auto">
          <a:xfrm flipV="1">
            <a:off x="5105400" y="38862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27" name="Text Box 26">
            <a:extLst>
              <a:ext uri="{FF2B5EF4-FFF2-40B4-BE49-F238E27FC236}">
                <a16:creationId xmlns:a16="http://schemas.microsoft.com/office/drawing/2014/main" id="{3D805AA9-4883-8C41-85A3-F0912A327EDD}"/>
              </a:ext>
            </a:extLst>
          </p:cNvPr>
          <p:cNvSpPr txBox="1">
            <a:spLocks noChangeArrowheads="1"/>
          </p:cNvSpPr>
          <p:nvPr/>
        </p:nvSpPr>
        <p:spPr bwMode="auto">
          <a:xfrm>
            <a:off x="4040188" y="5148263"/>
            <a:ext cx="1876425" cy="533400"/>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200" b="1" dirty="0">
                <a:solidFill>
                  <a:srgbClr val="000000"/>
                </a:solidFill>
                <a:effectLst>
                  <a:outerShdw blurRad="38100" dist="38100" dir="2700000" algn="tl">
                    <a:srgbClr val="C0C0C0"/>
                  </a:outerShdw>
                </a:effectLst>
                <a:ea typeface="MS Gothic" panose="020B0609070205080204" pitchFamily="49" charset="-128"/>
              </a:rPr>
              <a:t>Söker första gången hjälp</a:t>
            </a:r>
          </a:p>
          <a:p>
            <a:pPr algn="ctr">
              <a:spcBef>
                <a:spcPct val="20000"/>
              </a:spcBef>
              <a:buClr>
                <a:srgbClr val="000000"/>
              </a:buClr>
              <a:buSzPct val="100000"/>
              <a:buFont typeface="Times New Roman" panose="02020603050405020304" pitchFamily="18" charset="0"/>
              <a:buNone/>
              <a:defRPr/>
            </a:pPr>
            <a:r>
              <a:rPr lang="sv-SE" altLang="sv-SE" sz="1400" b="1" dirty="0">
                <a:solidFill>
                  <a:srgbClr val="000000"/>
                </a:solidFill>
                <a:effectLst>
                  <a:outerShdw blurRad="38100" dist="38100" dir="2700000" algn="tl">
                    <a:srgbClr val="C0C0C0"/>
                  </a:outerShdw>
                </a:effectLst>
                <a:ea typeface="MS Gothic" panose="020B0609070205080204" pitchFamily="49" charset="-128"/>
              </a:rPr>
              <a:t>24år</a:t>
            </a:r>
          </a:p>
        </p:txBody>
      </p:sp>
      <p:sp>
        <p:nvSpPr>
          <p:cNvPr id="28" name="Text Box 27">
            <a:extLst>
              <a:ext uri="{FF2B5EF4-FFF2-40B4-BE49-F238E27FC236}">
                <a16:creationId xmlns:a16="http://schemas.microsoft.com/office/drawing/2014/main" id="{30122D7D-0C81-E14A-A5BF-B5B6DA0F4CF6}"/>
              </a:ext>
            </a:extLst>
          </p:cNvPr>
          <p:cNvSpPr txBox="1">
            <a:spLocks noChangeArrowheads="1"/>
          </p:cNvSpPr>
          <p:nvPr/>
        </p:nvSpPr>
        <p:spPr bwMode="auto">
          <a:xfrm>
            <a:off x="519113" y="4471988"/>
            <a:ext cx="180975" cy="1003300"/>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charset="0"/>
              <a:buNone/>
              <a:defRPr/>
            </a:pPr>
            <a:endParaRPr lang="sv-SE" sz="6000" b="1">
              <a:solidFill>
                <a:srgbClr val="FFFFFF"/>
              </a:solidFill>
              <a:effectLst>
                <a:outerShdw blurRad="38100" dist="38100" dir="2700000" algn="tl">
                  <a:srgbClr val="DDDDDD"/>
                </a:outerShdw>
              </a:effectLst>
              <a:latin typeface="Times New Roman" charset="0"/>
              <a:ea typeface="+mn-ea"/>
            </a:endParaRPr>
          </a:p>
        </p:txBody>
      </p:sp>
      <p:sp>
        <p:nvSpPr>
          <p:cNvPr id="29" name="Text Box 28">
            <a:extLst>
              <a:ext uri="{FF2B5EF4-FFF2-40B4-BE49-F238E27FC236}">
                <a16:creationId xmlns:a16="http://schemas.microsoft.com/office/drawing/2014/main" id="{33A49F83-75E6-5C45-A2CB-717CCDDE1662}"/>
              </a:ext>
            </a:extLst>
          </p:cNvPr>
          <p:cNvSpPr txBox="1">
            <a:spLocks noChangeArrowheads="1"/>
          </p:cNvSpPr>
          <p:nvPr/>
        </p:nvSpPr>
        <p:spPr bwMode="auto">
          <a:xfrm>
            <a:off x="519113" y="4471988"/>
            <a:ext cx="180975" cy="1003300"/>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charset="0"/>
              <a:buNone/>
              <a:defRPr/>
            </a:pPr>
            <a:endParaRPr lang="sv-SE" sz="6000" b="1">
              <a:solidFill>
                <a:srgbClr val="FFFFFF"/>
              </a:solidFill>
              <a:effectLst>
                <a:outerShdw blurRad="38100" dist="38100" dir="2700000" algn="tl">
                  <a:srgbClr val="DDDDDD"/>
                </a:outerShdw>
              </a:effectLst>
              <a:latin typeface="Times New Roman" charset="0"/>
              <a:ea typeface="+mn-ea"/>
            </a:endParaRPr>
          </a:p>
        </p:txBody>
      </p:sp>
      <p:sp>
        <p:nvSpPr>
          <p:cNvPr id="39965" name="Line 29">
            <a:extLst>
              <a:ext uri="{FF2B5EF4-FFF2-40B4-BE49-F238E27FC236}">
                <a16:creationId xmlns:a16="http://schemas.microsoft.com/office/drawing/2014/main" id="{1BC7D6A6-E740-8841-A7CC-1DE72AFA4D91}"/>
              </a:ext>
            </a:extLst>
          </p:cNvPr>
          <p:cNvSpPr>
            <a:spLocks noChangeShapeType="1"/>
          </p:cNvSpPr>
          <p:nvPr/>
        </p:nvSpPr>
        <p:spPr bwMode="auto">
          <a:xfrm flipV="1">
            <a:off x="5867400" y="43434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sv-SE"/>
          </a:p>
        </p:txBody>
      </p:sp>
      <p:sp>
        <p:nvSpPr>
          <p:cNvPr id="31" name="Text Box 30">
            <a:extLst>
              <a:ext uri="{FF2B5EF4-FFF2-40B4-BE49-F238E27FC236}">
                <a16:creationId xmlns:a16="http://schemas.microsoft.com/office/drawing/2014/main" id="{5BA5C47A-C4D1-0347-BAAC-D0DDFD6231A5}"/>
              </a:ext>
            </a:extLst>
          </p:cNvPr>
          <p:cNvSpPr txBox="1">
            <a:spLocks noChangeArrowheads="1"/>
          </p:cNvSpPr>
          <p:nvPr/>
        </p:nvSpPr>
        <p:spPr bwMode="auto">
          <a:xfrm>
            <a:off x="5105400" y="4648200"/>
            <a:ext cx="1262063" cy="533400"/>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200" b="1" dirty="0">
                <a:solidFill>
                  <a:srgbClr val="000000"/>
                </a:solidFill>
                <a:effectLst>
                  <a:outerShdw blurRad="38100" dist="38100" dir="2700000" algn="tl">
                    <a:srgbClr val="C0C0C0"/>
                  </a:outerShdw>
                </a:effectLst>
                <a:ea typeface="MS Gothic" panose="020B0609070205080204" pitchFamily="49" charset="-128"/>
              </a:rPr>
              <a:t>Korrekt diagnos</a:t>
            </a:r>
          </a:p>
          <a:p>
            <a:pPr algn="ctr">
              <a:spcBef>
                <a:spcPct val="20000"/>
              </a:spcBef>
              <a:buClr>
                <a:srgbClr val="000000"/>
              </a:buClr>
              <a:buSzPct val="100000"/>
              <a:buFont typeface="Times New Roman" panose="02020603050405020304" pitchFamily="18" charset="0"/>
              <a:buNone/>
              <a:defRPr/>
            </a:pPr>
            <a:r>
              <a:rPr lang="sv-SE" altLang="sv-SE" sz="1400" b="1" dirty="0">
                <a:solidFill>
                  <a:srgbClr val="000000"/>
                </a:solidFill>
                <a:effectLst>
                  <a:outerShdw blurRad="38100" dist="38100" dir="2700000" algn="tl">
                    <a:srgbClr val="C0C0C0"/>
                  </a:outerShdw>
                </a:effectLst>
                <a:ea typeface="MS Gothic" panose="020B0609070205080204" pitchFamily="49" charset="-128"/>
              </a:rPr>
              <a:t>30år</a:t>
            </a:r>
            <a:endParaRPr lang="sv-SE" altLang="sv-SE" sz="1200" b="1" dirty="0">
              <a:solidFill>
                <a:srgbClr val="000000"/>
              </a:solidFill>
              <a:effectLst>
                <a:outerShdw blurRad="38100" dist="38100" dir="2700000" algn="tl">
                  <a:srgbClr val="C0C0C0"/>
                </a:outerShdw>
              </a:effectLst>
              <a:ea typeface="MS Gothic" panose="020B0609070205080204" pitchFamily="49" charset="-128"/>
            </a:endParaRPr>
          </a:p>
          <a:p>
            <a:pPr algn="ctr">
              <a:spcBef>
                <a:spcPct val="20000"/>
              </a:spcBef>
              <a:buClr>
                <a:srgbClr val="000000"/>
              </a:buClr>
              <a:buSzPct val="100000"/>
              <a:buFont typeface="Times New Roman" panose="02020603050405020304" pitchFamily="18" charset="0"/>
              <a:buNone/>
              <a:defRPr/>
            </a:pPr>
            <a:endParaRPr lang="sv-SE" altLang="sv-SE" sz="1200" b="1" dirty="0">
              <a:effectLst>
                <a:outerShdw blurRad="38100" dist="38100" dir="2700000" algn="tl">
                  <a:srgbClr val="C0C0C0"/>
                </a:outerShdw>
              </a:effectLst>
              <a:ea typeface="MS Gothic" panose="020B0609070205080204" pitchFamily="49" charset="-128"/>
            </a:endParaRPr>
          </a:p>
        </p:txBody>
      </p:sp>
      <p:sp>
        <p:nvSpPr>
          <p:cNvPr id="32" name="Rectangle 31">
            <a:extLst>
              <a:ext uri="{FF2B5EF4-FFF2-40B4-BE49-F238E27FC236}">
                <a16:creationId xmlns:a16="http://schemas.microsoft.com/office/drawing/2014/main" id="{50A1FEE6-E1D0-3949-8649-153E0B23D5DE}"/>
              </a:ext>
            </a:extLst>
          </p:cNvPr>
          <p:cNvSpPr>
            <a:spLocks noChangeArrowheads="1"/>
          </p:cNvSpPr>
          <p:nvPr/>
        </p:nvSpPr>
        <p:spPr bwMode="auto">
          <a:xfrm>
            <a:off x="4252913" y="4049713"/>
            <a:ext cx="361950" cy="304800"/>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400" b="1">
                <a:solidFill>
                  <a:srgbClr val="000000"/>
                </a:solidFill>
                <a:effectLst>
                  <a:outerShdw blurRad="38100" dist="38100" dir="2700000" algn="tl">
                    <a:srgbClr val="C0C0C0"/>
                  </a:outerShdw>
                </a:effectLst>
                <a:ea typeface="MS Gothic" panose="020B0609070205080204" pitchFamily="49" charset="-128"/>
              </a:rPr>
              <a:t>20</a:t>
            </a:r>
          </a:p>
        </p:txBody>
      </p:sp>
      <p:sp>
        <p:nvSpPr>
          <p:cNvPr id="33" name="Text Box 32">
            <a:extLst>
              <a:ext uri="{FF2B5EF4-FFF2-40B4-BE49-F238E27FC236}">
                <a16:creationId xmlns:a16="http://schemas.microsoft.com/office/drawing/2014/main" id="{9E930738-6BEB-D942-AA7D-7312ACEF1507}"/>
              </a:ext>
            </a:extLst>
          </p:cNvPr>
          <p:cNvSpPr txBox="1">
            <a:spLocks noChangeArrowheads="1"/>
          </p:cNvSpPr>
          <p:nvPr/>
        </p:nvSpPr>
        <p:spPr bwMode="auto">
          <a:xfrm>
            <a:off x="6630988" y="6477000"/>
            <a:ext cx="1433512" cy="274638"/>
          </a:xfrm>
          <a:prstGeom prst="rect">
            <a:avLst/>
          </a:prstGeom>
          <a:noFill/>
          <a:ln w="12700">
            <a:noFill/>
            <a:miter lim="800000"/>
            <a:headEnd/>
            <a:tailEnd/>
          </a:ln>
          <a:effectLst/>
        </p:spPr>
        <p:txBody>
          <a:bodyPr wrap="none" lIns="90488" tIns="44450" rIns="90488" bIns="44450">
            <a:spAutoFit/>
          </a:bodyPr>
          <a:lstStyle/>
          <a:p>
            <a:pPr algn="ctr">
              <a:spcBef>
                <a:spcPct val="20000"/>
              </a:spcBef>
              <a:buClr>
                <a:srgbClr val="000000"/>
              </a:buClr>
              <a:buSzPct val="100000"/>
              <a:buFont typeface="Times New Roman" panose="02020603050405020304" pitchFamily="18" charset="0"/>
              <a:buNone/>
              <a:defRPr/>
            </a:pPr>
            <a:r>
              <a:rPr lang="sv-SE" altLang="sv-SE" sz="1200" b="1">
                <a:solidFill>
                  <a:srgbClr val="000000"/>
                </a:solidFill>
                <a:effectLst>
                  <a:outerShdw blurRad="38100" dist="38100" dir="2700000" algn="tl">
                    <a:srgbClr val="C0C0C0"/>
                  </a:outerShdw>
                </a:effectLst>
                <a:ea typeface="MS Gothic" panose="020B0609070205080204" pitchFamily="49" charset="-128"/>
              </a:rPr>
              <a:t>Hollander</a:t>
            </a:r>
            <a:r>
              <a:rPr lang="sv-SE" altLang="sv-SE" sz="1000" b="1">
                <a:solidFill>
                  <a:srgbClr val="000000"/>
                </a:solidFill>
                <a:effectLst>
                  <a:outerShdw blurRad="38100" dist="38100" dir="2700000" algn="tl">
                    <a:srgbClr val="C0C0C0"/>
                  </a:outerShdw>
                </a:effectLst>
                <a:ea typeface="MS Gothic" panose="020B0609070205080204" pitchFamily="49" charset="-128"/>
              </a:rPr>
              <a:t> et al, 1996</a:t>
            </a:r>
          </a:p>
        </p:txBody>
      </p:sp>
      <p:pic>
        <p:nvPicPr>
          <p:cNvPr id="3" name="Bildobjekt 2">
            <a:extLst>
              <a:ext uri="{FF2B5EF4-FFF2-40B4-BE49-F238E27FC236}">
                <a16:creationId xmlns:a16="http://schemas.microsoft.com/office/drawing/2014/main" id="{D6C4EB6D-0E33-F547-9EC1-D0C327054614}"/>
              </a:ext>
            </a:extLst>
          </p:cNvPr>
          <p:cNvPicPr>
            <a:picLocks noChangeAspect="1"/>
          </p:cNvPicPr>
          <p:nvPr/>
        </p:nvPicPr>
        <p:blipFill>
          <a:blip r:embed="rId2"/>
          <a:stretch>
            <a:fillRect/>
          </a:stretch>
        </p:blipFill>
        <p:spPr>
          <a:xfrm>
            <a:off x="26988" y="-41274"/>
            <a:ext cx="2999000" cy="6619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a:extLst>
              <a:ext uri="{FF2B5EF4-FFF2-40B4-BE49-F238E27FC236}">
                <a16:creationId xmlns:a16="http://schemas.microsoft.com/office/drawing/2014/main" id="{6264FE30-7158-9445-9F17-93DBF2111D23}"/>
              </a:ext>
            </a:extLst>
          </p:cNvPr>
          <p:cNvGraphicFramePr>
            <a:graphicFrameLocks noChangeAspect="1"/>
          </p:cNvGraphicFramePr>
          <p:nvPr/>
        </p:nvGraphicFramePr>
        <p:xfrm>
          <a:off x="5162550" y="2628900"/>
          <a:ext cx="3295650" cy="3314700"/>
        </p:xfrm>
        <a:graphic>
          <a:graphicData uri="http://schemas.openxmlformats.org/presentationml/2006/ole">
            <mc:AlternateContent xmlns:mc="http://schemas.openxmlformats.org/markup-compatibility/2006">
              <mc:Choice xmlns:v="urn:schemas-microsoft-com:vml" Requires="v">
                <p:oleObj r:id="rId3" imgW="10236200" imgH="10287000" progId="">
                  <p:embed/>
                </p:oleObj>
              </mc:Choice>
              <mc:Fallback>
                <p:oleObj r:id="rId3" imgW="10236200" imgH="10287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2628900"/>
                        <a:ext cx="3295650" cy="331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62" name="Rectangle 2">
            <a:extLst>
              <a:ext uri="{FF2B5EF4-FFF2-40B4-BE49-F238E27FC236}">
                <a16:creationId xmlns:a16="http://schemas.microsoft.com/office/drawing/2014/main" id="{9DE663C2-B8BC-1C49-B25D-F0FFE7F4CA84}"/>
              </a:ext>
            </a:extLst>
          </p:cNvPr>
          <p:cNvSpPr>
            <a:spLocks noGrp="1" noChangeArrowheads="1"/>
          </p:cNvSpPr>
          <p:nvPr>
            <p:ph type="title"/>
          </p:nvPr>
        </p:nvSpPr>
        <p:spPr>
          <a:xfrm>
            <a:off x="685800" y="1600200"/>
            <a:ext cx="7772400" cy="135731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3600" b="1" dirty="0">
                <a:latin typeface="Arial" panose="020B0604020202020204" pitchFamily="34" charset="0"/>
                <a:ea typeface="ＭＳ Ｐゴシック" panose="020B0600070205080204" pitchFamily="34" charset="-128"/>
              </a:rPr>
              <a:t>Varför får man </a:t>
            </a:r>
            <a:r>
              <a:rPr lang="sv-SE" altLang="sv-SE" sz="3600" b="1" dirty="0" err="1">
                <a:latin typeface="Arial" panose="020B0604020202020204" pitchFamily="34" charset="0"/>
                <a:ea typeface="ＭＳ Ｐゴシック" panose="020B0600070205080204" pitchFamily="34" charset="-128"/>
              </a:rPr>
              <a:t>ocd</a:t>
            </a:r>
            <a:r>
              <a:rPr lang="sv-SE" altLang="sv-SE" sz="3600" b="1" dirty="0">
                <a:latin typeface="Arial" panose="020B0604020202020204" pitchFamily="34" charset="0"/>
                <a:ea typeface="ＭＳ Ｐゴシック" panose="020B0600070205080204" pitchFamily="34" charset="-128"/>
              </a:rPr>
              <a:t>?</a:t>
            </a:r>
            <a:br>
              <a:rPr lang="sv-SE" altLang="sv-SE" sz="3600" b="1" dirty="0">
                <a:latin typeface="Arial" panose="020B0604020202020204" pitchFamily="34" charset="0"/>
                <a:ea typeface="ＭＳ Ｐゴシック" panose="020B0600070205080204" pitchFamily="34" charset="-128"/>
              </a:rPr>
            </a:br>
            <a:endParaRPr lang="sv-SE" altLang="sv-SE" sz="3600" b="1" dirty="0">
              <a:latin typeface="Arial" panose="020B0604020202020204" pitchFamily="34" charset="0"/>
              <a:ea typeface="ＭＳ Ｐゴシック" panose="020B0600070205080204" pitchFamily="34" charset="-128"/>
            </a:endParaRPr>
          </a:p>
        </p:txBody>
      </p:sp>
      <p:sp>
        <p:nvSpPr>
          <p:cNvPr id="40963" name="Rectangle 3">
            <a:extLst>
              <a:ext uri="{FF2B5EF4-FFF2-40B4-BE49-F238E27FC236}">
                <a16:creationId xmlns:a16="http://schemas.microsoft.com/office/drawing/2014/main" id="{134AB403-21F0-E145-BCEB-171C1CBE5C9C}"/>
              </a:ext>
            </a:extLst>
          </p:cNvPr>
          <p:cNvSpPr>
            <a:spLocks noGrp="1" noChangeArrowheads="1"/>
          </p:cNvSpPr>
          <p:nvPr>
            <p:ph type="subTitle" idx="4294967295"/>
          </p:nvPr>
        </p:nvSpPr>
        <p:spPr>
          <a:xfrm>
            <a:off x="1905000" y="2819400"/>
            <a:ext cx="6781800" cy="3668713"/>
          </a:xfrm>
        </p:spPr>
        <p:txBody>
          <a:bodyPr/>
          <a:lstStyle/>
          <a:p>
            <a:pPr marL="0" indent="0">
              <a:spcBef>
                <a:spcPts val="7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Ärftligt (ångestsårbarhet)</a:t>
            </a:r>
          </a:p>
          <a:p>
            <a:pPr marL="0" indent="0">
              <a:spcBef>
                <a:spcPts val="675"/>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a:t>
            </a:r>
            <a:r>
              <a:rPr lang="sv-SE" altLang="sv-SE" sz="2700" dirty="0">
                <a:latin typeface="Arial" panose="020B0604020202020204" pitchFamily="34" charset="0"/>
                <a:ea typeface="ＭＳ Ｐゴシック" panose="020B0600070205080204" pitchFamily="34" charset="-128"/>
              </a:rPr>
              <a:t>Obalans i hjärnans signalsubstanssystem</a:t>
            </a:r>
          </a:p>
          <a:p>
            <a:pPr marL="0" indent="0">
              <a:spcBef>
                <a:spcPts val="7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Biologiska</a:t>
            </a:r>
          </a:p>
          <a:p>
            <a:pPr marL="0" indent="0">
              <a:spcBef>
                <a:spcPts val="7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Neuropsykiatriska</a:t>
            </a:r>
          </a:p>
          <a:p>
            <a:pPr marL="0" indent="0">
              <a:spcBef>
                <a:spcPts val="7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Psykologiska </a:t>
            </a:r>
          </a:p>
          <a:p>
            <a:pPr marL="0" indent="0">
              <a:spcBef>
                <a:spcPts val="7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Infektionsutlöst (streptokocker)</a:t>
            </a:r>
          </a:p>
          <a:p>
            <a:pPr marL="0" indent="0">
              <a:spcBef>
                <a:spcPts val="7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v-SE" altLang="sv-SE" sz="2800" dirty="0">
              <a:latin typeface="Arial" panose="020B0604020202020204" pitchFamily="34" charset="0"/>
              <a:ea typeface="ＭＳ Ｐゴシック" panose="020B0600070205080204" pitchFamily="34" charset="-128"/>
            </a:endParaRPr>
          </a:p>
          <a:p>
            <a:pPr marL="0" indent="0" algn="ctr">
              <a:spcBef>
                <a:spcPts val="7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v-SE" altLang="sv-SE" sz="2800" dirty="0">
              <a:latin typeface="Arial" panose="020B0604020202020204" pitchFamily="34" charset="0"/>
              <a:ea typeface="ＭＳ Ｐゴシック" panose="020B0600070205080204" pitchFamily="34" charset="-128"/>
            </a:endParaRPr>
          </a:p>
        </p:txBody>
      </p:sp>
      <p:sp>
        <p:nvSpPr>
          <p:cNvPr id="40964" name="Text Box 5">
            <a:extLst>
              <a:ext uri="{FF2B5EF4-FFF2-40B4-BE49-F238E27FC236}">
                <a16:creationId xmlns:a16="http://schemas.microsoft.com/office/drawing/2014/main" id="{C5A9C8F0-F07F-964D-BF28-B0F6B351E460}"/>
              </a:ext>
            </a:extLst>
          </p:cNvPr>
          <p:cNvSpPr txBox="1">
            <a:spLocks noChangeArrowheads="1"/>
          </p:cNvSpPr>
          <p:nvPr/>
        </p:nvSpPr>
        <p:spPr bwMode="auto">
          <a:xfrm>
            <a:off x="8077200" y="6400800"/>
            <a:ext cx="3825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625"/>
              </a:spcBef>
              <a:buFont typeface="Times New Roman" panose="02020603050405020304" pitchFamily="18" charset="0"/>
              <a:buNone/>
            </a:pPr>
            <a:r>
              <a:rPr lang="sv-SE" altLang="sv-SE" sz="1000" b="1">
                <a:latin typeface="Arial" panose="020B0604020202020204" pitchFamily="34" charset="0"/>
              </a:rPr>
              <a:t>10</a:t>
            </a:r>
          </a:p>
        </p:txBody>
      </p:sp>
      <p:sp>
        <p:nvSpPr>
          <p:cNvPr id="40965" name="Line 6">
            <a:extLst>
              <a:ext uri="{FF2B5EF4-FFF2-40B4-BE49-F238E27FC236}">
                <a16:creationId xmlns:a16="http://schemas.microsoft.com/office/drawing/2014/main" id="{6E452F3A-9654-B941-BCF1-474A74FCC099}"/>
              </a:ext>
            </a:extLst>
          </p:cNvPr>
          <p:cNvSpPr>
            <a:spLocks noChangeShapeType="1"/>
          </p:cNvSpPr>
          <p:nvPr/>
        </p:nvSpPr>
        <p:spPr bwMode="auto">
          <a:xfrm>
            <a:off x="1676400" y="25908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40966" name="Line 7">
            <a:extLst>
              <a:ext uri="{FF2B5EF4-FFF2-40B4-BE49-F238E27FC236}">
                <a16:creationId xmlns:a16="http://schemas.microsoft.com/office/drawing/2014/main" id="{98C559F1-E3FF-0D43-A005-DC84EDDE9E7F}"/>
              </a:ext>
            </a:extLst>
          </p:cNvPr>
          <p:cNvSpPr>
            <a:spLocks noChangeShapeType="1"/>
          </p:cNvSpPr>
          <p:nvPr/>
        </p:nvSpPr>
        <p:spPr bwMode="auto">
          <a:xfrm>
            <a:off x="1676400" y="60960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40967" name="Text Box 8">
            <a:extLst>
              <a:ext uri="{FF2B5EF4-FFF2-40B4-BE49-F238E27FC236}">
                <a16:creationId xmlns:a16="http://schemas.microsoft.com/office/drawing/2014/main" id="{252EE3E5-0B80-7B40-8B8F-C697BDBE4E0D}"/>
              </a:ext>
            </a:extLst>
          </p:cNvPr>
          <p:cNvSpPr txBox="1">
            <a:spLocks noChangeArrowheads="1"/>
          </p:cNvSpPr>
          <p:nvPr/>
        </p:nvSpPr>
        <p:spPr bwMode="auto">
          <a:xfrm rot="-5460000">
            <a:off x="-646906" y="5771356"/>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4" name="Bildobjekt 3">
            <a:extLst>
              <a:ext uri="{FF2B5EF4-FFF2-40B4-BE49-F238E27FC236}">
                <a16:creationId xmlns:a16="http://schemas.microsoft.com/office/drawing/2014/main" id="{C7342AA3-7E0D-C341-BC55-DB83DDCE165C}"/>
              </a:ext>
            </a:extLst>
          </p:cNvPr>
          <p:cNvPicPr>
            <a:picLocks noChangeAspect="1"/>
          </p:cNvPicPr>
          <p:nvPr/>
        </p:nvPicPr>
        <p:blipFill>
          <a:blip r:embed="rId5"/>
          <a:stretch>
            <a:fillRect/>
          </a:stretch>
        </p:blipFill>
        <p:spPr>
          <a:xfrm>
            <a:off x="238919" y="57003"/>
            <a:ext cx="2777776" cy="56368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2">
            <a:extLst>
              <a:ext uri="{FF2B5EF4-FFF2-40B4-BE49-F238E27FC236}">
                <a16:creationId xmlns:a16="http://schemas.microsoft.com/office/drawing/2014/main" id="{A2687359-07F9-644D-8005-A331B94EA2F2}"/>
              </a:ext>
            </a:extLst>
          </p:cNvPr>
          <p:cNvGraphicFramePr>
            <a:graphicFrameLocks noChangeAspect="1"/>
          </p:cNvGraphicFramePr>
          <p:nvPr/>
        </p:nvGraphicFramePr>
        <p:xfrm>
          <a:off x="5486400" y="4038600"/>
          <a:ext cx="2232025" cy="2438400"/>
        </p:xfrm>
        <a:graphic>
          <a:graphicData uri="http://schemas.openxmlformats.org/presentationml/2006/ole">
            <mc:AlternateContent xmlns:mc="http://schemas.openxmlformats.org/markup-compatibility/2006">
              <mc:Choice xmlns:v="urn:schemas-microsoft-com:vml" Requires="v">
                <p:oleObj name="Dokument" r:id="rId3" imgW="34518600" imgH="37706300" progId="Word.Document.8">
                  <p:embed/>
                </p:oleObj>
              </mc:Choice>
              <mc:Fallback>
                <p:oleObj name="Dokument" r:id="rId3" imgW="34518600" imgH="377063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38600"/>
                        <a:ext cx="2232025"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0" name="Rectangle 2">
            <a:extLst>
              <a:ext uri="{FF2B5EF4-FFF2-40B4-BE49-F238E27FC236}">
                <a16:creationId xmlns:a16="http://schemas.microsoft.com/office/drawing/2014/main" id="{4C5AD87E-1487-EC44-BC0E-3A6575E3FB62}"/>
              </a:ext>
            </a:extLst>
          </p:cNvPr>
          <p:cNvSpPr>
            <a:spLocks noGrp="1" noChangeArrowheads="1"/>
          </p:cNvSpPr>
          <p:nvPr>
            <p:ph type="title"/>
          </p:nvPr>
        </p:nvSpPr>
        <p:spPr>
          <a:xfrm>
            <a:off x="298275" y="1329858"/>
            <a:ext cx="7772400" cy="139541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3600" b="1" dirty="0">
                <a:latin typeface="Arial" panose="020B0604020202020204" pitchFamily="34" charset="0"/>
                <a:ea typeface="ＭＳ Ｐゴシック" panose="020B0600070205080204" pitchFamily="34" charset="-128"/>
              </a:rPr>
              <a:t>Hur behandlas </a:t>
            </a:r>
            <a:r>
              <a:rPr lang="sv-SE" altLang="sv-SE" sz="3600" b="1" dirty="0" err="1">
                <a:latin typeface="Arial" panose="020B0604020202020204" pitchFamily="34" charset="0"/>
                <a:ea typeface="ＭＳ Ｐゴシック" panose="020B0600070205080204" pitchFamily="34" charset="-128"/>
              </a:rPr>
              <a:t>ocd</a:t>
            </a:r>
            <a:r>
              <a:rPr lang="sv-SE" altLang="sv-SE" sz="3600" b="1" dirty="0">
                <a:latin typeface="Arial" panose="020B0604020202020204" pitchFamily="34" charset="0"/>
                <a:ea typeface="ＭＳ Ｐゴシック" panose="020B0600070205080204" pitchFamily="34" charset="-128"/>
              </a:rPr>
              <a:t>?</a:t>
            </a:r>
            <a:br>
              <a:rPr lang="sv-SE" altLang="sv-SE" sz="3600" b="1" dirty="0">
                <a:latin typeface="Arial" panose="020B0604020202020204" pitchFamily="34" charset="0"/>
                <a:ea typeface="ＭＳ Ｐゴシック" panose="020B0600070205080204" pitchFamily="34" charset="-128"/>
              </a:rPr>
            </a:br>
            <a:endParaRPr lang="sv-SE" altLang="sv-SE" sz="3600" b="1" dirty="0">
              <a:latin typeface="Arial" panose="020B0604020202020204" pitchFamily="34" charset="0"/>
              <a:ea typeface="ＭＳ Ｐゴシック" panose="020B0600070205080204" pitchFamily="34" charset="-128"/>
            </a:endParaRPr>
          </a:p>
        </p:txBody>
      </p:sp>
      <p:sp>
        <p:nvSpPr>
          <p:cNvPr id="43011" name="Text Box 4">
            <a:extLst>
              <a:ext uri="{FF2B5EF4-FFF2-40B4-BE49-F238E27FC236}">
                <a16:creationId xmlns:a16="http://schemas.microsoft.com/office/drawing/2014/main" id="{5CB39E52-FF94-BE4F-B51B-E44A069531D9}"/>
              </a:ext>
            </a:extLst>
          </p:cNvPr>
          <p:cNvSpPr txBox="1">
            <a:spLocks noChangeArrowheads="1"/>
          </p:cNvSpPr>
          <p:nvPr/>
        </p:nvSpPr>
        <p:spPr bwMode="auto">
          <a:xfrm>
            <a:off x="8077200" y="6384925"/>
            <a:ext cx="3825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625"/>
              </a:spcBef>
              <a:buFont typeface="Times New Roman" panose="02020603050405020304" pitchFamily="18" charset="0"/>
              <a:buNone/>
            </a:pPr>
            <a:r>
              <a:rPr lang="sv-SE" altLang="sv-SE" sz="1000" b="1">
                <a:latin typeface="Arial" panose="020B0604020202020204" pitchFamily="34" charset="0"/>
              </a:rPr>
              <a:t>13</a:t>
            </a:r>
          </a:p>
        </p:txBody>
      </p:sp>
      <p:sp>
        <p:nvSpPr>
          <p:cNvPr id="43012" name="Line 5">
            <a:extLst>
              <a:ext uri="{FF2B5EF4-FFF2-40B4-BE49-F238E27FC236}">
                <a16:creationId xmlns:a16="http://schemas.microsoft.com/office/drawing/2014/main" id="{6C35D720-85EA-5D40-BF72-27B07A09D4A7}"/>
              </a:ext>
            </a:extLst>
          </p:cNvPr>
          <p:cNvSpPr>
            <a:spLocks noChangeShapeType="1"/>
          </p:cNvSpPr>
          <p:nvPr/>
        </p:nvSpPr>
        <p:spPr bwMode="auto">
          <a:xfrm>
            <a:off x="1676400" y="23622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43013" name="Line 6">
            <a:extLst>
              <a:ext uri="{FF2B5EF4-FFF2-40B4-BE49-F238E27FC236}">
                <a16:creationId xmlns:a16="http://schemas.microsoft.com/office/drawing/2014/main" id="{1BEB4B15-EEC1-BF42-AE42-7A0EE30AE467}"/>
              </a:ext>
            </a:extLst>
          </p:cNvPr>
          <p:cNvSpPr>
            <a:spLocks noChangeShapeType="1"/>
          </p:cNvSpPr>
          <p:nvPr/>
        </p:nvSpPr>
        <p:spPr bwMode="auto">
          <a:xfrm>
            <a:off x="1676400" y="60960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43014" name="Rectangle 7">
            <a:extLst>
              <a:ext uri="{FF2B5EF4-FFF2-40B4-BE49-F238E27FC236}">
                <a16:creationId xmlns:a16="http://schemas.microsoft.com/office/drawing/2014/main" id="{F165BDA5-64F5-E744-BA7E-73F653D4B4E7}"/>
              </a:ext>
            </a:extLst>
          </p:cNvPr>
          <p:cNvSpPr>
            <a:spLocks noChangeArrowheads="1"/>
          </p:cNvSpPr>
          <p:nvPr/>
        </p:nvSpPr>
        <p:spPr bwMode="auto">
          <a:xfrm>
            <a:off x="1679575" y="4876800"/>
            <a:ext cx="3243263"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spcAft>
                <a:spcPts val="200"/>
              </a:spcAft>
              <a:buFont typeface="Times New Roman" panose="02020603050405020304" pitchFamily="18" charset="0"/>
              <a:buNone/>
            </a:pPr>
            <a:r>
              <a:rPr lang="sv-SE" altLang="sv-SE" dirty="0">
                <a:latin typeface="Arial" panose="020B0604020202020204" pitchFamily="34" charset="0"/>
              </a:rPr>
              <a:t>Psykiatrin:</a:t>
            </a:r>
          </a:p>
          <a:p>
            <a:pPr>
              <a:spcBef>
                <a:spcPct val="0"/>
              </a:spcBef>
              <a:spcAft>
                <a:spcPts val="200"/>
              </a:spcAft>
              <a:buFont typeface="Times New Roman" panose="02020603050405020304" pitchFamily="18" charset="0"/>
              <a:buNone/>
            </a:pPr>
            <a:r>
              <a:rPr lang="sv-SE" altLang="sv-SE" sz="2800" dirty="0">
                <a:latin typeface="Arial" panose="020B0604020202020204" pitchFamily="34" charset="0"/>
              </a:rPr>
              <a:t>Helhetsbehandling</a:t>
            </a:r>
            <a:r>
              <a:rPr lang="sv-SE" altLang="sv-SE" dirty="0">
                <a:latin typeface="Arial" panose="020B0604020202020204" pitchFamily="34" charset="0"/>
              </a:rPr>
              <a:t> </a:t>
            </a:r>
          </a:p>
        </p:txBody>
      </p:sp>
      <p:sp>
        <p:nvSpPr>
          <p:cNvPr id="43015" name="Rectangle 8">
            <a:extLst>
              <a:ext uri="{FF2B5EF4-FFF2-40B4-BE49-F238E27FC236}">
                <a16:creationId xmlns:a16="http://schemas.microsoft.com/office/drawing/2014/main" id="{3F051397-1B5E-CD49-8B83-A83E2423884A}"/>
              </a:ext>
            </a:extLst>
          </p:cNvPr>
          <p:cNvSpPr>
            <a:spLocks noGrp="1" noChangeArrowheads="1"/>
          </p:cNvSpPr>
          <p:nvPr>
            <p:ph type="subTitle" idx="4294967295"/>
          </p:nvPr>
        </p:nvSpPr>
        <p:spPr>
          <a:xfrm>
            <a:off x="1447800" y="2743200"/>
            <a:ext cx="7467600" cy="1762125"/>
          </a:xfrm>
        </p:spPr>
        <p:txBody>
          <a:bodyPr/>
          <a:lstStyle/>
          <a:p>
            <a:pPr marL="0" indent="0">
              <a:spcBef>
                <a:spcPts val="500"/>
              </a:spcBef>
              <a:spcAft>
                <a:spcPts val="125"/>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Läkemedel </a:t>
            </a:r>
            <a:r>
              <a:rPr lang="sv-SE" altLang="sv-SE" sz="2000" dirty="0">
                <a:latin typeface="Arial" panose="020B0604020202020204" pitchFamily="34" charset="0"/>
                <a:ea typeface="ＭＳ Ｐゴシック" panose="020B0600070205080204" pitchFamily="34" charset="-128"/>
              </a:rPr>
              <a:t>(balansera hjärnans kemi, SSRI)</a:t>
            </a:r>
          </a:p>
          <a:p>
            <a:pPr marL="0" indent="0">
              <a:spcAft>
                <a:spcPts val="2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KBT </a:t>
            </a:r>
            <a:r>
              <a:rPr lang="sv-SE" altLang="sv-SE" sz="2000" dirty="0">
                <a:latin typeface="Arial" panose="020B0604020202020204" pitchFamily="34" charset="0"/>
                <a:ea typeface="ＭＳ Ｐゴシック" panose="020B0600070205080204" pitchFamily="34" charset="-128"/>
              </a:rPr>
              <a:t>(skapa nya tankemönster)</a:t>
            </a:r>
            <a:r>
              <a:rPr lang="sv-SE" altLang="sv-SE" dirty="0">
                <a:latin typeface="Arial" panose="020B0604020202020204" pitchFamily="34" charset="0"/>
                <a:ea typeface="ＭＳ Ｐゴシック" panose="020B0600070205080204" pitchFamily="34" charset="-128"/>
              </a:rPr>
              <a:t> </a:t>
            </a:r>
          </a:p>
          <a:p>
            <a:pPr marL="0" indent="0">
              <a:spcBef>
                <a:spcPts val="500"/>
              </a:spcBef>
              <a:spcAft>
                <a:spcPts val="125"/>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ERP </a:t>
            </a:r>
            <a:r>
              <a:rPr lang="sv-SE" altLang="sv-SE" sz="2000" dirty="0">
                <a:latin typeface="Arial" panose="020B0604020202020204" pitchFamily="34" charset="0"/>
                <a:ea typeface="ＭＳ Ｐゴシック" panose="020B0600070205080204" pitchFamily="34" charset="-128"/>
              </a:rPr>
              <a:t>(do the </a:t>
            </a:r>
            <a:r>
              <a:rPr lang="sv-SE" altLang="sv-SE" sz="2000" dirty="0" err="1">
                <a:latin typeface="Arial" panose="020B0604020202020204" pitchFamily="34" charset="0"/>
                <a:ea typeface="ＭＳ Ｐゴシック" panose="020B0600070205080204" pitchFamily="34" charset="-128"/>
              </a:rPr>
              <a:t>things</a:t>
            </a:r>
            <a:r>
              <a:rPr lang="sv-SE" altLang="sv-SE" sz="2000" dirty="0">
                <a:latin typeface="Arial" panose="020B0604020202020204" pitchFamily="34" charset="0"/>
                <a:ea typeface="ＭＳ Ｐゴシック" panose="020B0600070205080204" pitchFamily="34" charset="-128"/>
              </a:rPr>
              <a:t> </a:t>
            </a:r>
            <a:r>
              <a:rPr lang="sv-SE" altLang="sv-SE" sz="2000" dirty="0" err="1">
                <a:latin typeface="Arial" panose="020B0604020202020204" pitchFamily="34" charset="0"/>
                <a:ea typeface="ＭＳ Ｐゴシック" panose="020B0600070205080204" pitchFamily="34" charset="-128"/>
              </a:rPr>
              <a:t>you</a:t>
            </a:r>
            <a:r>
              <a:rPr lang="sv-SE" altLang="sv-SE" sz="2000" dirty="0">
                <a:latin typeface="Arial" panose="020B0604020202020204" pitchFamily="34" charset="0"/>
                <a:ea typeface="ＭＳ Ｐゴシック" panose="020B0600070205080204" pitchFamily="34" charset="-128"/>
              </a:rPr>
              <a:t> </a:t>
            </a:r>
            <a:r>
              <a:rPr lang="sv-SE" altLang="sv-SE" sz="2000" dirty="0" err="1">
                <a:latin typeface="Arial" panose="020B0604020202020204" pitchFamily="34" charset="0"/>
                <a:ea typeface="ＭＳ Ｐゴシック" panose="020B0600070205080204" pitchFamily="34" charset="-128"/>
              </a:rPr>
              <a:t>fear</a:t>
            </a:r>
            <a:r>
              <a:rPr lang="sv-SE" altLang="sv-SE" sz="2000" dirty="0">
                <a:latin typeface="Arial" panose="020B0604020202020204" pitchFamily="34" charset="0"/>
                <a:ea typeface="ＭＳ Ｐゴシック" panose="020B0600070205080204" pitchFamily="34" charset="-128"/>
              </a:rPr>
              <a:t> and the </a:t>
            </a:r>
            <a:r>
              <a:rPr lang="sv-SE" altLang="sv-SE" sz="2000" dirty="0" err="1">
                <a:latin typeface="Arial" panose="020B0604020202020204" pitchFamily="34" charset="0"/>
                <a:ea typeface="ＭＳ Ｐゴシック" panose="020B0600070205080204" pitchFamily="34" charset="-128"/>
              </a:rPr>
              <a:t>fear</a:t>
            </a:r>
            <a:r>
              <a:rPr lang="sv-SE" altLang="sv-SE" sz="2000" dirty="0">
                <a:latin typeface="Arial" panose="020B0604020202020204" pitchFamily="34" charset="0"/>
                <a:ea typeface="ＭＳ Ｐゴシック" panose="020B0600070205080204" pitchFamily="34" charset="-128"/>
              </a:rPr>
              <a:t> </a:t>
            </a:r>
            <a:r>
              <a:rPr lang="sv-SE" altLang="sv-SE" sz="2000" dirty="0" err="1">
                <a:latin typeface="Arial" panose="020B0604020202020204" pitchFamily="34" charset="0"/>
                <a:ea typeface="ＭＳ Ｐゴシック" panose="020B0600070205080204" pitchFamily="34" charset="-128"/>
              </a:rPr>
              <a:t>will</a:t>
            </a:r>
            <a:r>
              <a:rPr lang="sv-SE" altLang="sv-SE" sz="2000" dirty="0">
                <a:latin typeface="Arial" panose="020B0604020202020204" pitchFamily="34" charset="0"/>
                <a:ea typeface="ＭＳ Ｐゴシック" panose="020B0600070205080204" pitchFamily="34" charset="-128"/>
              </a:rPr>
              <a:t> </a:t>
            </a:r>
            <a:r>
              <a:rPr lang="sv-SE" altLang="sv-SE" sz="2000" dirty="0" err="1">
                <a:latin typeface="Arial" panose="020B0604020202020204" pitchFamily="34" charset="0"/>
                <a:ea typeface="ＭＳ Ｐゴシック" panose="020B0600070205080204" pitchFamily="34" charset="-128"/>
              </a:rPr>
              <a:t>disappear</a:t>
            </a:r>
            <a:r>
              <a:rPr lang="sv-SE" altLang="sv-SE" sz="2000" dirty="0">
                <a:latin typeface="Arial" panose="020B0604020202020204" pitchFamily="34" charset="0"/>
                <a:ea typeface="ＭＳ Ｐゴシック" panose="020B0600070205080204" pitchFamily="34" charset="-128"/>
              </a:rPr>
              <a:t>)</a:t>
            </a:r>
          </a:p>
        </p:txBody>
      </p:sp>
      <p:sp>
        <p:nvSpPr>
          <p:cNvPr id="43016" name="Text Box 9">
            <a:extLst>
              <a:ext uri="{FF2B5EF4-FFF2-40B4-BE49-F238E27FC236}">
                <a16:creationId xmlns:a16="http://schemas.microsoft.com/office/drawing/2014/main" id="{D2EA3667-28F2-7A44-8A4A-4A6B13A1DA75}"/>
              </a:ext>
            </a:extLst>
          </p:cNvPr>
          <p:cNvSpPr txBox="1">
            <a:spLocks noChangeArrowheads="1"/>
          </p:cNvSpPr>
          <p:nvPr/>
        </p:nvSpPr>
        <p:spPr bwMode="auto">
          <a:xfrm rot="-5460000">
            <a:off x="-646906" y="5806281"/>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3" name="Bildobjekt 2">
            <a:extLst>
              <a:ext uri="{FF2B5EF4-FFF2-40B4-BE49-F238E27FC236}">
                <a16:creationId xmlns:a16="http://schemas.microsoft.com/office/drawing/2014/main" id="{077CF963-105A-D14E-9A64-8189AF830118}"/>
              </a:ext>
            </a:extLst>
          </p:cNvPr>
          <p:cNvPicPr>
            <a:picLocks noChangeAspect="1"/>
          </p:cNvPicPr>
          <p:nvPr/>
        </p:nvPicPr>
        <p:blipFill>
          <a:blip r:embed="rId5"/>
          <a:stretch>
            <a:fillRect/>
          </a:stretch>
        </p:blipFill>
        <p:spPr>
          <a:xfrm>
            <a:off x="162719" y="19124"/>
            <a:ext cx="3098883" cy="52955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ubrik 1">
            <a:extLst>
              <a:ext uri="{FF2B5EF4-FFF2-40B4-BE49-F238E27FC236}">
                <a16:creationId xmlns:a16="http://schemas.microsoft.com/office/drawing/2014/main" id="{FC9117C0-F1A4-3948-B07B-7A6891A9C964}"/>
              </a:ext>
            </a:extLst>
          </p:cNvPr>
          <p:cNvSpPr>
            <a:spLocks noGrp="1" noChangeArrowheads="1"/>
          </p:cNvSpPr>
          <p:nvPr>
            <p:ph type="title"/>
          </p:nvPr>
        </p:nvSpPr>
        <p:spPr>
          <a:xfrm>
            <a:off x="685800" y="764704"/>
            <a:ext cx="7772400" cy="1445096"/>
          </a:xfrm>
        </p:spPr>
        <p:txBody>
          <a:bodyPr/>
          <a:lstStyle/>
          <a:p>
            <a:pPr algn="l"/>
            <a:r>
              <a:rPr lang="sv-SE" altLang="sv-SE" sz="3600" b="1" dirty="0">
                <a:ea typeface="ＭＳ Ｐゴシック" panose="020B0600070205080204" pitchFamily="34" charset="-128"/>
              </a:rPr>
              <a:t>                  OCD förbundet             ideell verksamhet för personer med tvångssyndrom och deras anhöriga</a:t>
            </a:r>
            <a:br>
              <a:rPr lang="sv-SE" altLang="sv-SE" sz="3600" dirty="0">
                <a:ea typeface="ＭＳ Ｐゴシック" panose="020B0600070205080204" pitchFamily="34" charset="-128"/>
              </a:rPr>
            </a:br>
            <a:endParaRPr lang="sv-SE" altLang="sv-SE" sz="3600" dirty="0">
              <a:ea typeface="ＭＳ Ｐゴシック" panose="020B0600070205080204" pitchFamily="34" charset="-128"/>
            </a:endParaRPr>
          </a:p>
        </p:txBody>
      </p:sp>
      <p:sp>
        <p:nvSpPr>
          <p:cNvPr id="17410" name="Platshållare för innehåll 2">
            <a:extLst>
              <a:ext uri="{FF2B5EF4-FFF2-40B4-BE49-F238E27FC236}">
                <a16:creationId xmlns:a16="http://schemas.microsoft.com/office/drawing/2014/main" id="{B71D8C81-2254-2340-BB07-A49D8473A20C}"/>
              </a:ext>
            </a:extLst>
          </p:cNvPr>
          <p:cNvSpPr>
            <a:spLocks noGrp="1" noChangeArrowheads="1"/>
          </p:cNvSpPr>
          <p:nvPr>
            <p:ph idx="1"/>
          </p:nvPr>
        </p:nvSpPr>
        <p:spPr>
          <a:xfrm>
            <a:off x="685800" y="1916113"/>
            <a:ext cx="7770813" cy="4027487"/>
          </a:xfrm>
        </p:spPr>
        <p:txBody>
          <a:bodyPr/>
          <a:lstStyle/>
          <a:p>
            <a:r>
              <a:rPr lang="sv-SE" altLang="sv-SE" sz="2800" dirty="0">
                <a:ea typeface="ＭＳ Ｐゴシック" panose="020B0600070205080204" pitchFamily="34" charset="-128"/>
              </a:rPr>
              <a:t>Hemsida med fakta kring OCD</a:t>
            </a:r>
          </a:p>
          <a:p>
            <a:r>
              <a:rPr lang="sv-SE" altLang="sv-SE" sz="2800" dirty="0">
                <a:ea typeface="ＭＳ Ｐゴシック" panose="020B0600070205080204" pitchFamily="34" charset="-128"/>
              </a:rPr>
              <a:t>Utbildningar, kurser, stödgrupper, boendestödjare, sommarläger mm   </a:t>
            </a:r>
          </a:p>
          <a:p>
            <a:r>
              <a:rPr lang="sv-SE" altLang="sv-SE" sz="2800" dirty="0">
                <a:ea typeface="ＭＳ Ｐゴシック" panose="020B0600070205080204" pitchFamily="34" charset="-128"/>
              </a:rPr>
              <a:t>Medlemstidning, kunskapsblad, </a:t>
            </a:r>
            <a:r>
              <a:rPr lang="sv-SE" altLang="sv-SE" sz="2800" dirty="0" err="1">
                <a:ea typeface="ＭＳ Ｐゴシック" panose="020B0600070205080204" pitchFamily="34" charset="-128"/>
              </a:rPr>
              <a:t>OCDnet</a:t>
            </a:r>
            <a:endParaRPr lang="sv-SE" altLang="sv-SE" sz="2800" dirty="0">
              <a:ea typeface="ＭＳ Ｐゴシック" panose="020B0600070205080204" pitchFamily="34" charset="-128"/>
            </a:endParaRPr>
          </a:p>
          <a:p>
            <a:r>
              <a:rPr lang="sv-SE" altLang="sv-SE" sz="2800" dirty="0">
                <a:ea typeface="ＭＳ Ｐゴシック" panose="020B0600070205080204" pitchFamily="34" charset="-128"/>
              </a:rPr>
              <a:t>Självhjälpsmanualer </a:t>
            </a:r>
          </a:p>
          <a:p>
            <a:pPr marL="0" indent="0">
              <a:buNone/>
            </a:pPr>
            <a:r>
              <a:rPr lang="sv-SE" altLang="sv-SE" sz="2400" dirty="0">
                <a:ea typeface="ＭＳ Ｐゴシック" panose="020B0600070205080204" pitchFamily="34" charset="-128"/>
                <a:hlinkClick r:id="rId3"/>
              </a:rPr>
              <a:t>http://www.ocdforbundet.se</a:t>
            </a:r>
          </a:p>
          <a:p>
            <a:pPr marL="0" indent="0">
              <a:buNone/>
            </a:pPr>
            <a:r>
              <a:rPr lang="sv-SE" altLang="sv-SE" sz="2400" dirty="0">
                <a:ea typeface="ＭＳ Ｐゴシック" panose="020B0600070205080204" pitchFamily="34" charset="-128"/>
                <a:hlinkClick r:id="rId3"/>
              </a:rPr>
              <a:t>https://www.facebook.com/groups/527450040693542</a:t>
            </a:r>
          </a:p>
          <a:p>
            <a:pPr marL="0" indent="0">
              <a:buNone/>
            </a:pPr>
            <a:r>
              <a:rPr lang="sv-SE" altLang="sv-SE" sz="2400" dirty="0">
                <a:ea typeface="ＭＳ Ｐゴシック" panose="020B0600070205080204" pitchFamily="34" charset="-128"/>
                <a:hlinkClick r:id="rId3"/>
              </a:rPr>
              <a:t>http:www.internetpsykiatri.se/</a:t>
            </a:r>
            <a:endParaRPr lang="sv-SE" altLang="sv-SE" sz="2400" dirty="0">
              <a:ea typeface="ＭＳ Ｐゴシック" panose="020B0600070205080204" pitchFamily="34" charset="-128"/>
            </a:endParaRPr>
          </a:p>
          <a:p>
            <a:pPr marL="0" indent="0">
              <a:buNone/>
            </a:pPr>
            <a:endParaRPr lang="sv-SE" altLang="sv-SE" dirty="0">
              <a:ea typeface="ＭＳ Ｐゴシック" panose="020B0600070205080204" pitchFamily="34" charset="-128"/>
            </a:endParaRPr>
          </a:p>
        </p:txBody>
      </p:sp>
      <p:pic>
        <p:nvPicPr>
          <p:cNvPr id="2" name="Bildobjekt 1">
            <a:extLst>
              <a:ext uri="{FF2B5EF4-FFF2-40B4-BE49-F238E27FC236}">
                <a16:creationId xmlns:a16="http://schemas.microsoft.com/office/drawing/2014/main" id="{4F392EA3-AE07-314D-893C-C8A47AF1F58D}"/>
              </a:ext>
            </a:extLst>
          </p:cNvPr>
          <p:cNvPicPr>
            <a:picLocks noChangeAspect="1"/>
          </p:cNvPicPr>
          <p:nvPr/>
        </p:nvPicPr>
        <p:blipFill>
          <a:blip r:embed="rId4"/>
          <a:stretch>
            <a:fillRect/>
          </a:stretch>
        </p:blipFill>
        <p:spPr>
          <a:xfrm>
            <a:off x="179512" y="0"/>
            <a:ext cx="2808312" cy="5297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8F8B098-9F5A-3C43-A366-F7414C7833B9}"/>
              </a:ext>
            </a:extLst>
          </p:cNvPr>
          <p:cNvSpPr txBox="1">
            <a:spLocks noChangeArrowheads="1"/>
          </p:cNvSpPr>
          <p:nvPr/>
        </p:nvSpPr>
        <p:spPr bwMode="auto">
          <a:xfrm>
            <a:off x="1047750" y="334963"/>
            <a:ext cx="71818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
                <a:srgbClr val="000000"/>
              </a:buClr>
              <a:buSzPct val="100000"/>
              <a:buFont typeface="Times New Roman" panose="02020603050405020304" pitchFamily="18" charset="0"/>
              <a:buNone/>
            </a:pPr>
            <a:r>
              <a:rPr lang="sv-SE" altLang="sv-SE" sz="3600" dirty="0">
                <a:solidFill>
                  <a:srgbClr val="000000"/>
                </a:solidFill>
                <a:latin typeface="Arial" panose="020B0604020202020204" pitchFamily="34" charset="0"/>
              </a:rPr>
              <a:t>Vad säger Socialstyrelsens riktlinjer om OCD-behandling?</a:t>
            </a:r>
          </a:p>
        </p:txBody>
      </p:sp>
      <p:sp>
        <p:nvSpPr>
          <p:cNvPr id="45058" name="Rectangle 3">
            <a:extLst>
              <a:ext uri="{FF2B5EF4-FFF2-40B4-BE49-F238E27FC236}">
                <a16:creationId xmlns:a16="http://schemas.microsoft.com/office/drawing/2014/main" id="{D2A36E12-618F-0B4E-A75D-09D706DAE544}"/>
              </a:ext>
            </a:extLst>
          </p:cNvPr>
          <p:cNvSpPr txBox="1">
            <a:spLocks noChangeArrowheads="1"/>
          </p:cNvSpPr>
          <p:nvPr/>
        </p:nvSpPr>
        <p:spPr bwMode="auto">
          <a:xfrm>
            <a:off x="1047750" y="1660525"/>
            <a:ext cx="71913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6000"/>
              </a:lnSpc>
              <a:spcBef>
                <a:spcPts val="800"/>
              </a:spcBef>
              <a:buClr>
                <a:srgbClr val="000000"/>
              </a:buClr>
              <a:buSzPct val="100000"/>
            </a:pPr>
            <a:r>
              <a:rPr lang="sv-SE" altLang="sv-SE" sz="2600" dirty="0">
                <a:solidFill>
                  <a:srgbClr val="000000"/>
                </a:solidFill>
                <a:latin typeface="Arial" panose="020B0604020202020204" pitchFamily="34" charset="0"/>
              </a:rPr>
              <a:t>Vid medelsvårt till svårt tvångssyndrom bör hälso- och sjukvården erbjuda:</a:t>
            </a:r>
          </a:p>
          <a:p>
            <a:pPr>
              <a:lnSpc>
                <a:spcPct val="106000"/>
              </a:lnSpc>
              <a:spcBef>
                <a:spcPts val="800"/>
              </a:spcBef>
              <a:buClr>
                <a:srgbClr val="000000"/>
              </a:buClr>
              <a:buSzPct val="100000"/>
              <a:buFontTx/>
              <a:buChar char="•"/>
            </a:pPr>
            <a:r>
              <a:rPr lang="sv-SE" altLang="sv-SE" sz="2600" dirty="0">
                <a:solidFill>
                  <a:srgbClr val="000000"/>
                </a:solidFill>
                <a:latin typeface="Arial" panose="020B0604020202020204" pitchFamily="34" charset="0"/>
              </a:rPr>
              <a:t> KBT (exponering med responsprevention) (prioritet 1)</a:t>
            </a:r>
          </a:p>
          <a:p>
            <a:pPr>
              <a:lnSpc>
                <a:spcPct val="106000"/>
              </a:lnSpc>
              <a:spcBef>
                <a:spcPts val="800"/>
              </a:spcBef>
              <a:buClr>
                <a:srgbClr val="000000"/>
              </a:buClr>
              <a:buSzPct val="100000"/>
              <a:buFontTx/>
              <a:buChar char="•"/>
            </a:pPr>
            <a:r>
              <a:rPr lang="sv-SE" altLang="sv-SE" sz="2600" dirty="0">
                <a:solidFill>
                  <a:srgbClr val="000000"/>
                </a:solidFill>
                <a:latin typeface="Arial" panose="020B0604020202020204" pitchFamily="34" charset="0"/>
              </a:rPr>
              <a:t> Läkemedelsbehandling med </a:t>
            </a:r>
            <a:r>
              <a:rPr lang="sv-SE" altLang="sv-SE" sz="2600" dirty="0" err="1">
                <a:solidFill>
                  <a:srgbClr val="000000"/>
                </a:solidFill>
                <a:latin typeface="Arial" panose="020B0604020202020204" pitchFamily="34" charset="0"/>
              </a:rPr>
              <a:t>tricykliska</a:t>
            </a:r>
            <a:r>
              <a:rPr lang="sv-SE" altLang="sv-SE" sz="2600" dirty="0">
                <a:solidFill>
                  <a:srgbClr val="000000"/>
                </a:solidFill>
                <a:latin typeface="Arial" panose="020B0604020202020204" pitchFamily="34" charset="0"/>
              </a:rPr>
              <a:t> antidepressiva, TCA-</a:t>
            </a:r>
            <a:r>
              <a:rPr lang="sv-SE" altLang="sv-SE" sz="2600" dirty="0" err="1">
                <a:solidFill>
                  <a:srgbClr val="000000"/>
                </a:solidFill>
                <a:latin typeface="Arial" panose="020B0604020202020204" pitchFamily="34" charset="0"/>
              </a:rPr>
              <a:t>klomipramin</a:t>
            </a:r>
            <a:r>
              <a:rPr lang="sv-SE" altLang="sv-SE" sz="2600" dirty="0">
                <a:solidFill>
                  <a:srgbClr val="000000"/>
                </a:solidFill>
                <a:latin typeface="Arial" panose="020B0604020202020204" pitchFamily="34" charset="0"/>
              </a:rPr>
              <a:t> (prioritet 2) eller SSRI (prioritet 3)</a:t>
            </a:r>
          </a:p>
          <a:p>
            <a:pPr>
              <a:lnSpc>
                <a:spcPct val="106000"/>
              </a:lnSpc>
              <a:spcBef>
                <a:spcPts val="800"/>
              </a:spcBef>
              <a:buClr>
                <a:srgbClr val="000000"/>
              </a:buClr>
              <a:buSzPct val="100000"/>
              <a:buFontTx/>
              <a:buChar char="•"/>
            </a:pPr>
            <a:r>
              <a:rPr lang="sv-SE" altLang="sv-SE" sz="2600" dirty="0">
                <a:solidFill>
                  <a:srgbClr val="000000"/>
                </a:solidFill>
                <a:latin typeface="Arial" panose="020B0604020202020204" pitchFamily="34" charset="0"/>
              </a:rPr>
              <a:t> Kombinationsbehandling med antidepressiva läkemedel och psykologisk behandling med KBT kan i undantagsfall erbjudas (prioritet 10)</a:t>
            </a:r>
          </a:p>
          <a:p>
            <a:pPr>
              <a:lnSpc>
                <a:spcPct val="106000"/>
              </a:lnSpc>
              <a:spcBef>
                <a:spcPts val="800"/>
              </a:spcBef>
              <a:buClr>
                <a:srgbClr val="000000"/>
              </a:buClr>
              <a:buSzPct val="100000"/>
              <a:buFont typeface="Times New Roman" panose="02020603050405020304" pitchFamily="18" charset="0"/>
              <a:buChar char="•"/>
            </a:pPr>
            <a:endParaRPr lang="sv-SE" altLang="sv-SE" sz="3200" dirty="0">
              <a:solidFill>
                <a:srgbClr val="000000"/>
              </a:solidFill>
              <a:latin typeface="Arial" panose="020B0604020202020204" pitchFamily="34" charset="0"/>
            </a:endParaRPr>
          </a:p>
        </p:txBody>
      </p:sp>
      <p:pic>
        <p:nvPicPr>
          <p:cNvPr id="3" name="Bildobjekt 2">
            <a:extLst>
              <a:ext uri="{FF2B5EF4-FFF2-40B4-BE49-F238E27FC236}">
                <a16:creationId xmlns:a16="http://schemas.microsoft.com/office/drawing/2014/main" id="{2339D6BF-F068-4948-8E43-6A2E91D61B30}"/>
              </a:ext>
            </a:extLst>
          </p:cNvPr>
          <p:cNvPicPr>
            <a:picLocks noChangeAspect="1"/>
          </p:cNvPicPr>
          <p:nvPr/>
        </p:nvPicPr>
        <p:blipFill>
          <a:blip r:embed="rId3"/>
          <a:stretch>
            <a:fillRect/>
          </a:stretch>
        </p:blipFill>
        <p:spPr>
          <a:xfrm>
            <a:off x="251520" y="82945"/>
            <a:ext cx="2150616" cy="3675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B6A1F380-FE8C-6D48-B96E-F85A38338CDB}"/>
              </a:ext>
            </a:extLst>
          </p:cNvPr>
          <p:cNvSpPr txBox="1">
            <a:spLocks noChangeArrowheads="1"/>
          </p:cNvSpPr>
          <p:nvPr/>
        </p:nvSpPr>
        <p:spPr bwMode="auto">
          <a:xfrm>
            <a:off x="941388" y="343694"/>
            <a:ext cx="71818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
                <a:srgbClr val="000000"/>
              </a:buClr>
              <a:buSzPct val="100000"/>
              <a:buFont typeface="Times New Roman" panose="02020603050405020304" pitchFamily="18" charset="0"/>
              <a:buNone/>
            </a:pPr>
            <a:r>
              <a:rPr lang="sv-SE" altLang="sv-SE" sz="4400" dirty="0">
                <a:solidFill>
                  <a:srgbClr val="000000"/>
                </a:solidFill>
                <a:latin typeface="Arial" panose="020B0604020202020204" pitchFamily="34" charset="0"/>
              </a:rPr>
              <a:t>KBT-modell för OCD</a:t>
            </a:r>
          </a:p>
        </p:txBody>
      </p:sp>
      <p:sp>
        <p:nvSpPr>
          <p:cNvPr id="46082" name="Rectangle 3">
            <a:extLst>
              <a:ext uri="{FF2B5EF4-FFF2-40B4-BE49-F238E27FC236}">
                <a16:creationId xmlns:a16="http://schemas.microsoft.com/office/drawing/2014/main" id="{D89EB0BB-B605-1642-8946-4D5EEC996E92}"/>
              </a:ext>
            </a:extLst>
          </p:cNvPr>
          <p:cNvSpPr>
            <a:spLocks noChangeArrowheads="1"/>
          </p:cNvSpPr>
          <p:nvPr/>
        </p:nvSpPr>
        <p:spPr bwMode="auto">
          <a:xfrm>
            <a:off x="76200" y="1600200"/>
            <a:ext cx="2209800" cy="4343400"/>
          </a:xfrm>
          <a:prstGeom prst="rect">
            <a:avLst/>
          </a:prstGeom>
          <a:solidFill>
            <a:srgbClr val="CCFFFF"/>
          </a:solidFill>
          <a:ln w="9525">
            <a:solidFill>
              <a:schemeClr val="tx1"/>
            </a:solidFill>
            <a:miter lim="800000"/>
            <a:headEnd/>
            <a:tailEnd/>
          </a:ln>
        </p:spPr>
        <p:txBody>
          <a:bodyPr wrap="none" anchor="ctr"/>
          <a:lstStyle/>
          <a:p>
            <a:pPr>
              <a:buClr>
                <a:srgbClr val="000000"/>
              </a:buClr>
              <a:buSzPct val="100000"/>
              <a:buFont typeface="Times New Roman" panose="02020603050405020304" pitchFamily="18" charset="0"/>
              <a:buNone/>
            </a:pPr>
            <a:endParaRPr lang="sv-SE" altLang="sv-SE"/>
          </a:p>
        </p:txBody>
      </p:sp>
      <p:sp>
        <p:nvSpPr>
          <p:cNvPr id="46083" name="Rectangle 4">
            <a:extLst>
              <a:ext uri="{FF2B5EF4-FFF2-40B4-BE49-F238E27FC236}">
                <a16:creationId xmlns:a16="http://schemas.microsoft.com/office/drawing/2014/main" id="{76CD145F-5460-D945-9396-827D19A4D989}"/>
              </a:ext>
            </a:extLst>
          </p:cNvPr>
          <p:cNvSpPr>
            <a:spLocks noChangeArrowheads="1"/>
          </p:cNvSpPr>
          <p:nvPr/>
        </p:nvSpPr>
        <p:spPr bwMode="auto">
          <a:xfrm>
            <a:off x="6926263" y="1600200"/>
            <a:ext cx="2141537" cy="4343400"/>
          </a:xfrm>
          <a:prstGeom prst="rect">
            <a:avLst/>
          </a:prstGeom>
          <a:solidFill>
            <a:srgbClr val="CCFFFF"/>
          </a:solidFill>
          <a:ln w="9525">
            <a:solidFill>
              <a:schemeClr val="tx1"/>
            </a:solidFill>
            <a:miter lim="800000"/>
            <a:headEnd/>
            <a:tailEnd/>
          </a:ln>
        </p:spPr>
        <p:txBody>
          <a:bodyPr wrap="none" anchor="ctr"/>
          <a:lstStyle/>
          <a:p>
            <a:pPr>
              <a:buClr>
                <a:srgbClr val="000000"/>
              </a:buClr>
              <a:buSzPct val="100000"/>
              <a:buFont typeface="Times New Roman" panose="02020603050405020304" pitchFamily="18" charset="0"/>
              <a:buNone/>
            </a:pPr>
            <a:endParaRPr lang="sv-SE" altLang="sv-SE"/>
          </a:p>
        </p:txBody>
      </p:sp>
      <p:sp>
        <p:nvSpPr>
          <p:cNvPr id="46084" name="Rectangle 5">
            <a:extLst>
              <a:ext uri="{FF2B5EF4-FFF2-40B4-BE49-F238E27FC236}">
                <a16:creationId xmlns:a16="http://schemas.microsoft.com/office/drawing/2014/main" id="{B0B6EBEE-632D-824F-8C87-8414F3531551}"/>
              </a:ext>
            </a:extLst>
          </p:cNvPr>
          <p:cNvSpPr>
            <a:spLocks noChangeArrowheads="1"/>
          </p:cNvSpPr>
          <p:nvPr/>
        </p:nvSpPr>
        <p:spPr bwMode="auto">
          <a:xfrm>
            <a:off x="4648200" y="1600200"/>
            <a:ext cx="2209800" cy="4343400"/>
          </a:xfrm>
          <a:prstGeom prst="rect">
            <a:avLst/>
          </a:prstGeom>
          <a:solidFill>
            <a:srgbClr val="CCFFFF"/>
          </a:solidFill>
          <a:ln w="9525">
            <a:solidFill>
              <a:schemeClr val="tx1"/>
            </a:solidFill>
            <a:miter lim="800000"/>
            <a:headEnd/>
            <a:tailEnd/>
          </a:ln>
        </p:spPr>
        <p:txBody>
          <a:bodyPr wrap="none" anchor="ctr"/>
          <a:lstStyle/>
          <a:p>
            <a:pPr>
              <a:buClr>
                <a:srgbClr val="000000"/>
              </a:buClr>
              <a:buSzPct val="100000"/>
              <a:buFont typeface="Times New Roman" panose="02020603050405020304" pitchFamily="18" charset="0"/>
              <a:buNone/>
            </a:pPr>
            <a:endParaRPr lang="sv-SE" altLang="sv-SE"/>
          </a:p>
        </p:txBody>
      </p:sp>
      <p:sp>
        <p:nvSpPr>
          <p:cNvPr id="46085" name="Rectangle 6">
            <a:extLst>
              <a:ext uri="{FF2B5EF4-FFF2-40B4-BE49-F238E27FC236}">
                <a16:creationId xmlns:a16="http://schemas.microsoft.com/office/drawing/2014/main" id="{7AB84440-C18E-CA43-B639-28FF74B66557}"/>
              </a:ext>
            </a:extLst>
          </p:cNvPr>
          <p:cNvSpPr>
            <a:spLocks noChangeArrowheads="1"/>
          </p:cNvSpPr>
          <p:nvPr/>
        </p:nvSpPr>
        <p:spPr bwMode="auto">
          <a:xfrm>
            <a:off x="2362200" y="1600200"/>
            <a:ext cx="2209800" cy="4343400"/>
          </a:xfrm>
          <a:prstGeom prst="rect">
            <a:avLst/>
          </a:prstGeom>
          <a:solidFill>
            <a:srgbClr val="CCFFFF"/>
          </a:solidFill>
          <a:ln w="9525">
            <a:solidFill>
              <a:schemeClr val="tx1"/>
            </a:solidFill>
            <a:miter lim="800000"/>
            <a:headEnd/>
            <a:tailEnd/>
          </a:ln>
        </p:spPr>
        <p:txBody>
          <a:bodyPr wrap="none" anchor="ctr"/>
          <a:lstStyle/>
          <a:p>
            <a:pPr>
              <a:buClr>
                <a:srgbClr val="000000"/>
              </a:buClr>
              <a:buSzPct val="100000"/>
              <a:buFont typeface="Times New Roman" panose="02020603050405020304" pitchFamily="18" charset="0"/>
              <a:buNone/>
            </a:pPr>
            <a:endParaRPr lang="sv-SE" altLang="sv-SE"/>
          </a:p>
        </p:txBody>
      </p:sp>
      <p:sp>
        <p:nvSpPr>
          <p:cNvPr id="46086" name="Line 7">
            <a:extLst>
              <a:ext uri="{FF2B5EF4-FFF2-40B4-BE49-F238E27FC236}">
                <a16:creationId xmlns:a16="http://schemas.microsoft.com/office/drawing/2014/main" id="{B277AA0B-3C94-DF44-83F2-C419812CDB93}"/>
              </a:ext>
            </a:extLst>
          </p:cNvPr>
          <p:cNvSpPr>
            <a:spLocks noChangeShapeType="1"/>
          </p:cNvSpPr>
          <p:nvPr/>
        </p:nvSpPr>
        <p:spPr bwMode="auto">
          <a:xfrm>
            <a:off x="2133600" y="1676400"/>
            <a:ext cx="381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v-SE"/>
          </a:p>
        </p:txBody>
      </p:sp>
      <p:sp>
        <p:nvSpPr>
          <p:cNvPr id="46087" name="Line 8">
            <a:extLst>
              <a:ext uri="{FF2B5EF4-FFF2-40B4-BE49-F238E27FC236}">
                <a16:creationId xmlns:a16="http://schemas.microsoft.com/office/drawing/2014/main" id="{55F1E4D2-3AC4-A143-BD20-DA06FADE789D}"/>
              </a:ext>
            </a:extLst>
          </p:cNvPr>
          <p:cNvSpPr>
            <a:spLocks noChangeShapeType="1"/>
          </p:cNvSpPr>
          <p:nvPr/>
        </p:nvSpPr>
        <p:spPr bwMode="auto">
          <a:xfrm>
            <a:off x="6705600" y="1676400"/>
            <a:ext cx="381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v-SE"/>
          </a:p>
        </p:txBody>
      </p:sp>
      <p:sp>
        <p:nvSpPr>
          <p:cNvPr id="46088" name="Line 9">
            <a:extLst>
              <a:ext uri="{FF2B5EF4-FFF2-40B4-BE49-F238E27FC236}">
                <a16:creationId xmlns:a16="http://schemas.microsoft.com/office/drawing/2014/main" id="{15DF29CB-7F17-794D-8F13-3A9A0CC52809}"/>
              </a:ext>
            </a:extLst>
          </p:cNvPr>
          <p:cNvSpPr>
            <a:spLocks noChangeShapeType="1"/>
          </p:cNvSpPr>
          <p:nvPr/>
        </p:nvSpPr>
        <p:spPr bwMode="auto">
          <a:xfrm>
            <a:off x="4419600" y="1676400"/>
            <a:ext cx="381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v-SE"/>
          </a:p>
        </p:txBody>
      </p:sp>
      <p:sp>
        <p:nvSpPr>
          <p:cNvPr id="46089" name="Line 10">
            <a:extLst>
              <a:ext uri="{FF2B5EF4-FFF2-40B4-BE49-F238E27FC236}">
                <a16:creationId xmlns:a16="http://schemas.microsoft.com/office/drawing/2014/main" id="{EFE97AE7-5470-C040-8C80-783ED2567A75}"/>
              </a:ext>
            </a:extLst>
          </p:cNvPr>
          <p:cNvSpPr>
            <a:spLocks noChangeShapeType="1"/>
          </p:cNvSpPr>
          <p:nvPr/>
        </p:nvSpPr>
        <p:spPr bwMode="auto">
          <a:xfrm flipV="1">
            <a:off x="1143000" y="5943600"/>
            <a:ext cx="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v-SE"/>
          </a:p>
        </p:txBody>
      </p:sp>
      <p:sp>
        <p:nvSpPr>
          <p:cNvPr id="46090" name="Line 11">
            <a:extLst>
              <a:ext uri="{FF2B5EF4-FFF2-40B4-BE49-F238E27FC236}">
                <a16:creationId xmlns:a16="http://schemas.microsoft.com/office/drawing/2014/main" id="{5D3EC3AB-2EED-D84B-A9CB-B84C6DB5A6AF}"/>
              </a:ext>
            </a:extLst>
          </p:cNvPr>
          <p:cNvSpPr>
            <a:spLocks noChangeShapeType="1"/>
          </p:cNvSpPr>
          <p:nvPr/>
        </p:nvSpPr>
        <p:spPr bwMode="auto">
          <a:xfrm>
            <a:off x="1143000" y="6477000"/>
            <a:ext cx="6629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46091" name="Line 12">
            <a:extLst>
              <a:ext uri="{FF2B5EF4-FFF2-40B4-BE49-F238E27FC236}">
                <a16:creationId xmlns:a16="http://schemas.microsoft.com/office/drawing/2014/main" id="{B093F999-E0CD-034D-9500-66B4BCD88D0E}"/>
              </a:ext>
            </a:extLst>
          </p:cNvPr>
          <p:cNvSpPr>
            <a:spLocks noChangeShapeType="1"/>
          </p:cNvSpPr>
          <p:nvPr/>
        </p:nvSpPr>
        <p:spPr bwMode="auto">
          <a:xfrm flipV="1">
            <a:off x="7772400" y="5943600"/>
            <a:ext cx="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46092" name="Text Box 13">
            <a:extLst>
              <a:ext uri="{FF2B5EF4-FFF2-40B4-BE49-F238E27FC236}">
                <a16:creationId xmlns:a16="http://schemas.microsoft.com/office/drawing/2014/main" id="{A4EBE0EA-5DC9-2243-AEB0-480995FA5BE9}"/>
              </a:ext>
            </a:extLst>
          </p:cNvPr>
          <p:cNvSpPr txBox="1">
            <a:spLocks noChangeArrowheads="1"/>
          </p:cNvSpPr>
          <p:nvPr/>
        </p:nvSpPr>
        <p:spPr bwMode="auto">
          <a:xfrm>
            <a:off x="152400" y="1752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endParaRPr lang="sv-SE" altLang="sv-SE">
              <a:solidFill>
                <a:schemeClr val="tx1"/>
              </a:solidFill>
            </a:endParaRPr>
          </a:p>
        </p:txBody>
      </p:sp>
      <p:sp>
        <p:nvSpPr>
          <p:cNvPr id="46093" name="Text Box 14">
            <a:extLst>
              <a:ext uri="{FF2B5EF4-FFF2-40B4-BE49-F238E27FC236}">
                <a16:creationId xmlns:a16="http://schemas.microsoft.com/office/drawing/2014/main" id="{1DA32111-FE37-2D45-BF25-617DAC1B3C21}"/>
              </a:ext>
            </a:extLst>
          </p:cNvPr>
          <p:cNvSpPr txBox="1">
            <a:spLocks noChangeArrowheads="1"/>
          </p:cNvSpPr>
          <p:nvPr/>
        </p:nvSpPr>
        <p:spPr bwMode="auto">
          <a:xfrm>
            <a:off x="228600" y="1548797"/>
            <a:ext cx="1981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sv-SE" altLang="sv-SE" sz="2200" b="1">
                <a:solidFill>
                  <a:schemeClr val="tx1"/>
                </a:solidFill>
              </a:rPr>
              <a:t>Inre/yttre utlösande händelse</a:t>
            </a:r>
          </a:p>
        </p:txBody>
      </p:sp>
      <p:sp>
        <p:nvSpPr>
          <p:cNvPr id="46094" name="Text Box 15">
            <a:extLst>
              <a:ext uri="{FF2B5EF4-FFF2-40B4-BE49-F238E27FC236}">
                <a16:creationId xmlns:a16="http://schemas.microsoft.com/office/drawing/2014/main" id="{A1D30860-FE14-694D-BA65-C1AA847B9EE3}"/>
              </a:ext>
            </a:extLst>
          </p:cNvPr>
          <p:cNvSpPr txBox="1">
            <a:spLocks noChangeArrowheads="1"/>
          </p:cNvSpPr>
          <p:nvPr/>
        </p:nvSpPr>
        <p:spPr bwMode="auto">
          <a:xfrm>
            <a:off x="2438400" y="1600200"/>
            <a:ext cx="198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sv-SE" altLang="sv-SE" sz="2200" b="1" dirty="0">
                <a:solidFill>
                  <a:schemeClr val="tx1"/>
                </a:solidFill>
              </a:rPr>
              <a:t>Automatisk reaktion </a:t>
            </a:r>
            <a:r>
              <a:rPr lang="sv-SE" altLang="sv-SE" sz="1800" b="1" dirty="0">
                <a:solidFill>
                  <a:schemeClr val="tx1"/>
                </a:solidFill>
              </a:rPr>
              <a:t>(tvångstanke, känsla, fysiologi)</a:t>
            </a:r>
          </a:p>
        </p:txBody>
      </p:sp>
      <p:sp>
        <p:nvSpPr>
          <p:cNvPr id="46095" name="Text Box 16">
            <a:extLst>
              <a:ext uri="{FF2B5EF4-FFF2-40B4-BE49-F238E27FC236}">
                <a16:creationId xmlns:a16="http://schemas.microsoft.com/office/drawing/2014/main" id="{F8F3ACA2-95D0-454C-A7A1-92CDB6AB9CB5}"/>
              </a:ext>
            </a:extLst>
          </p:cNvPr>
          <p:cNvSpPr txBox="1">
            <a:spLocks noChangeArrowheads="1"/>
          </p:cNvSpPr>
          <p:nvPr/>
        </p:nvSpPr>
        <p:spPr bwMode="auto">
          <a:xfrm>
            <a:off x="7010400" y="1600200"/>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sv-SE" altLang="sv-SE" sz="2200" b="1">
                <a:solidFill>
                  <a:schemeClr val="tx1"/>
                </a:solidFill>
              </a:rPr>
              <a:t>Kortsiktig konsekvens </a:t>
            </a:r>
          </a:p>
        </p:txBody>
      </p:sp>
      <p:sp>
        <p:nvSpPr>
          <p:cNvPr id="46096" name="Text Box 17">
            <a:extLst>
              <a:ext uri="{FF2B5EF4-FFF2-40B4-BE49-F238E27FC236}">
                <a16:creationId xmlns:a16="http://schemas.microsoft.com/office/drawing/2014/main" id="{5EF6EE7C-B041-2444-8A71-04CF1882475C}"/>
              </a:ext>
            </a:extLst>
          </p:cNvPr>
          <p:cNvSpPr txBox="1">
            <a:spLocks noChangeArrowheads="1"/>
          </p:cNvSpPr>
          <p:nvPr/>
        </p:nvSpPr>
        <p:spPr bwMode="auto">
          <a:xfrm>
            <a:off x="4724400" y="1600200"/>
            <a:ext cx="2057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sv-SE" altLang="sv-SE" sz="2200" b="1">
                <a:solidFill>
                  <a:schemeClr val="tx1"/>
                </a:solidFill>
              </a:rPr>
              <a:t>Säkerhets-beteende   </a:t>
            </a:r>
            <a:r>
              <a:rPr lang="sv-SE" altLang="sv-SE" sz="1800" b="1">
                <a:solidFill>
                  <a:schemeClr val="tx1"/>
                </a:solidFill>
              </a:rPr>
              <a:t>(ritual, försäkring, undvikande)</a:t>
            </a:r>
          </a:p>
        </p:txBody>
      </p:sp>
      <p:sp>
        <p:nvSpPr>
          <p:cNvPr id="46097" name="Text Box 18">
            <a:extLst>
              <a:ext uri="{FF2B5EF4-FFF2-40B4-BE49-F238E27FC236}">
                <a16:creationId xmlns:a16="http://schemas.microsoft.com/office/drawing/2014/main" id="{D6B4247C-5B08-F149-8463-098E43C9F623}"/>
              </a:ext>
            </a:extLst>
          </p:cNvPr>
          <p:cNvSpPr txBox="1">
            <a:spLocks noChangeArrowheads="1"/>
          </p:cNvSpPr>
          <p:nvPr/>
        </p:nvSpPr>
        <p:spPr bwMode="auto">
          <a:xfrm>
            <a:off x="2743200" y="6096000"/>
            <a:ext cx="3276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sv-SE" altLang="sv-SE" sz="2200" b="1">
                <a:solidFill>
                  <a:schemeClr val="tx1"/>
                </a:solidFill>
              </a:rPr>
              <a:t>Långsiktig konsekvens</a:t>
            </a:r>
          </a:p>
        </p:txBody>
      </p:sp>
      <p:sp>
        <p:nvSpPr>
          <p:cNvPr id="46098" name="Text Box 19">
            <a:extLst>
              <a:ext uri="{FF2B5EF4-FFF2-40B4-BE49-F238E27FC236}">
                <a16:creationId xmlns:a16="http://schemas.microsoft.com/office/drawing/2014/main" id="{FB17B399-F5AC-1F45-9A38-A3092E8EEEE2}"/>
              </a:ext>
            </a:extLst>
          </p:cNvPr>
          <p:cNvSpPr txBox="1">
            <a:spLocks noChangeArrowheads="1"/>
          </p:cNvSpPr>
          <p:nvPr/>
        </p:nvSpPr>
        <p:spPr bwMode="auto">
          <a:xfrm>
            <a:off x="1905000" y="6477000"/>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SzPct val="100000"/>
              <a:buFont typeface="Times New Roman" panose="02020603050405020304" pitchFamily="18" charset="0"/>
              <a:buNone/>
            </a:pPr>
            <a:r>
              <a:rPr lang="sv-SE" altLang="sv-SE" sz="2000">
                <a:solidFill>
                  <a:schemeClr val="tx1"/>
                </a:solidFill>
              </a:rPr>
              <a:t>Lär sig aldrig att ofarligt, lika rädd nästa gång</a:t>
            </a:r>
            <a:endParaRPr lang="sv-SE" altLang="sv-SE">
              <a:solidFill>
                <a:schemeClr val="tx1"/>
              </a:solidFill>
            </a:endParaRPr>
          </a:p>
        </p:txBody>
      </p:sp>
      <p:graphicFrame>
        <p:nvGraphicFramePr>
          <p:cNvPr id="46099" name="Object 2">
            <a:extLst>
              <a:ext uri="{FF2B5EF4-FFF2-40B4-BE49-F238E27FC236}">
                <a16:creationId xmlns:a16="http://schemas.microsoft.com/office/drawing/2014/main" id="{B7F5A64B-40D0-994C-9F92-E69034EC527F}"/>
              </a:ext>
            </a:extLst>
          </p:cNvPr>
          <p:cNvGraphicFramePr>
            <a:graphicFrameLocks noChangeAspect="1"/>
          </p:cNvGraphicFramePr>
          <p:nvPr/>
        </p:nvGraphicFramePr>
        <p:xfrm>
          <a:off x="609600" y="3733800"/>
          <a:ext cx="1136650" cy="885825"/>
        </p:xfrm>
        <a:graphic>
          <a:graphicData uri="http://schemas.openxmlformats.org/presentationml/2006/ole">
            <mc:AlternateContent xmlns:mc="http://schemas.openxmlformats.org/markup-compatibility/2006">
              <mc:Choice xmlns:v="urn:schemas-microsoft-com:vml" Requires="v">
                <p:oleObj name="Klipp" r:id="rId3" imgW="1143000" imgH="889000" progId="MS_ClipArt_Gallery.2">
                  <p:embed/>
                </p:oleObj>
              </mc:Choice>
              <mc:Fallback>
                <p:oleObj name="Klipp" r:id="rId3" imgW="1143000" imgH="8890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11366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100" name="Text Box 21">
            <a:extLst>
              <a:ext uri="{FF2B5EF4-FFF2-40B4-BE49-F238E27FC236}">
                <a16:creationId xmlns:a16="http://schemas.microsoft.com/office/drawing/2014/main" id="{82AA4601-7E57-5543-8116-B3B606F69F8B}"/>
              </a:ext>
            </a:extLst>
          </p:cNvPr>
          <p:cNvSpPr txBox="1">
            <a:spLocks noChangeArrowheads="1"/>
          </p:cNvSpPr>
          <p:nvPr/>
        </p:nvSpPr>
        <p:spPr bwMode="auto">
          <a:xfrm>
            <a:off x="2362200" y="3276600"/>
            <a:ext cx="2209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buClr>
                <a:srgbClr val="000000"/>
              </a:buClr>
              <a:buSzPct val="100000"/>
              <a:buFont typeface="Times New Roman" panose="02020603050405020304" pitchFamily="18" charset="0"/>
              <a:buNone/>
            </a:pPr>
            <a:endParaRPr lang="sv-SE" altLang="sv-SE" sz="2200">
              <a:solidFill>
                <a:schemeClr val="tx1"/>
              </a:solidFill>
            </a:endParaRPr>
          </a:p>
          <a:p>
            <a:pPr>
              <a:lnSpc>
                <a:spcPct val="95000"/>
              </a:lnSpc>
              <a:buClr>
                <a:srgbClr val="000000"/>
              </a:buClr>
              <a:buSzPct val="100000"/>
              <a:buFont typeface="Times New Roman" panose="02020603050405020304" pitchFamily="18" charset="0"/>
              <a:buNone/>
            </a:pPr>
            <a:r>
              <a:rPr lang="sv-SE" altLang="sv-SE" sz="2200">
                <a:solidFill>
                  <a:schemeClr val="tx1"/>
                </a:solidFill>
              </a:rPr>
              <a:t>Tankar:</a:t>
            </a:r>
          </a:p>
          <a:p>
            <a:pPr>
              <a:lnSpc>
                <a:spcPct val="95000"/>
              </a:lnSpc>
              <a:buClr>
                <a:srgbClr val="000000"/>
              </a:buClr>
              <a:buSzPct val="100000"/>
              <a:buFont typeface="Times New Roman" panose="02020603050405020304" pitchFamily="18" charset="0"/>
              <a:buNone/>
            </a:pPr>
            <a:r>
              <a:rPr lang="sv-SE" altLang="sv-SE" sz="2200" i="1">
                <a:solidFill>
                  <a:schemeClr val="tx1"/>
                </a:solidFill>
              </a:rPr>
              <a:t>”Tänk om...”</a:t>
            </a:r>
          </a:p>
          <a:p>
            <a:pPr>
              <a:lnSpc>
                <a:spcPct val="95000"/>
              </a:lnSpc>
              <a:buClr>
                <a:srgbClr val="000000"/>
              </a:buClr>
              <a:buSzPct val="100000"/>
              <a:buFont typeface="Times New Roman" panose="02020603050405020304" pitchFamily="18" charset="0"/>
              <a:buNone/>
            </a:pPr>
            <a:r>
              <a:rPr lang="sv-SE" altLang="sv-SE" sz="2200">
                <a:solidFill>
                  <a:schemeClr val="tx1"/>
                </a:solidFill>
              </a:rPr>
              <a:t>Känslor:</a:t>
            </a:r>
          </a:p>
          <a:p>
            <a:pPr>
              <a:lnSpc>
                <a:spcPct val="95000"/>
              </a:lnSpc>
              <a:buClr>
                <a:srgbClr val="000000"/>
              </a:buClr>
              <a:buSzPct val="100000"/>
              <a:buFont typeface="Times New Roman" panose="02020603050405020304" pitchFamily="18" charset="0"/>
              <a:buNone/>
            </a:pPr>
            <a:r>
              <a:rPr lang="sv-SE" altLang="sv-SE" sz="2200" i="1">
                <a:solidFill>
                  <a:schemeClr val="tx1"/>
                </a:solidFill>
              </a:rPr>
              <a:t>rädsla, obehag</a:t>
            </a:r>
          </a:p>
          <a:p>
            <a:pPr>
              <a:lnSpc>
                <a:spcPct val="95000"/>
              </a:lnSpc>
              <a:buClr>
                <a:srgbClr val="000000"/>
              </a:buClr>
              <a:buSzPct val="100000"/>
              <a:buFont typeface="Times New Roman" panose="02020603050405020304" pitchFamily="18" charset="0"/>
              <a:buNone/>
            </a:pPr>
            <a:r>
              <a:rPr lang="sv-SE" altLang="sv-SE" sz="2200">
                <a:solidFill>
                  <a:schemeClr val="tx1"/>
                </a:solidFill>
              </a:rPr>
              <a:t>Fysiologi:</a:t>
            </a:r>
          </a:p>
          <a:p>
            <a:pPr>
              <a:lnSpc>
                <a:spcPct val="95000"/>
              </a:lnSpc>
              <a:buClr>
                <a:srgbClr val="000000"/>
              </a:buClr>
              <a:buSzPct val="100000"/>
              <a:buFont typeface="Times New Roman" panose="02020603050405020304" pitchFamily="18" charset="0"/>
              <a:buNone/>
            </a:pPr>
            <a:r>
              <a:rPr lang="sv-SE" altLang="sv-SE" sz="2200" i="1">
                <a:solidFill>
                  <a:schemeClr val="tx1"/>
                </a:solidFill>
              </a:rPr>
              <a:t>hjärtklappning, svettas, yrsel</a:t>
            </a:r>
            <a:endParaRPr lang="sv-SE" altLang="sv-SE">
              <a:solidFill>
                <a:schemeClr val="tx1"/>
              </a:solidFill>
            </a:endParaRPr>
          </a:p>
        </p:txBody>
      </p:sp>
      <p:graphicFrame>
        <p:nvGraphicFramePr>
          <p:cNvPr id="46101" name="Object 3">
            <a:extLst>
              <a:ext uri="{FF2B5EF4-FFF2-40B4-BE49-F238E27FC236}">
                <a16:creationId xmlns:a16="http://schemas.microsoft.com/office/drawing/2014/main" id="{60D3C99E-5C20-F54F-AAA9-1D7F4CBC8224}"/>
              </a:ext>
            </a:extLst>
          </p:cNvPr>
          <p:cNvGraphicFramePr>
            <a:graphicFrameLocks noChangeAspect="1"/>
          </p:cNvGraphicFramePr>
          <p:nvPr/>
        </p:nvGraphicFramePr>
        <p:xfrm>
          <a:off x="4800600" y="4800600"/>
          <a:ext cx="930275" cy="966788"/>
        </p:xfrm>
        <a:graphic>
          <a:graphicData uri="http://schemas.openxmlformats.org/presentationml/2006/ole">
            <mc:AlternateContent xmlns:mc="http://schemas.openxmlformats.org/markup-compatibility/2006">
              <mc:Choice xmlns:v="urn:schemas-microsoft-com:vml" Requires="v">
                <p:oleObj name="Klipp" r:id="rId5" imgW="927100" imgH="965200" progId="MS_ClipArt_Gallery.2">
                  <p:embed/>
                </p:oleObj>
              </mc:Choice>
              <mc:Fallback>
                <p:oleObj name="Klipp" r:id="rId5" imgW="927100" imgH="96520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800600"/>
                        <a:ext cx="930275"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102" name="Text Box 23">
            <a:extLst>
              <a:ext uri="{FF2B5EF4-FFF2-40B4-BE49-F238E27FC236}">
                <a16:creationId xmlns:a16="http://schemas.microsoft.com/office/drawing/2014/main" id="{21728F98-B13B-7C48-9194-2408A602781F}"/>
              </a:ext>
            </a:extLst>
          </p:cNvPr>
          <p:cNvSpPr txBox="1">
            <a:spLocks noChangeArrowheads="1"/>
          </p:cNvSpPr>
          <p:nvPr/>
        </p:nvSpPr>
        <p:spPr bwMode="auto">
          <a:xfrm>
            <a:off x="6934200" y="2895600"/>
            <a:ext cx="20574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buClr>
                <a:srgbClr val="000000"/>
              </a:buClr>
              <a:buSzPct val="100000"/>
              <a:buFont typeface="Times New Roman" panose="02020603050405020304" pitchFamily="18" charset="0"/>
              <a:buNone/>
            </a:pPr>
            <a:endParaRPr lang="sv-SE" altLang="sv-SE" sz="2200">
              <a:solidFill>
                <a:schemeClr val="tx1"/>
              </a:solidFill>
            </a:endParaRPr>
          </a:p>
          <a:p>
            <a:pPr>
              <a:lnSpc>
                <a:spcPct val="95000"/>
              </a:lnSpc>
              <a:buClr>
                <a:srgbClr val="000000"/>
              </a:buClr>
              <a:buSzPct val="100000"/>
              <a:buFont typeface="Times New Roman" panose="02020603050405020304" pitchFamily="18" charset="0"/>
              <a:buNone/>
            </a:pPr>
            <a:endParaRPr lang="sv-SE" altLang="sv-SE" sz="2200">
              <a:solidFill>
                <a:schemeClr val="tx1"/>
              </a:solidFill>
            </a:endParaRPr>
          </a:p>
          <a:p>
            <a:pPr>
              <a:lnSpc>
                <a:spcPct val="95000"/>
              </a:lnSpc>
              <a:buClr>
                <a:srgbClr val="000000"/>
              </a:buClr>
              <a:buSzPct val="100000"/>
              <a:buFont typeface="Times New Roman" panose="02020603050405020304" pitchFamily="18" charset="0"/>
              <a:buNone/>
            </a:pPr>
            <a:r>
              <a:rPr lang="sv-SE" altLang="sv-SE" sz="2200">
                <a:solidFill>
                  <a:schemeClr val="tx1"/>
                </a:solidFill>
              </a:rPr>
              <a:t>Tankar:</a:t>
            </a:r>
          </a:p>
          <a:p>
            <a:pPr>
              <a:lnSpc>
                <a:spcPct val="95000"/>
              </a:lnSpc>
              <a:buClr>
                <a:srgbClr val="000000"/>
              </a:buClr>
              <a:buSzPct val="100000"/>
              <a:buFont typeface="Times New Roman" panose="02020603050405020304" pitchFamily="18" charset="0"/>
              <a:buNone/>
            </a:pPr>
            <a:r>
              <a:rPr lang="sv-SE" altLang="sv-SE" sz="2200" i="1">
                <a:solidFill>
                  <a:schemeClr val="tx1"/>
                </a:solidFill>
              </a:rPr>
              <a:t>”Ingen fara”</a:t>
            </a:r>
          </a:p>
          <a:p>
            <a:pPr>
              <a:lnSpc>
                <a:spcPct val="95000"/>
              </a:lnSpc>
              <a:buClr>
                <a:srgbClr val="000000"/>
              </a:buClr>
              <a:buSzPct val="100000"/>
              <a:buFont typeface="Times New Roman" panose="02020603050405020304" pitchFamily="18" charset="0"/>
              <a:buNone/>
            </a:pPr>
            <a:r>
              <a:rPr lang="sv-SE" altLang="sv-SE" sz="2200">
                <a:solidFill>
                  <a:schemeClr val="tx1"/>
                </a:solidFill>
              </a:rPr>
              <a:t>Känslor:</a:t>
            </a:r>
          </a:p>
          <a:p>
            <a:pPr>
              <a:lnSpc>
                <a:spcPct val="95000"/>
              </a:lnSpc>
              <a:buClr>
                <a:srgbClr val="000000"/>
              </a:buClr>
              <a:buSzPct val="100000"/>
              <a:buFont typeface="Times New Roman" panose="02020603050405020304" pitchFamily="18" charset="0"/>
              <a:buNone/>
            </a:pPr>
            <a:r>
              <a:rPr lang="sv-SE" altLang="sv-SE" sz="2200" i="1">
                <a:solidFill>
                  <a:schemeClr val="tx1"/>
                </a:solidFill>
              </a:rPr>
              <a:t>lugnad</a:t>
            </a:r>
          </a:p>
          <a:p>
            <a:pPr>
              <a:lnSpc>
                <a:spcPct val="95000"/>
              </a:lnSpc>
              <a:buClr>
                <a:srgbClr val="000000"/>
              </a:buClr>
              <a:buSzPct val="100000"/>
              <a:buFont typeface="Times New Roman" panose="02020603050405020304" pitchFamily="18" charset="0"/>
              <a:buNone/>
            </a:pPr>
            <a:r>
              <a:rPr lang="sv-SE" altLang="sv-SE" sz="2200">
                <a:solidFill>
                  <a:schemeClr val="tx1"/>
                </a:solidFill>
              </a:rPr>
              <a:t>Fysiologi:</a:t>
            </a:r>
          </a:p>
          <a:p>
            <a:pPr>
              <a:lnSpc>
                <a:spcPct val="95000"/>
              </a:lnSpc>
              <a:buClr>
                <a:srgbClr val="000000"/>
              </a:buClr>
              <a:buSzPct val="100000"/>
              <a:buFont typeface="Times New Roman" panose="02020603050405020304" pitchFamily="18" charset="0"/>
              <a:buNone/>
            </a:pPr>
            <a:r>
              <a:rPr lang="sv-SE" altLang="sv-SE" sz="2200" i="1">
                <a:solidFill>
                  <a:schemeClr val="tx1"/>
                </a:solidFill>
              </a:rPr>
              <a:t>hjärtat lugnar sig, mindre svett</a:t>
            </a:r>
            <a:endParaRPr lang="sv-SE" altLang="sv-SE">
              <a:solidFill>
                <a:schemeClr val="tx1"/>
              </a:solidFill>
            </a:endParaRPr>
          </a:p>
        </p:txBody>
      </p:sp>
      <p:graphicFrame>
        <p:nvGraphicFramePr>
          <p:cNvPr id="46103" name="Object 4">
            <a:extLst>
              <a:ext uri="{FF2B5EF4-FFF2-40B4-BE49-F238E27FC236}">
                <a16:creationId xmlns:a16="http://schemas.microsoft.com/office/drawing/2014/main" id="{769A63BE-A871-414F-9BDE-892DCEF5FD8F}"/>
              </a:ext>
            </a:extLst>
          </p:cNvPr>
          <p:cNvGraphicFramePr>
            <a:graphicFrameLocks noChangeAspect="1"/>
          </p:cNvGraphicFramePr>
          <p:nvPr/>
        </p:nvGraphicFramePr>
        <p:xfrm>
          <a:off x="7467600" y="2687638"/>
          <a:ext cx="914400" cy="712787"/>
        </p:xfrm>
        <a:graphic>
          <a:graphicData uri="http://schemas.openxmlformats.org/presentationml/2006/ole">
            <mc:AlternateContent xmlns:mc="http://schemas.openxmlformats.org/markup-compatibility/2006">
              <mc:Choice xmlns:v="urn:schemas-microsoft-com:vml" Requires="v">
                <p:oleObj name="Klipp" r:id="rId7" imgW="1143000" imgH="889000" progId="MS_ClipArt_Gallery.2">
                  <p:embed/>
                </p:oleObj>
              </mc:Choice>
              <mc:Fallback>
                <p:oleObj name="Klipp" r:id="rId7" imgW="1143000" imgH="889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687638"/>
                        <a:ext cx="914400"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104" name="Line 25">
            <a:extLst>
              <a:ext uri="{FF2B5EF4-FFF2-40B4-BE49-F238E27FC236}">
                <a16:creationId xmlns:a16="http://schemas.microsoft.com/office/drawing/2014/main" id="{EBB70DF9-C0CD-3545-8BDD-EE88F6A6B43F}"/>
              </a:ext>
            </a:extLst>
          </p:cNvPr>
          <p:cNvSpPr>
            <a:spLocks noChangeShapeType="1"/>
          </p:cNvSpPr>
          <p:nvPr/>
        </p:nvSpPr>
        <p:spPr bwMode="auto">
          <a:xfrm>
            <a:off x="7467600" y="2514600"/>
            <a:ext cx="9906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46105" name="Line 26">
            <a:extLst>
              <a:ext uri="{FF2B5EF4-FFF2-40B4-BE49-F238E27FC236}">
                <a16:creationId xmlns:a16="http://schemas.microsoft.com/office/drawing/2014/main" id="{A1C4C20A-C27E-774E-8992-C462B818244C}"/>
              </a:ext>
            </a:extLst>
          </p:cNvPr>
          <p:cNvSpPr>
            <a:spLocks noChangeShapeType="1"/>
          </p:cNvSpPr>
          <p:nvPr/>
        </p:nvSpPr>
        <p:spPr bwMode="auto">
          <a:xfrm flipV="1">
            <a:off x="7315200" y="2514600"/>
            <a:ext cx="1143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graphicFrame>
        <p:nvGraphicFramePr>
          <p:cNvPr id="46106" name="Object 5">
            <a:extLst>
              <a:ext uri="{FF2B5EF4-FFF2-40B4-BE49-F238E27FC236}">
                <a16:creationId xmlns:a16="http://schemas.microsoft.com/office/drawing/2014/main" id="{5BAF7A0D-4EDA-5846-B28D-00A3EB3E650B}"/>
              </a:ext>
            </a:extLst>
          </p:cNvPr>
          <p:cNvGraphicFramePr>
            <a:graphicFrameLocks noChangeAspect="1"/>
          </p:cNvGraphicFramePr>
          <p:nvPr/>
        </p:nvGraphicFramePr>
        <p:xfrm>
          <a:off x="3048000" y="2971800"/>
          <a:ext cx="1484313" cy="720725"/>
        </p:xfrm>
        <a:graphic>
          <a:graphicData uri="http://schemas.openxmlformats.org/presentationml/2006/ole">
            <mc:AlternateContent xmlns:mc="http://schemas.openxmlformats.org/markup-compatibility/2006">
              <mc:Choice xmlns:v="urn:schemas-microsoft-com:vml" Requires="v">
                <p:oleObj name="Klipp" r:id="rId8" imgW="1714500" imgH="838200" progId="MS_ClipArt_Gallery.2">
                  <p:embed/>
                </p:oleObj>
              </mc:Choice>
              <mc:Fallback>
                <p:oleObj name="Klipp" r:id="rId8" imgW="1714500" imgH="838200" progId="MS_ClipArt_Gallery.2">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2971800"/>
                        <a:ext cx="148431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107" name="AutoShape 28">
            <a:extLst>
              <a:ext uri="{FF2B5EF4-FFF2-40B4-BE49-F238E27FC236}">
                <a16:creationId xmlns:a16="http://schemas.microsoft.com/office/drawing/2014/main" id="{7ABB26E0-72AC-944C-BEBB-28AE0CA9FB4F}"/>
              </a:ext>
            </a:extLst>
          </p:cNvPr>
          <p:cNvSpPr>
            <a:spLocks noChangeArrowheads="1"/>
          </p:cNvSpPr>
          <p:nvPr/>
        </p:nvSpPr>
        <p:spPr bwMode="auto">
          <a:xfrm>
            <a:off x="5181600" y="3505200"/>
            <a:ext cx="1447800" cy="1066800"/>
          </a:xfrm>
          <a:prstGeom prst="cloudCallout">
            <a:avLst>
              <a:gd name="adj1" fmla="val -43750"/>
              <a:gd name="adj2" fmla="val 70000"/>
            </a:avLst>
          </a:prstGeom>
          <a:solidFill>
            <a:srgbClr val="99CCFF"/>
          </a:solidFill>
          <a:ln w="9525">
            <a:solidFill>
              <a:schemeClr val="tx1"/>
            </a:solidFill>
            <a:round/>
            <a:headEnd/>
            <a:tailEnd/>
          </a:ln>
        </p:spPr>
        <p:txBody>
          <a:bodyPr wrap="none" anchor="ctr"/>
          <a:lstStyle/>
          <a:p>
            <a:pPr>
              <a:buClr>
                <a:srgbClr val="000000"/>
              </a:buClr>
              <a:buSzPct val="100000"/>
              <a:buFont typeface="Times New Roman" panose="02020603050405020304" pitchFamily="18" charset="0"/>
              <a:buNone/>
            </a:pPr>
            <a:r>
              <a:rPr lang="sv-SE" altLang="sv-SE" sz="1600"/>
              <a:t>”hem och</a:t>
            </a:r>
          </a:p>
          <a:p>
            <a:pPr>
              <a:buClr>
                <a:srgbClr val="000000"/>
              </a:buClr>
              <a:buSzPct val="100000"/>
              <a:buFont typeface="Times New Roman" panose="02020603050405020304" pitchFamily="18" charset="0"/>
              <a:buNone/>
            </a:pPr>
            <a:r>
              <a:rPr lang="sv-SE" altLang="sv-SE" sz="1600"/>
              <a:t> kolla”</a:t>
            </a:r>
          </a:p>
        </p:txBody>
      </p:sp>
      <p:pic>
        <p:nvPicPr>
          <p:cNvPr id="3" name="Bildobjekt 2">
            <a:extLst>
              <a:ext uri="{FF2B5EF4-FFF2-40B4-BE49-F238E27FC236}">
                <a16:creationId xmlns:a16="http://schemas.microsoft.com/office/drawing/2014/main" id="{E979B18D-D43C-E045-9F3B-298A12970FF5}"/>
              </a:ext>
            </a:extLst>
          </p:cNvPr>
          <p:cNvPicPr>
            <a:picLocks noChangeAspect="1"/>
          </p:cNvPicPr>
          <p:nvPr/>
        </p:nvPicPr>
        <p:blipFill>
          <a:blip r:embed="rId10"/>
          <a:stretch>
            <a:fillRect/>
          </a:stretch>
        </p:blipFill>
        <p:spPr>
          <a:xfrm>
            <a:off x="152028" y="36223"/>
            <a:ext cx="2452482" cy="4190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4F228B02-9346-4F4A-84B8-73B94A1DBDB2}"/>
              </a:ext>
            </a:extLst>
          </p:cNvPr>
          <p:cNvSpPr>
            <a:spLocks noGrp="1" noChangeArrowheads="1"/>
          </p:cNvSpPr>
          <p:nvPr>
            <p:ph type="title"/>
          </p:nvPr>
        </p:nvSpPr>
        <p:spPr>
          <a:xfrm>
            <a:off x="685800" y="381000"/>
            <a:ext cx="7772400" cy="117475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3600" b="1" dirty="0">
                <a:latin typeface="Arial" panose="020B0604020202020204" pitchFamily="34" charset="0"/>
                <a:ea typeface="ＭＳ Ｐゴシック" panose="020B0600070205080204" pitchFamily="34" charset="-128"/>
              </a:rPr>
              <a:t>           Anhöriga, närstående </a:t>
            </a:r>
          </a:p>
        </p:txBody>
      </p:sp>
      <p:sp>
        <p:nvSpPr>
          <p:cNvPr id="47106" name="Rectangle 2">
            <a:extLst>
              <a:ext uri="{FF2B5EF4-FFF2-40B4-BE49-F238E27FC236}">
                <a16:creationId xmlns:a16="http://schemas.microsoft.com/office/drawing/2014/main" id="{872D8C9C-4424-B54F-BA31-8AE08C9B21E0}"/>
              </a:ext>
            </a:extLst>
          </p:cNvPr>
          <p:cNvSpPr>
            <a:spLocks noGrp="1" noChangeArrowheads="1"/>
          </p:cNvSpPr>
          <p:nvPr>
            <p:ph type="subTitle" idx="4294967295"/>
          </p:nvPr>
        </p:nvSpPr>
        <p:spPr>
          <a:xfrm>
            <a:off x="1732007" y="2421382"/>
            <a:ext cx="5943600" cy="3551238"/>
          </a:xfrm>
        </p:spPr>
        <p:txBody>
          <a:bodyPr/>
          <a:lstStyle/>
          <a:p>
            <a:pPr marL="0" indent="0">
              <a:spcAft>
                <a:spcPts val="20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rPr>
              <a:t> Visa förståelse</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rPr>
              <a:t> Hjälpa, underlätta </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rPr>
              <a:t> Uppmuntra, coacha</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rPr>
              <a:t> Överenskommelser</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rPr>
              <a:t> Inte bekräfta tvångsbeteende</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rPr>
              <a:t> Ofta stor påfrestning</a:t>
            </a:r>
          </a:p>
        </p:txBody>
      </p:sp>
      <p:sp>
        <p:nvSpPr>
          <p:cNvPr id="47107" name="Text Box 4">
            <a:extLst>
              <a:ext uri="{FF2B5EF4-FFF2-40B4-BE49-F238E27FC236}">
                <a16:creationId xmlns:a16="http://schemas.microsoft.com/office/drawing/2014/main" id="{F6816F9D-F09C-F941-A067-4DFC794D10E5}"/>
              </a:ext>
            </a:extLst>
          </p:cNvPr>
          <p:cNvSpPr txBox="1">
            <a:spLocks noChangeArrowheads="1"/>
          </p:cNvSpPr>
          <p:nvPr/>
        </p:nvSpPr>
        <p:spPr bwMode="auto">
          <a:xfrm>
            <a:off x="8077200" y="6384925"/>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625"/>
              </a:spcBef>
              <a:buFont typeface="Times New Roman" panose="02020603050405020304" pitchFamily="18" charset="0"/>
              <a:buNone/>
            </a:pPr>
            <a:r>
              <a:rPr lang="sv-SE" altLang="sv-SE" sz="1000" b="1">
                <a:latin typeface="Arial" panose="020B0604020202020204" pitchFamily="34" charset="0"/>
              </a:rPr>
              <a:t>14</a:t>
            </a:r>
          </a:p>
        </p:txBody>
      </p:sp>
      <p:sp>
        <p:nvSpPr>
          <p:cNvPr id="47108" name="Line 5">
            <a:extLst>
              <a:ext uri="{FF2B5EF4-FFF2-40B4-BE49-F238E27FC236}">
                <a16:creationId xmlns:a16="http://schemas.microsoft.com/office/drawing/2014/main" id="{62A5E1BA-201D-314E-8082-258153D9CF23}"/>
              </a:ext>
            </a:extLst>
          </p:cNvPr>
          <p:cNvSpPr>
            <a:spLocks noChangeShapeType="1"/>
          </p:cNvSpPr>
          <p:nvPr/>
        </p:nvSpPr>
        <p:spPr bwMode="auto">
          <a:xfrm>
            <a:off x="1676400" y="20574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47109" name="Line 6">
            <a:extLst>
              <a:ext uri="{FF2B5EF4-FFF2-40B4-BE49-F238E27FC236}">
                <a16:creationId xmlns:a16="http://schemas.microsoft.com/office/drawing/2014/main" id="{0214F20D-4A4E-784A-BED6-DDE6428A09E4}"/>
              </a:ext>
            </a:extLst>
          </p:cNvPr>
          <p:cNvSpPr>
            <a:spLocks noChangeShapeType="1"/>
          </p:cNvSpPr>
          <p:nvPr/>
        </p:nvSpPr>
        <p:spPr bwMode="auto">
          <a:xfrm>
            <a:off x="1676400" y="61722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graphicFrame>
        <p:nvGraphicFramePr>
          <p:cNvPr id="47110" name="Object 3">
            <a:extLst>
              <a:ext uri="{FF2B5EF4-FFF2-40B4-BE49-F238E27FC236}">
                <a16:creationId xmlns:a16="http://schemas.microsoft.com/office/drawing/2014/main" id="{6E383653-E6EA-B94C-89A1-DA79C3418F97}"/>
              </a:ext>
            </a:extLst>
          </p:cNvPr>
          <p:cNvGraphicFramePr>
            <a:graphicFrameLocks noChangeAspect="1"/>
          </p:cNvGraphicFramePr>
          <p:nvPr/>
        </p:nvGraphicFramePr>
        <p:xfrm>
          <a:off x="6251575" y="2819400"/>
          <a:ext cx="1825625" cy="1828800"/>
        </p:xfrm>
        <a:graphic>
          <a:graphicData uri="http://schemas.openxmlformats.org/presentationml/2006/ole">
            <mc:AlternateContent xmlns:mc="http://schemas.openxmlformats.org/markup-compatibility/2006">
              <mc:Choice xmlns:v="urn:schemas-microsoft-com:vml" Requires="v">
                <p:oleObj r:id="rId3" imgW="34404300" imgH="34493200" progId="">
                  <p:embed/>
                </p:oleObj>
              </mc:Choice>
              <mc:Fallback>
                <p:oleObj r:id="rId3" imgW="34404300" imgH="34493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2819400"/>
                        <a:ext cx="1825625"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1" name="Text Box 8">
            <a:extLst>
              <a:ext uri="{FF2B5EF4-FFF2-40B4-BE49-F238E27FC236}">
                <a16:creationId xmlns:a16="http://schemas.microsoft.com/office/drawing/2014/main" id="{044D9746-34A5-AD4D-99F5-3BEE259170A1}"/>
              </a:ext>
            </a:extLst>
          </p:cNvPr>
          <p:cNvSpPr txBox="1">
            <a:spLocks noChangeArrowheads="1"/>
          </p:cNvSpPr>
          <p:nvPr/>
        </p:nvSpPr>
        <p:spPr bwMode="auto">
          <a:xfrm rot="-5460000">
            <a:off x="-646906" y="5771356"/>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3" name="Bildobjekt 2">
            <a:extLst>
              <a:ext uri="{FF2B5EF4-FFF2-40B4-BE49-F238E27FC236}">
                <a16:creationId xmlns:a16="http://schemas.microsoft.com/office/drawing/2014/main" id="{577CB2FB-0AF6-CF40-9DB7-10137283EB3E}"/>
              </a:ext>
            </a:extLst>
          </p:cNvPr>
          <p:cNvPicPr>
            <a:picLocks noChangeAspect="1"/>
          </p:cNvPicPr>
          <p:nvPr/>
        </p:nvPicPr>
        <p:blipFill>
          <a:blip r:embed="rId5"/>
          <a:stretch>
            <a:fillRect/>
          </a:stretch>
        </p:blipFill>
        <p:spPr>
          <a:xfrm>
            <a:off x="306287" y="157853"/>
            <a:ext cx="2222624" cy="37981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ubrik 1">
            <a:extLst>
              <a:ext uri="{FF2B5EF4-FFF2-40B4-BE49-F238E27FC236}">
                <a16:creationId xmlns:a16="http://schemas.microsoft.com/office/drawing/2014/main" id="{6E9846B7-B39D-BB4F-941D-80B024581318}"/>
              </a:ext>
            </a:extLst>
          </p:cNvPr>
          <p:cNvSpPr>
            <a:spLocks noGrp="1" noChangeArrowheads="1"/>
          </p:cNvSpPr>
          <p:nvPr>
            <p:ph type="title"/>
          </p:nvPr>
        </p:nvSpPr>
        <p:spPr>
          <a:xfrm>
            <a:off x="609600" y="2971800"/>
            <a:ext cx="7847013" cy="2819400"/>
          </a:xfrm>
        </p:spPr>
        <p:txBody>
          <a:bodyPr/>
          <a:lstStyle/>
          <a:p>
            <a:pPr algn="l"/>
            <a:r>
              <a:rPr lang="sv-SE" altLang="sv-SE" sz="4300" b="1" dirty="0">
                <a:ea typeface="ＭＳ Ｐゴシック" panose="020B0600070205080204" pitchFamily="34" charset="-128"/>
              </a:rPr>
              <a:t>Hur många vet nu vad OCD är?</a:t>
            </a:r>
            <a:br>
              <a:rPr lang="sv-SE" altLang="sv-SE" sz="4300" b="1" dirty="0">
                <a:ea typeface="ＭＳ Ｐゴシック" panose="020B0600070205080204" pitchFamily="34" charset="-128"/>
              </a:rPr>
            </a:br>
            <a:br>
              <a:rPr lang="sv-SE" altLang="sv-SE" dirty="0">
                <a:ea typeface="ＭＳ Ｐゴシック" panose="020B0600070205080204" pitchFamily="34" charset="-128"/>
              </a:rPr>
            </a:br>
            <a:r>
              <a:rPr lang="sv-SE" altLang="sv-SE" sz="3600" dirty="0">
                <a:ea typeface="ＭＳ Ｐゴシック" panose="020B0600070205080204" pitchFamily="34" charset="-128"/>
              </a:rPr>
              <a:t>Känner ni till någon som kanske har OCD?</a:t>
            </a:r>
            <a:br>
              <a:rPr lang="sv-SE" altLang="sv-SE" sz="3600" dirty="0">
                <a:ea typeface="ＭＳ Ｐゴシック" panose="020B0600070205080204" pitchFamily="34" charset="-128"/>
              </a:rPr>
            </a:br>
            <a:r>
              <a:rPr lang="sv-SE" altLang="sv-SE" sz="3600" dirty="0">
                <a:ea typeface="ＭＳ Ｐゴシック" panose="020B0600070205080204" pitchFamily="34" charset="-128"/>
              </a:rPr>
              <a:t>Tror ni i så fall att den personen fått en diagnos?</a:t>
            </a:r>
            <a:br>
              <a:rPr lang="sv-SE" altLang="sv-SE" sz="3600" dirty="0">
                <a:ea typeface="ＭＳ Ｐゴシック" panose="020B0600070205080204" pitchFamily="34" charset="-128"/>
              </a:rPr>
            </a:br>
            <a:r>
              <a:rPr lang="sv-SE" altLang="sv-SE" sz="3600" dirty="0">
                <a:ea typeface="ＭＳ Ｐゴシック" panose="020B0600070205080204" pitchFamily="34" charset="-128"/>
              </a:rPr>
              <a:t>Får han/hon adekvat hjälp?</a:t>
            </a:r>
            <a:br>
              <a:rPr lang="sv-SE" altLang="sv-SE" dirty="0">
                <a:ea typeface="ＭＳ Ｐゴシック" panose="020B0600070205080204" pitchFamily="34" charset="-128"/>
              </a:rPr>
            </a:br>
            <a:br>
              <a:rPr lang="sv-SE" altLang="sv-SE" dirty="0">
                <a:ea typeface="ＭＳ Ｐゴシック" panose="020B0600070205080204" pitchFamily="34" charset="-128"/>
              </a:rPr>
            </a:br>
            <a:endParaRPr lang="sv-SE" altLang="sv-SE" sz="3200" dirty="0">
              <a:ea typeface="ＭＳ Ｐゴシック" panose="020B0600070205080204" pitchFamily="34" charset="-128"/>
            </a:endParaRPr>
          </a:p>
        </p:txBody>
      </p:sp>
      <p:pic>
        <p:nvPicPr>
          <p:cNvPr id="5" name="Bildobjekt 4">
            <a:extLst>
              <a:ext uri="{FF2B5EF4-FFF2-40B4-BE49-F238E27FC236}">
                <a16:creationId xmlns:a16="http://schemas.microsoft.com/office/drawing/2014/main" id="{BC578668-088D-B844-9866-166A0B93C36C}"/>
              </a:ext>
            </a:extLst>
          </p:cNvPr>
          <p:cNvPicPr>
            <a:picLocks noChangeAspect="1"/>
          </p:cNvPicPr>
          <p:nvPr/>
        </p:nvPicPr>
        <p:blipFill>
          <a:blip r:embed="rId3"/>
          <a:stretch>
            <a:fillRect/>
          </a:stretch>
        </p:blipFill>
        <p:spPr>
          <a:xfrm>
            <a:off x="306287" y="157853"/>
            <a:ext cx="2222624" cy="3798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Google Shape;284;p33">
            <a:extLst>
              <a:ext uri="{FF2B5EF4-FFF2-40B4-BE49-F238E27FC236}">
                <a16:creationId xmlns:a16="http://schemas.microsoft.com/office/drawing/2014/main" id="{F63506C7-3E72-D946-B2CE-7F220CB40518}"/>
              </a:ext>
            </a:extLst>
          </p:cNvPr>
          <p:cNvSpPr>
            <a:spLocks noGrp="1" noChangeArrowheads="1"/>
          </p:cNvSpPr>
          <p:nvPr>
            <p:ph type="title"/>
          </p:nvPr>
        </p:nvSpPr>
        <p:spPr>
          <a:xfrm>
            <a:off x="1122363" y="388938"/>
            <a:ext cx="7150100" cy="544512"/>
          </a:xfrm>
        </p:spPr>
        <p:txBody>
          <a:bodyPr lIns="68569" tIns="34275" rIns="68569" bIns="34275" anchor="t"/>
          <a:lstStyle/>
          <a:p>
            <a:pPr algn="l">
              <a:lnSpc>
                <a:spcPct val="90000"/>
              </a:lnSpc>
              <a:buClr>
                <a:srgbClr val="262626"/>
              </a:buClr>
              <a:buSzPts val="3600"/>
            </a:pPr>
            <a:br>
              <a:rPr lang="sv-SE" altLang="sv-SE" sz="2100" b="1" dirty="0">
                <a:latin typeface="Helvetica Neue" panose="02000503000000020004" pitchFamily="2" charset="0"/>
                <a:ea typeface="ＭＳ Ｐゴシック" panose="020B0600070205080204" pitchFamily="34" charset="-128"/>
                <a:sym typeface="Helvetica Neue" panose="02000503000000020004" pitchFamily="2" charset="0"/>
              </a:rPr>
            </a:br>
            <a:r>
              <a:rPr lang="sv-SE" altLang="sv-SE" sz="2100" b="1" dirty="0">
                <a:latin typeface="Helvetica Neue" panose="02000503000000020004" pitchFamily="2" charset="0"/>
                <a:ea typeface="ＭＳ Ｐゴシック" panose="020B0600070205080204" pitchFamily="34" charset="-128"/>
                <a:sym typeface="Helvetica Neue" panose="02000503000000020004" pitchFamily="2" charset="0"/>
              </a:rPr>
              <a:t>OCD i skolan</a:t>
            </a:r>
          </a:p>
        </p:txBody>
      </p:sp>
      <p:sp>
        <p:nvSpPr>
          <p:cNvPr id="285" name="Google Shape;285;p33">
            <a:extLst>
              <a:ext uri="{FF2B5EF4-FFF2-40B4-BE49-F238E27FC236}">
                <a16:creationId xmlns:a16="http://schemas.microsoft.com/office/drawing/2014/main" id="{F5CCF245-A521-E140-961E-66FDD48A58C4}"/>
              </a:ext>
            </a:extLst>
          </p:cNvPr>
          <p:cNvSpPr txBox="1">
            <a:spLocks noGrp="1"/>
          </p:cNvSpPr>
          <p:nvPr>
            <p:ph type="body" idx="1"/>
          </p:nvPr>
        </p:nvSpPr>
        <p:spPr>
          <a:xfrm>
            <a:off x="1122363" y="933450"/>
            <a:ext cx="7329487" cy="4224338"/>
          </a:xfrm>
        </p:spPr>
        <p:txBody>
          <a:bodyPr lIns="68569" tIns="34275" rIns="68569" bIns="34275">
            <a:noAutofit/>
          </a:bodyPr>
          <a:lstStyle/>
          <a:p>
            <a:pPr marL="0" indent="0">
              <a:lnSpc>
                <a:spcPct val="95000"/>
              </a:lnSpc>
              <a:spcBef>
                <a:spcPct val="0"/>
              </a:spcBef>
              <a:buSzPts val="1900"/>
              <a:buFont typeface="Times New Roman" panose="02020603050405020304" pitchFamily="18" charset="0"/>
              <a:buNone/>
            </a:pPr>
            <a:endParaRPr lang="sv-SE" altLang="sv-SE" sz="1200" dirty="0">
              <a:latin typeface="Helvetica Neue" panose="02000503000000020004" pitchFamily="2" charset="0"/>
              <a:ea typeface="ＭＳ Ｐゴシック" panose="020B0600070205080204" pitchFamily="34" charset="-128"/>
              <a:sym typeface="Helvetica Neue" panose="02000503000000020004" pitchFamily="2" charset="0"/>
            </a:endParaRPr>
          </a:p>
          <a:p>
            <a:pPr marL="0" indent="0">
              <a:lnSpc>
                <a:spcPct val="95000"/>
              </a:lnSpc>
              <a:spcBef>
                <a:spcPct val="0"/>
              </a:spcBef>
              <a:buSzPts val="19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OCD är världens </a:t>
            </a:r>
            <a:r>
              <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rPr>
              <a:t>tredje största psykiatriska diagnos</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enligt WHO. Cirka 5% av alla elever har OCD och/eller ett relaterat syndrom, dvs drygt 1 elev per klass.</a:t>
            </a:r>
          </a:p>
          <a:p>
            <a:pPr marL="0" indent="0">
              <a:lnSpc>
                <a:spcPct val="95000"/>
              </a:lnSpc>
              <a:spcBef>
                <a:spcPct val="0"/>
              </a:spcBef>
              <a:buSzPts val="1900"/>
              <a:buFont typeface="Times New Roman" panose="02020603050405020304" pitchFamily="18" charset="0"/>
              <a:buNone/>
            </a:pPr>
            <a:endPar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endParaRPr>
          </a:p>
          <a:p>
            <a:pPr marL="0" indent="0">
              <a:lnSpc>
                <a:spcPct val="95000"/>
              </a:lnSpc>
              <a:spcBef>
                <a:spcPts val="750"/>
              </a:spcBef>
              <a:buSzPts val="19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I en undersökning från Karolinska Institutet* med många deltagare med OCD framkom följande:</a:t>
            </a:r>
          </a:p>
          <a:p>
            <a:pPr marL="0" indent="0">
              <a:lnSpc>
                <a:spcPct val="95000"/>
              </a:lnSpc>
              <a:spcBef>
                <a:spcPts val="750"/>
              </a:spcBef>
              <a:buSzPts val="1900"/>
              <a:buFont typeface="Times New Roman" panose="02020603050405020304" pitchFamily="18" charset="0"/>
              <a:buNone/>
            </a:pPr>
            <a:r>
              <a:rPr lang="sv-SE" altLang="sv-SE" sz="2000" i="1" dirty="0">
                <a:latin typeface="Helvetica Neue" panose="02000503000000020004" pitchFamily="2" charset="0"/>
                <a:ea typeface="ＭＳ Ｐゴシック" panose="020B0600070205080204" pitchFamily="34" charset="-128"/>
                <a:sym typeface="Helvetica Neue" panose="02000503000000020004" pitchFamily="2" charset="0"/>
              </a:rPr>
              <a:t>Barn med OCD har:</a:t>
            </a:r>
            <a:endPar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endParaRPr>
          </a:p>
          <a:p>
            <a:pPr marL="0" indent="0">
              <a:lnSpc>
                <a:spcPct val="95000"/>
              </a:lnSpc>
              <a:spcBef>
                <a:spcPts val="750"/>
              </a:spcBef>
              <a:buSzPts val="1900"/>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57% lägre sannolikhet att fullfölja gymnasiet</a:t>
            </a:r>
          </a:p>
          <a:p>
            <a:pPr marL="0" indent="0">
              <a:lnSpc>
                <a:spcPct val="95000"/>
              </a:lnSpc>
              <a:spcBef>
                <a:spcPts val="750"/>
              </a:spcBef>
              <a:buSzPts val="1900"/>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Lägre betyg i alla ämnen i grundskolan.</a:t>
            </a:r>
          </a:p>
          <a:p>
            <a:pPr marL="0" indent="0">
              <a:lnSpc>
                <a:spcPct val="95000"/>
              </a:lnSpc>
              <a:spcBef>
                <a:spcPts val="750"/>
              </a:spcBef>
              <a:buSzPts val="1900"/>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28% lägre sannolikhet att börja på universitet</a:t>
            </a:r>
          </a:p>
          <a:p>
            <a:pPr marL="0" indent="0">
              <a:lnSpc>
                <a:spcPct val="95000"/>
              </a:lnSpc>
              <a:spcBef>
                <a:spcPts val="750"/>
              </a:spcBef>
              <a:buSzPts val="1900"/>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41% lägre sannolikhet att fullfölja med en universitetsexamen</a:t>
            </a:r>
          </a:p>
          <a:p>
            <a:pPr marL="0" indent="0">
              <a:lnSpc>
                <a:spcPct val="60000"/>
              </a:lnSpc>
              <a:spcBef>
                <a:spcPts val="750"/>
              </a:spcBef>
              <a:buSzPts val="1900"/>
              <a:buFont typeface="Times New Roman" panose="02020603050405020304" pitchFamily="18" charset="0"/>
              <a:buNone/>
            </a:pPr>
            <a:endParaRPr lang="sv-SE" altLang="sv-SE" sz="900" dirty="0">
              <a:latin typeface="Helvetica Neue" panose="02000503000000020004" pitchFamily="2" charset="0"/>
              <a:ea typeface="ＭＳ Ｐゴシック" panose="020B0600070205080204" pitchFamily="34" charset="-128"/>
              <a:sym typeface="Helvetica Neue" panose="02000503000000020004" pitchFamily="2" charset="0"/>
            </a:endParaRPr>
          </a:p>
          <a:p>
            <a:pPr marL="0" indent="0">
              <a:lnSpc>
                <a:spcPct val="95000"/>
              </a:lnSpc>
              <a:spcBef>
                <a:spcPts val="750"/>
              </a:spcBef>
              <a:buSzPts val="1900"/>
              <a:buFont typeface="Times New Roman" panose="02020603050405020304" pitchFamily="18" charset="0"/>
              <a:buNone/>
            </a:pPr>
            <a:endParaRPr lang="sv-SE" altLang="sv-SE" sz="700" dirty="0">
              <a:latin typeface="Helvetica Neue" panose="02000503000000020004" pitchFamily="2" charset="0"/>
              <a:ea typeface="ＭＳ Ｐゴシック" panose="020B0600070205080204" pitchFamily="34" charset="-128"/>
              <a:sym typeface="Helvetica Neue" panose="02000503000000020004" pitchFamily="2" charset="0"/>
            </a:endParaRPr>
          </a:p>
          <a:p>
            <a:pPr marL="0" indent="0">
              <a:lnSpc>
                <a:spcPct val="60000"/>
              </a:lnSpc>
              <a:spcBef>
                <a:spcPts val="750"/>
              </a:spcBef>
              <a:buSzPts val="1700"/>
              <a:buFont typeface="Times New Roman" panose="02020603050405020304" pitchFamily="18" charset="0"/>
              <a:buNone/>
            </a:pPr>
            <a:endParaRPr lang="sv-SE" altLang="sv-SE" sz="800" dirty="0">
              <a:latin typeface="Helvetica Neue" panose="02000503000000020004" pitchFamily="2" charset="0"/>
              <a:ea typeface="ＭＳ Ｐゴシック" panose="020B0600070205080204" pitchFamily="34" charset="-128"/>
              <a:sym typeface="Helvetica Neue" panose="02000503000000020004" pitchFamily="2" charset="0"/>
            </a:endParaRPr>
          </a:p>
        </p:txBody>
      </p:sp>
      <p:sp>
        <p:nvSpPr>
          <p:cNvPr id="286" name="Google Shape;286;p33">
            <a:extLst>
              <a:ext uri="{FF2B5EF4-FFF2-40B4-BE49-F238E27FC236}">
                <a16:creationId xmlns:a16="http://schemas.microsoft.com/office/drawing/2014/main" id="{5F813066-7BD9-C041-8BE7-E4F94448680E}"/>
              </a:ext>
            </a:extLst>
          </p:cNvPr>
          <p:cNvSpPr txBox="1"/>
          <p:nvPr/>
        </p:nvSpPr>
        <p:spPr>
          <a:xfrm>
            <a:off x="1122363" y="5395913"/>
            <a:ext cx="2854325" cy="474662"/>
          </a:xfrm>
          <a:prstGeom prst="rect">
            <a:avLst/>
          </a:prstGeom>
          <a:noFill/>
          <a:ln>
            <a:noFill/>
          </a:ln>
        </p:spPr>
        <p:txBody>
          <a:bodyPr lIns="68569" tIns="68569" rIns="68569" bIns="68569"/>
          <a:lstStyle/>
          <a:p>
            <a:pPr>
              <a:lnSpc>
                <a:spcPct val="115000"/>
              </a:lnSpc>
              <a:spcBef>
                <a:spcPts val="750"/>
              </a:spcBef>
              <a:buClr>
                <a:srgbClr val="000000"/>
              </a:buClr>
              <a:buSzPts val="1900"/>
            </a:pPr>
            <a:r>
              <a:rPr lang="sv-SE" altLang="sv-SE" sz="1000" dirty="0">
                <a:solidFill>
                  <a:srgbClr val="3F3F3F"/>
                </a:solidFill>
                <a:latin typeface="Helvetica Neue" panose="02000503000000020004" pitchFamily="2" charset="0"/>
                <a:sym typeface="Helvetica Neue" panose="02000503000000020004" pitchFamily="2" charset="0"/>
              </a:rPr>
              <a:t>*</a:t>
            </a:r>
            <a:r>
              <a:rPr lang="sv-SE" altLang="sv-SE" sz="1000" dirty="0" err="1">
                <a:solidFill>
                  <a:srgbClr val="3F3F3F"/>
                </a:solidFill>
                <a:latin typeface="Helvetica Neue" panose="02000503000000020004" pitchFamily="2" charset="0"/>
                <a:sym typeface="Helvetica Neue" panose="02000503000000020004" pitchFamily="2" charset="0"/>
              </a:rPr>
              <a:t>Lorena</a:t>
            </a:r>
            <a:r>
              <a:rPr lang="sv-SE" altLang="sv-SE" sz="1000" dirty="0">
                <a:solidFill>
                  <a:srgbClr val="3F3F3F"/>
                </a:solidFill>
                <a:latin typeface="Helvetica Neue" panose="02000503000000020004" pitchFamily="2" charset="0"/>
                <a:sym typeface="Helvetica Neue" panose="02000503000000020004" pitchFamily="2" charset="0"/>
              </a:rPr>
              <a:t> Fernández de la Cruz et al, 2017</a:t>
            </a:r>
            <a:endParaRPr lang="sv-SE" altLang="sv-SE" sz="1000" dirty="0">
              <a:solidFill>
                <a:srgbClr val="000000"/>
              </a:solidFill>
              <a:latin typeface="Century Gothic" panose="020B0502020202020204" pitchFamily="34" charset="0"/>
              <a:sym typeface="Century Gothic" panose="020B0502020202020204" pitchFamily="34" charset="0"/>
            </a:endParaRPr>
          </a:p>
        </p:txBody>
      </p:sp>
      <p:sp>
        <p:nvSpPr>
          <p:cNvPr id="287" name="Google Shape;287;p33">
            <a:extLst>
              <a:ext uri="{FF2B5EF4-FFF2-40B4-BE49-F238E27FC236}">
                <a16:creationId xmlns:a16="http://schemas.microsoft.com/office/drawing/2014/main" id="{AAD34473-94BA-2149-BA79-E686DA1C5358}"/>
              </a:ext>
            </a:extLst>
          </p:cNvPr>
          <p:cNvSpPr txBox="1"/>
          <p:nvPr/>
        </p:nvSpPr>
        <p:spPr>
          <a:xfrm>
            <a:off x="0" y="5870575"/>
            <a:ext cx="9144000" cy="130175"/>
          </a:xfrm>
          <a:prstGeom prst="rect">
            <a:avLst/>
          </a:prstGeom>
          <a:solidFill>
            <a:srgbClr val="980000"/>
          </a:solidFill>
          <a:ln w="9525" cap="flat" cmpd="sng">
            <a:solidFill>
              <a:srgbClr val="980000"/>
            </a:solidFill>
            <a:prstDash val="solid"/>
            <a:round/>
            <a:headEnd type="none" w="sm" len="sm"/>
            <a:tailEnd type="none" w="sm" len="sm"/>
          </a:ln>
        </p:spPr>
        <p:txBody>
          <a:bodyPr lIns="68569" tIns="68569" rIns="68569" bIns="68569"/>
          <a:lstStyle/>
          <a:p>
            <a:pPr>
              <a:buClr>
                <a:srgbClr val="000000"/>
              </a:buClr>
              <a:buSzPts val="1800"/>
            </a:pPr>
            <a:endParaRPr lang="sv-SE" altLang="sv-SE" sz="13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66565" name="Google Shape;288;p33" descr="LOGO_OCD_CMYK_small_print">
            <a:extLst>
              <a:ext uri="{FF2B5EF4-FFF2-40B4-BE49-F238E27FC236}">
                <a16:creationId xmlns:a16="http://schemas.microsoft.com/office/drawing/2014/main" id="{E0F9D791-441E-654C-9EB2-70D52771D1F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4930775"/>
            <a:ext cx="179387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D70732BD-7943-2240-AEE3-FAF0C2FB3349}"/>
              </a:ext>
            </a:extLst>
          </p:cNvPr>
          <p:cNvPicPr>
            <a:picLocks noChangeAspect="1"/>
          </p:cNvPicPr>
          <p:nvPr/>
        </p:nvPicPr>
        <p:blipFill>
          <a:blip r:embed="rId4"/>
          <a:stretch>
            <a:fillRect/>
          </a:stretch>
        </p:blipFill>
        <p:spPr>
          <a:xfrm>
            <a:off x="306287" y="157853"/>
            <a:ext cx="2222624" cy="3798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ubrik 1">
            <a:extLst>
              <a:ext uri="{FF2B5EF4-FFF2-40B4-BE49-F238E27FC236}">
                <a16:creationId xmlns:a16="http://schemas.microsoft.com/office/drawing/2014/main" id="{3AC3E929-A229-F345-965C-F70C33273E50}"/>
              </a:ext>
            </a:extLst>
          </p:cNvPr>
          <p:cNvSpPr>
            <a:spLocks noGrp="1" noChangeArrowheads="1"/>
          </p:cNvSpPr>
          <p:nvPr>
            <p:ph type="title"/>
          </p:nvPr>
        </p:nvSpPr>
        <p:spPr/>
        <p:txBody>
          <a:bodyPr/>
          <a:lstStyle/>
          <a:p>
            <a:r>
              <a:rPr lang="sv-SE" altLang="sv-SE" sz="3200" dirty="0">
                <a:ea typeface="ＭＳ Ｐゴシック" panose="020B0600070205080204" pitchFamily="34" charset="-128"/>
              </a:rPr>
              <a:t>      OCD-förbundets utbildare och talare hjälper er gärna!</a:t>
            </a:r>
          </a:p>
        </p:txBody>
      </p:sp>
      <p:sp>
        <p:nvSpPr>
          <p:cNvPr id="70658" name="Platshållare för innehåll 2">
            <a:extLst>
              <a:ext uri="{FF2B5EF4-FFF2-40B4-BE49-F238E27FC236}">
                <a16:creationId xmlns:a16="http://schemas.microsoft.com/office/drawing/2014/main" id="{8B73E54E-6634-1342-A9EE-252E4632A16A}"/>
              </a:ext>
            </a:extLst>
          </p:cNvPr>
          <p:cNvSpPr>
            <a:spLocks noGrp="1" noChangeArrowheads="1"/>
          </p:cNvSpPr>
          <p:nvPr>
            <p:ph idx="1"/>
          </p:nvPr>
        </p:nvSpPr>
        <p:spPr/>
        <p:txBody>
          <a:bodyPr/>
          <a:lstStyle/>
          <a:p>
            <a:pPr>
              <a:defRPr/>
            </a:pPr>
            <a:r>
              <a:rPr lang="sv-SE" altLang="sv-SE" sz="2800" dirty="0">
                <a:ea typeface="ＭＳ Ｐゴシック" panose="020B0600070205080204" pitchFamily="34" charset="-128"/>
              </a:rPr>
              <a:t>Vi håller föredrag, kurser, seminarier, studiecirklar, samt utför vissa konsultarbeten. </a:t>
            </a:r>
          </a:p>
          <a:p>
            <a:pPr>
              <a:defRPr/>
            </a:pPr>
            <a:r>
              <a:rPr lang="sv-SE" altLang="sv-SE" sz="2800" dirty="0">
                <a:ea typeface="ＭＳ Ｐゴシック" panose="020B0600070205080204" pitchFamily="34" charset="-128"/>
              </a:rPr>
              <a:t>Vi utbildar lärare, elevhälsans personal, chefer, HR avdelningen, boendestödjare, fackföreningar, medicine studenter, vårdlinjer etc.</a:t>
            </a:r>
          </a:p>
          <a:p>
            <a:pPr>
              <a:defRPr/>
            </a:pPr>
            <a:r>
              <a:rPr lang="sv-SE" altLang="sv-SE" sz="2800" dirty="0">
                <a:ea typeface="ＭＳ Ｐゴシック" panose="020B0600070205080204" pitchFamily="34" charset="-128"/>
              </a:rPr>
              <a:t>Kontakta er lokala OCD-förening. Be om ett förslag! </a:t>
            </a:r>
          </a:p>
          <a:p>
            <a:pPr>
              <a:defRPr/>
            </a:pPr>
            <a:r>
              <a:rPr lang="sv-SE" altLang="sv-SE" sz="2800" dirty="0">
                <a:ea typeface="ＭＳ Ｐゴシック" panose="020B0600070205080204" pitchFamily="34" charset="-128"/>
              </a:rPr>
              <a:t>Nån som kan vara intresserad? </a:t>
            </a:r>
            <a:r>
              <a:rPr lang="sv-SE" altLang="sv-SE" sz="2800" dirty="0" err="1">
                <a:ea typeface="ＭＳ Ｐゴシック" panose="020B0600070205080204" pitchFamily="34" charset="-128"/>
              </a:rPr>
              <a:t>SMSa</a:t>
            </a:r>
            <a:r>
              <a:rPr lang="sv-SE" altLang="sv-SE" sz="2800" dirty="0">
                <a:ea typeface="ＭＳ Ｐゴシック" panose="020B0600070205080204" pitchFamily="34" charset="-128"/>
              </a:rPr>
              <a:t> till 		 </a:t>
            </a:r>
          </a:p>
          <a:p>
            <a:pPr marL="0" indent="0">
              <a:buFont typeface="Times New Roman" panose="02020603050405020304" pitchFamily="18" charset="0"/>
              <a:buNone/>
              <a:defRPr/>
            </a:pPr>
            <a:r>
              <a:rPr lang="sv-SE" altLang="sv-SE" sz="2800" dirty="0">
                <a:ea typeface="ＭＳ Ｐゴシック" panose="020B0600070205080204" pitchFamily="34" charset="-128"/>
              </a:rPr>
              <a:t>    070-6923210 </a:t>
            </a:r>
          </a:p>
          <a:p>
            <a:pPr>
              <a:defRPr/>
            </a:pPr>
            <a:endParaRPr lang="sv-SE" altLang="sv-SE" dirty="0">
              <a:ea typeface="ＭＳ Ｐゴシック" panose="020B0600070205080204" pitchFamily="34" charset="-128"/>
            </a:endParaRPr>
          </a:p>
        </p:txBody>
      </p:sp>
      <p:pic>
        <p:nvPicPr>
          <p:cNvPr id="6" name="Bildobjekt 5">
            <a:extLst>
              <a:ext uri="{FF2B5EF4-FFF2-40B4-BE49-F238E27FC236}">
                <a16:creationId xmlns:a16="http://schemas.microsoft.com/office/drawing/2014/main" id="{C68A71D3-E0CF-EA4D-A5DB-740D2F181CE5}"/>
              </a:ext>
            </a:extLst>
          </p:cNvPr>
          <p:cNvPicPr>
            <a:picLocks noChangeAspect="1"/>
          </p:cNvPicPr>
          <p:nvPr/>
        </p:nvPicPr>
        <p:blipFill>
          <a:blip r:embed="rId3"/>
          <a:stretch>
            <a:fillRect/>
          </a:stretch>
        </p:blipFill>
        <p:spPr>
          <a:xfrm>
            <a:off x="306287" y="157853"/>
            <a:ext cx="2222624" cy="3798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ubrik 1">
            <a:extLst>
              <a:ext uri="{FF2B5EF4-FFF2-40B4-BE49-F238E27FC236}">
                <a16:creationId xmlns:a16="http://schemas.microsoft.com/office/drawing/2014/main" id="{A20D9017-9E57-A94E-A897-B5D7C4FBB05A}"/>
              </a:ext>
            </a:extLst>
          </p:cNvPr>
          <p:cNvSpPr>
            <a:spLocks noGrp="1" noChangeArrowheads="1"/>
          </p:cNvSpPr>
          <p:nvPr>
            <p:ph type="title"/>
          </p:nvPr>
        </p:nvSpPr>
        <p:spPr>
          <a:xfrm>
            <a:off x="685800" y="692696"/>
            <a:ext cx="7770813" cy="1008112"/>
          </a:xfrm>
        </p:spPr>
        <p:txBody>
          <a:bodyPr/>
          <a:lstStyle/>
          <a:p>
            <a:r>
              <a:rPr lang="sv-SE" altLang="sv-SE" sz="3200" dirty="0">
                <a:ea typeface="ＭＳ Ｐゴシック" panose="020B0600070205080204" pitchFamily="34" charset="-128"/>
              </a:rPr>
              <a:t>Kan jag som Rotarian ha glädje av informationen om OCD?</a:t>
            </a:r>
          </a:p>
        </p:txBody>
      </p:sp>
      <p:sp>
        <p:nvSpPr>
          <p:cNvPr id="54274" name="Platshållare för innehåll 2">
            <a:extLst>
              <a:ext uri="{FF2B5EF4-FFF2-40B4-BE49-F238E27FC236}">
                <a16:creationId xmlns:a16="http://schemas.microsoft.com/office/drawing/2014/main" id="{6C84F5F3-5844-2B48-A1B1-1B3C02EA9B8B}"/>
              </a:ext>
            </a:extLst>
          </p:cNvPr>
          <p:cNvSpPr>
            <a:spLocks noGrp="1" noChangeArrowheads="1"/>
          </p:cNvSpPr>
          <p:nvPr>
            <p:ph idx="1"/>
          </p:nvPr>
        </p:nvSpPr>
        <p:spPr>
          <a:xfrm>
            <a:off x="685800" y="1844824"/>
            <a:ext cx="7770813" cy="4680519"/>
          </a:xfrm>
        </p:spPr>
        <p:txBody>
          <a:bodyPr/>
          <a:lstStyle/>
          <a:p>
            <a:r>
              <a:rPr lang="sv-SE" altLang="sv-SE" sz="2700" dirty="0">
                <a:ea typeface="ＭＳ Ｐゴシック" panose="020B0600070205080204" pitchFamily="34" charset="-128"/>
              </a:rPr>
              <a:t>I bekantskapskretsen har ni säkert ett antal personer som har OCD (knappt 25% har fått korrekt diagnos)</a:t>
            </a:r>
          </a:p>
          <a:p>
            <a:r>
              <a:rPr lang="sv-SE" altLang="sv-SE" sz="2700" dirty="0">
                <a:ea typeface="ＭＳ Ｐゴシック" panose="020B0600070205080204" pitchFamily="34" charset="-128"/>
              </a:rPr>
              <a:t>Tycker du att något kan vara intressant i din egen organisation/arbetsplats (förening, företag, kommun, region, verksamhet </a:t>
            </a:r>
            <a:r>
              <a:rPr lang="sv-SE" altLang="sv-SE" sz="2700" dirty="0" err="1">
                <a:ea typeface="ＭＳ Ｐゴシック" panose="020B0600070205080204" pitchFamily="34" charset="-128"/>
              </a:rPr>
              <a:t>etc</a:t>
            </a:r>
            <a:r>
              <a:rPr lang="sv-SE" altLang="sv-SE" sz="2700" dirty="0">
                <a:ea typeface="ＭＳ Ｐゴシック" panose="020B0600070205080204" pitchFamily="34" charset="-128"/>
              </a:rPr>
              <a:t>)?</a:t>
            </a:r>
          </a:p>
          <a:p>
            <a:r>
              <a:rPr lang="sv-SE" altLang="sv-SE" sz="2700" dirty="0">
                <a:ea typeface="ＭＳ Ｐゴシック" panose="020B0600070205080204" pitchFamily="34" charset="-128"/>
              </a:rPr>
              <a:t>Vi kommer gärna och berättar. </a:t>
            </a:r>
          </a:p>
          <a:p>
            <a:r>
              <a:rPr lang="sv-SE" altLang="sv-SE" sz="2700" dirty="0">
                <a:ea typeface="ＭＳ Ｐゴシック" panose="020B0600070205080204" pitchFamily="34" charset="-128"/>
              </a:rPr>
              <a:t>Vad bör jag som chef tänka på? Vår HR avdelning?</a:t>
            </a:r>
          </a:p>
          <a:p>
            <a:r>
              <a:rPr lang="sv-SE" altLang="sv-SE" sz="2700" dirty="0">
                <a:ea typeface="ＭＳ Ｐゴシック" panose="020B0600070205080204" pitchFamily="34" charset="-128"/>
              </a:rPr>
              <a:t>Då vårt arbete i huvudsak är helt ideellt skulle det vara tacksamt att få ersättning t ex enligt </a:t>
            </a:r>
            <a:r>
              <a:rPr lang="sv-SE" altLang="sv-SE" sz="2700" dirty="0" err="1">
                <a:ea typeface="ＭＳ Ｐゴシック" panose="020B0600070205080204" pitchFamily="34" charset="-128"/>
              </a:rPr>
              <a:t>Hjärnkolls</a:t>
            </a:r>
            <a:r>
              <a:rPr lang="sv-SE" altLang="sv-SE" sz="2700" dirty="0">
                <a:ea typeface="ＭＳ Ｐゴシック" panose="020B0600070205080204" pitchFamily="34" charset="-128"/>
              </a:rPr>
              <a:t> normer.</a:t>
            </a:r>
            <a:br>
              <a:rPr lang="sv-SE" altLang="sv-SE" dirty="0">
                <a:ea typeface="ＭＳ Ｐゴシック" panose="020B0600070205080204" pitchFamily="34" charset="-128"/>
              </a:rPr>
            </a:br>
            <a:r>
              <a:rPr lang="sv-SE" altLang="sv-SE" dirty="0">
                <a:ea typeface="ＭＳ Ｐゴシック" panose="020B0600070205080204" pitchFamily="34" charset="-128"/>
              </a:rPr>
              <a:t> </a:t>
            </a:r>
            <a:br>
              <a:rPr lang="sv-SE" altLang="sv-SE" dirty="0">
                <a:ea typeface="ＭＳ Ｐゴシック" panose="020B0600070205080204" pitchFamily="34" charset="-128"/>
              </a:rPr>
            </a:br>
            <a:br>
              <a:rPr lang="sv-SE" altLang="sv-SE" dirty="0">
                <a:ea typeface="ＭＳ Ｐゴシック" panose="020B0600070205080204" pitchFamily="34" charset="-128"/>
              </a:rPr>
            </a:br>
            <a:br>
              <a:rPr lang="sv-SE" altLang="sv-SE" dirty="0">
                <a:ea typeface="ＭＳ Ｐゴシック" panose="020B0600070205080204" pitchFamily="34" charset="-128"/>
              </a:rPr>
            </a:br>
            <a:br>
              <a:rPr lang="sv-SE" altLang="sv-SE" dirty="0">
                <a:ea typeface="ＭＳ Ｐゴシック" panose="020B0600070205080204" pitchFamily="34" charset="-128"/>
              </a:rPr>
            </a:br>
            <a:r>
              <a:rPr lang="sv-SE" altLang="sv-SE" dirty="0">
                <a:ea typeface="ＭＳ Ｐゴシック" panose="020B0600070205080204" pitchFamily="34" charset="-128"/>
              </a:rPr>
              <a:t> </a:t>
            </a:r>
            <a:br>
              <a:rPr lang="sv-SE" altLang="sv-SE" dirty="0">
                <a:ea typeface="ＭＳ Ｐゴシック" panose="020B0600070205080204" pitchFamily="34" charset="-128"/>
              </a:rPr>
            </a:br>
            <a:r>
              <a:rPr lang="sv-SE" altLang="sv-SE" dirty="0">
                <a:ea typeface="ＭＳ Ｐゴシック" panose="020B0600070205080204" pitchFamily="34" charset="-128"/>
              </a:rPr>
              <a:t>.</a:t>
            </a:r>
            <a:br>
              <a:rPr lang="sv-SE" altLang="sv-SE" dirty="0">
                <a:ea typeface="ＭＳ Ｐゴシック" panose="020B0600070205080204" pitchFamily="34" charset="-128"/>
              </a:rPr>
            </a:br>
            <a:br>
              <a:rPr lang="sv-SE" altLang="sv-SE" dirty="0">
                <a:ea typeface="ＭＳ Ｐゴシック" panose="020B0600070205080204" pitchFamily="34" charset="-128"/>
              </a:rPr>
            </a:br>
            <a:endParaRPr lang="sv-SE" altLang="sv-SE" dirty="0">
              <a:ea typeface="ＭＳ Ｐゴシック" panose="020B0600070205080204" pitchFamily="34" charset="-128"/>
            </a:endParaRPr>
          </a:p>
        </p:txBody>
      </p:sp>
      <p:pic>
        <p:nvPicPr>
          <p:cNvPr id="5" name="Bildobjekt 4">
            <a:extLst>
              <a:ext uri="{FF2B5EF4-FFF2-40B4-BE49-F238E27FC236}">
                <a16:creationId xmlns:a16="http://schemas.microsoft.com/office/drawing/2014/main" id="{D606693C-766B-EE43-B969-1D6D8786B30C}"/>
              </a:ext>
            </a:extLst>
          </p:cNvPr>
          <p:cNvPicPr>
            <a:picLocks noChangeAspect="1"/>
          </p:cNvPicPr>
          <p:nvPr/>
        </p:nvPicPr>
        <p:blipFill>
          <a:blip r:embed="rId3"/>
          <a:stretch>
            <a:fillRect/>
          </a:stretch>
        </p:blipFill>
        <p:spPr>
          <a:xfrm>
            <a:off x="306287" y="157853"/>
            <a:ext cx="2222624" cy="3798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a:extLst>
              <a:ext uri="{FF2B5EF4-FFF2-40B4-BE49-F238E27FC236}">
                <a16:creationId xmlns:a16="http://schemas.microsoft.com/office/drawing/2014/main" id="{A51A3653-4F10-1F4B-B1D9-69B3266A305A}"/>
              </a:ext>
            </a:extLst>
          </p:cNvPr>
          <p:cNvSpPr txBox="1">
            <a:spLocks noChangeArrowheads="1"/>
          </p:cNvSpPr>
          <p:nvPr/>
        </p:nvSpPr>
        <p:spPr bwMode="auto">
          <a:xfrm>
            <a:off x="8077200" y="6384925"/>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625"/>
              </a:spcBef>
              <a:buFont typeface="Times New Roman" panose="02020603050405020304" pitchFamily="18" charset="0"/>
              <a:buNone/>
            </a:pPr>
            <a:r>
              <a:rPr lang="sv-SE" altLang="sv-SE" sz="1000" b="1">
                <a:latin typeface="Arial" panose="020B0604020202020204" pitchFamily="34" charset="0"/>
              </a:rPr>
              <a:t>16</a:t>
            </a:r>
          </a:p>
        </p:txBody>
      </p:sp>
      <p:sp>
        <p:nvSpPr>
          <p:cNvPr id="56322" name="Line 3">
            <a:extLst>
              <a:ext uri="{FF2B5EF4-FFF2-40B4-BE49-F238E27FC236}">
                <a16:creationId xmlns:a16="http://schemas.microsoft.com/office/drawing/2014/main" id="{C4895135-567E-CF48-95C3-168472753153}"/>
              </a:ext>
            </a:extLst>
          </p:cNvPr>
          <p:cNvSpPr>
            <a:spLocks noChangeShapeType="1"/>
          </p:cNvSpPr>
          <p:nvPr/>
        </p:nvSpPr>
        <p:spPr bwMode="auto">
          <a:xfrm>
            <a:off x="1676400" y="11430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56323" name="Line 4">
            <a:extLst>
              <a:ext uri="{FF2B5EF4-FFF2-40B4-BE49-F238E27FC236}">
                <a16:creationId xmlns:a16="http://schemas.microsoft.com/office/drawing/2014/main" id="{17B23B8D-353F-FE4F-A2B7-34F36C13D73A}"/>
              </a:ext>
            </a:extLst>
          </p:cNvPr>
          <p:cNvSpPr>
            <a:spLocks noChangeShapeType="1"/>
          </p:cNvSpPr>
          <p:nvPr/>
        </p:nvSpPr>
        <p:spPr bwMode="auto">
          <a:xfrm>
            <a:off x="1676400" y="42672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56324" name="Rectangle 5">
            <a:extLst>
              <a:ext uri="{FF2B5EF4-FFF2-40B4-BE49-F238E27FC236}">
                <a16:creationId xmlns:a16="http://schemas.microsoft.com/office/drawing/2014/main" id="{CFB092B1-3AAF-144A-8BA9-44B6DB687257}"/>
              </a:ext>
            </a:extLst>
          </p:cNvPr>
          <p:cNvSpPr>
            <a:spLocks noChangeArrowheads="1"/>
          </p:cNvSpPr>
          <p:nvPr/>
        </p:nvSpPr>
        <p:spPr bwMode="auto">
          <a:xfrm>
            <a:off x="457200" y="4724400"/>
            <a:ext cx="8229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ts val="500"/>
              </a:spcBef>
              <a:spcAft>
                <a:spcPts val="500"/>
              </a:spcAft>
              <a:buFont typeface="Times New Roman" panose="02020603050405020304" pitchFamily="18" charset="0"/>
              <a:buNone/>
            </a:pPr>
            <a:r>
              <a:rPr lang="sv-SE" altLang="sv-SE" sz="1400" b="1">
                <a:latin typeface="Arial" panose="020B0604020202020204" pitchFamily="34" charset="0"/>
              </a:rPr>
              <a:t>Svenska OCD-förbundet är en rikstäckande intresseförening som arbetar med att stödja människor som har drabbats av tvångssyndrom/OCD, samt deras anhöriga.  Förbundet sprider information om funktionshindret till allmänheten och till dem som möter tvångsdrabbade inom vård, skola och omsorg.</a:t>
            </a:r>
          </a:p>
          <a:p>
            <a:pPr algn="ctr">
              <a:spcBef>
                <a:spcPts val="500"/>
              </a:spcBef>
              <a:spcAft>
                <a:spcPts val="500"/>
              </a:spcAft>
              <a:buFont typeface="Times New Roman" panose="02020603050405020304" pitchFamily="18" charset="0"/>
              <a:buNone/>
            </a:pPr>
            <a:r>
              <a:rPr lang="sv-SE" altLang="sv-SE" sz="2400" b="1">
                <a:latin typeface="Arial" panose="020B0604020202020204" pitchFamily="34" charset="0"/>
              </a:rPr>
              <a:t>www.ocdforbundet.se</a:t>
            </a:r>
          </a:p>
        </p:txBody>
      </p:sp>
      <p:sp>
        <p:nvSpPr>
          <p:cNvPr id="56325" name="Text Box 6">
            <a:extLst>
              <a:ext uri="{FF2B5EF4-FFF2-40B4-BE49-F238E27FC236}">
                <a16:creationId xmlns:a16="http://schemas.microsoft.com/office/drawing/2014/main" id="{63CDDF97-C2C9-6C40-94A5-CD2C13C34C59}"/>
              </a:ext>
            </a:extLst>
          </p:cNvPr>
          <p:cNvSpPr txBox="1">
            <a:spLocks noChangeArrowheads="1"/>
          </p:cNvSpPr>
          <p:nvPr/>
        </p:nvSpPr>
        <p:spPr bwMode="auto">
          <a:xfrm rot="-5460000">
            <a:off x="-681831" y="5914231"/>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9" name="Bildobjekt 8">
            <a:extLst>
              <a:ext uri="{FF2B5EF4-FFF2-40B4-BE49-F238E27FC236}">
                <a16:creationId xmlns:a16="http://schemas.microsoft.com/office/drawing/2014/main" id="{DAE42738-DDEC-7041-8C0E-A9DC3E23C9BB}"/>
              </a:ext>
            </a:extLst>
          </p:cNvPr>
          <p:cNvPicPr>
            <a:picLocks noChangeAspect="1"/>
          </p:cNvPicPr>
          <p:nvPr/>
        </p:nvPicPr>
        <p:blipFill>
          <a:blip r:embed="rId3"/>
          <a:stretch>
            <a:fillRect/>
          </a:stretch>
        </p:blipFill>
        <p:spPr>
          <a:xfrm>
            <a:off x="1547664" y="2133600"/>
            <a:ext cx="5843736" cy="100260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96AAF6-2427-C342-A959-987F7B7E8724}"/>
              </a:ext>
            </a:extLst>
          </p:cNvPr>
          <p:cNvSpPr>
            <a:spLocks noGrp="1"/>
          </p:cNvSpPr>
          <p:nvPr>
            <p:ph type="title"/>
          </p:nvPr>
        </p:nvSpPr>
        <p:spPr/>
        <p:txBody>
          <a:bodyPr/>
          <a:lstStyle/>
          <a:p>
            <a:endParaRPr lang="sv-SE"/>
          </a:p>
        </p:txBody>
      </p:sp>
      <p:sp>
        <p:nvSpPr>
          <p:cNvPr id="3" name="Rectangle 2">
            <a:extLst>
              <a:ext uri="{FF2B5EF4-FFF2-40B4-BE49-F238E27FC236}">
                <a16:creationId xmlns:a16="http://schemas.microsoft.com/office/drawing/2014/main" id="{188999EF-8AF5-1442-B019-B416B7D7EE85}"/>
              </a:ext>
            </a:extLst>
          </p:cNvPr>
          <p:cNvSpPr>
            <a:spLocks noChangeArrowheads="1"/>
          </p:cNvSpPr>
          <p:nvPr/>
        </p:nvSpPr>
        <p:spPr bwMode="auto">
          <a:xfrm>
            <a:off x="1773164" y="0"/>
            <a:ext cx="94993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48129" name="Bildobjekt 1">
            <a:extLst>
              <a:ext uri="{FF2B5EF4-FFF2-40B4-BE49-F238E27FC236}">
                <a16:creationId xmlns:a16="http://schemas.microsoft.com/office/drawing/2014/main" id="{93BA1CB9-6944-D349-9798-A7DCABE7207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5616" y="457200"/>
            <a:ext cx="5976664" cy="2273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07C440C-2D7B-D84A-B664-937C90DFA46B}"/>
              </a:ext>
            </a:extLst>
          </p:cNvPr>
          <p:cNvSpPr>
            <a:spLocks noChangeArrowheads="1"/>
          </p:cNvSpPr>
          <p:nvPr/>
        </p:nvSpPr>
        <p:spPr bwMode="auto">
          <a:xfrm>
            <a:off x="2267744" y="3075058"/>
            <a:ext cx="94993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mj-lt"/>
                <a:ea typeface="Yu Mincho" panose="02020400000000000000" pitchFamily="18" charset="-128"/>
                <a:cs typeface="Times New Roman" panose="02020603050405020304" pitchFamily="18" charset="0"/>
                <a:hlinkClick r:id="rId4">
                  <a:extLst>
                    <a:ext uri="{A12FA001-AC4F-418D-AE19-62706E023703}">
                      <ahyp:hlinkClr xmlns:ahyp="http://schemas.microsoft.com/office/drawing/2018/hyperlinkcolor" val="tx"/>
                    </a:ext>
                  </a:extLst>
                </a:hlinkClick>
              </a:rPr>
              <a:t>www.Rotaryeclub.se</a:t>
            </a:r>
            <a:endParaRPr kumimoji="0" lang="sv-SE" altLang="sv-SE"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mj-lt"/>
                <a:ea typeface="Yu Mincho" panose="02020400000000000000" pitchFamily="18" charset="-128"/>
                <a:cs typeface="Times New Roman" panose="02020603050405020304" pitchFamily="18" charset="0"/>
                <a:hlinkClick r:id="rId5">
                  <a:extLst>
                    <a:ext uri="{A12FA001-AC4F-418D-AE19-62706E023703}">
                      <ahyp:hlinkClr xmlns:ahyp="http://schemas.microsoft.com/office/drawing/2018/hyperlinkcolor" val="tx"/>
                    </a:ext>
                  </a:extLst>
                </a:hlinkClick>
              </a:rPr>
              <a:t>www.Rotaryeclub.se/wp/blogg/</a:t>
            </a:r>
            <a:r>
              <a:rPr kumimoji="0" lang="sv-SE" altLang="sv-SE" sz="2000" b="0" i="0" u="none" strike="noStrike" cap="none" normalizeH="0" baseline="0" dirty="0">
                <a:ln>
                  <a:noFill/>
                </a:ln>
                <a:solidFill>
                  <a:schemeClr val="tx1"/>
                </a:solidFill>
                <a:effectLst/>
                <a:latin typeface="+mj-lt"/>
                <a:ea typeface="Yu Mincho" panose="02020400000000000000" pitchFamily="18" charset="-128"/>
                <a:cs typeface="Times New Roman" panose="02020603050405020304" pitchFamily="18" charset="0"/>
              </a:rPr>
              <a:t>  för veckans föredrag</a:t>
            </a: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8599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ubrik 1">
            <a:extLst>
              <a:ext uri="{FF2B5EF4-FFF2-40B4-BE49-F238E27FC236}">
                <a16:creationId xmlns:a16="http://schemas.microsoft.com/office/drawing/2014/main" id="{2AEA37DA-8163-F14A-AD41-34E0857F63D2}"/>
              </a:ext>
            </a:extLst>
          </p:cNvPr>
          <p:cNvSpPr>
            <a:spLocks noGrp="1" noChangeArrowheads="1"/>
          </p:cNvSpPr>
          <p:nvPr>
            <p:ph type="title"/>
          </p:nvPr>
        </p:nvSpPr>
        <p:spPr>
          <a:xfrm>
            <a:off x="685800" y="332656"/>
            <a:ext cx="7770813" cy="935757"/>
          </a:xfrm>
        </p:spPr>
        <p:txBody>
          <a:bodyPr/>
          <a:lstStyle/>
          <a:p>
            <a:pPr algn="l"/>
            <a:r>
              <a:rPr lang="sv-SE" altLang="sv-SE" sz="2400" b="1" dirty="0">
                <a:ea typeface="ＭＳ Ｐゴシック" panose="020B0600070205080204" pitchFamily="34" charset="-128"/>
              </a:rPr>
              <a:t>   Du som är chef bör tänka på att ett förebyggande arbete mot psykisk ohälsa bör finnas på varje arbetsplats</a:t>
            </a:r>
          </a:p>
        </p:txBody>
      </p:sp>
      <p:sp>
        <p:nvSpPr>
          <p:cNvPr id="52226" name="Platshållare för innehåll 2">
            <a:extLst>
              <a:ext uri="{FF2B5EF4-FFF2-40B4-BE49-F238E27FC236}">
                <a16:creationId xmlns:a16="http://schemas.microsoft.com/office/drawing/2014/main" id="{AB758458-9B40-F347-9D92-6A5A8FB39DCD}"/>
              </a:ext>
            </a:extLst>
          </p:cNvPr>
          <p:cNvSpPr>
            <a:spLocks noGrp="1" noChangeArrowheads="1"/>
          </p:cNvSpPr>
          <p:nvPr>
            <p:ph idx="1"/>
          </p:nvPr>
        </p:nvSpPr>
        <p:spPr>
          <a:xfrm>
            <a:off x="685800" y="1268413"/>
            <a:ext cx="7770813" cy="4946650"/>
          </a:xfrm>
        </p:spPr>
        <p:txBody>
          <a:bodyPr/>
          <a:lstStyle/>
          <a:p>
            <a:pPr marL="514350" indent="-514350">
              <a:buFont typeface="Times New Roman" panose="02020603050405020304" pitchFamily="18" charset="0"/>
              <a:buAutoNum type="arabicPeriod"/>
            </a:pPr>
            <a:r>
              <a:rPr lang="sv-SE" altLang="sv-SE" sz="2200" dirty="0">
                <a:ea typeface="ＭＳ Ｐゴシック" panose="020B0600070205080204" pitchFamily="34" charset="-128"/>
              </a:rPr>
              <a:t>Förankra en värdegrund där alla behandlas med respekt och värdighet och där företeelser som mobbing och trakasserier inte tolereras</a:t>
            </a:r>
          </a:p>
          <a:p>
            <a:pPr marL="514350" indent="-514350">
              <a:buFont typeface="Times New Roman" panose="02020603050405020304" pitchFamily="18" charset="0"/>
              <a:buAutoNum type="arabicPeriod"/>
            </a:pPr>
            <a:r>
              <a:rPr lang="sv-SE" altLang="sv-SE" sz="2200" dirty="0">
                <a:ea typeface="ＭＳ Ｐゴシック" panose="020B0600070205080204" pitchFamily="34" charset="-128"/>
              </a:rPr>
              <a:t>Arbeta för ett ledarskap där personalen känner sig delaktig i beslutsprocessen och kan identifiera sig med målet för verksamheten</a:t>
            </a:r>
          </a:p>
          <a:p>
            <a:pPr marL="514350" indent="-514350">
              <a:buFont typeface="Times New Roman" panose="02020603050405020304" pitchFamily="18" charset="0"/>
              <a:buAutoNum type="arabicPeriod"/>
            </a:pPr>
            <a:r>
              <a:rPr lang="sv-SE" altLang="sv-SE" sz="2200" dirty="0">
                <a:ea typeface="ＭＳ Ｐゴシック" panose="020B0600070205080204" pitchFamily="34" charset="-128"/>
              </a:rPr>
              <a:t>Se till att anställda har rätt kvalifikationer för sina arbetsuppgifter och att arbetsbelastningen är hanterbar. Sträva efter att anställda har kontroll över sina arbetsuppgifter. Brist på kontroll är en stressfaktor</a:t>
            </a:r>
          </a:p>
          <a:p>
            <a:pPr marL="514350" indent="-514350">
              <a:buFont typeface="Times New Roman" panose="02020603050405020304" pitchFamily="18" charset="0"/>
              <a:buAutoNum type="arabicPeriod"/>
            </a:pPr>
            <a:r>
              <a:rPr lang="sv-SE" altLang="sv-SE" sz="2200" dirty="0">
                <a:ea typeface="ＭＳ Ｐゴシック" panose="020B0600070205080204" pitchFamily="34" charset="-128"/>
              </a:rPr>
              <a:t>Var öppen för att </a:t>
            </a:r>
            <a:r>
              <a:rPr lang="sv-SE" altLang="sv-SE" sz="2200" dirty="0" err="1">
                <a:ea typeface="ＭＳ Ｐゴシック" panose="020B0600070205080204" pitchFamily="34" charset="-128"/>
              </a:rPr>
              <a:t>flex</a:t>
            </a:r>
            <a:r>
              <a:rPr lang="sv-SE" altLang="sv-SE" sz="2200" dirty="0">
                <a:ea typeface="ＭＳ Ｐゴシック" panose="020B0600070205080204" pitchFamily="34" charset="-128"/>
              </a:rPr>
              <a:t>. arbetstider kan underlätta för personalen att skapa jämnvikt mellan privatliv och arbetsliv</a:t>
            </a:r>
          </a:p>
          <a:p>
            <a:pPr marL="514350" indent="-514350">
              <a:buFont typeface="Times New Roman" panose="02020603050405020304" pitchFamily="18" charset="0"/>
              <a:buAutoNum type="arabicPeriod"/>
            </a:pPr>
            <a:r>
              <a:rPr lang="sv-SE" altLang="sv-SE" sz="2200" dirty="0">
                <a:ea typeface="ＭＳ Ｐゴシック" panose="020B0600070205080204" pitchFamily="34" charset="-128"/>
              </a:rPr>
              <a:t>Fånga in tidiga signaler på psykisk ohälsa och upparbeta riktlinjer för agerande i ett tidigt skede, sjukdomsfas och efter sjukskrivning</a:t>
            </a:r>
            <a:r>
              <a:rPr lang="sv-SE" altLang="sv-SE" sz="2000" dirty="0">
                <a:ea typeface="ＭＳ Ｐゴシック" panose="020B0600070205080204" pitchFamily="34" charset="-128"/>
              </a:rPr>
              <a:t>.</a:t>
            </a:r>
          </a:p>
        </p:txBody>
      </p:sp>
      <p:pic>
        <p:nvPicPr>
          <p:cNvPr id="6" name="Bildobjekt 5">
            <a:extLst>
              <a:ext uri="{FF2B5EF4-FFF2-40B4-BE49-F238E27FC236}">
                <a16:creationId xmlns:a16="http://schemas.microsoft.com/office/drawing/2014/main" id="{F2BCAC2B-991C-484C-B2BE-6664B4D21024}"/>
              </a:ext>
            </a:extLst>
          </p:cNvPr>
          <p:cNvPicPr>
            <a:picLocks noChangeAspect="1"/>
          </p:cNvPicPr>
          <p:nvPr/>
        </p:nvPicPr>
        <p:blipFill>
          <a:blip r:embed="rId2"/>
          <a:stretch>
            <a:fillRect/>
          </a:stretch>
        </p:blipFill>
        <p:spPr>
          <a:xfrm>
            <a:off x="306287" y="157853"/>
            <a:ext cx="2222624" cy="3798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ubrik 1">
            <a:extLst>
              <a:ext uri="{FF2B5EF4-FFF2-40B4-BE49-F238E27FC236}">
                <a16:creationId xmlns:a16="http://schemas.microsoft.com/office/drawing/2014/main" id="{7E720A26-42FD-6240-A0E4-89FD0220DF46}"/>
              </a:ext>
            </a:extLst>
          </p:cNvPr>
          <p:cNvSpPr>
            <a:spLocks noGrp="1" noChangeArrowheads="1"/>
          </p:cNvSpPr>
          <p:nvPr>
            <p:ph type="title"/>
          </p:nvPr>
        </p:nvSpPr>
        <p:spPr>
          <a:xfrm>
            <a:off x="647700" y="2060575"/>
            <a:ext cx="7847013" cy="4248150"/>
          </a:xfrm>
        </p:spPr>
        <p:txBody>
          <a:bodyPr/>
          <a:lstStyle/>
          <a:p>
            <a:pPr algn="l"/>
            <a:r>
              <a:rPr lang="sv-SE" altLang="sv-SE" b="1" dirty="0">
                <a:ea typeface="ＭＳ Ｐゴシック" panose="020B0600070205080204" pitchFamily="34" charset="-128"/>
              </a:rPr>
              <a:t>Hur många vet vad OCD är?</a:t>
            </a:r>
            <a:br>
              <a:rPr lang="sv-SE" altLang="sv-SE" dirty="0">
                <a:ea typeface="ＭＳ Ｐゴシック" panose="020B0600070205080204" pitchFamily="34" charset="-128"/>
              </a:rPr>
            </a:br>
            <a:br>
              <a:rPr lang="sv-SE" altLang="sv-SE" dirty="0">
                <a:ea typeface="ＭＳ Ｐゴシック" panose="020B0600070205080204" pitchFamily="34" charset="-128"/>
              </a:rPr>
            </a:br>
            <a:r>
              <a:rPr lang="sv-SE" altLang="sv-SE" dirty="0">
                <a:ea typeface="ＭＳ Ｐゴシック" panose="020B0600070205080204" pitchFamily="34" charset="-128"/>
              </a:rPr>
              <a:t>Känner ni till någon som kanske har OCD?</a:t>
            </a:r>
            <a:br>
              <a:rPr lang="sv-SE" altLang="sv-SE" dirty="0">
                <a:ea typeface="ＭＳ Ｐゴシック" panose="020B0600070205080204" pitchFamily="34" charset="-128"/>
              </a:rPr>
            </a:br>
            <a:r>
              <a:rPr lang="sv-SE" altLang="sv-SE" dirty="0">
                <a:ea typeface="ＭＳ Ｐゴシック" panose="020B0600070205080204" pitchFamily="34" charset="-128"/>
              </a:rPr>
              <a:t>Det borde ni! För de finns runt omkring oss! Många av oss har en släng av OCD! Det är tur det!</a:t>
            </a:r>
            <a:br>
              <a:rPr lang="sv-SE" altLang="sv-SE" dirty="0">
                <a:ea typeface="ＭＳ Ｐゴシック" panose="020B0600070205080204" pitchFamily="34" charset="-128"/>
              </a:rPr>
            </a:br>
            <a:br>
              <a:rPr lang="sv-SE" altLang="sv-SE" dirty="0">
                <a:ea typeface="ＭＳ Ｐゴシック" panose="020B0600070205080204" pitchFamily="34" charset="-128"/>
              </a:rPr>
            </a:br>
            <a:endParaRPr lang="sv-SE" altLang="sv-SE" sz="3200" dirty="0">
              <a:ea typeface="ＭＳ Ｐゴシック" panose="020B0600070205080204" pitchFamily="34" charset="-128"/>
            </a:endParaRPr>
          </a:p>
        </p:txBody>
      </p:sp>
      <p:pic>
        <p:nvPicPr>
          <p:cNvPr id="4" name="Bildobjekt 3">
            <a:extLst>
              <a:ext uri="{FF2B5EF4-FFF2-40B4-BE49-F238E27FC236}">
                <a16:creationId xmlns:a16="http://schemas.microsoft.com/office/drawing/2014/main" id="{3D1403DB-93FE-3C45-91FC-74D046873991}"/>
              </a:ext>
            </a:extLst>
          </p:cNvPr>
          <p:cNvPicPr>
            <a:picLocks noChangeAspect="1"/>
          </p:cNvPicPr>
          <p:nvPr/>
        </p:nvPicPr>
        <p:blipFill>
          <a:blip r:embed="rId2"/>
          <a:stretch>
            <a:fillRect/>
          </a:stretch>
        </p:blipFill>
        <p:spPr>
          <a:xfrm>
            <a:off x="179512" y="0"/>
            <a:ext cx="2808312" cy="5297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ubrik 1">
            <a:extLst>
              <a:ext uri="{FF2B5EF4-FFF2-40B4-BE49-F238E27FC236}">
                <a16:creationId xmlns:a16="http://schemas.microsoft.com/office/drawing/2014/main" id="{8C6F3203-815E-7E46-B032-CB5B12134D71}"/>
              </a:ext>
            </a:extLst>
          </p:cNvPr>
          <p:cNvSpPr>
            <a:spLocks noGrp="1" noChangeArrowheads="1"/>
          </p:cNvSpPr>
          <p:nvPr>
            <p:ph type="title"/>
          </p:nvPr>
        </p:nvSpPr>
        <p:spPr>
          <a:xfrm>
            <a:off x="685800" y="463550"/>
            <a:ext cx="7770813" cy="804863"/>
          </a:xfrm>
        </p:spPr>
        <p:txBody>
          <a:bodyPr/>
          <a:lstStyle/>
          <a:p>
            <a:r>
              <a:rPr lang="sv-SE" altLang="sv-SE" dirty="0">
                <a:ea typeface="ＭＳ Ｐゴシック" panose="020B0600070205080204" pitchFamily="34" charset="-128"/>
              </a:rPr>
              <a:t>OCD på arbetsplatser, 1</a:t>
            </a:r>
          </a:p>
        </p:txBody>
      </p:sp>
      <p:sp>
        <p:nvSpPr>
          <p:cNvPr id="50178" name="Platshållare för innehåll 2">
            <a:extLst>
              <a:ext uri="{FF2B5EF4-FFF2-40B4-BE49-F238E27FC236}">
                <a16:creationId xmlns:a16="http://schemas.microsoft.com/office/drawing/2014/main" id="{0F5A420C-F547-074C-A020-4A1F982561FE}"/>
              </a:ext>
            </a:extLst>
          </p:cNvPr>
          <p:cNvSpPr>
            <a:spLocks noGrp="1" noChangeArrowheads="1"/>
          </p:cNvSpPr>
          <p:nvPr>
            <p:ph idx="1"/>
          </p:nvPr>
        </p:nvSpPr>
        <p:spPr>
          <a:xfrm>
            <a:off x="685800" y="1341438"/>
            <a:ext cx="7770813" cy="4873625"/>
          </a:xfrm>
        </p:spPr>
        <p:txBody>
          <a:bodyPr/>
          <a:lstStyle/>
          <a:p>
            <a:r>
              <a:rPr lang="sv-SE" altLang="sv-SE" sz="2800" b="1" dirty="0">
                <a:ea typeface="ＭＳ Ｐゴシック" panose="020B0600070205080204" pitchFamily="34" charset="-128"/>
              </a:rPr>
              <a:t>Arbetsgivare</a:t>
            </a:r>
            <a:r>
              <a:rPr lang="sv-SE" altLang="sv-SE" sz="2800" dirty="0">
                <a:ea typeface="ＭＳ Ｐゴシック" panose="020B0600070205080204" pitchFamily="34" charset="-128"/>
              </a:rPr>
              <a:t> likaväl som </a:t>
            </a:r>
            <a:r>
              <a:rPr lang="sv-SE" altLang="sv-SE" sz="2800" b="1" dirty="0">
                <a:ea typeface="ＭＳ Ｐゴシック" panose="020B0600070205080204" pitchFamily="34" charset="-128"/>
              </a:rPr>
              <a:t>anställda</a:t>
            </a:r>
            <a:r>
              <a:rPr lang="sv-SE" altLang="sv-SE" sz="2800" dirty="0">
                <a:ea typeface="ＭＳ Ｐゴシック" panose="020B0600070205080204" pitchFamily="34" charset="-128"/>
              </a:rPr>
              <a:t> har </a:t>
            </a:r>
            <a:r>
              <a:rPr lang="sv-SE" altLang="sv-SE" sz="2800" b="1" dirty="0">
                <a:ea typeface="ＭＳ Ｐゴシック" panose="020B0600070205080204" pitchFamily="34" charset="-128"/>
              </a:rPr>
              <a:t>mycket att vinna</a:t>
            </a:r>
            <a:r>
              <a:rPr lang="sv-SE" altLang="sv-SE" sz="2800" dirty="0">
                <a:ea typeface="ＭＳ Ｐゴシック" panose="020B0600070205080204" pitchFamily="34" charset="-128"/>
              </a:rPr>
              <a:t> på att arbeta förebyggande och skapa ett klimat där man kan prata mer öppet om psykisk ohälsa. 											</a:t>
            </a:r>
          </a:p>
          <a:p>
            <a:r>
              <a:rPr lang="sv-SE" altLang="sv-SE" sz="2800" dirty="0">
                <a:ea typeface="ＭＳ Ｐゴシック" panose="020B0600070205080204" pitchFamily="34" charset="-128"/>
              </a:rPr>
              <a:t>Idag är det, tyvärr, inte alltid så. Psykisk ohälsa är idag den vanligaste orsaken till sjukskrivning.</a:t>
            </a:r>
          </a:p>
          <a:p>
            <a:r>
              <a:rPr lang="sv-SE" altLang="sv-SE" sz="2800" dirty="0">
                <a:ea typeface="ＭＳ Ｐゴシック" panose="020B0600070205080204" pitchFamily="34" charset="-128"/>
              </a:rPr>
              <a:t>Tre av fyra personer har erfarenhet av psykisk ohälsa, antingen självupplevd eller genom närstående. En av fyra upplever själv någon gång i livet psykisk ohälsa.</a:t>
            </a:r>
          </a:p>
        </p:txBody>
      </p:sp>
      <p:pic>
        <p:nvPicPr>
          <p:cNvPr id="6" name="Bildobjekt 5">
            <a:extLst>
              <a:ext uri="{FF2B5EF4-FFF2-40B4-BE49-F238E27FC236}">
                <a16:creationId xmlns:a16="http://schemas.microsoft.com/office/drawing/2014/main" id="{E951C75A-1B0B-734F-BC96-C175AD07436F}"/>
              </a:ext>
            </a:extLst>
          </p:cNvPr>
          <p:cNvPicPr>
            <a:picLocks noChangeAspect="1"/>
          </p:cNvPicPr>
          <p:nvPr/>
        </p:nvPicPr>
        <p:blipFill>
          <a:blip r:embed="rId2"/>
          <a:stretch>
            <a:fillRect/>
          </a:stretch>
        </p:blipFill>
        <p:spPr>
          <a:xfrm>
            <a:off x="306287" y="157853"/>
            <a:ext cx="2222624" cy="3798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ubrik 1">
            <a:extLst>
              <a:ext uri="{FF2B5EF4-FFF2-40B4-BE49-F238E27FC236}">
                <a16:creationId xmlns:a16="http://schemas.microsoft.com/office/drawing/2014/main" id="{48818A08-BF62-2345-92CB-EEBE3CD924DE}"/>
              </a:ext>
            </a:extLst>
          </p:cNvPr>
          <p:cNvSpPr>
            <a:spLocks noGrp="1" noChangeArrowheads="1"/>
          </p:cNvSpPr>
          <p:nvPr>
            <p:ph type="title"/>
          </p:nvPr>
        </p:nvSpPr>
        <p:spPr/>
        <p:txBody>
          <a:bodyPr/>
          <a:lstStyle/>
          <a:p>
            <a:r>
              <a:rPr lang="sv-SE" altLang="sv-SE" dirty="0">
                <a:ea typeface="ＭＳ Ｐゴシック" panose="020B0600070205080204" pitchFamily="34" charset="-128"/>
              </a:rPr>
              <a:t>OCD på arbetsplatser, 2</a:t>
            </a:r>
          </a:p>
        </p:txBody>
      </p:sp>
      <p:sp>
        <p:nvSpPr>
          <p:cNvPr id="51202" name="Platshållare för innehåll 2">
            <a:extLst>
              <a:ext uri="{FF2B5EF4-FFF2-40B4-BE49-F238E27FC236}">
                <a16:creationId xmlns:a16="http://schemas.microsoft.com/office/drawing/2014/main" id="{3B0D3E63-15FA-B843-BCAF-F1B30BC223A9}"/>
              </a:ext>
            </a:extLst>
          </p:cNvPr>
          <p:cNvSpPr>
            <a:spLocks noGrp="1" noChangeArrowheads="1"/>
          </p:cNvSpPr>
          <p:nvPr>
            <p:ph idx="1"/>
          </p:nvPr>
        </p:nvSpPr>
        <p:spPr/>
        <p:txBody>
          <a:bodyPr/>
          <a:lstStyle/>
          <a:p>
            <a:r>
              <a:rPr lang="sv-SE" altLang="sv-SE" sz="2800" dirty="0">
                <a:ea typeface="ＭＳ Ｐゴシック" panose="020B0600070205080204" pitchFamily="34" charset="-128"/>
              </a:rPr>
              <a:t>Det är ett tydligt resultat i undersökningen att det förebyggande arbetet, där det förekommer, har en starkt positiv effekt på arbetsklimatet.</a:t>
            </a:r>
          </a:p>
          <a:p>
            <a:r>
              <a:rPr lang="sv-SE" altLang="sv-SE" sz="2800" dirty="0">
                <a:ea typeface="ＭＳ Ｐゴシック" panose="020B0600070205080204" pitchFamily="34" charset="-128"/>
              </a:rPr>
              <a:t>Du behöver inte vara expert på psykisk ohälsa för att göra skillnad. Med små enkla medel kan du öka kunskapen och minska osäkerheten hos dig själv och din omgivning. Ofta blir vi osäkra när någon mår psykiskt dåligt. Vi blir kanske rädda för att säga eller göra fel.</a:t>
            </a:r>
          </a:p>
        </p:txBody>
      </p:sp>
      <p:pic>
        <p:nvPicPr>
          <p:cNvPr id="6" name="Bildobjekt 5">
            <a:extLst>
              <a:ext uri="{FF2B5EF4-FFF2-40B4-BE49-F238E27FC236}">
                <a16:creationId xmlns:a16="http://schemas.microsoft.com/office/drawing/2014/main" id="{F1F78857-1E8F-334A-9C37-BDA8541851EC}"/>
              </a:ext>
            </a:extLst>
          </p:cNvPr>
          <p:cNvPicPr>
            <a:picLocks noChangeAspect="1"/>
          </p:cNvPicPr>
          <p:nvPr/>
        </p:nvPicPr>
        <p:blipFill>
          <a:blip r:embed="rId2"/>
          <a:stretch>
            <a:fillRect/>
          </a:stretch>
        </p:blipFill>
        <p:spPr>
          <a:xfrm>
            <a:off x="306287" y="157853"/>
            <a:ext cx="2222624" cy="3798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ubrik 1">
            <a:extLst>
              <a:ext uri="{FF2B5EF4-FFF2-40B4-BE49-F238E27FC236}">
                <a16:creationId xmlns:a16="http://schemas.microsoft.com/office/drawing/2014/main" id="{4B377BCD-B7A4-C24B-ABAE-30A71D676808}"/>
              </a:ext>
            </a:extLst>
          </p:cNvPr>
          <p:cNvSpPr>
            <a:spLocks noGrp="1" noChangeArrowheads="1"/>
          </p:cNvSpPr>
          <p:nvPr>
            <p:ph type="ctrTitle"/>
          </p:nvPr>
        </p:nvSpPr>
        <p:spPr>
          <a:xfrm>
            <a:off x="685800" y="228600"/>
            <a:ext cx="7772400" cy="838200"/>
          </a:xfrm>
        </p:spPr>
        <p:txBody>
          <a:bodyPr/>
          <a:lstStyle/>
          <a:p>
            <a:br>
              <a:rPr lang="sv-SE" altLang="sv-SE" dirty="0">
                <a:ea typeface="ＭＳ Ｐゴシック" panose="020B0600070205080204" pitchFamily="34" charset="-128"/>
              </a:rPr>
            </a:br>
            <a:r>
              <a:rPr lang="sv-SE" altLang="sv-SE" dirty="0">
                <a:ea typeface="ＭＳ Ｐゴシック" panose="020B0600070205080204" pitchFamily="34" charset="-128"/>
              </a:rPr>
              <a:t>Kontrollfrågor kring OCD</a:t>
            </a:r>
          </a:p>
        </p:txBody>
      </p:sp>
      <p:sp>
        <p:nvSpPr>
          <p:cNvPr id="37890" name="Underrubrik 6">
            <a:extLst>
              <a:ext uri="{FF2B5EF4-FFF2-40B4-BE49-F238E27FC236}">
                <a16:creationId xmlns:a16="http://schemas.microsoft.com/office/drawing/2014/main" id="{61376B74-2BD7-3342-A583-89F0C4B51A39}"/>
              </a:ext>
            </a:extLst>
          </p:cNvPr>
          <p:cNvSpPr>
            <a:spLocks noGrp="1" noChangeArrowheads="1"/>
          </p:cNvSpPr>
          <p:nvPr>
            <p:ph type="subTitle" idx="1"/>
          </p:nvPr>
        </p:nvSpPr>
        <p:spPr>
          <a:xfrm>
            <a:off x="900113" y="1412875"/>
            <a:ext cx="7772400" cy="4225925"/>
          </a:xfrm>
        </p:spPr>
        <p:txBody>
          <a:bodyPr/>
          <a:lstStyle/>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Tycker du själv att du tvättar dig ovanligt mycket? Oroar du dig för smuts, smitta och virus? ”Bacillskräck”</a:t>
            </a:r>
            <a:endParaRPr lang="sv-SE" altLang="ja-JP" sz="2400" dirty="0">
              <a:ea typeface="ＭＳ Ｐゴシック" panose="020B0600070205080204" pitchFamily="34" charset="-128"/>
            </a:endParaRP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Kontrollerar du dörrar kranar, lås </a:t>
            </a:r>
            <a:r>
              <a:rPr lang="sv-SE" altLang="sv-SE" sz="2400" dirty="0" err="1">
                <a:ea typeface="ＭＳ Ｐゴシック" panose="020B0600070205080204" pitchFamily="34" charset="-128"/>
              </a:rPr>
              <a:t>etc</a:t>
            </a:r>
            <a:r>
              <a:rPr lang="sv-SE" altLang="sv-SE" sz="2400" dirty="0">
                <a:ea typeface="ＭＳ Ｐゴシック" panose="020B0600070205080204" pitchFamily="34" charset="-128"/>
              </a:rPr>
              <a:t> för mycket?</a:t>
            </a: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Upplever du mycket osäkerhet, tvivel och oro? ”</a:t>
            </a:r>
            <a:r>
              <a:rPr lang="sv-SE" altLang="ja-JP" sz="2400" dirty="0" err="1">
                <a:ea typeface="ＭＳ Ｐゴシック" panose="020B0600070205080204" pitchFamily="34" charset="-128"/>
              </a:rPr>
              <a:t>Tvivelssjukan</a:t>
            </a:r>
            <a:r>
              <a:rPr lang="sv-SE" altLang="sv-SE" sz="2400" dirty="0">
                <a:ea typeface="ＭＳ Ｐゴシック" panose="020B0600070205080204" pitchFamily="34" charset="-128"/>
              </a:rPr>
              <a:t>”</a:t>
            </a:r>
            <a:endParaRPr lang="sv-SE" altLang="ja-JP" sz="2400" dirty="0">
              <a:ea typeface="ＭＳ Ｐゴシック" panose="020B0600070205080204" pitchFamily="34" charset="-128"/>
            </a:endParaRP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Är du rädd att du skall råka skada någon annan?</a:t>
            </a: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Är du rädd att plötsligt göra något du inte vill?</a:t>
            </a: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Har du påträngande tankar som är svåra att slå bort?</a:t>
            </a: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Arrangerar du saker symmetrisk alltför ofta? Kontrollerar du att något inte försvunnit?</a:t>
            </a:r>
          </a:p>
          <a:p>
            <a:pPr marL="457200" indent="-457200" algn="l">
              <a:buFont typeface="Times New Roman" panose="02020603050405020304" pitchFamily="18" charset="0"/>
              <a:buAutoNum type="arabicPeriod"/>
            </a:pPr>
            <a:r>
              <a:rPr lang="sv-SE" altLang="sv-SE" sz="2400" dirty="0">
                <a:ea typeface="ＭＳ Ｐゴシック" panose="020B0600070205080204" pitchFamily="34" charset="-128"/>
              </a:rPr>
              <a:t>Är du ständigt rädd för att bli smittad av någon farlig sjukdom eller rädd för att skada någon annan?</a:t>
            </a:r>
          </a:p>
          <a:p>
            <a:pPr marL="457200" indent="-457200"/>
            <a:endParaRPr lang="sv-SE" altLang="sv-SE" dirty="0">
              <a:ea typeface="ＭＳ Ｐゴシック" panose="020B0600070205080204" pitchFamily="34" charset="-128"/>
            </a:endParaRPr>
          </a:p>
        </p:txBody>
      </p:sp>
      <p:pic>
        <p:nvPicPr>
          <p:cNvPr id="5" name="Bildobjekt 4">
            <a:extLst>
              <a:ext uri="{FF2B5EF4-FFF2-40B4-BE49-F238E27FC236}">
                <a16:creationId xmlns:a16="http://schemas.microsoft.com/office/drawing/2014/main" id="{55446FEF-3A0F-A644-9AA7-C9EE94E7EECE}"/>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5D23162B-5E4D-564F-8EB2-5D4203B0D255}"/>
              </a:ext>
            </a:extLst>
          </p:cNvPr>
          <p:cNvSpPr>
            <a:spLocks noGrp="1" noChangeArrowheads="1"/>
          </p:cNvSpPr>
          <p:nvPr>
            <p:ph type="title"/>
          </p:nvPr>
        </p:nvSpPr>
        <p:spPr>
          <a:xfrm>
            <a:off x="212025" y="1119354"/>
            <a:ext cx="7772400" cy="1252537"/>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4000" b="1" dirty="0">
                <a:latin typeface="Arial" panose="020B0604020202020204" pitchFamily="34" charset="0"/>
                <a:ea typeface="ＭＳ Ｐゴシック" panose="020B0600070205080204" pitchFamily="34" charset="-128"/>
              </a:rPr>
              <a:t>OCD/tvångssyndrom</a:t>
            </a:r>
            <a:br>
              <a:rPr lang="sv-SE" altLang="sv-SE" sz="3600" b="1" dirty="0">
                <a:latin typeface="Arial" panose="020B0604020202020204" pitchFamily="34" charset="0"/>
                <a:ea typeface="ＭＳ Ｐゴシック" panose="020B0600070205080204" pitchFamily="34" charset="-128"/>
              </a:rPr>
            </a:br>
            <a:endParaRPr lang="sv-SE" altLang="sv-SE" sz="3600" b="1" dirty="0">
              <a:latin typeface="Arial" panose="020B0604020202020204" pitchFamily="34" charset="0"/>
              <a:ea typeface="ＭＳ Ｐゴシック" panose="020B0600070205080204" pitchFamily="34" charset="-128"/>
            </a:endParaRPr>
          </a:p>
        </p:txBody>
      </p:sp>
      <p:sp>
        <p:nvSpPr>
          <p:cNvPr id="20482" name="Rectangle 2">
            <a:extLst>
              <a:ext uri="{FF2B5EF4-FFF2-40B4-BE49-F238E27FC236}">
                <a16:creationId xmlns:a16="http://schemas.microsoft.com/office/drawing/2014/main" id="{026343D2-380A-F74E-A25E-4A9B6B5717C7}"/>
              </a:ext>
            </a:extLst>
          </p:cNvPr>
          <p:cNvSpPr>
            <a:spLocks noGrp="1" noChangeArrowheads="1"/>
          </p:cNvSpPr>
          <p:nvPr>
            <p:ph type="subTitle" idx="4294967295"/>
          </p:nvPr>
        </p:nvSpPr>
        <p:spPr>
          <a:xfrm>
            <a:off x="2286000" y="2819400"/>
            <a:ext cx="4343400" cy="3525838"/>
          </a:xfrm>
        </p:spPr>
        <p:txBody>
          <a:bodyPr/>
          <a:lstStyle/>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Vad är det?</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Hur vanligt är det?</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Varför får man </a:t>
            </a:r>
            <a:r>
              <a:rPr lang="sv-SE" altLang="sv-SE" dirty="0" err="1">
                <a:latin typeface="Arial" panose="020B0604020202020204" pitchFamily="34" charset="0"/>
                <a:ea typeface="ＭＳ Ｐゴシック" panose="020B0600070205080204" pitchFamily="34" charset="-128"/>
              </a:rPr>
              <a:t>ocd</a:t>
            </a:r>
            <a:r>
              <a:rPr lang="sv-SE" altLang="sv-SE" dirty="0">
                <a:latin typeface="Arial" panose="020B0604020202020204" pitchFamily="34" charset="0"/>
                <a:ea typeface="ＭＳ Ｐゴシック" panose="020B0600070205080204" pitchFamily="34" charset="-128"/>
              </a:rPr>
              <a:t>?</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Samsjuklighet</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Behandling</a:t>
            </a:r>
          </a:p>
          <a:p>
            <a:pPr marL="0" indent="0" algn="ctr">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v-SE" altLang="sv-SE" dirty="0">
              <a:latin typeface="Arial" panose="020B0604020202020204" pitchFamily="34" charset="0"/>
              <a:ea typeface="ＭＳ Ｐゴシック" panose="020B0600070205080204" pitchFamily="34" charset="-128"/>
            </a:endParaRPr>
          </a:p>
        </p:txBody>
      </p:sp>
      <p:sp>
        <p:nvSpPr>
          <p:cNvPr id="20483" name="Line 4">
            <a:extLst>
              <a:ext uri="{FF2B5EF4-FFF2-40B4-BE49-F238E27FC236}">
                <a16:creationId xmlns:a16="http://schemas.microsoft.com/office/drawing/2014/main" id="{E39FE3BF-4ACC-EB4D-B43D-EB777DDAB025}"/>
              </a:ext>
            </a:extLst>
          </p:cNvPr>
          <p:cNvSpPr>
            <a:spLocks noChangeShapeType="1"/>
          </p:cNvSpPr>
          <p:nvPr/>
        </p:nvSpPr>
        <p:spPr bwMode="auto">
          <a:xfrm>
            <a:off x="1676400" y="25908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20484" name="Line 5">
            <a:extLst>
              <a:ext uri="{FF2B5EF4-FFF2-40B4-BE49-F238E27FC236}">
                <a16:creationId xmlns:a16="http://schemas.microsoft.com/office/drawing/2014/main" id="{EB2EF344-9E49-D84D-8579-F1D5E75D6F71}"/>
              </a:ext>
            </a:extLst>
          </p:cNvPr>
          <p:cNvSpPr>
            <a:spLocks noChangeShapeType="1"/>
          </p:cNvSpPr>
          <p:nvPr/>
        </p:nvSpPr>
        <p:spPr bwMode="auto">
          <a:xfrm>
            <a:off x="1676400" y="6096000"/>
            <a:ext cx="5715000" cy="1588"/>
          </a:xfrm>
          <a:prstGeom prst="line">
            <a:avLst/>
          </a:prstGeom>
          <a:noFill/>
          <a:ln w="76320">
            <a:solidFill>
              <a:srgbClr val="339966"/>
            </a:solidFill>
            <a:miter lim="800000"/>
            <a:headEnd/>
            <a:tailEnd/>
          </a:ln>
          <a:extLst>
            <a:ext uri="{909E8E84-426E-40DD-AFC4-6F175D3DCCD1}">
              <a14:hiddenFill xmlns:a14="http://schemas.microsoft.com/office/drawing/2010/main">
                <a:noFill/>
              </a14:hiddenFill>
            </a:ext>
          </a:extLst>
        </p:spPr>
        <p:txBody>
          <a:bodyPr/>
          <a:lstStyle/>
          <a:p>
            <a:endParaRPr lang="sv-SE"/>
          </a:p>
        </p:txBody>
      </p:sp>
      <p:graphicFrame>
        <p:nvGraphicFramePr>
          <p:cNvPr id="20485" name="Object 3">
            <a:extLst>
              <a:ext uri="{FF2B5EF4-FFF2-40B4-BE49-F238E27FC236}">
                <a16:creationId xmlns:a16="http://schemas.microsoft.com/office/drawing/2014/main" id="{02A8E87A-E50B-2241-B7EB-E4F1EAA6D287}"/>
              </a:ext>
            </a:extLst>
          </p:cNvPr>
          <p:cNvGraphicFramePr>
            <a:graphicFrameLocks noChangeAspect="1"/>
          </p:cNvGraphicFramePr>
          <p:nvPr/>
        </p:nvGraphicFramePr>
        <p:xfrm>
          <a:off x="6175375" y="3200400"/>
          <a:ext cx="2130425" cy="2133600"/>
        </p:xfrm>
        <a:graphic>
          <a:graphicData uri="http://schemas.openxmlformats.org/presentationml/2006/ole">
            <mc:AlternateContent xmlns:mc="http://schemas.openxmlformats.org/markup-compatibility/2006">
              <mc:Choice xmlns:v="urn:schemas-microsoft-com:vml" Requires="v">
                <p:oleObj name="Dokument" r:id="rId3" imgW="21882100" imgH="21945600" progId="Word.Document.8">
                  <p:embed/>
                </p:oleObj>
              </mc:Choice>
              <mc:Fallback>
                <p:oleObj name="Dokument" r:id="rId3" imgW="21882100" imgH="219456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75" y="3200400"/>
                        <a:ext cx="213042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86" name="Text Box 7">
            <a:extLst>
              <a:ext uri="{FF2B5EF4-FFF2-40B4-BE49-F238E27FC236}">
                <a16:creationId xmlns:a16="http://schemas.microsoft.com/office/drawing/2014/main" id="{49275059-25EB-4E4E-9D5A-D3EE3CC35417}"/>
              </a:ext>
            </a:extLst>
          </p:cNvPr>
          <p:cNvSpPr txBox="1">
            <a:spLocks noChangeArrowheads="1"/>
          </p:cNvSpPr>
          <p:nvPr/>
        </p:nvSpPr>
        <p:spPr bwMode="auto">
          <a:xfrm rot="-5460000">
            <a:off x="-646906" y="5230019"/>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9" name="Bildobjekt 8">
            <a:extLst>
              <a:ext uri="{FF2B5EF4-FFF2-40B4-BE49-F238E27FC236}">
                <a16:creationId xmlns:a16="http://schemas.microsoft.com/office/drawing/2014/main" id="{4F403EAD-3259-3C41-A988-61127634643F}"/>
              </a:ext>
            </a:extLst>
          </p:cNvPr>
          <p:cNvPicPr>
            <a:picLocks noChangeAspect="1"/>
          </p:cNvPicPr>
          <p:nvPr/>
        </p:nvPicPr>
        <p:blipFill>
          <a:blip r:embed="rId5"/>
          <a:stretch>
            <a:fillRect/>
          </a:stretch>
        </p:blipFill>
        <p:spPr>
          <a:xfrm>
            <a:off x="179512" y="0"/>
            <a:ext cx="2808312" cy="52970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9B02496-BA93-6940-BA94-03B94B3E0444}"/>
              </a:ext>
            </a:extLst>
          </p:cNvPr>
          <p:cNvSpPr>
            <a:spLocks noGrp="1" noChangeArrowheads="1"/>
          </p:cNvSpPr>
          <p:nvPr>
            <p:ph type="title"/>
          </p:nvPr>
        </p:nvSpPr>
        <p:spPr>
          <a:xfrm>
            <a:off x="2482288" y="1143000"/>
            <a:ext cx="3581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3600" b="1" dirty="0">
                <a:latin typeface="Arial" panose="020B0604020202020204" pitchFamily="34" charset="0"/>
                <a:ea typeface="ＭＳ Ｐゴシック" panose="020B0600070205080204" pitchFamily="34" charset="-128"/>
              </a:rPr>
              <a:t>Syfte</a:t>
            </a:r>
          </a:p>
        </p:txBody>
      </p:sp>
      <p:sp>
        <p:nvSpPr>
          <p:cNvPr id="22530" name="Rectangle 2">
            <a:extLst>
              <a:ext uri="{FF2B5EF4-FFF2-40B4-BE49-F238E27FC236}">
                <a16:creationId xmlns:a16="http://schemas.microsoft.com/office/drawing/2014/main" id="{6867DA8A-0F30-D547-AD53-D5789386FFF8}"/>
              </a:ext>
            </a:extLst>
          </p:cNvPr>
          <p:cNvSpPr>
            <a:spLocks noGrp="1" noChangeArrowheads="1"/>
          </p:cNvSpPr>
          <p:nvPr>
            <p:ph type="subTitle" idx="4294967295"/>
          </p:nvPr>
        </p:nvSpPr>
        <p:spPr>
          <a:xfrm>
            <a:off x="1835150" y="2362200"/>
            <a:ext cx="5327650" cy="2725738"/>
          </a:xfrm>
        </p:spPr>
        <p:txBody>
          <a:bodyPr/>
          <a:lstStyle/>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dirty="0">
                <a:latin typeface="Arial" panose="020B0604020202020204" pitchFamily="34" charset="0"/>
                <a:ea typeface="ＭＳ Ｐゴシック" panose="020B0600070205080204" pitchFamily="34" charset="-128"/>
              </a:rPr>
              <a:t> </a:t>
            </a:r>
            <a:r>
              <a:rPr lang="sv-SE" altLang="sv-SE" sz="2800" dirty="0">
                <a:latin typeface="Arial" panose="020B0604020202020204" pitchFamily="34" charset="0"/>
                <a:ea typeface="ＭＳ Ｐゴシック" panose="020B0600070205080204" pitchFamily="34" charset="-128"/>
              </a:rPr>
              <a:t>Känna till &amp; förstå </a:t>
            </a:r>
            <a:r>
              <a:rPr lang="sv-SE" altLang="sv-SE" sz="2800" dirty="0" err="1">
                <a:latin typeface="Arial" panose="020B0604020202020204" pitchFamily="34" charset="0"/>
                <a:ea typeface="ＭＳ Ｐゴシック" panose="020B0600070205080204" pitchFamily="34" charset="-128"/>
              </a:rPr>
              <a:t>ocd</a:t>
            </a:r>
            <a:endParaRPr lang="sv-SE" altLang="sv-SE" sz="2800" dirty="0">
              <a:latin typeface="Arial" panose="020B0604020202020204" pitchFamily="34" charset="0"/>
              <a:ea typeface="ＭＳ Ｐゴシック" panose="020B0600070205080204" pitchFamily="34" charset="-128"/>
            </a:endParaRP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Det finns behandling</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Det är lönsamt att behandla!</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Särskilt vid tidig upptäckt</a:t>
            </a:r>
          </a:p>
          <a:p>
            <a:pPr marL="0" indent="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altLang="sv-SE" sz="2800" dirty="0">
                <a:latin typeface="Arial" panose="020B0604020202020204" pitchFamily="34" charset="0"/>
                <a:ea typeface="ＭＳ Ｐゴシック" panose="020B0600070205080204" pitchFamily="34" charset="-128"/>
              </a:rPr>
              <a:t> Annan hjälp, stöd</a:t>
            </a:r>
          </a:p>
        </p:txBody>
      </p:sp>
      <p:sp>
        <p:nvSpPr>
          <p:cNvPr id="22531" name="Line 5">
            <a:extLst>
              <a:ext uri="{FF2B5EF4-FFF2-40B4-BE49-F238E27FC236}">
                <a16:creationId xmlns:a16="http://schemas.microsoft.com/office/drawing/2014/main" id="{A0A6387A-860C-E143-A6BF-343F50ACE711}"/>
              </a:ext>
            </a:extLst>
          </p:cNvPr>
          <p:cNvSpPr>
            <a:spLocks noChangeShapeType="1"/>
          </p:cNvSpPr>
          <p:nvPr/>
        </p:nvSpPr>
        <p:spPr bwMode="auto">
          <a:xfrm>
            <a:off x="1676400" y="2286000"/>
            <a:ext cx="5715000" cy="1588"/>
          </a:xfrm>
          <a:prstGeom prst="line">
            <a:avLst/>
          </a:prstGeom>
          <a:noFill/>
          <a:ln w="76320">
            <a:solidFill>
              <a:srgbClr val="003399"/>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22532" name="Line 6">
            <a:extLst>
              <a:ext uri="{FF2B5EF4-FFF2-40B4-BE49-F238E27FC236}">
                <a16:creationId xmlns:a16="http://schemas.microsoft.com/office/drawing/2014/main" id="{9ED38FA4-0EAB-9E4F-8CD9-71068C5F5BF2}"/>
              </a:ext>
            </a:extLst>
          </p:cNvPr>
          <p:cNvSpPr>
            <a:spLocks noChangeShapeType="1"/>
          </p:cNvSpPr>
          <p:nvPr/>
        </p:nvSpPr>
        <p:spPr bwMode="auto">
          <a:xfrm>
            <a:off x="1641475" y="5516563"/>
            <a:ext cx="5715000" cy="1587"/>
          </a:xfrm>
          <a:prstGeom prst="line">
            <a:avLst/>
          </a:prstGeom>
          <a:noFill/>
          <a:ln w="76320">
            <a:solidFill>
              <a:srgbClr val="003399"/>
            </a:solidFill>
            <a:miter lim="800000"/>
            <a:headEnd/>
            <a:tailEnd/>
          </a:ln>
          <a:extLst>
            <a:ext uri="{909E8E84-426E-40DD-AFC4-6F175D3DCCD1}">
              <a14:hiddenFill xmlns:a14="http://schemas.microsoft.com/office/drawing/2010/main">
                <a:noFill/>
              </a14:hiddenFill>
            </a:ext>
          </a:extLst>
        </p:spPr>
        <p:txBody>
          <a:bodyPr/>
          <a:lstStyle/>
          <a:p>
            <a:endParaRPr lang="sv-SE"/>
          </a:p>
        </p:txBody>
      </p:sp>
      <p:pic>
        <p:nvPicPr>
          <p:cNvPr id="22533" name="Picture 7">
            <a:extLst>
              <a:ext uri="{FF2B5EF4-FFF2-40B4-BE49-F238E27FC236}">
                <a16:creationId xmlns:a16="http://schemas.microsoft.com/office/drawing/2014/main" id="{EBF06D07-D07D-7A4A-8C4E-01192E3EB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505200"/>
            <a:ext cx="16462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4" name="Picture 8">
            <a:extLst>
              <a:ext uri="{FF2B5EF4-FFF2-40B4-BE49-F238E27FC236}">
                <a16:creationId xmlns:a16="http://schemas.microsoft.com/office/drawing/2014/main" id="{4843B838-ADE3-BC4A-A3D4-1EA6A0D4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09800"/>
            <a:ext cx="73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5" name="Text Box 9">
            <a:extLst>
              <a:ext uri="{FF2B5EF4-FFF2-40B4-BE49-F238E27FC236}">
                <a16:creationId xmlns:a16="http://schemas.microsoft.com/office/drawing/2014/main" id="{25ABA628-B7F8-7F46-834D-E53EC3D36B8E}"/>
              </a:ext>
            </a:extLst>
          </p:cNvPr>
          <p:cNvSpPr txBox="1">
            <a:spLocks noChangeArrowheads="1"/>
          </p:cNvSpPr>
          <p:nvPr/>
        </p:nvSpPr>
        <p:spPr bwMode="auto">
          <a:xfrm rot="-5460000">
            <a:off x="-646906" y="5879306"/>
            <a:ext cx="1619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ＭＳ Ｐゴシック" panose="020B0600070205080204" pitchFamily="34" charset="-128"/>
                <a:cs typeface="MS Gothic" panose="020B0609070205080204" pitchFamily="49" charset="-128"/>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cs typeface="MS Gothic" panose="020B0609070205080204" pitchFamily="49" charset="-128"/>
              </a:defRPr>
            </a:lvl9pPr>
          </a:lstStyle>
          <a:p>
            <a:pPr>
              <a:spcBef>
                <a:spcPct val="0"/>
              </a:spcBef>
              <a:buFont typeface="Times New Roman" panose="02020603050405020304" pitchFamily="18" charset="0"/>
              <a:buNone/>
            </a:pPr>
            <a:r>
              <a:rPr lang="sv-SE" altLang="sv-SE" sz="1000">
                <a:latin typeface="Vrinda" panose="020B0502040204020203" pitchFamily="34" charset="0"/>
              </a:rPr>
              <a:t>Gunilla Ekholm 2010</a:t>
            </a:r>
          </a:p>
        </p:txBody>
      </p:sp>
      <p:pic>
        <p:nvPicPr>
          <p:cNvPr id="11" name="Bildobjekt 10">
            <a:extLst>
              <a:ext uri="{FF2B5EF4-FFF2-40B4-BE49-F238E27FC236}">
                <a16:creationId xmlns:a16="http://schemas.microsoft.com/office/drawing/2014/main" id="{963CF1F4-F711-7C49-B39C-F598AA04A786}"/>
              </a:ext>
            </a:extLst>
          </p:cNvPr>
          <p:cNvPicPr>
            <a:picLocks noChangeAspect="1"/>
          </p:cNvPicPr>
          <p:nvPr/>
        </p:nvPicPr>
        <p:blipFill>
          <a:blip r:embed="rId5"/>
          <a:stretch>
            <a:fillRect/>
          </a:stretch>
        </p:blipFill>
        <p:spPr>
          <a:xfrm>
            <a:off x="179512" y="0"/>
            <a:ext cx="2808312" cy="52970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Google Shape;248;p29">
            <a:extLst>
              <a:ext uri="{FF2B5EF4-FFF2-40B4-BE49-F238E27FC236}">
                <a16:creationId xmlns:a16="http://schemas.microsoft.com/office/drawing/2014/main" id="{779A32EC-C72A-D444-86C9-75B10982C14B}"/>
              </a:ext>
            </a:extLst>
          </p:cNvPr>
          <p:cNvSpPr>
            <a:spLocks noGrp="1" noChangeArrowheads="1"/>
          </p:cNvSpPr>
          <p:nvPr>
            <p:ph type="title"/>
          </p:nvPr>
        </p:nvSpPr>
        <p:spPr>
          <a:xfrm>
            <a:off x="538163" y="404813"/>
            <a:ext cx="5440362" cy="517525"/>
          </a:xfrm>
        </p:spPr>
        <p:txBody>
          <a:bodyPr lIns="68569" tIns="34275" rIns="68569" bIns="34275" anchor="t"/>
          <a:lstStyle/>
          <a:p>
            <a:pPr>
              <a:lnSpc>
                <a:spcPct val="90000"/>
              </a:lnSpc>
              <a:buClr>
                <a:srgbClr val="262626"/>
              </a:buClr>
              <a:buSzPts val="2800"/>
            </a:pPr>
            <a:r>
              <a:rPr lang="sv-SE" altLang="sv-SE" sz="2800" b="1" dirty="0">
                <a:latin typeface="Helvetica Neue" panose="02000503000000020004" pitchFamily="2" charset="0"/>
                <a:ea typeface="ＭＳ Ｐゴシック" panose="020B0600070205080204" pitchFamily="34" charset="-128"/>
                <a:sym typeface="Helvetica Neue" panose="02000503000000020004" pitchFamily="2" charset="0"/>
              </a:rPr>
              <a:t>OCD och relaterade syndrom</a:t>
            </a:r>
          </a:p>
        </p:txBody>
      </p:sp>
      <p:sp>
        <p:nvSpPr>
          <p:cNvPr id="249" name="Google Shape;249;p29">
            <a:extLst>
              <a:ext uri="{FF2B5EF4-FFF2-40B4-BE49-F238E27FC236}">
                <a16:creationId xmlns:a16="http://schemas.microsoft.com/office/drawing/2014/main" id="{1A9FFD0B-2C83-AE49-A464-53B5EFB16FAE}"/>
              </a:ext>
            </a:extLst>
          </p:cNvPr>
          <p:cNvSpPr txBox="1">
            <a:spLocks noGrp="1"/>
          </p:cNvSpPr>
          <p:nvPr>
            <p:ph type="body" idx="1"/>
          </p:nvPr>
        </p:nvSpPr>
        <p:spPr>
          <a:xfrm>
            <a:off x="1193800" y="1136650"/>
            <a:ext cx="6319838" cy="4297363"/>
          </a:xfrm>
        </p:spPr>
        <p:txBody>
          <a:bodyPr lIns="68569" tIns="34275" rIns="68569" bIns="34275">
            <a:noAutofit/>
          </a:bodyPr>
          <a:lstStyle/>
          <a:p>
            <a:pPr>
              <a:lnSpc>
                <a:spcPct val="70000"/>
              </a:lnSpc>
              <a:spcBef>
                <a:spcPts val="750"/>
              </a:spcBef>
              <a:buSzPts val="2100"/>
            </a:pPr>
            <a:r>
              <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rPr>
              <a:t>Tvångssyndrom </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(OCD) ca 1-3%* </a:t>
            </a:r>
            <a:endParaRPr lang="sv-SE" altLang="sv-SE" sz="2000" dirty="0">
              <a:ea typeface="ＭＳ Ｐゴシック" panose="020B0600070205080204" pitchFamily="34" charset="-128"/>
            </a:endParaRP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Tvångstankar och tvångshandlingar</a:t>
            </a:r>
          </a:p>
          <a:p>
            <a:pPr>
              <a:lnSpc>
                <a:spcPct val="70000"/>
              </a:lnSpc>
              <a:spcBef>
                <a:spcPts val="750"/>
              </a:spcBef>
              <a:buSzPts val="1800"/>
              <a:buFont typeface="Arial" panose="020B0604020202020204" pitchFamily="34" charset="0"/>
              <a:buChar char="•"/>
            </a:pPr>
            <a:r>
              <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rPr>
              <a:t>Upplevd fulhet </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a:t>
            </a:r>
            <a:r>
              <a:rPr lang="sv-SE" altLang="sv-SE" sz="2000" dirty="0" err="1">
                <a:latin typeface="Helvetica Neue" panose="02000503000000020004" pitchFamily="2" charset="0"/>
                <a:ea typeface="ＭＳ Ｐゴシック" panose="020B0600070205080204" pitchFamily="34" charset="-128"/>
                <a:sym typeface="Helvetica Neue" panose="02000503000000020004" pitchFamily="2" charset="0"/>
              </a:rPr>
              <a:t>Dysmorfofobi</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BDD; Body </a:t>
            </a:r>
            <a:r>
              <a:rPr lang="sv-SE" altLang="sv-SE" sz="2000" dirty="0" err="1">
                <a:latin typeface="Helvetica Neue" panose="02000503000000020004" pitchFamily="2" charset="0"/>
                <a:ea typeface="ＭＳ Ｐゴシック" panose="020B0600070205080204" pitchFamily="34" charset="-128"/>
                <a:sym typeface="Helvetica Neue" panose="02000503000000020004" pitchFamily="2" charset="0"/>
              </a:rPr>
              <a:t>Dysmorphic</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Disorder) ca 1-2%* </a:t>
            </a:r>
            <a:endPar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endParaRP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Överdriven upptagenhet vid en eller flera upplevda</a:t>
            </a: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defekter i utseendet</a:t>
            </a:r>
          </a:p>
          <a:p>
            <a:pPr>
              <a:lnSpc>
                <a:spcPct val="70000"/>
              </a:lnSpc>
              <a:spcBef>
                <a:spcPts val="750"/>
              </a:spcBef>
              <a:buSzPts val="2100"/>
            </a:pPr>
            <a:r>
              <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rPr>
              <a:t>Samlarsyndrom </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a:t>
            </a:r>
            <a:r>
              <a:rPr lang="sv-SE" altLang="sv-SE" sz="2000" dirty="0" err="1">
                <a:latin typeface="Helvetica Neue" panose="02000503000000020004" pitchFamily="2" charset="0"/>
                <a:ea typeface="ＭＳ Ｐゴシック" panose="020B0600070205080204" pitchFamily="34" charset="-128"/>
                <a:sym typeface="Helvetica Neue" panose="02000503000000020004" pitchFamily="2" charset="0"/>
              </a:rPr>
              <a:t>Hoarding</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ca 2-5%* </a:t>
            </a:r>
            <a:endParaRPr lang="sv-SE" altLang="sv-SE" sz="2000" dirty="0">
              <a:ea typeface="ＭＳ Ｐゴシック" panose="020B0600070205080204" pitchFamily="34" charset="-128"/>
            </a:endParaRP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Svårigheter att göra sig av med saker</a:t>
            </a:r>
          </a:p>
          <a:p>
            <a:pPr>
              <a:lnSpc>
                <a:spcPct val="70000"/>
              </a:lnSpc>
              <a:spcBef>
                <a:spcPts val="750"/>
              </a:spcBef>
              <a:buSzPts val="2100"/>
            </a:pPr>
            <a:r>
              <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rPr>
              <a:t>Hårryckande </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a:t>
            </a:r>
            <a:r>
              <a:rPr lang="sv-SE" altLang="sv-SE" sz="2000" dirty="0" err="1">
                <a:latin typeface="Helvetica Neue" panose="02000503000000020004" pitchFamily="2" charset="0"/>
                <a:ea typeface="ＭＳ Ｐゴシック" panose="020B0600070205080204" pitchFamily="34" charset="-128"/>
                <a:sym typeface="Helvetica Neue" panose="02000503000000020004" pitchFamily="2" charset="0"/>
              </a:rPr>
              <a:t>Trichotillomani</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ca 1%* </a:t>
            </a:r>
            <a:endPar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endParaRP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Upprepat ryckande av hår vilket resulterar i</a:t>
            </a: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hårbortfall</a:t>
            </a:r>
          </a:p>
          <a:p>
            <a:pPr>
              <a:lnSpc>
                <a:spcPct val="70000"/>
              </a:lnSpc>
              <a:spcBef>
                <a:spcPts val="750"/>
              </a:spcBef>
              <a:buSzPts val="1800"/>
              <a:buFont typeface="Arial" panose="020B0604020202020204" pitchFamily="34" charset="0"/>
              <a:buChar char="•"/>
            </a:pPr>
            <a:r>
              <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rPr>
              <a:t>Hudplockande </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a:t>
            </a:r>
            <a:r>
              <a:rPr lang="sv-SE" altLang="sv-SE" sz="2000" dirty="0" err="1">
                <a:latin typeface="Helvetica Neue" panose="02000503000000020004" pitchFamily="2" charset="0"/>
                <a:ea typeface="ＭＳ Ｐゴシック" panose="020B0600070205080204" pitchFamily="34" charset="-128"/>
                <a:sym typeface="Helvetica Neue" panose="02000503000000020004" pitchFamily="2" charset="0"/>
              </a:rPr>
              <a:t>Dermatillomani</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ca 2%* </a:t>
            </a:r>
            <a:endParaRPr lang="sv-SE" altLang="sv-SE" sz="2000" b="1" dirty="0">
              <a:latin typeface="Helvetica Neue" panose="02000503000000020004" pitchFamily="2" charset="0"/>
              <a:ea typeface="ＭＳ Ｐゴシック" panose="020B0600070205080204" pitchFamily="34" charset="-128"/>
              <a:sym typeface="Helvetica Neue" panose="02000503000000020004" pitchFamily="2" charset="0"/>
            </a:endParaRP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Plockande, rivande, petande, pillande eller</a:t>
            </a:r>
          </a:p>
          <a:p>
            <a:pPr>
              <a:lnSpc>
                <a:spcPct val="70000"/>
              </a:lnSpc>
              <a:spcBef>
                <a:spcPts val="750"/>
              </a:spcBef>
              <a:buSzPts val="1800"/>
              <a:buFont typeface="Times New Roman" panose="02020603050405020304" pitchFamily="18" charset="0"/>
              <a:buNone/>
            </a:pP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     skadande av huden.</a:t>
            </a:r>
          </a:p>
          <a:p>
            <a:pPr>
              <a:lnSpc>
                <a:spcPct val="70000"/>
              </a:lnSpc>
              <a:spcBef>
                <a:spcPts val="750"/>
              </a:spcBef>
              <a:buSzPts val="1800"/>
              <a:buFont typeface="Times New Roman" panose="02020603050405020304" pitchFamily="18" charset="0"/>
              <a:buNone/>
            </a:pPr>
            <a:endParaRPr lang="sv-SE" altLang="sv-SE" sz="1900" dirty="0">
              <a:latin typeface="Helvetica Neue" panose="02000503000000020004" pitchFamily="2" charset="0"/>
              <a:ea typeface="ＭＳ Ｐゴシック" panose="020B0600070205080204" pitchFamily="34" charset="-128"/>
              <a:sym typeface="Helvetica Neue" panose="02000503000000020004" pitchFamily="2" charset="0"/>
            </a:endParaRPr>
          </a:p>
        </p:txBody>
      </p:sp>
      <p:sp>
        <p:nvSpPr>
          <p:cNvPr id="250" name="Google Shape;250;p29">
            <a:extLst>
              <a:ext uri="{FF2B5EF4-FFF2-40B4-BE49-F238E27FC236}">
                <a16:creationId xmlns:a16="http://schemas.microsoft.com/office/drawing/2014/main" id="{C07C11FA-B9F7-1149-AD36-C9138B7B08EE}"/>
              </a:ext>
            </a:extLst>
          </p:cNvPr>
          <p:cNvSpPr txBox="1"/>
          <p:nvPr/>
        </p:nvSpPr>
        <p:spPr>
          <a:xfrm>
            <a:off x="6931025" y="4759325"/>
            <a:ext cx="2212975" cy="1241425"/>
          </a:xfrm>
          <a:prstGeom prst="rect">
            <a:avLst/>
          </a:prstGeom>
          <a:noFill/>
          <a:ln>
            <a:noFill/>
          </a:ln>
        </p:spPr>
        <p:txBody>
          <a:bodyPr lIns="68569" tIns="34275" rIns="68569" bIns="34275"/>
          <a:lstStyle/>
          <a:p>
            <a:pPr>
              <a:buClr>
                <a:srgbClr val="000000"/>
              </a:buClr>
              <a:buSzPts val="1800"/>
            </a:pPr>
            <a:endParaRPr lang="sv-SE" altLang="sv-SE" sz="13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51" name="Google Shape;251;p29">
            <a:extLst>
              <a:ext uri="{FF2B5EF4-FFF2-40B4-BE49-F238E27FC236}">
                <a16:creationId xmlns:a16="http://schemas.microsoft.com/office/drawing/2014/main" id="{7ADCBC0D-2BD6-0447-B805-8F550123B738}"/>
              </a:ext>
            </a:extLst>
          </p:cNvPr>
          <p:cNvSpPr txBox="1"/>
          <p:nvPr/>
        </p:nvSpPr>
        <p:spPr>
          <a:xfrm>
            <a:off x="0" y="5870575"/>
            <a:ext cx="9144000" cy="130175"/>
          </a:xfrm>
          <a:prstGeom prst="rect">
            <a:avLst/>
          </a:prstGeom>
          <a:solidFill>
            <a:srgbClr val="980000"/>
          </a:solidFill>
          <a:ln w="9525" cap="flat" cmpd="sng">
            <a:solidFill>
              <a:srgbClr val="980000"/>
            </a:solidFill>
            <a:prstDash val="solid"/>
            <a:round/>
            <a:headEnd type="none" w="sm" len="sm"/>
            <a:tailEnd type="none" w="sm" len="sm"/>
          </a:ln>
        </p:spPr>
        <p:txBody>
          <a:bodyPr lIns="68569" tIns="68569" rIns="68569" bIns="68569"/>
          <a:lstStyle/>
          <a:p>
            <a:pPr>
              <a:buClr>
                <a:srgbClr val="000000"/>
              </a:buClr>
              <a:buSzPts val="1800"/>
            </a:pPr>
            <a:endParaRPr lang="sv-SE" altLang="sv-SE" sz="13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53" name="Google Shape;253;p29">
            <a:extLst>
              <a:ext uri="{FF2B5EF4-FFF2-40B4-BE49-F238E27FC236}">
                <a16:creationId xmlns:a16="http://schemas.microsoft.com/office/drawing/2014/main" id="{868DC468-A20B-2941-9DD4-EBC8FEBE69B2}"/>
              </a:ext>
            </a:extLst>
          </p:cNvPr>
          <p:cNvSpPr txBox="1"/>
          <p:nvPr/>
        </p:nvSpPr>
        <p:spPr>
          <a:xfrm>
            <a:off x="1330325" y="5461000"/>
            <a:ext cx="3460750" cy="474663"/>
          </a:xfrm>
          <a:prstGeom prst="rect">
            <a:avLst/>
          </a:prstGeom>
          <a:noFill/>
          <a:ln>
            <a:noFill/>
          </a:ln>
        </p:spPr>
        <p:txBody>
          <a:bodyPr lIns="68569" tIns="68569" rIns="68569" bIns="68569"/>
          <a:lstStyle/>
          <a:p>
            <a:pPr>
              <a:lnSpc>
                <a:spcPct val="115000"/>
              </a:lnSpc>
              <a:spcBef>
                <a:spcPts val="750"/>
              </a:spcBef>
              <a:buClr>
                <a:srgbClr val="000000"/>
              </a:buClr>
              <a:buSzPts val="1900"/>
            </a:pPr>
            <a:endParaRPr lang="sv-SE" altLang="sv-SE" sz="1000">
              <a:solidFill>
                <a:srgbClr val="000000"/>
              </a:solidFill>
              <a:latin typeface="Century Gothic" panose="020B0502020202020204" pitchFamily="34" charset="0"/>
              <a:sym typeface="Century Gothic" panose="020B0502020202020204" pitchFamily="34" charset="0"/>
            </a:endParaRPr>
          </a:p>
        </p:txBody>
      </p:sp>
      <p:pic>
        <p:nvPicPr>
          <p:cNvPr id="8" name="Bildobjekt 7">
            <a:extLst>
              <a:ext uri="{FF2B5EF4-FFF2-40B4-BE49-F238E27FC236}">
                <a16:creationId xmlns:a16="http://schemas.microsoft.com/office/drawing/2014/main" id="{424CB362-5892-844D-9171-1967CE52EFE4}"/>
              </a:ext>
            </a:extLst>
          </p:cNvPr>
          <p:cNvPicPr>
            <a:picLocks noChangeAspect="1"/>
          </p:cNvPicPr>
          <p:nvPr/>
        </p:nvPicPr>
        <p:blipFill>
          <a:blip r:embed="rId3"/>
          <a:stretch>
            <a:fillRect/>
          </a:stretch>
        </p:blipFill>
        <p:spPr>
          <a:xfrm>
            <a:off x="6121400" y="5286619"/>
            <a:ext cx="2808312" cy="5297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Kitchen.jpg">
            <a:extLst>
              <a:ext uri="{FF2B5EF4-FFF2-40B4-BE49-F238E27FC236}">
                <a16:creationId xmlns:a16="http://schemas.microsoft.com/office/drawing/2014/main" id="{9B1EB92E-6A66-0F40-87CD-8785939CEB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378"/>
            <a:ext cx="7515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Google Shape;294;p34">
            <a:extLst>
              <a:ext uri="{FF2B5EF4-FFF2-40B4-BE49-F238E27FC236}">
                <a16:creationId xmlns:a16="http://schemas.microsoft.com/office/drawing/2014/main" id="{0B91088C-36F6-7A47-8ACF-BA79DC899E3F}"/>
              </a:ext>
            </a:extLst>
          </p:cNvPr>
          <p:cNvSpPr>
            <a:spLocks noGrp="1" noChangeArrowheads="1"/>
          </p:cNvSpPr>
          <p:nvPr>
            <p:ph type="title"/>
          </p:nvPr>
        </p:nvSpPr>
        <p:spPr>
          <a:xfrm>
            <a:off x="971550" y="940267"/>
            <a:ext cx="7416800" cy="515938"/>
          </a:xfrm>
        </p:spPr>
        <p:txBody>
          <a:bodyPr lIns="68569" tIns="34275" rIns="68569" bIns="34275" anchor="t"/>
          <a:lstStyle/>
          <a:p>
            <a:pPr algn="l">
              <a:lnSpc>
                <a:spcPct val="90000"/>
              </a:lnSpc>
              <a:buClr>
                <a:srgbClr val="262626"/>
              </a:buClr>
              <a:buSzPts val="3600"/>
            </a:pPr>
            <a:r>
              <a:rPr lang="sv-SE" altLang="sv-SE" sz="2800" b="1" dirty="0">
                <a:latin typeface="Helvetica Neue" panose="02000503000000020004" pitchFamily="2" charset="0"/>
                <a:ea typeface="ＭＳ Ｐゴシック" panose="020B0600070205080204" pitchFamily="34" charset="-128"/>
                <a:sym typeface="Helvetica Neue" panose="02000503000000020004" pitchFamily="2" charset="0"/>
              </a:rPr>
              <a:t>Konsekvenser om OCD inte upptäcks i tid</a:t>
            </a:r>
            <a:endParaRPr lang="sv-SE" altLang="sv-SE" sz="2800" dirty="0">
              <a:latin typeface="Helvetica Neue" panose="02000503000000020004" pitchFamily="2" charset="0"/>
              <a:ea typeface="ＭＳ Ｐゴシック" panose="020B0600070205080204" pitchFamily="34" charset="-128"/>
              <a:sym typeface="Helvetica Neue" panose="02000503000000020004" pitchFamily="2" charset="0"/>
            </a:endParaRPr>
          </a:p>
        </p:txBody>
      </p:sp>
      <p:sp>
        <p:nvSpPr>
          <p:cNvPr id="60418" name="Google Shape;295;p34">
            <a:extLst>
              <a:ext uri="{FF2B5EF4-FFF2-40B4-BE49-F238E27FC236}">
                <a16:creationId xmlns:a16="http://schemas.microsoft.com/office/drawing/2014/main" id="{CFCDECFA-4136-1146-BBAC-9FA35F34F3B7}"/>
              </a:ext>
            </a:extLst>
          </p:cNvPr>
          <p:cNvSpPr>
            <a:spLocks noGrp="1" noChangeArrowheads="1"/>
          </p:cNvSpPr>
          <p:nvPr>
            <p:ph type="body" idx="1"/>
          </p:nvPr>
        </p:nvSpPr>
        <p:spPr>
          <a:xfrm>
            <a:off x="971550" y="1595438"/>
            <a:ext cx="7921625" cy="4570412"/>
          </a:xfrm>
        </p:spPr>
        <p:txBody>
          <a:bodyPr lIns="68569" tIns="34275" rIns="68569" bIns="34275"/>
          <a:lstStyle/>
          <a:p>
            <a:pPr marL="285750" indent="-257175">
              <a:lnSpc>
                <a:spcPct val="150000"/>
              </a:lnSpc>
              <a:spcBef>
                <a:spcPts val="750"/>
              </a:spcBef>
              <a:buSzPts val="1900"/>
            </a:pPr>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Tre gånger högre sannolikhet att bli långtidssjukskrivna</a:t>
            </a:r>
          </a:p>
          <a:p>
            <a:pPr marL="285750" indent="-257175">
              <a:lnSpc>
                <a:spcPct val="150000"/>
              </a:lnSpc>
              <a:spcBef>
                <a:spcPts val="750"/>
              </a:spcBef>
              <a:buSzPts val="1900"/>
            </a:pPr>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16 gånger högre risk att bli ”förtidspensionerade” </a:t>
            </a:r>
            <a:r>
              <a:rPr lang="sv-SE" altLang="sv-SE" sz="2000" dirty="0">
                <a:latin typeface="Helvetica Neue" panose="02000503000000020004" pitchFamily="2" charset="0"/>
                <a:ea typeface="ＭＳ Ｐゴシック" panose="020B0600070205080204" pitchFamily="34" charset="-128"/>
                <a:sym typeface="Helvetica Neue" panose="02000503000000020004" pitchFamily="2" charset="0"/>
              </a:rPr>
              <a:t>(En person som  blir förtidspensionerad kostar samhället ca 15 mkr – i många fall helt i onödan)</a:t>
            </a:r>
          </a:p>
          <a:p>
            <a:pPr marL="285750" indent="-257175">
              <a:lnSpc>
                <a:spcPct val="150000"/>
              </a:lnSpc>
              <a:spcBef>
                <a:spcPts val="750"/>
              </a:spcBef>
              <a:buSzPts val="1900"/>
            </a:pPr>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72% högre risk för långsiktig arbetslöshet</a:t>
            </a:r>
          </a:p>
          <a:p>
            <a:pPr marL="285750" indent="-257175">
              <a:lnSpc>
                <a:spcPct val="150000"/>
              </a:lnSpc>
              <a:spcBef>
                <a:spcPts val="750"/>
              </a:spcBef>
              <a:buSzPts val="1900"/>
            </a:pPr>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10 ggr högre risken att dö genom självmord</a:t>
            </a:r>
          </a:p>
          <a:p>
            <a:pPr marL="285750" indent="-257175">
              <a:lnSpc>
                <a:spcPct val="150000"/>
              </a:lnSpc>
              <a:spcBef>
                <a:spcPts val="750"/>
              </a:spcBef>
              <a:buSzPts val="1900"/>
            </a:pPr>
            <a:r>
              <a:rPr lang="sv-SE" altLang="sv-SE" sz="2400" dirty="0">
                <a:latin typeface="Helvetica Neue" panose="02000503000000020004" pitchFamily="2" charset="0"/>
                <a:ea typeface="ＭＳ Ｐゴシック" panose="020B0600070205080204" pitchFamily="34" charset="-128"/>
                <a:sym typeface="Helvetica Neue" panose="02000503000000020004" pitchFamily="2" charset="0"/>
              </a:rPr>
              <a:t>5 gånger större risk för självmordsförsök</a:t>
            </a:r>
          </a:p>
        </p:txBody>
      </p:sp>
      <p:sp>
        <p:nvSpPr>
          <p:cNvPr id="297" name="Google Shape;297;p34">
            <a:extLst>
              <a:ext uri="{FF2B5EF4-FFF2-40B4-BE49-F238E27FC236}">
                <a16:creationId xmlns:a16="http://schemas.microsoft.com/office/drawing/2014/main" id="{2C3C79F3-7C16-4640-B925-F73360C2DCCF}"/>
              </a:ext>
            </a:extLst>
          </p:cNvPr>
          <p:cNvSpPr txBox="1"/>
          <p:nvPr/>
        </p:nvSpPr>
        <p:spPr>
          <a:xfrm flipV="1">
            <a:off x="0" y="6000750"/>
            <a:ext cx="9144000" cy="307975"/>
          </a:xfrm>
          <a:prstGeom prst="rect">
            <a:avLst/>
          </a:prstGeom>
          <a:solidFill>
            <a:srgbClr val="980000"/>
          </a:solidFill>
          <a:ln w="9525" cap="flat" cmpd="sng">
            <a:solidFill>
              <a:srgbClr val="980000"/>
            </a:solidFill>
            <a:prstDash val="solid"/>
            <a:round/>
            <a:headEnd type="none" w="sm" len="sm"/>
            <a:tailEnd type="none" w="sm" len="sm"/>
          </a:ln>
        </p:spPr>
        <p:txBody>
          <a:bodyPr lIns="68569" tIns="68569" rIns="68569" bIns="68569"/>
          <a:lstStyle/>
          <a:p>
            <a:pPr>
              <a:buClr>
                <a:srgbClr val="000000"/>
              </a:buClr>
              <a:buSzPts val="1800"/>
            </a:pPr>
            <a:endParaRPr lang="sv-SE" altLang="sv-SE" sz="13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7" name="Bildobjekt 6">
            <a:extLst>
              <a:ext uri="{FF2B5EF4-FFF2-40B4-BE49-F238E27FC236}">
                <a16:creationId xmlns:a16="http://schemas.microsoft.com/office/drawing/2014/main" id="{C602123A-927D-964D-B84F-088AF4E6CB7F}"/>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ubrik 1">
            <a:extLst>
              <a:ext uri="{FF2B5EF4-FFF2-40B4-BE49-F238E27FC236}">
                <a16:creationId xmlns:a16="http://schemas.microsoft.com/office/drawing/2014/main" id="{1346C558-0135-B046-A5B6-4FBC0301AFC5}"/>
              </a:ext>
            </a:extLst>
          </p:cNvPr>
          <p:cNvSpPr>
            <a:spLocks noGrp="1" noChangeArrowheads="1"/>
          </p:cNvSpPr>
          <p:nvPr>
            <p:ph type="title"/>
          </p:nvPr>
        </p:nvSpPr>
        <p:spPr>
          <a:xfrm>
            <a:off x="850900" y="908050"/>
            <a:ext cx="7886700" cy="1081088"/>
          </a:xfrm>
        </p:spPr>
        <p:txBody>
          <a:bodyPr/>
          <a:lstStyle/>
          <a:p>
            <a:r>
              <a:rPr lang="sv-SE" altLang="sv-SE" sz="3600" b="1" dirty="0">
                <a:latin typeface="Helvetica Neue" panose="02000503000000020004" pitchFamily="2" charset="0"/>
                <a:ea typeface="ＭＳ Ｐゴシック" panose="020B0600070205080204" pitchFamily="34" charset="-128"/>
              </a:rPr>
              <a:t>Ordinarie relevant utbildning måste omfatta </a:t>
            </a:r>
            <a:r>
              <a:rPr lang="sv-SE" altLang="sv-SE" sz="3600" b="1" dirty="0" err="1">
                <a:latin typeface="Helvetica Neue" panose="02000503000000020004" pitchFamily="2" charset="0"/>
                <a:ea typeface="ＭＳ Ｐゴシック" panose="020B0600070205080204" pitchFamily="34" charset="-128"/>
              </a:rPr>
              <a:t>ocd</a:t>
            </a:r>
            <a:r>
              <a:rPr lang="sv-SE" altLang="sv-SE" sz="3600" b="1" dirty="0">
                <a:latin typeface="Helvetica Neue" panose="02000503000000020004" pitchFamily="2" charset="0"/>
                <a:ea typeface="ＭＳ Ｐゴシック" panose="020B0600070205080204" pitchFamily="34" charset="-128"/>
              </a:rPr>
              <a:t>. </a:t>
            </a:r>
          </a:p>
        </p:txBody>
      </p:sp>
      <p:sp>
        <p:nvSpPr>
          <p:cNvPr id="3" name="Platshållare för innehåll 2">
            <a:extLst>
              <a:ext uri="{FF2B5EF4-FFF2-40B4-BE49-F238E27FC236}">
                <a16:creationId xmlns:a16="http://schemas.microsoft.com/office/drawing/2014/main" id="{A8E3982C-722D-7941-8863-FC6A9FBBB0E1}"/>
              </a:ext>
            </a:extLst>
          </p:cNvPr>
          <p:cNvSpPr>
            <a:spLocks noGrp="1"/>
          </p:cNvSpPr>
          <p:nvPr>
            <p:ph idx="1"/>
          </p:nvPr>
        </p:nvSpPr>
        <p:spPr>
          <a:xfrm>
            <a:off x="251520" y="2127250"/>
            <a:ext cx="8640960" cy="4182070"/>
          </a:xfrm>
        </p:spPr>
        <p:txBody>
          <a:bodyPr>
            <a:noAutofit/>
          </a:bodyPr>
          <a:lstStyle/>
          <a:p>
            <a:pPr marL="0" indent="0">
              <a:buFont typeface="Times New Roman" panose="02020603050405020304" pitchFamily="18" charset="0"/>
              <a:buNone/>
              <a:defRPr/>
            </a:pPr>
            <a:r>
              <a:rPr lang="sv-SE" sz="2400" dirty="0">
                <a:latin typeface="Helvetica Neue" panose="02000503000000020004" pitchFamily="2" charset="0"/>
                <a:ea typeface="Helvetica Neue" panose="02000503000000020004" pitchFamily="2" charset="0"/>
                <a:cs typeface="Helvetica Neue" panose="02000503000000020004" pitchFamily="2" charset="0"/>
              </a:rPr>
              <a:t>Vår förhoppning är att kunskapen om ocd på sikt skall förmedlas genom alla relevanta utbildningar:</a:t>
            </a:r>
          </a:p>
          <a:p>
            <a:pPr>
              <a:defRPr/>
            </a:pPr>
            <a:r>
              <a:rPr lang="sv-SE" sz="2400" dirty="0">
                <a:latin typeface="Helvetica Neue" panose="02000503000000020004" pitchFamily="2" charset="0"/>
                <a:ea typeface="Helvetica Neue" panose="02000503000000020004" pitchFamily="2" charset="0"/>
                <a:cs typeface="Helvetica Neue" panose="02000503000000020004" pitchFamily="2" charset="0"/>
              </a:rPr>
              <a:t>Grundskolor, gymnasier, folkhögskolor, universitet och högskolor</a:t>
            </a:r>
            <a:r>
              <a:rPr lang="sv-SE" sz="2400" dirty="0">
                <a:highlight>
                  <a:srgbClr val="C0C0C0"/>
                </a:highlight>
                <a:latin typeface="Helvetica Neue" panose="02000503000000020004" pitchFamily="2" charset="0"/>
                <a:ea typeface="Helvetica Neue" panose="02000503000000020004" pitchFamily="2" charset="0"/>
                <a:cs typeface="Helvetica Neue" panose="02000503000000020004" pitchFamily="2" charset="0"/>
              </a:rPr>
              <a:t>.</a:t>
            </a:r>
            <a:endParaRPr lang="sv-SE" sz="2400" dirty="0">
              <a:latin typeface="Helvetica Neue" panose="02000503000000020004" pitchFamily="2" charset="0"/>
              <a:ea typeface="Helvetica Neue" panose="02000503000000020004" pitchFamily="2" charset="0"/>
              <a:cs typeface="Helvetica Neue" panose="02000503000000020004" pitchFamily="2" charset="0"/>
            </a:endParaRPr>
          </a:p>
          <a:p>
            <a:pPr>
              <a:defRPr/>
            </a:pPr>
            <a:r>
              <a:rPr lang="sv-SE" sz="2400" dirty="0">
                <a:latin typeface="Helvetica Neue" panose="02000503000000020004" pitchFamily="2" charset="0"/>
                <a:ea typeface="Helvetica Neue" panose="02000503000000020004" pitchFamily="2" charset="0"/>
                <a:cs typeface="Helvetica Neue" panose="02000503000000020004" pitchFamily="2" charset="0"/>
              </a:rPr>
              <a:t>Lärarhögskolor, skolsköterskeutbildningar, allmänläkarutbildningar etc. Inriktning primärvården!</a:t>
            </a:r>
          </a:p>
          <a:p>
            <a:pPr>
              <a:defRPr/>
            </a:pPr>
            <a:r>
              <a:rPr lang="sv-SE" sz="2400" dirty="0">
                <a:latin typeface="Helvetica Neue" panose="02000503000000020004" pitchFamily="2" charset="0"/>
                <a:ea typeface="Helvetica Neue" panose="02000503000000020004" pitchFamily="2" charset="0"/>
                <a:cs typeface="Helvetica Neue" panose="02000503000000020004" pitchFamily="2" charset="0"/>
              </a:rPr>
              <a:t>Samhällsvinsterna skulle bli enorma genom att bemöta personer med ocd korrekt. Att tillse att de får en korrekt diagnos och behandling.</a:t>
            </a:r>
          </a:p>
        </p:txBody>
      </p:sp>
      <p:sp>
        <p:nvSpPr>
          <p:cNvPr id="62467" name="textruta 4">
            <a:extLst>
              <a:ext uri="{FF2B5EF4-FFF2-40B4-BE49-F238E27FC236}">
                <a16:creationId xmlns:a16="http://schemas.microsoft.com/office/drawing/2014/main" id="{22BD7C90-E2BE-124B-A72B-8C0241944025}"/>
              </a:ext>
            </a:extLst>
          </p:cNvPr>
          <p:cNvSpPr txBox="1">
            <a:spLocks noChangeArrowheads="1"/>
          </p:cNvSpPr>
          <p:nvPr/>
        </p:nvSpPr>
        <p:spPr bwMode="auto">
          <a:xfrm>
            <a:off x="949325" y="3079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sv-SE" altLang="sv-SE"/>
          </a:p>
        </p:txBody>
      </p:sp>
      <p:pic>
        <p:nvPicPr>
          <p:cNvPr id="6" name="Bildobjekt 5">
            <a:extLst>
              <a:ext uri="{FF2B5EF4-FFF2-40B4-BE49-F238E27FC236}">
                <a16:creationId xmlns:a16="http://schemas.microsoft.com/office/drawing/2014/main" id="{7EF6E064-F9BC-DB4F-90CB-8A2B23359AE5}"/>
              </a:ext>
            </a:extLst>
          </p:cNvPr>
          <p:cNvPicPr>
            <a:picLocks noChangeAspect="1"/>
          </p:cNvPicPr>
          <p:nvPr/>
        </p:nvPicPr>
        <p:blipFill>
          <a:blip r:embed="rId3"/>
          <a:stretch>
            <a:fillRect/>
          </a:stretch>
        </p:blipFill>
        <p:spPr>
          <a:xfrm>
            <a:off x="179512" y="0"/>
            <a:ext cx="2808312" cy="529709"/>
          </a:xfrm>
          <a:prstGeom prst="rect">
            <a:avLst/>
          </a:prstGeom>
        </p:spPr>
      </p:pic>
    </p:spTree>
  </p:cSld>
  <p:clrMapOvr>
    <a:masterClrMapping/>
  </p:clrMapOvr>
</p:sld>
</file>

<file path=ppt/theme/theme1.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23380</TotalTime>
  <Words>2289</Words>
  <Application>Microsoft Macintosh PowerPoint</Application>
  <PresentationFormat>Bildspel på skärmen (4:3)</PresentationFormat>
  <Paragraphs>265</Paragraphs>
  <Slides>32</Slides>
  <Notes>25</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2</vt:i4>
      </vt:variant>
      <vt:variant>
        <vt:lpstr>Bildrubriker</vt:lpstr>
      </vt:variant>
      <vt:variant>
        <vt:i4>32</vt:i4>
      </vt:variant>
    </vt:vector>
  </HeadingPairs>
  <TitlesOfParts>
    <vt:vector size="41" baseType="lpstr">
      <vt:lpstr>Arial</vt:lpstr>
      <vt:lpstr>Calibri</vt:lpstr>
      <vt:lpstr>Century Gothic</vt:lpstr>
      <vt:lpstr>Helvetica Neue</vt:lpstr>
      <vt:lpstr>Times New Roman</vt:lpstr>
      <vt:lpstr>Vrinda</vt:lpstr>
      <vt:lpstr>Office-tema</vt:lpstr>
      <vt:lpstr>Dokument</vt:lpstr>
      <vt:lpstr>Klipp</vt:lpstr>
      <vt:lpstr>Om OCD, den tredje största men mest okända psykiatriska diagnosen. OCD - en dold folksjukdom (Obsessive Compulsive Disorder) Tvångssyndrom på svenska  Föredrag på Linné Rotaryklubb 231106  Bengt Olsen, medl Rotary e-club 2410 samt    OCD-föreningen i Uppsala län </vt:lpstr>
      <vt:lpstr>                  OCD förbundet             ideell verksamhet för personer med tvångssyndrom och deras anhöriga </vt:lpstr>
      <vt:lpstr>Hur många vet vad OCD är?  Känner ni till någon som kanske har OCD? Det borde ni! För de finns runt omkring oss! Många av oss har en släng av OCD! Det är tur det!  </vt:lpstr>
      <vt:lpstr>OCD/tvångssyndrom </vt:lpstr>
      <vt:lpstr>Syfte</vt:lpstr>
      <vt:lpstr>OCD och relaterade syndrom</vt:lpstr>
      <vt:lpstr>PowerPoint-presentation</vt:lpstr>
      <vt:lpstr>Konsekvenser om OCD inte upptäcks i tid</vt:lpstr>
      <vt:lpstr>Ordinarie relevant utbildning måste omfatta ocd. </vt:lpstr>
      <vt:lpstr>           Närliggande diagnoser Tourettes syndrom (50% samsjuklighet)  Aspergers Pans/Pandas NPF: ADHD, autism, ……OCD (faktiskt) Social fobi, Paniksyndrom Tvångsmässigt köpbeteende Social fobi Specifika fobier (spindel, orm, …) Generaliserat ångestsyndrom (GAD) Anorexi, bulemi Spelmani </vt:lpstr>
      <vt:lpstr>Vad är OCD?  OCD kan se ut på många olika sätt                                        men vissa saker är gemensamma:</vt:lpstr>
      <vt:lpstr>Vad är ocd? </vt:lpstr>
      <vt:lpstr>      Vad är ocd? </vt:lpstr>
      <vt:lpstr>Vad är tvångstankar? Tänk om - någonting hemskt händer om jag..</vt:lpstr>
      <vt:lpstr>               Vad är det som händer?</vt:lpstr>
      <vt:lpstr>Epidemiologi</vt:lpstr>
      <vt:lpstr>Behandlingsgapet </vt:lpstr>
      <vt:lpstr>Varför får man ocd? </vt:lpstr>
      <vt:lpstr>Hur behandlas ocd? </vt:lpstr>
      <vt:lpstr>PowerPoint-presentation</vt:lpstr>
      <vt:lpstr>PowerPoint-presentation</vt:lpstr>
      <vt:lpstr>           Anhöriga, närstående </vt:lpstr>
      <vt:lpstr>Hur många vet nu vad OCD är?  Känner ni till någon som kanske har OCD? Tror ni i så fall att den personen fått en diagnos? Får han/hon adekvat hjälp?  </vt:lpstr>
      <vt:lpstr> OCD i skolan</vt:lpstr>
      <vt:lpstr>      OCD-förbundets utbildare och talare hjälper er gärna!</vt:lpstr>
      <vt:lpstr>Kan jag som Rotarian ha glädje av informationen om OCD?</vt:lpstr>
      <vt:lpstr>PowerPoint-presentation</vt:lpstr>
      <vt:lpstr>PowerPoint-presentation</vt:lpstr>
      <vt:lpstr>   Du som är chef bör tänka på att ett förebyggande arbete mot psykisk ohälsa bör finnas på varje arbetsplats</vt:lpstr>
      <vt:lpstr>OCD på arbetsplatser, 1</vt:lpstr>
      <vt:lpstr>OCD på arbetsplatser, 2</vt:lpstr>
      <vt:lpstr> Kontrollfrågor kring OCD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Innehåll i dagens träff Gunilla Ekholm   Bengt Olsen</dc:title>
  <dc:creator>Landstinget i Uppsala län</dc:creator>
  <cp:lastModifiedBy>Bengt Olsen</cp:lastModifiedBy>
  <cp:revision>210</cp:revision>
  <cp:lastPrinted>2023-10-31T14:56:01Z</cp:lastPrinted>
  <dcterms:created xsi:type="dcterms:W3CDTF">2014-08-19T23:21:51Z</dcterms:created>
  <dcterms:modified xsi:type="dcterms:W3CDTF">2023-10-31T15:17:48Z</dcterms:modified>
</cp:coreProperties>
</file>