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80" r:id="rId2"/>
    <p:sldId id="266" r:id="rId3"/>
    <p:sldId id="262" r:id="rId4"/>
    <p:sldId id="289" r:id="rId5"/>
    <p:sldId id="268" r:id="rId6"/>
    <p:sldId id="288" r:id="rId7"/>
    <p:sldId id="284" r:id="rId8"/>
    <p:sldId id="286" r:id="rId9"/>
    <p:sldId id="275" r:id="rId10"/>
    <p:sldId id="271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443"/>
    <a:srgbClr val="737373"/>
    <a:srgbClr val="A2A2A2"/>
    <a:srgbClr val="D2D2D2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82"/>
    <p:restoredTop sz="94130"/>
  </p:normalViewPr>
  <p:slideViewPr>
    <p:cSldViewPr snapToGrid="0" snapToObjects="1">
      <p:cViewPr varScale="1">
        <p:scale>
          <a:sx n="60" d="100"/>
          <a:sy n="60" d="100"/>
        </p:scale>
        <p:origin x="804" y="5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6FA29-0A8A-9948-8926-8CDC5BAD2E47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711FC-1120-704B-970E-5526E9242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3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56619-1F2C-D743-B6CC-3CD108A0FFB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5D624-4FCA-874F-BA84-C3191383A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35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5D624-4FCA-874F-BA84-C3191383AC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47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5D624-4FCA-874F-BA84-C3191383AC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5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5D624-4FCA-874F-BA84-C3191383AC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65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5D624-4FCA-874F-BA84-C3191383AC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15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5D624-4FCA-874F-BA84-C3191383AC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19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5D624-4FCA-874F-BA84-C3191383AC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51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77038-7BA5-364B-901E-8F3C40B108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0CE4-269A-914F-BF24-F0E8FFC6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45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77038-7BA5-364B-901E-8F3C40B108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0CE4-269A-914F-BF24-F0E8FFC6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0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77038-7BA5-364B-901E-8F3C40B108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0CE4-269A-914F-BF24-F0E8FFC6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1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77038-7BA5-364B-901E-8F3C40B108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0CE4-269A-914F-BF24-F0E8FFC6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7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77038-7BA5-364B-901E-8F3C40B108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0CE4-269A-914F-BF24-F0E8FFC6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6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77038-7BA5-364B-901E-8F3C40B108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0CE4-269A-914F-BF24-F0E8FFC6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4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77038-7BA5-364B-901E-8F3C40B108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0CE4-269A-914F-BF24-F0E8FFC6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8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77038-7BA5-364B-901E-8F3C40B108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0CE4-269A-914F-BF24-F0E8FFC6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8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77038-7BA5-364B-901E-8F3C40B108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0CE4-269A-914F-BF24-F0E8FFC6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02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77038-7BA5-364B-901E-8F3C40B108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0CE4-269A-914F-BF24-F0E8FFC6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7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77038-7BA5-364B-901E-8F3C40B108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0CE4-269A-914F-BF24-F0E8FFC6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9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g_neutral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52467" cy="5157417"/>
          </a:xfrm>
          <a:prstGeom prst="rect">
            <a:avLst/>
          </a:prstGeom>
        </p:spPr>
      </p:pic>
      <p:pic>
        <p:nvPicPr>
          <p:cNvPr id="8" name="Picture 7" descr="NorthernSpirit_logo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065" y="4432042"/>
            <a:ext cx="1227667" cy="37888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77038-7BA5-364B-901E-8F3C40B10818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10CE4-269A-914F-BF24-F0E8FFC6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4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58333" y="1868437"/>
            <a:ext cx="746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	</a:t>
            </a:r>
            <a:r>
              <a:rPr lang="en-US" sz="1200" b="1" dirty="0">
                <a:solidFill>
                  <a:srgbClr val="000000"/>
                </a:solidFill>
              </a:rPr>
              <a:t> 				2015		2016		2017</a:t>
            </a:r>
          </a:p>
          <a:p>
            <a:r>
              <a:rPr lang="en-US" sz="1200" b="1" dirty="0">
                <a:solidFill>
                  <a:srgbClr val="000000"/>
                </a:solidFill>
              </a:rPr>
              <a:t>Online B2C     				35%	 	52%		65%</a:t>
            </a:r>
          </a:p>
          <a:p>
            <a:r>
              <a:rPr lang="en-US" sz="1200" b="1" dirty="0">
                <a:solidFill>
                  <a:srgbClr val="000000"/>
                </a:solidFill>
              </a:rPr>
              <a:t>Sweden </a:t>
            </a:r>
            <a:r>
              <a:rPr lang="en-US" sz="800" b="1" dirty="0">
                <a:solidFill>
                  <a:srgbClr val="000000"/>
                </a:solidFill>
              </a:rPr>
              <a:t>(Share of online B2C)	</a:t>
            </a:r>
            <a:r>
              <a:rPr lang="en-US" sz="1200" b="1" dirty="0">
                <a:solidFill>
                  <a:srgbClr val="000000"/>
                </a:solidFill>
              </a:rPr>
              <a:t>	85%	 	64%		52%</a:t>
            </a:r>
          </a:p>
          <a:p>
            <a:r>
              <a:rPr lang="en-US" sz="1200" b="1" dirty="0">
                <a:solidFill>
                  <a:srgbClr val="000000"/>
                </a:solidFill>
              </a:rPr>
              <a:t>France </a:t>
            </a:r>
            <a:r>
              <a:rPr lang="en-US" sz="800" b="1" dirty="0">
                <a:solidFill>
                  <a:srgbClr val="000000"/>
                </a:solidFill>
              </a:rPr>
              <a:t>(Share of online B2C)</a:t>
            </a:r>
            <a:r>
              <a:rPr lang="en-US" sz="1200" b="1" dirty="0">
                <a:solidFill>
                  <a:srgbClr val="000000"/>
                </a:solidFill>
              </a:rPr>
              <a:t>			1%	 	6%		16%</a:t>
            </a:r>
          </a:p>
          <a:p>
            <a:endParaRPr lang="en-US" sz="1200" b="1" dirty="0">
              <a:solidFill>
                <a:srgbClr val="000000"/>
              </a:solidFill>
            </a:endParaRPr>
          </a:p>
          <a:p>
            <a:r>
              <a:rPr lang="en-US" sz="1200" b="1" dirty="0">
                <a:solidFill>
                  <a:srgbClr val="000000"/>
                </a:solidFill>
              </a:rPr>
              <a:t>Followers Facebook:                                                                                27800</a:t>
            </a:r>
          </a:p>
          <a:p>
            <a:r>
              <a:rPr lang="en-US" sz="1200" b="1" dirty="0">
                <a:solidFill>
                  <a:srgbClr val="000000"/>
                </a:solidFill>
              </a:rPr>
              <a:t>Followers Instagram:                                                                               13500</a:t>
            </a:r>
          </a:p>
          <a:p>
            <a:r>
              <a:rPr lang="en-US" sz="1200" b="1" dirty="0">
                <a:solidFill>
                  <a:srgbClr val="000000"/>
                </a:solidFill>
              </a:rPr>
              <a:t>NL Sweden:                                                                                                4700</a:t>
            </a:r>
          </a:p>
          <a:p>
            <a:r>
              <a:rPr lang="en-US" sz="1200" b="1" dirty="0">
                <a:solidFill>
                  <a:srgbClr val="000000"/>
                </a:solidFill>
              </a:rPr>
              <a:t>NL EU:                                                                                                         2900</a:t>
            </a:r>
          </a:p>
          <a:p>
            <a:r>
              <a:rPr lang="en-US" sz="1200" b="1" dirty="0">
                <a:solidFill>
                  <a:srgbClr val="000000"/>
                </a:solidFill>
              </a:rPr>
              <a:t>NL FRA:                                                                                                       1200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40F358D-B7AC-A040-A77D-C2C16640AB05}"/>
              </a:ext>
            </a:extLst>
          </p:cNvPr>
          <p:cNvSpPr/>
          <p:nvPr/>
        </p:nvSpPr>
        <p:spPr>
          <a:xfrm>
            <a:off x="660400" y="661591"/>
            <a:ext cx="76581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Northern Spirit 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 err="1">
                <a:solidFill>
                  <a:srgbClr val="FFFFFF"/>
                </a:solidFill>
              </a:rPr>
              <a:t>En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resa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från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en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Crossfit</a:t>
            </a:r>
            <a:r>
              <a:rPr lang="en-US" b="1" dirty="0">
                <a:solidFill>
                  <a:srgbClr val="FFFFFF"/>
                </a:solidFill>
              </a:rPr>
              <a:t> Box </a:t>
            </a:r>
            <a:r>
              <a:rPr lang="en-US" b="1" dirty="0" err="1">
                <a:solidFill>
                  <a:srgbClr val="FFFFFF"/>
                </a:solidFill>
              </a:rPr>
              <a:t>i</a:t>
            </a:r>
            <a:r>
              <a:rPr lang="en-US" b="1" dirty="0">
                <a:solidFill>
                  <a:srgbClr val="FFFFFF"/>
                </a:solidFill>
              </a:rPr>
              <a:t> Helsingborg till “</a:t>
            </a:r>
            <a:r>
              <a:rPr lang="en-US" b="1" dirty="0" err="1">
                <a:solidFill>
                  <a:srgbClr val="FFFFFF"/>
                </a:solidFill>
              </a:rPr>
              <a:t>Globalt</a:t>
            </a:r>
            <a:r>
              <a:rPr lang="en-US" b="1" dirty="0">
                <a:solidFill>
                  <a:srgbClr val="FFFFFF"/>
                </a:solidFill>
              </a:rPr>
              <a:t>” </a:t>
            </a:r>
            <a:r>
              <a:rPr lang="en-US" b="1" dirty="0" err="1">
                <a:solidFill>
                  <a:srgbClr val="FFFFFF"/>
                </a:solidFill>
              </a:rPr>
              <a:t>Varumärket</a:t>
            </a:r>
            <a:r>
              <a:rPr lang="en-US" b="1" dirty="0">
                <a:solidFill>
                  <a:srgbClr val="FFFFFF"/>
                </a:solidFill>
              </a:rPr>
              <a:t>.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 err="1">
                <a:solidFill>
                  <a:srgbClr val="FFFFFF"/>
                </a:solidFill>
              </a:rPr>
              <a:t>Från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Tillväxtraket</a:t>
            </a:r>
            <a:r>
              <a:rPr lang="en-US" b="1" dirty="0">
                <a:solidFill>
                  <a:srgbClr val="FFFFFF"/>
                </a:solidFill>
              </a:rPr>
              <a:t> till “</a:t>
            </a:r>
            <a:r>
              <a:rPr lang="en-US" b="1" dirty="0" err="1">
                <a:solidFill>
                  <a:srgbClr val="FFFFFF"/>
                </a:solidFill>
              </a:rPr>
              <a:t>nästan</a:t>
            </a:r>
            <a:r>
              <a:rPr lang="en-US" b="1" dirty="0">
                <a:solidFill>
                  <a:srgbClr val="FFFFFF"/>
                </a:solidFill>
              </a:rPr>
              <a:t>” </a:t>
            </a:r>
            <a:r>
              <a:rPr lang="en-US" b="1" dirty="0" err="1">
                <a:solidFill>
                  <a:srgbClr val="FFFFFF"/>
                </a:solidFill>
              </a:rPr>
              <a:t>Konkurs</a:t>
            </a:r>
            <a:r>
              <a:rPr lang="en-US" b="1" dirty="0">
                <a:solidFill>
                  <a:srgbClr val="FFFFFF"/>
                </a:solidFill>
              </a:rPr>
              <a:t>.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 err="1">
                <a:solidFill>
                  <a:srgbClr val="FFFFFF"/>
                </a:solidFill>
              </a:rPr>
              <a:t>Rekonstruktion</a:t>
            </a:r>
            <a:r>
              <a:rPr lang="en-US" b="1" dirty="0">
                <a:solidFill>
                  <a:srgbClr val="FFFFFF"/>
                </a:solidFill>
              </a:rPr>
              <a:t>, </a:t>
            </a:r>
            <a:r>
              <a:rPr lang="en-US" b="1" dirty="0" err="1">
                <a:solidFill>
                  <a:srgbClr val="FFFFFF"/>
                </a:solidFill>
              </a:rPr>
              <a:t>hur</a:t>
            </a:r>
            <a:r>
              <a:rPr lang="en-US" b="1" dirty="0">
                <a:solidFill>
                  <a:srgbClr val="FFFFFF"/>
                </a:solidFill>
              </a:rPr>
              <a:t> tar man sig </a:t>
            </a:r>
            <a:r>
              <a:rPr lang="en-US" b="1" dirty="0" err="1">
                <a:solidFill>
                  <a:srgbClr val="FFFFFF"/>
                </a:solidFill>
              </a:rPr>
              <a:t>igenom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det</a:t>
            </a:r>
            <a:r>
              <a:rPr lang="en-US" b="1" dirty="0">
                <a:solidFill>
                  <a:srgbClr val="FFFFFF"/>
                </a:solidFill>
              </a:rPr>
              <a:t>?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Plan </a:t>
            </a:r>
            <a:r>
              <a:rPr lang="en-US" b="1" dirty="0" err="1">
                <a:solidFill>
                  <a:srgbClr val="FFFFFF"/>
                </a:solidFill>
              </a:rPr>
              <a:t>framåt</a:t>
            </a:r>
            <a:r>
              <a:rPr lang="en-US" b="1" dirty="0">
                <a:solidFill>
                  <a:srgbClr val="FFFFFF"/>
                </a:solidFill>
              </a:rPr>
              <a:t> med </a:t>
            </a:r>
            <a:r>
              <a:rPr lang="en-US" b="1" dirty="0" err="1">
                <a:solidFill>
                  <a:srgbClr val="FFFFFF"/>
                </a:solidFill>
              </a:rPr>
              <a:t>nya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investerare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78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b="1" dirty="0" err="1">
                <a:solidFill>
                  <a:srgbClr val="FFFFFF"/>
                </a:solidFill>
              </a:rPr>
              <a:t>Logistik</a:t>
            </a:r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200151"/>
            <a:ext cx="6688667" cy="2660649"/>
          </a:xfrm>
        </p:spPr>
        <p:txBody>
          <a:bodyPr>
            <a:normAutofit lnSpcReduction="10000"/>
          </a:bodyPr>
          <a:lstStyle/>
          <a:p>
            <a:r>
              <a:rPr lang="sv-SE" dirty="0"/>
              <a:t>- - </a:t>
            </a:r>
            <a:r>
              <a:rPr lang="sv-SE" dirty="0">
                <a:solidFill>
                  <a:schemeClr val="bg1"/>
                </a:solidFill>
              </a:rPr>
              <a:t>- Vad vill kunden ha.</a:t>
            </a:r>
          </a:p>
          <a:p>
            <a:r>
              <a:rPr lang="sv-SE" dirty="0">
                <a:solidFill>
                  <a:schemeClr val="bg1"/>
                </a:solidFill>
              </a:rPr>
              <a:t>Vad har du för upplägg? Egna produkter eller generiska?</a:t>
            </a:r>
          </a:p>
          <a:p>
            <a:r>
              <a:rPr lang="sv-SE" dirty="0">
                <a:solidFill>
                  <a:schemeClr val="bg1"/>
                </a:solidFill>
              </a:rPr>
              <a:t>Sverige eller utomlands.</a:t>
            </a:r>
          </a:p>
          <a:p>
            <a:r>
              <a:rPr lang="sv-SE" dirty="0">
                <a:solidFill>
                  <a:schemeClr val="bg1"/>
                </a:solidFill>
              </a:rPr>
              <a:t>Spårbarhet!!</a:t>
            </a:r>
          </a:p>
          <a:p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4" name="Picture 2" descr="outr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6" name="Picture 5" descr="NorthernSpirit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665" y="4432042"/>
            <a:ext cx="1227667" cy="37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74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8933" y="804333"/>
            <a:ext cx="764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NUMBERS TODAY AND FORWARD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 descr="turnov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999" y="1498599"/>
            <a:ext cx="3353977" cy="29337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208182" y="1912329"/>
            <a:ext cx="3461693" cy="15435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67876" y="2081659"/>
            <a:ext cx="3285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9263" algn="l"/>
                <a:tab pos="1252538" algn="l"/>
              </a:tabLst>
            </a:pPr>
            <a:r>
              <a:rPr lang="en-US" sz="1000" b="1" dirty="0"/>
              <a:t>Year	Turnover 	Growth	</a:t>
            </a:r>
            <a:r>
              <a:rPr lang="en-US" sz="1000" b="1" dirty="0" err="1"/>
              <a:t>Grossmargin</a:t>
            </a:r>
            <a:r>
              <a:rPr lang="en-US" sz="1000" b="1" dirty="0"/>
              <a:t>	EBIT</a:t>
            </a:r>
          </a:p>
          <a:p>
            <a:pPr>
              <a:tabLst>
                <a:tab pos="449263" algn="l"/>
                <a:tab pos="1252538" algn="l"/>
              </a:tabLst>
            </a:pPr>
            <a:r>
              <a:rPr lang="en-US" sz="1000" dirty="0"/>
              <a:t>2015	1,7 MSEK			60%		0%</a:t>
            </a:r>
          </a:p>
          <a:p>
            <a:pPr>
              <a:tabLst>
                <a:tab pos="449263" algn="l"/>
                <a:tab pos="1252538" algn="l"/>
              </a:tabLst>
            </a:pPr>
            <a:r>
              <a:rPr lang="en-US" sz="1000" dirty="0"/>
              <a:t>2016	7 MSEK 	+311%	64%		0%</a:t>
            </a:r>
          </a:p>
          <a:p>
            <a:pPr>
              <a:tabLst>
                <a:tab pos="449263" algn="l"/>
                <a:tab pos="1252538" algn="l"/>
              </a:tabLst>
            </a:pPr>
            <a:r>
              <a:rPr lang="en-US" sz="1000" u="sng" dirty="0"/>
              <a:t>2017	12,5 MSEK	+79%	61%		1%</a:t>
            </a:r>
            <a:endParaRPr lang="en-US" sz="1000" dirty="0"/>
          </a:p>
          <a:p>
            <a:pPr>
              <a:tabLst>
                <a:tab pos="449263" algn="l"/>
                <a:tab pos="1252538" algn="l"/>
              </a:tabLst>
            </a:pPr>
            <a:r>
              <a:rPr lang="en-US" sz="1000" dirty="0"/>
              <a:t>2018	20,5 MSEK	+64%	57%		0%</a:t>
            </a:r>
          </a:p>
          <a:p>
            <a:pPr>
              <a:tabLst>
                <a:tab pos="449263" algn="l"/>
                <a:tab pos="1252538" algn="l"/>
              </a:tabLst>
            </a:pPr>
            <a:r>
              <a:rPr lang="en-US" sz="1000" dirty="0"/>
              <a:t>2019	17,5 MSEK 	-15%	57%		</a:t>
            </a:r>
            <a:r>
              <a:rPr lang="en-US" sz="1000" dirty="0">
                <a:solidFill>
                  <a:srgbClr val="FF0000"/>
                </a:solidFill>
              </a:rPr>
              <a:t>-15%</a:t>
            </a:r>
          </a:p>
          <a:p>
            <a:pPr>
              <a:tabLst>
                <a:tab pos="449263" algn="l"/>
                <a:tab pos="1252538" algn="l"/>
              </a:tabLst>
            </a:pPr>
            <a:r>
              <a:rPr lang="en-US" sz="1000" dirty="0"/>
              <a:t>2020	17,5 MSEK	   0%	63%		3%</a:t>
            </a:r>
          </a:p>
          <a:p>
            <a:pPr>
              <a:tabLst>
                <a:tab pos="449263" algn="l"/>
                <a:tab pos="1252538" algn="l"/>
              </a:tabLst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5590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9031" y="54268"/>
            <a:ext cx="6375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1100" b="1" dirty="0">
                <a:solidFill>
                  <a:srgbClr val="FFFFFF"/>
                </a:solidFill>
              </a:rPr>
              <a:t>.</a:t>
            </a:r>
          </a:p>
          <a:p>
            <a:endParaRPr lang="en-US" sz="1100" b="1" dirty="0">
              <a:solidFill>
                <a:srgbClr val="FFFFFF"/>
              </a:solidFill>
            </a:endParaRPr>
          </a:p>
          <a:p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F07ABE1F-E8BB-5E44-91E7-E53AE8E4CA32}"/>
              </a:ext>
            </a:extLst>
          </p:cNvPr>
          <p:cNvSpPr txBox="1"/>
          <p:nvPr/>
        </p:nvSpPr>
        <p:spPr>
          <a:xfrm>
            <a:off x="212526" y="267870"/>
            <a:ext cx="87811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Northern Spirits </a:t>
            </a:r>
            <a:r>
              <a:rPr lang="en-US" sz="2000" b="1" dirty="0" err="1">
                <a:solidFill>
                  <a:srgbClr val="FFFFFF"/>
                </a:solidFill>
              </a:rPr>
              <a:t>Framgånsfaktorer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och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Misstag</a:t>
            </a:r>
            <a:r>
              <a:rPr lang="en-US" sz="2000" b="1" dirty="0">
                <a:solidFill>
                  <a:srgbClr val="FFFFFF"/>
                </a:solidFill>
              </a:rPr>
              <a:t>….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FFFF"/>
                </a:solidFill>
              </a:rPr>
              <a:t>-</a:t>
            </a:r>
            <a:r>
              <a:rPr lang="en-US" sz="2000" b="1" dirty="0" err="1">
                <a:solidFill>
                  <a:srgbClr val="FFFFFF"/>
                </a:solidFill>
              </a:rPr>
              <a:t>Framgångsfaktorer</a:t>
            </a:r>
            <a:r>
              <a:rPr lang="en-US" sz="2000" b="1" dirty="0">
                <a:solidFill>
                  <a:srgbClr val="FFFFFF"/>
                </a:solidFill>
              </a:rPr>
              <a:t>:</a:t>
            </a:r>
          </a:p>
          <a:p>
            <a:r>
              <a:rPr lang="en-US" sz="1600" b="1" dirty="0">
                <a:solidFill>
                  <a:srgbClr val="FFFFFF"/>
                </a:solidFill>
              </a:rPr>
              <a:t/>
            </a:r>
            <a:br>
              <a:rPr lang="en-US" sz="1600" b="1" dirty="0">
                <a:solidFill>
                  <a:srgbClr val="FFFFFF"/>
                </a:solidFill>
              </a:rPr>
            </a:br>
            <a:r>
              <a:rPr lang="en-US" sz="1600" b="1" dirty="0">
                <a:solidFill>
                  <a:srgbClr val="FFFFFF"/>
                </a:solidFill>
              </a:rPr>
              <a:t>-  NISCHA </a:t>
            </a:r>
            <a:r>
              <a:rPr lang="en-US" sz="1600" b="1" dirty="0" err="1">
                <a:solidFill>
                  <a:srgbClr val="FFFFFF"/>
                </a:solidFill>
              </a:rPr>
              <a:t>Enklare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att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nå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genom</a:t>
            </a:r>
            <a:r>
              <a:rPr lang="en-US" sz="1600" b="1" dirty="0">
                <a:solidFill>
                  <a:srgbClr val="FFFFFF"/>
                </a:solidFill>
              </a:rPr>
              <a:t> “</a:t>
            </a:r>
            <a:r>
              <a:rPr lang="en-US" sz="1600" b="1" dirty="0" err="1">
                <a:solidFill>
                  <a:srgbClr val="FFFFFF"/>
                </a:solidFill>
              </a:rPr>
              <a:t>bruset</a:t>
            </a:r>
            <a:r>
              <a:rPr lang="en-US" sz="1600" b="1" dirty="0">
                <a:solidFill>
                  <a:srgbClr val="FFFFFF"/>
                </a:solidFill>
              </a:rPr>
              <a:t> med </a:t>
            </a:r>
            <a:r>
              <a:rPr lang="en-US" sz="1600" b="1" dirty="0" err="1">
                <a:solidFill>
                  <a:srgbClr val="FFFFFF"/>
                </a:solidFill>
              </a:rPr>
              <a:t>en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tydlig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nisch</a:t>
            </a:r>
            <a:r>
              <a:rPr lang="en-US" sz="1600" b="1" dirty="0">
                <a:solidFill>
                  <a:srgbClr val="FFFFFF"/>
                </a:solidFill>
              </a:rPr>
              <a:t>. </a:t>
            </a:r>
            <a:r>
              <a:rPr lang="en-US" sz="1600" b="1" dirty="0" err="1">
                <a:solidFill>
                  <a:srgbClr val="FFFFFF"/>
                </a:solidFill>
              </a:rPr>
              <a:t>Tydlig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bild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av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kunden</a:t>
            </a:r>
            <a:r>
              <a:rPr lang="en-US" sz="1600" b="1" dirty="0">
                <a:solidFill>
                  <a:srgbClr val="FFFFFF"/>
                </a:solidFill>
              </a:rPr>
              <a:t>, CROSSFIT </a:t>
            </a:r>
          </a:p>
          <a:p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>
                <a:solidFill>
                  <a:srgbClr val="FFFFFF"/>
                </a:solidFill>
              </a:rPr>
              <a:t>- Tack </a:t>
            </a:r>
            <a:r>
              <a:rPr lang="en-US" sz="1600" b="1" dirty="0" err="1">
                <a:solidFill>
                  <a:srgbClr val="FFFFFF"/>
                </a:solidFill>
              </a:rPr>
              <a:t>vare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Nischen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lyckades</a:t>
            </a:r>
            <a:r>
              <a:rPr lang="en-US" sz="1600" b="1" dirty="0">
                <a:solidFill>
                  <a:srgbClr val="FFFFFF"/>
                </a:solidFill>
              </a:rPr>
              <a:t> vi </a:t>
            </a:r>
            <a:r>
              <a:rPr lang="en-US" sz="1600" b="1" dirty="0" err="1">
                <a:solidFill>
                  <a:srgbClr val="FFFFFF"/>
                </a:solidFill>
              </a:rPr>
              <a:t>växa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snabbt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utomlands</a:t>
            </a:r>
            <a:r>
              <a:rPr lang="en-US" sz="1600" b="1" dirty="0">
                <a:solidFill>
                  <a:srgbClr val="FFFFFF"/>
                </a:solidFill>
              </a:rPr>
              <a:t>, </a:t>
            </a:r>
            <a:r>
              <a:rPr lang="en-US" sz="1600" b="1" dirty="0" err="1">
                <a:solidFill>
                  <a:srgbClr val="FFFFFF"/>
                </a:solidFill>
              </a:rPr>
              <a:t>från</a:t>
            </a:r>
            <a:r>
              <a:rPr lang="en-US" sz="1600" b="1" dirty="0">
                <a:solidFill>
                  <a:srgbClr val="FFFFFF"/>
                </a:solidFill>
              </a:rPr>
              <a:t> 2% </a:t>
            </a:r>
            <a:r>
              <a:rPr lang="en-US" sz="1600" b="1" dirty="0" err="1">
                <a:solidFill>
                  <a:srgbClr val="FFFFFF"/>
                </a:solidFill>
              </a:rPr>
              <a:t>fsg</a:t>
            </a:r>
            <a:r>
              <a:rPr lang="en-US" sz="1600" b="1" dirty="0">
                <a:solidFill>
                  <a:srgbClr val="FFFFFF"/>
                </a:solidFill>
              </a:rPr>
              <a:t> till 60% </a:t>
            </a:r>
            <a:r>
              <a:rPr lang="en-US" sz="1600" b="1" dirty="0" err="1">
                <a:solidFill>
                  <a:srgbClr val="FFFFFF"/>
                </a:solidFill>
              </a:rPr>
              <a:t>fsg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utanför</a:t>
            </a:r>
            <a:r>
              <a:rPr lang="en-US" sz="1600" b="1" dirty="0">
                <a:solidFill>
                  <a:srgbClr val="FFFFFF"/>
                </a:solidFill>
              </a:rPr>
              <a:t> Sverige </a:t>
            </a:r>
            <a:r>
              <a:rPr lang="en-US" sz="1600" b="1" dirty="0" err="1">
                <a:solidFill>
                  <a:srgbClr val="FFFFFF"/>
                </a:solidFill>
              </a:rPr>
              <a:t>på</a:t>
            </a:r>
            <a:r>
              <a:rPr lang="en-US" sz="1600" b="1" dirty="0">
                <a:solidFill>
                  <a:srgbClr val="FFFFFF"/>
                </a:solidFill>
              </a:rPr>
              <a:t> 3år </a:t>
            </a:r>
          </a:p>
          <a:p>
            <a:endParaRPr lang="en-US" sz="16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rgbClr val="FFFFFF"/>
                </a:solidFill>
              </a:rPr>
              <a:t>Social Media </a:t>
            </a:r>
            <a:r>
              <a:rPr lang="en-US" sz="1600" b="1" dirty="0" err="1">
                <a:solidFill>
                  <a:srgbClr val="FFFFFF"/>
                </a:solidFill>
              </a:rPr>
              <a:t>viktig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kanal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för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Marknasföring</a:t>
            </a:r>
            <a:r>
              <a:rPr lang="en-US" sz="1600" b="1" dirty="0">
                <a:solidFill>
                  <a:srgbClr val="FFFFFF"/>
                </a:solidFill>
              </a:rPr>
              <a:t> OCH </a:t>
            </a:r>
            <a:r>
              <a:rPr lang="en-US" sz="1600" b="1" dirty="0" err="1">
                <a:solidFill>
                  <a:srgbClr val="FFFFFF"/>
                </a:solidFill>
              </a:rPr>
              <a:t>Varumärkesbyggande</a:t>
            </a:r>
            <a:r>
              <a:rPr lang="en-US" sz="1600" b="1" dirty="0">
                <a:solidFill>
                  <a:srgbClr val="FFFFFF"/>
                </a:solidFill>
              </a:rPr>
              <a:t>.	</a:t>
            </a:r>
            <a:r>
              <a:rPr lang="en-US" sz="1600" b="1" dirty="0" err="1">
                <a:solidFill>
                  <a:srgbClr val="FFFFFF"/>
                </a:solidFill>
              </a:rPr>
              <a:t>Ambassadörer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rgbClr val="FFFFFF"/>
                </a:solidFill>
              </a:rPr>
              <a:t>Testa, </a:t>
            </a:r>
            <a:r>
              <a:rPr lang="en-US" sz="1600" b="1" dirty="0" err="1">
                <a:solidFill>
                  <a:srgbClr val="FFFFFF"/>
                </a:solidFill>
              </a:rPr>
              <a:t>Gör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saker</a:t>
            </a:r>
            <a:r>
              <a:rPr lang="en-US" sz="1600" b="1" dirty="0">
                <a:solidFill>
                  <a:srgbClr val="FFFFFF"/>
                </a:solidFill>
              </a:rPr>
              <a:t>! </a:t>
            </a:r>
            <a:r>
              <a:rPr lang="en-US" sz="1600" b="1" dirty="0" err="1">
                <a:solidFill>
                  <a:srgbClr val="FFFFFF"/>
                </a:solidFill>
              </a:rPr>
              <a:t>Teori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och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praktik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stämmer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sällan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överrens</a:t>
            </a:r>
            <a:r>
              <a:rPr lang="en-US" sz="1600" b="1" dirty="0">
                <a:solidFill>
                  <a:srgbClr val="FFFFFF"/>
                </a:solidFill>
              </a:rPr>
              <a:t>. </a:t>
            </a: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rgbClr val="FFFFFF"/>
                </a:solidFill>
              </a:rPr>
              <a:t>- </a:t>
            </a:r>
            <a:r>
              <a:rPr lang="en-US" sz="1600" b="1" dirty="0" err="1">
                <a:solidFill>
                  <a:srgbClr val="FFFFFF"/>
                </a:solidFill>
              </a:rPr>
              <a:t>Nära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kunden</a:t>
            </a:r>
            <a:r>
              <a:rPr lang="en-US" sz="1600" b="1" dirty="0">
                <a:solidFill>
                  <a:srgbClr val="FFFFFF"/>
                </a:solidFill>
              </a:rPr>
              <a:t>, </a:t>
            </a:r>
            <a:r>
              <a:rPr lang="en-US" sz="1600" b="1" dirty="0" err="1">
                <a:solidFill>
                  <a:srgbClr val="FFFFFF"/>
                </a:solidFill>
              </a:rPr>
              <a:t>event,tävlingar</a:t>
            </a:r>
            <a:r>
              <a:rPr lang="en-US" sz="1600" b="1" dirty="0">
                <a:solidFill>
                  <a:srgbClr val="FFFFFF"/>
                </a:solidFill>
              </a:rPr>
              <a:t>. </a:t>
            </a:r>
            <a:r>
              <a:rPr lang="en-US" sz="1600" b="1" dirty="0" err="1">
                <a:solidFill>
                  <a:srgbClr val="FFFFFF"/>
                </a:solidFill>
              </a:rPr>
              <a:t>Produktutveckling</a:t>
            </a:r>
            <a:endParaRPr lang="en-US" sz="1600" b="1" dirty="0">
              <a:solidFill>
                <a:srgbClr val="FFFFFF"/>
              </a:solidFill>
            </a:endParaRPr>
          </a:p>
          <a:p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>
                <a:solidFill>
                  <a:srgbClr val="FFFFFF"/>
                </a:solidFill>
              </a:rPr>
              <a:t>-      </a:t>
            </a:r>
            <a:r>
              <a:rPr lang="en-US" sz="1600" b="1" dirty="0" err="1">
                <a:solidFill>
                  <a:srgbClr val="FFFFFF"/>
                </a:solidFill>
              </a:rPr>
              <a:t>Flexibelt</a:t>
            </a:r>
            <a:r>
              <a:rPr lang="en-US" sz="1600" b="1" dirty="0">
                <a:solidFill>
                  <a:srgbClr val="FFFFFF"/>
                </a:solidFill>
              </a:rPr>
              <a:t> lager, Print on demand setup.</a:t>
            </a:r>
            <a:br>
              <a:rPr lang="en-US" sz="1600" b="1" dirty="0">
                <a:solidFill>
                  <a:srgbClr val="FFFFFF"/>
                </a:solidFill>
              </a:rPr>
            </a:br>
            <a:endParaRPr lang="en-US" sz="16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srgbClr val="FFFFFF"/>
              </a:solidFill>
            </a:endParaRPr>
          </a:p>
          <a:p>
            <a:endParaRPr lang="en-US" sz="16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84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9031" y="54268"/>
            <a:ext cx="6375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1100" b="1" dirty="0">
                <a:solidFill>
                  <a:srgbClr val="FFFFFF"/>
                </a:solidFill>
              </a:rPr>
              <a:t>.</a:t>
            </a:r>
          </a:p>
          <a:p>
            <a:endParaRPr lang="en-US" sz="1100" b="1" dirty="0">
              <a:solidFill>
                <a:srgbClr val="FFFFFF"/>
              </a:solidFill>
            </a:endParaRPr>
          </a:p>
          <a:p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F07ABE1F-E8BB-5E44-91E7-E53AE8E4CA32}"/>
              </a:ext>
            </a:extLst>
          </p:cNvPr>
          <p:cNvSpPr txBox="1"/>
          <p:nvPr/>
        </p:nvSpPr>
        <p:spPr>
          <a:xfrm>
            <a:off x="212526" y="267870"/>
            <a:ext cx="878116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Northern Spirits </a:t>
            </a:r>
            <a:r>
              <a:rPr lang="en-US" sz="2000" b="1" dirty="0" err="1">
                <a:solidFill>
                  <a:srgbClr val="FFFFFF"/>
                </a:solidFill>
              </a:rPr>
              <a:t>Framgånsfaktorer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och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Misstag</a:t>
            </a:r>
            <a:r>
              <a:rPr lang="en-US" sz="2000" b="1" dirty="0">
                <a:solidFill>
                  <a:srgbClr val="FFFFFF"/>
                </a:solidFill>
              </a:rPr>
              <a:t>….</a:t>
            </a: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rgbClr val="FFFFFF"/>
                </a:solidFill>
              </a:rPr>
              <a:t>- </a:t>
            </a:r>
            <a:r>
              <a:rPr lang="en-US" sz="1600" b="1" dirty="0" err="1">
                <a:solidFill>
                  <a:srgbClr val="FFFFFF"/>
                </a:solidFill>
              </a:rPr>
              <a:t>Varför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hamnade</a:t>
            </a:r>
            <a:r>
              <a:rPr lang="en-US" sz="1600" b="1" dirty="0">
                <a:solidFill>
                  <a:srgbClr val="FFFFFF"/>
                </a:solidFill>
              </a:rPr>
              <a:t> Northern Spirit </a:t>
            </a:r>
            <a:r>
              <a:rPr lang="en-US" sz="1600" b="1" dirty="0" err="1">
                <a:solidFill>
                  <a:srgbClr val="FFFFFF"/>
                </a:solidFill>
              </a:rPr>
              <a:t>i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Rekonstruktion</a:t>
            </a:r>
            <a:r>
              <a:rPr lang="en-US" sz="1600" b="1" dirty="0">
                <a:solidFill>
                  <a:srgbClr val="FFFFFF"/>
                </a:solidFill>
              </a:rPr>
              <a:t>?</a:t>
            </a:r>
          </a:p>
          <a:p>
            <a:endParaRPr lang="en-US" sz="16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b="1" dirty="0" err="1">
                <a:solidFill>
                  <a:srgbClr val="FFFFFF"/>
                </a:solidFill>
              </a:rPr>
              <a:t>För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stort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fokus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på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befintlig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Kund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och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kampanjer</a:t>
            </a:r>
            <a:r>
              <a:rPr lang="en-US" sz="1600" b="1" dirty="0">
                <a:solidFill>
                  <a:srgbClr val="FFFFFF"/>
                </a:solidFill>
              </a:rPr>
              <a:t>, </a:t>
            </a:r>
            <a:r>
              <a:rPr lang="en-US" sz="1600" b="1" dirty="0" err="1">
                <a:solidFill>
                  <a:srgbClr val="FFFFFF"/>
                </a:solidFill>
              </a:rPr>
              <a:t>kampanjer</a:t>
            </a:r>
            <a:r>
              <a:rPr lang="en-US" sz="1600" b="1" dirty="0">
                <a:solidFill>
                  <a:srgbClr val="FFFFFF"/>
                </a:solidFill>
              </a:rPr>
              <a:t>= </a:t>
            </a:r>
            <a:r>
              <a:rPr lang="en-US" sz="1600" b="1" dirty="0" err="1">
                <a:solidFill>
                  <a:srgbClr val="FFFFFF"/>
                </a:solidFill>
              </a:rPr>
              <a:t>bransch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fenomen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som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är</a:t>
            </a:r>
            <a:r>
              <a:rPr lang="en-US" sz="1600" b="1" dirty="0">
                <a:solidFill>
                  <a:srgbClr val="FFFFFF"/>
                </a:solidFill>
              </a:rPr>
              <a:t> “</a:t>
            </a:r>
            <a:r>
              <a:rPr lang="en-US" sz="1600" b="1" dirty="0" err="1">
                <a:solidFill>
                  <a:srgbClr val="FFFFFF"/>
                </a:solidFill>
              </a:rPr>
              <a:t>skadligt</a:t>
            </a:r>
            <a:r>
              <a:rPr lang="en-US" sz="1600" b="1" dirty="0">
                <a:solidFill>
                  <a:srgbClr val="FFFFFF"/>
                </a:solidFill>
              </a:rPr>
              <a:t>”</a:t>
            </a:r>
            <a:br>
              <a:rPr lang="en-US" sz="1600" b="1" dirty="0">
                <a:solidFill>
                  <a:srgbClr val="FFFFFF"/>
                </a:solidFill>
              </a:rPr>
            </a:br>
            <a:endParaRPr lang="en-US" sz="16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b="1" dirty="0" err="1">
                <a:solidFill>
                  <a:srgbClr val="FFFFFF"/>
                </a:solidFill>
              </a:rPr>
              <a:t>För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stort</a:t>
            </a:r>
            <a:r>
              <a:rPr lang="en-US" sz="1600" b="1" dirty="0">
                <a:solidFill>
                  <a:srgbClr val="FFFFFF"/>
                </a:solidFill>
              </a:rPr>
              <a:t> focus </a:t>
            </a:r>
            <a:r>
              <a:rPr lang="en-US" sz="1600" b="1" dirty="0" err="1">
                <a:solidFill>
                  <a:srgbClr val="FFFFFF"/>
                </a:solidFill>
              </a:rPr>
              <a:t>på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att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bredda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sortiment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istället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för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att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få</a:t>
            </a:r>
            <a:r>
              <a:rPr lang="en-US" sz="1600" b="1" dirty="0">
                <a:solidFill>
                  <a:srgbClr val="FFFFFF"/>
                </a:solidFill>
              </a:rPr>
              <a:t> in </a:t>
            </a:r>
            <a:r>
              <a:rPr lang="en-US" sz="1600" b="1" dirty="0" err="1">
                <a:solidFill>
                  <a:srgbClr val="FFFFFF"/>
                </a:solidFill>
              </a:rPr>
              <a:t>nya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kunder</a:t>
            </a:r>
            <a:r>
              <a:rPr lang="en-US" sz="1600" b="1" dirty="0">
                <a:solidFill>
                  <a:srgbClr val="FFFFFF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b="1" dirty="0" err="1">
                <a:solidFill>
                  <a:srgbClr val="FFFFFF"/>
                </a:solidFill>
              </a:rPr>
              <a:t>Vågade</a:t>
            </a:r>
            <a:r>
              <a:rPr lang="en-US" sz="1600" b="1" dirty="0">
                <a:solidFill>
                  <a:srgbClr val="FFFFFF"/>
                </a:solidFill>
              </a:rPr>
              <a:t> “</a:t>
            </a:r>
            <a:r>
              <a:rPr lang="en-US" sz="1600" b="1" dirty="0" err="1">
                <a:solidFill>
                  <a:srgbClr val="FFFFFF"/>
                </a:solidFill>
              </a:rPr>
              <a:t>för</a:t>
            </a:r>
            <a:r>
              <a:rPr lang="en-US" sz="1600" b="1" dirty="0">
                <a:solidFill>
                  <a:srgbClr val="FFFFFF"/>
                </a:solidFill>
              </a:rPr>
              <a:t>” </a:t>
            </a:r>
            <a:r>
              <a:rPr lang="en-US" sz="1600" b="1" dirty="0" err="1">
                <a:solidFill>
                  <a:srgbClr val="FFFFFF"/>
                </a:solidFill>
              </a:rPr>
              <a:t>mycket</a:t>
            </a:r>
            <a:r>
              <a:rPr lang="en-US" sz="1600" b="1" dirty="0">
                <a:solidFill>
                  <a:srgbClr val="FFFFFF"/>
                </a:solidFill>
              </a:rPr>
              <a:t>, </a:t>
            </a:r>
            <a:r>
              <a:rPr lang="en-US" sz="1600" b="1" dirty="0" err="1">
                <a:solidFill>
                  <a:srgbClr val="FFFFFF"/>
                </a:solidFill>
              </a:rPr>
              <a:t>för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stor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trygghet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i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historisk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tillväxt</a:t>
            </a:r>
            <a:r>
              <a:rPr lang="en-US" sz="1600" b="1" dirty="0">
                <a:solidFill>
                  <a:srgbClr val="FFFFFF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b="1" dirty="0" err="1">
                <a:solidFill>
                  <a:srgbClr val="FFFFFF"/>
                </a:solidFill>
              </a:rPr>
              <a:t>För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många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stora</a:t>
            </a:r>
            <a:r>
              <a:rPr lang="en-US" sz="1600" b="1" dirty="0">
                <a:solidFill>
                  <a:srgbClr val="FFFFFF"/>
                </a:solidFill>
              </a:rPr>
              <a:t> project </a:t>
            </a:r>
            <a:r>
              <a:rPr lang="en-US" sz="1600" b="1" dirty="0" err="1">
                <a:solidFill>
                  <a:srgbClr val="FFFFFF"/>
                </a:solidFill>
              </a:rPr>
              <a:t>samtidigt</a:t>
            </a:r>
            <a:r>
              <a:rPr lang="en-US" sz="1600" b="1" dirty="0">
                <a:solidFill>
                  <a:srgbClr val="FFFFFF"/>
                </a:solidFill>
              </a:rPr>
              <a:t> 2019, </a:t>
            </a:r>
            <a:r>
              <a:rPr lang="en-US" sz="1600" b="1" dirty="0" err="1">
                <a:solidFill>
                  <a:srgbClr val="FFFFFF"/>
                </a:solidFill>
              </a:rPr>
              <a:t>tappade</a:t>
            </a:r>
            <a:r>
              <a:rPr lang="en-US" sz="1600" b="1" dirty="0">
                <a:solidFill>
                  <a:srgbClr val="FFFFFF"/>
                </a:solidFill>
              </a:rPr>
              <a:t> focus </a:t>
            </a:r>
            <a:r>
              <a:rPr lang="en-US" sz="1600" b="1" dirty="0" err="1">
                <a:solidFill>
                  <a:srgbClr val="FFFFFF"/>
                </a:solidFill>
              </a:rPr>
              <a:t>på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försäljning</a:t>
            </a:r>
            <a:r>
              <a:rPr lang="en-US" sz="1600" b="1" dirty="0">
                <a:solidFill>
                  <a:srgbClr val="FFFFFF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b="1" dirty="0" err="1">
                <a:solidFill>
                  <a:srgbClr val="FFFFFF"/>
                </a:solidFill>
              </a:rPr>
              <a:t>Inte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tillräckligt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starkorganisation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för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att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nå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målet</a:t>
            </a:r>
            <a:r>
              <a:rPr lang="en-US" sz="1600" b="1" dirty="0">
                <a:solidFill>
                  <a:srgbClr val="FFFFFF"/>
                </a:solidFill>
              </a:rPr>
              <a:t> om 100 </a:t>
            </a:r>
            <a:r>
              <a:rPr lang="en-US" sz="1600" b="1" dirty="0" err="1">
                <a:solidFill>
                  <a:srgbClr val="FFFFFF"/>
                </a:solidFill>
              </a:rPr>
              <a:t>miljoner</a:t>
            </a:r>
            <a:r>
              <a:rPr lang="en-US" sz="1600" b="1" dirty="0">
                <a:solidFill>
                  <a:srgbClr val="FFFFFF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srgbClr val="FFFFFF"/>
              </a:solidFill>
            </a:endParaRPr>
          </a:p>
          <a:p>
            <a:endParaRPr lang="en-US" sz="16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20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2667" y="855133"/>
            <a:ext cx="7315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The Market of CROSSFIT IN NUMBERS</a:t>
            </a:r>
            <a:r>
              <a:rPr lang="en-US" b="1" dirty="0">
                <a:solidFill>
                  <a:srgbClr val="FFFFFF"/>
                </a:solidFill>
              </a:rPr>
              <a:t/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A BRIEF SUMMARY</a:t>
            </a:r>
          </a:p>
          <a:p>
            <a:r>
              <a:rPr lang="en-US" dirty="0">
                <a:solidFill>
                  <a:srgbClr val="FFFFFF"/>
                </a:solidFill>
              </a:rPr>
              <a:t> </a:t>
            </a:r>
          </a:p>
          <a:p>
            <a:r>
              <a:rPr lang="en-US" sz="1200" dirty="0" err="1">
                <a:solidFill>
                  <a:srgbClr val="FFFFFF"/>
                </a:solidFill>
              </a:rPr>
              <a:t>Crossfit</a:t>
            </a:r>
            <a:r>
              <a:rPr lang="en-US" sz="1200" dirty="0">
                <a:solidFill>
                  <a:srgbClr val="FFFFFF"/>
                </a:solidFill>
              </a:rPr>
              <a:t> is a fitness program and is described as</a:t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“Constantly varied functional movements performed</a:t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with high intensity”. The first gym (“affiliate”) opened</a:t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dirty="0">
                <a:solidFill>
                  <a:srgbClr val="FFFFFF"/>
                </a:solidFill>
              </a:rPr>
              <a:t>in Santa Cruz, California 2002 by coach Greg Glassman. The number of </a:t>
            </a:r>
          </a:p>
          <a:p>
            <a:r>
              <a:rPr lang="en-US" sz="1200" dirty="0">
                <a:solidFill>
                  <a:srgbClr val="FFFFFF"/>
                </a:solidFill>
              </a:rPr>
              <a:t>affiliates worldwide is steadily rising.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12382" y="2784396"/>
            <a:ext cx="3461693" cy="13896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4399" y="2864977"/>
            <a:ext cx="31665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AFFILIATES IN SWEDEN		</a:t>
            </a:r>
            <a:r>
              <a:rPr lang="en-US" sz="1200" b="1" dirty="0">
                <a:solidFill>
                  <a:srgbClr val="000000"/>
                </a:solidFill>
              </a:rPr>
              <a:t>110</a:t>
            </a:r>
            <a:r>
              <a:rPr lang="en-US" sz="1200" dirty="0">
                <a:solidFill>
                  <a:srgbClr val="000000"/>
                </a:solidFill>
              </a:rPr>
              <a:t/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800" i="1" dirty="0">
                <a:solidFill>
                  <a:srgbClr val="000000"/>
                </a:solidFill>
              </a:rPr>
              <a:t>(50% of Northern Spirit sales)</a:t>
            </a:r>
          </a:p>
          <a:p>
            <a:endParaRPr lang="en-US" sz="800" i="1" dirty="0">
              <a:solidFill>
                <a:srgbClr val="000000"/>
              </a:solidFill>
            </a:endParaRPr>
          </a:p>
          <a:p>
            <a:r>
              <a:rPr lang="en-US" sz="1200" dirty="0">
                <a:solidFill>
                  <a:srgbClr val="000000"/>
                </a:solidFill>
              </a:rPr>
              <a:t>AFFILIATES IN EUROPE		</a:t>
            </a:r>
            <a:r>
              <a:rPr lang="en-US" sz="1200" b="1" dirty="0">
                <a:solidFill>
                  <a:srgbClr val="000000"/>
                </a:solidFill>
              </a:rPr>
              <a:t>3235 </a:t>
            </a:r>
          </a:p>
          <a:p>
            <a:endParaRPr lang="en-US" sz="1200" b="1" dirty="0">
              <a:solidFill>
                <a:srgbClr val="000000"/>
              </a:solidFill>
            </a:endParaRPr>
          </a:p>
          <a:p>
            <a:r>
              <a:rPr lang="en-US" sz="1200" dirty="0">
                <a:solidFill>
                  <a:srgbClr val="000000"/>
                </a:solidFill>
              </a:rPr>
              <a:t>AFFILIATES WORLDWIDE		</a:t>
            </a:r>
            <a:r>
              <a:rPr lang="en-US" sz="1200" b="1" dirty="0">
                <a:solidFill>
                  <a:srgbClr val="000000"/>
                </a:solidFill>
              </a:rPr>
              <a:t>+14000</a:t>
            </a:r>
            <a:br>
              <a:rPr lang="en-US" sz="1200" b="1" dirty="0">
                <a:solidFill>
                  <a:srgbClr val="000000"/>
                </a:solidFill>
              </a:rPr>
            </a:br>
            <a:r>
              <a:rPr lang="en-US" sz="800" i="1" dirty="0">
                <a:solidFill>
                  <a:srgbClr val="000000"/>
                </a:solidFill>
              </a:rPr>
              <a:t>(USA 7300 and the Los Angeles area 500 alone)</a:t>
            </a:r>
          </a:p>
          <a:p>
            <a:r>
              <a:rPr lang="en-US" sz="1000" dirty="0">
                <a:solidFill>
                  <a:srgbClr val="000000"/>
                </a:solidFill>
              </a:rPr>
              <a:t> </a:t>
            </a:r>
            <a:r>
              <a:rPr lang="en-US" sz="1000" baseline="-25000" dirty="0">
                <a:solidFill>
                  <a:srgbClr val="000000"/>
                </a:solidFill>
              </a:rPr>
              <a:t>Source:</a:t>
            </a:r>
            <a:r>
              <a:rPr lang="en-US" sz="1000" dirty="0">
                <a:solidFill>
                  <a:srgbClr val="000000"/>
                </a:solidFill>
              </a:rPr>
              <a:t> </a:t>
            </a:r>
            <a:r>
              <a:rPr lang="en-US" sz="1000" baseline="-25000" dirty="0" err="1">
                <a:solidFill>
                  <a:srgbClr val="000000"/>
                </a:solidFill>
              </a:rPr>
              <a:t>www.crossfit.com</a:t>
            </a:r>
            <a:endParaRPr lang="en-US" sz="1000" baseline="-25000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gregglass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000">
            <a:off x="6608929" y="924380"/>
            <a:ext cx="1667933" cy="1806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rossFit_logo_sticker_diecut_vinyl7.25_inch_blac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47" t="-159558" r="-7678" b="-160946"/>
          <a:stretch/>
        </p:blipFill>
        <p:spPr>
          <a:xfrm rot="21300000">
            <a:off x="5525197" y="2279894"/>
            <a:ext cx="1761066" cy="1687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1976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990" y="479432"/>
            <a:ext cx="7315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How to “destroy” a Global Brand in 2 weeks?</a:t>
            </a:r>
            <a:r>
              <a:rPr lang="en-US" b="1" dirty="0">
                <a:solidFill>
                  <a:srgbClr val="FFFFFF"/>
                </a:solidFill>
              </a:rPr>
              <a:t/>
            </a:r>
            <a:br>
              <a:rPr lang="en-US" b="1" dirty="0">
                <a:solidFill>
                  <a:srgbClr val="FFFFFF"/>
                </a:solidFill>
              </a:rPr>
            </a:br>
            <a:endParaRPr lang="en-US" sz="1600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 </a:t>
            </a:r>
            <a:r>
              <a:rPr lang="en-US" sz="1200" dirty="0">
                <a:solidFill>
                  <a:srgbClr val="FFFFFF"/>
                </a:solidFill>
              </a:rPr>
              <a:t>Tweet by Greg Glassman, June 7</a:t>
            </a:r>
            <a:r>
              <a:rPr lang="en-US" sz="1200" baseline="30000" dirty="0">
                <a:solidFill>
                  <a:srgbClr val="FFFFFF"/>
                </a:solidFill>
              </a:rPr>
              <a:t>th, </a:t>
            </a:r>
            <a:endParaRPr lang="en-US" sz="1200" dirty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</a:endParaRPr>
          </a:p>
          <a:p>
            <a:r>
              <a:rPr lang="en-US" sz="1200" dirty="0">
                <a:solidFill>
                  <a:srgbClr val="FFFFFF"/>
                </a:solidFill>
              </a:rPr>
              <a:t> Greg resigns as CEO, June 10</a:t>
            </a:r>
            <a:r>
              <a:rPr lang="en-US" sz="1200" baseline="30000" dirty="0">
                <a:solidFill>
                  <a:srgbClr val="FFFFFF"/>
                </a:solidFill>
              </a:rPr>
              <a:t>th </a:t>
            </a:r>
            <a:endParaRPr lang="en-US" sz="1200" dirty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</a:endParaRPr>
          </a:p>
          <a:p>
            <a:r>
              <a:rPr lang="en-US" sz="1200" dirty="0">
                <a:solidFill>
                  <a:srgbClr val="FFFFFF"/>
                </a:solidFill>
              </a:rPr>
              <a:t> 1500 (10% of affiliates) ends CF in 2 weeks</a:t>
            </a:r>
          </a:p>
          <a:p>
            <a:r>
              <a:rPr lang="en-US" sz="1200" dirty="0">
                <a:solidFill>
                  <a:srgbClr val="FFFFFF"/>
                </a:solidFill>
              </a:rPr>
              <a:t> </a:t>
            </a:r>
          </a:p>
          <a:p>
            <a:r>
              <a:rPr lang="en-US" sz="1200" dirty="0">
                <a:solidFill>
                  <a:srgbClr val="FFFFFF"/>
                </a:solidFill>
              </a:rPr>
              <a:t>A lot of Major Partners leave </a:t>
            </a:r>
            <a:r>
              <a:rPr lang="en-US" sz="1200" dirty="0" err="1">
                <a:solidFill>
                  <a:srgbClr val="FFFFFF"/>
                </a:solidFill>
              </a:rPr>
              <a:t>Crossfit</a:t>
            </a:r>
            <a:endParaRPr lang="en-US" sz="1200" dirty="0">
              <a:solidFill>
                <a:srgbClr val="FFFFFF"/>
              </a:solidFill>
            </a:endParaRPr>
          </a:p>
          <a:p>
            <a:r>
              <a:rPr lang="en-US" sz="1200" dirty="0">
                <a:solidFill>
                  <a:srgbClr val="FFFFFF"/>
                </a:solidFill>
              </a:rPr>
              <a:t> </a:t>
            </a:r>
          </a:p>
          <a:p>
            <a:r>
              <a:rPr lang="en-US" sz="1200" dirty="0">
                <a:solidFill>
                  <a:srgbClr val="FFFFFF"/>
                </a:solidFill>
              </a:rPr>
              <a:t> June 20</a:t>
            </a:r>
            <a:r>
              <a:rPr lang="en-US" sz="1200" baseline="30000" dirty="0">
                <a:solidFill>
                  <a:srgbClr val="FFFFFF"/>
                </a:solidFill>
              </a:rPr>
              <a:t>th</a:t>
            </a:r>
            <a:r>
              <a:rPr lang="en-US" sz="1200" dirty="0">
                <a:solidFill>
                  <a:srgbClr val="FFFFFF"/>
                </a:solidFill>
              </a:rPr>
              <a:t>, Glassman sells CF to Eric </a:t>
            </a:r>
            <a:r>
              <a:rPr lang="en-US" sz="1200" dirty="0" err="1">
                <a:solidFill>
                  <a:srgbClr val="FFFFFF"/>
                </a:solidFill>
              </a:rPr>
              <a:t>Ronza</a:t>
            </a:r>
            <a:r>
              <a:rPr lang="en-US" sz="1200" dirty="0">
                <a:solidFill>
                  <a:srgbClr val="FFFFFF"/>
                </a:solidFill>
              </a:rPr>
              <a:t>.</a:t>
            </a:r>
          </a:p>
          <a:p>
            <a:endParaRPr lang="en-US" sz="1200" dirty="0">
              <a:solidFill>
                <a:srgbClr val="FFFFFF"/>
              </a:solidFill>
            </a:endParaRPr>
          </a:p>
          <a:p>
            <a:r>
              <a:rPr lang="en-US" sz="1200" dirty="0">
                <a:solidFill>
                  <a:srgbClr val="FFFFFF"/>
                </a:solidFill>
              </a:rPr>
              <a:t>The Tweet </a:t>
            </a:r>
            <a:r>
              <a:rPr lang="en-US" sz="1200" dirty="0" err="1">
                <a:solidFill>
                  <a:srgbClr val="FFFFFF"/>
                </a:solidFill>
              </a:rPr>
              <a:t>wasthe</a:t>
            </a:r>
            <a:r>
              <a:rPr lang="en-US" sz="1200" dirty="0">
                <a:solidFill>
                  <a:srgbClr val="FFFFFF"/>
                </a:solidFill>
              </a:rPr>
              <a:t> tip of an Iceberg…</a:t>
            </a:r>
          </a:p>
          <a:p>
            <a:endParaRPr lang="en-US" sz="1200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399" y="2864977"/>
            <a:ext cx="31665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AFFILIATES IN SWEDEN		</a:t>
            </a:r>
            <a:r>
              <a:rPr lang="en-US" sz="1200" b="1" dirty="0">
                <a:solidFill>
                  <a:srgbClr val="000000"/>
                </a:solidFill>
              </a:rPr>
              <a:t>110</a:t>
            </a:r>
            <a:r>
              <a:rPr lang="en-US" sz="1200" dirty="0">
                <a:solidFill>
                  <a:srgbClr val="000000"/>
                </a:solidFill>
              </a:rPr>
              <a:t/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800" i="1" dirty="0">
                <a:solidFill>
                  <a:srgbClr val="000000"/>
                </a:solidFill>
              </a:rPr>
              <a:t>(50% of Northern Spirit sales)</a:t>
            </a:r>
          </a:p>
          <a:p>
            <a:endParaRPr lang="en-US" sz="800" i="1" dirty="0">
              <a:solidFill>
                <a:srgbClr val="000000"/>
              </a:solidFill>
            </a:endParaRPr>
          </a:p>
          <a:p>
            <a:r>
              <a:rPr lang="en-US" sz="1200" dirty="0">
                <a:solidFill>
                  <a:srgbClr val="000000"/>
                </a:solidFill>
              </a:rPr>
              <a:t>AFFILIATES IN EUROPE		</a:t>
            </a:r>
            <a:r>
              <a:rPr lang="en-US" sz="1200" b="1" dirty="0">
                <a:solidFill>
                  <a:srgbClr val="000000"/>
                </a:solidFill>
              </a:rPr>
              <a:t>3235 </a:t>
            </a:r>
          </a:p>
          <a:p>
            <a:endParaRPr lang="en-US" sz="1200" b="1" dirty="0">
              <a:solidFill>
                <a:srgbClr val="000000"/>
              </a:solidFill>
            </a:endParaRPr>
          </a:p>
          <a:p>
            <a:r>
              <a:rPr lang="en-US" sz="1200" dirty="0">
                <a:solidFill>
                  <a:srgbClr val="000000"/>
                </a:solidFill>
              </a:rPr>
              <a:t>AFFILIATES WORLDWIDE		</a:t>
            </a:r>
            <a:r>
              <a:rPr lang="en-US" sz="1200" b="1" dirty="0">
                <a:solidFill>
                  <a:srgbClr val="000000"/>
                </a:solidFill>
              </a:rPr>
              <a:t>+14000</a:t>
            </a:r>
            <a:br>
              <a:rPr lang="en-US" sz="1200" b="1" dirty="0">
                <a:solidFill>
                  <a:srgbClr val="000000"/>
                </a:solidFill>
              </a:rPr>
            </a:br>
            <a:r>
              <a:rPr lang="en-US" sz="800" i="1" dirty="0">
                <a:solidFill>
                  <a:srgbClr val="000000"/>
                </a:solidFill>
              </a:rPr>
              <a:t>(USA 7300 and the Los Angeles area 500 alone)</a:t>
            </a:r>
          </a:p>
          <a:p>
            <a:r>
              <a:rPr lang="en-US" sz="1000" dirty="0">
                <a:solidFill>
                  <a:srgbClr val="000000"/>
                </a:solidFill>
              </a:rPr>
              <a:t> </a:t>
            </a:r>
            <a:r>
              <a:rPr lang="en-US" sz="1000" baseline="-25000" dirty="0">
                <a:solidFill>
                  <a:srgbClr val="000000"/>
                </a:solidFill>
              </a:rPr>
              <a:t>Source:</a:t>
            </a:r>
            <a:r>
              <a:rPr lang="en-US" sz="1000" dirty="0">
                <a:solidFill>
                  <a:srgbClr val="000000"/>
                </a:solidFill>
              </a:rPr>
              <a:t> </a:t>
            </a:r>
            <a:r>
              <a:rPr lang="en-US" sz="1000" baseline="-25000" dirty="0" err="1">
                <a:solidFill>
                  <a:srgbClr val="000000"/>
                </a:solidFill>
              </a:rPr>
              <a:t>www.crossfit.com</a:t>
            </a:r>
            <a:endParaRPr lang="en-US" sz="1000" baseline="-25000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gregglass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000">
            <a:off x="7043934" y="548679"/>
            <a:ext cx="1667933" cy="1806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rossFit_logo_sticker_diecut_vinyl7.25_inch_blac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47" t="-159558" r="-7678" b="-160946"/>
          <a:stretch/>
        </p:blipFill>
        <p:spPr>
          <a:xfrm rot="21300000">
            <a:off x="6723233" y="2279892"/>
            <a:ext cx="1761066" cy="1687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56BC8B-0D48-1C4F-B2BF-A93960D46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943" y="1134446"/>
            <a:ext cx="2751145" cy="397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1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4334" y="194973"/>
            <a:ext cx="6375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1100" b="1" dirty="0">
                <a:solidFill>
                  <a:srgbClr val="FFFFFF"/>
                </a:solidFill>
              </a:rPr>
              <a:t>.</a:t>
            </a:r>
          </a:p>
          <a:p>
            <a:endParaRPr lang="en-US" sz="1100" b="1" dirty="0">
              <a:solidFill>
                <a:srgbClr val="FFFFFF"/>
              </a:solidFill>
            </a:endParaRPr>
          </a:p>
          <a:p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F07ABE1F-E8BB-5E44-91E7-E53AE8E4CA32}"/>
              </a:ext>
            </a:extLst>
          </p:cNvPr>
          <p:cNvSpPr txBox="1"/>
          <p:nvPr/>
        </p:nvSpPr>
        <p:spPr>
          <a:xfrm>
            <a:off x="223284" y="508239"/>
            <a:ext cx="8654902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FF"/>
                </a:solidFill>
              </a:rPr>
              <a:t>Marknads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trender</a:t>
            </a:r>
            <a:r>
              <a:rPr lang="en-US" sz="2000" b="1" dirty="0">
                <a:solidFill>
                  <a:srgbClr val="FFFFFF"/>
                </a:solidFill>
              </a:rPr>
              <a:t>, REKONSTRUKTION vs KONKURS.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500" b="1" dirty="0" err="1">
                <a:solidFill>
                  <a:srgbClr val="FFFFFF"/>
                </a:solidFill>
              </a:rPr>
              <a:t>Vad</a:t>
            </a:r>
            <a:r>
              <a:rPr lang="en-US" sz="2500" b="1" dirty="0">
                <a:solidFill>
                  <a:srgbClr val="FFFFFF"/>
                </a:solidFill>
              </a:rPr>
              <a:t> </a:t>
            </a:r>
            <a:r>
              <a:rPr lang="en-US" sz="2500" b="1" dirty="0" err="1">
                <a:solidFill>
                  <a:srgbClr val="FFFFFF"/>
                </a:solidFill>
              </a:rPr>
              <a:t>är</a:t>
            </a:r>
            <a:r>
              <a:rPr lang="en-US" sz="2500" b="1" dirty="0">
                <a:solidFill>
                  <a:srgbClr val="FFFFFF"/>
                </a:solidFill>
              </a:rPr>
              <a:t> </a:t>
            </a:r>
            <a:r>
              <a:rPr lang="en-US" sz="2500" b="1" dirty="0" err="1">
                <a:solidFill>
                  <a:srgbClr val="FFFFFF"/>
                </a:solidFill>
              </a:rPr>
              <a:t>skillnaden</a:t>
            </a:r>
            <a:r>
              <a:rPr lang="en-US" sz="2500" b="1" dirty="0">
                <a:solidFill>
                  <a:srgbClr val="FFFFFF"/>
                </a:solidFill>
              </a:rPr>
              <a:t>, </a:t>
            </a:r>
            <a:r>
              <a:rPr lang="en-US" sz="2500" b="1" dirty="0" err="1">
                <a:solidFill>
                  <a:srgbClr val="FFFFFF"/>
                </a:solidFill>
              </a:rPr>
              <a:t>vad</a:t>
            </a:r>
            <a:r>
              <a:rPr lang="en-US" sz="2500" b="1" dirty="0">
                <a:solidFill>
                  <a:srgbClr val="FFFFFF"/>
                </a:solidFill>
              </a:rPr>
              <a:t> </a:t>
            </a:r>
            <a:r>
              <a:rPr lang="en-US" sz="2500" b="1" dirty="0" err="1">
                <a:solidFill>
                  <a:srgbClr val="FFFFFF"/>
                </a:solidFill>
              </a:rPr>
              <a:t>händer</a:t>
            </a:r>
            <a:r>
              <a:rPr lang="en-US" sz="2500" b="1" dirty="0">
                <a:solidFill>
                  <a:srgbClr val="FFFFFF"/>
                </a:solidFill>
              </a:rPr>
              <a:t>?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 err="1">
                <a:solidFill>
                  <a:srgbClr val="FFFFFF"/>
                </a:solidFill>
              </a:rPr>
              <a:t>Konkurs</a:t>
            </a:r>
            <a:r>
              <a:rPr lang="en-US" sz="2000" b="1" dirty="0">
                <a:solidFill>
                  <a:srgbClr val="FFFFFF"/>
                </a:solidFill>
              </a:rPr>
              <a:t>: MQ </a:t>
            </a:r>
            <a:r>
              <a:rPr lang="en-US" sz="2000" b="1" dirty="0" err="1">
                <a:solidFill>
                  <a:srgbClr val="FFFFFF"/>
                </a:solidFill>
              </a:rPr>
              <a:t>och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många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mindre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affärer</a:t>
            </a:r>
            <a:r>
              <a:rPr lang="en-US" sz="2000" b="1" dirty="0">
                <a:solidFill>
                  <a:srgbClr val="FFFFFF"/>
                </a:solidFill>
              </a:rPr>
              <a:t>, </a:t>
            </a:r>
            <a:r>
              <a:rPr lang="en-US" sz="2000" b="1" dirty="0" err="1">
                <a:solidFill>
                  <a:srgbClr val="FFFFFF"/>
                </a:solidFill>
              </a:rPr>
              <a:t>kedjor</a:t>
            </a:r>
            <a:r>
              <a:rPr lang="en-US" sz="2000" b="1" dirty="0">
                <a:solidFill>
                  <a:srgbClr val="FFFFFF"/>
                </a:solidFill>
              </a:rPr>
              <a:t>.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 err="1">
                <a:solidFill>
                  <a:srgbClr val="FFFFFF"/>
                </a:solidFill>
              </a:rPr>
              <a:t>Rekonstruktion</a:t>
            </a:r>
            <a:r>
              <a:rPr lang="en-US" sz="2000" b="1" dirty="0">
                <a:solidFill>
                  <a:srgbClr val="FFFFFF"/>
                </a:solidFill>
              </a:rPr>
              <a:t>: Intersport, </a:t>
            </a:r>
            <a:r>
              <a:rPr lang="en-US" sz="2000" b="1" dirty="0" err="1">
                <a:solidFill>
                  <a:srgbClr val="FFFFFF"/>
                </a:solidFill>
              </a:rPr>
              <a:t>IVYREVEL,Cykelkraft</a:t>
            </a:r>
            <a:r>
              <a:rPr lang="en-US" sz="2000" b="1" dirty="0">
                <a:solidFill>
                  <a:srgbClr val="FFFFFF"/>
                </a:solidFill>
              </a:rPr>
              <a:t>,  Northern Spirit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 err="1">
                <a:solidFill>
                  <a:srgbClr val="FFFFFF"/>
                </a:solidFill>
              </a:rPr>
              <a:t>Vem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kommer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överleva</a:t>
            </a:r>
            <a:r>
              <a:rPr lang="en-US" sz="2000" b="1" dirty="0">
                <a:solidFill>
                  <a:srgbClr val="FFFFFF"/>
                </a:solidFill>
              </a:rPr>
              <a:t>: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- </a:t>
            </a:r>
            <a:r>
              <a:rPr lang="en-US" sz="2000" b="1" dirty="0" err="1">
                <a:solidFill>
                  <a:srgbClr val="FFFFFF"/>
                </a:solidFill>
              </a:rPr>
              <a:t>Tjäna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pengar</a:t>
            </a:r>
            <a:r>
              <a:rPr lang="en-US" sz="2000" b="1" dirty="0">
                <a:solidFill>
                  <a:srgbClr val="FFFFFF"/>
                </a:solidFill>
              </a:rPr>
              <a:t> vs </a:t>
            </a:r>
            <a:r>
              <a:rPr lang="en-US" sz="2000" b="1" dirty="0" err="1">
                <a:solidFill>
                  <a:srgbClr val="FFFFFF"/>
                </a:solidFill>
              </a:rPr>
              <a:t>Tillväxt</a:t>
            </a:r>
            <a:r>
              <a:rPr lang="en-US" sz="2000" b="1" dirty="0">
                <a:solidFill>
                  <a:srgbClr val="FFFFFF"/>
                </a:solidFill>
              </a:rPr>
              <a:t>, </a:t>
            </a:r>
            <a:r>
              <a:rPr lang="en-US" sz="2000" b="1" dirty="0" err="1">
                <a:solidFill>
                  <a:srgbClr val="FFFFFF"/>
                </a:solidFill>
              </a:rPr>
              <a:t>båda</a:t>
            </a:r>
            <a:r>
              <a:rPr lang="en-US" sz="2000" b="1" dirty="0">
                <a:solidFill>
                  <a:srgbClr val="FFFFFF"/>
                </a:solidFill>
              </a:rPr>
              <a:t>!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FFFF"/>
                </a:solidFill>
              </a:rPr>
              <a:t>- E-</a:t>
            </a:r>
            <a:r>
              <a:rPr lang="en-US" sz="2000" b="1" dirty="0" err="1">
                <a:solidFill>
                  <a:srgbClr val="FFFFFF"/>
                </a:solidFill>
              </a:rPr>
              <a:t>handel</a:t>
            </a:r>
            <a:r>
              <a:rPr lang="en-US" sz="2000" b="1" dirty="0">
                <a:solidFill>
                  <a:srgbClr val="FFFFFF"/>
                </a:solidFill>
              </a:rPr>
              <a:t> vs </a:t>
            </a:r>
            <a:r>
              <a:rPr lang="en-US" sz="2000" b="1" dirty="0" err="1">
                <a:solidFill>
                  <a:srgbClr val="FFFFFF"/>
                </a:solidFill>
              </a:rPr>
              <a:t>fysisk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butik</a:t>
            </a:r>
            <a:r>
              <a:rPr lang="en-US" sz="2000" b="1" dirty="0">
                <a:solidFill>
                  <a:srgbClr val="FFFFFF"/>
                </a:solidFill>
              </a:rPr>
              <a:t>, </a:t>
            </a:r>
            <a:r>
              <a:rPr lang="en-US" sz="2000" b="1" dirty="0" err="1">
                <a:solidFill>
                  <a:srgbClr val="FFFFFF"/>
                </a:solidFill>
              </a:rPr>
              <a:t>båda</a:t>
            </a:r>
            <a:r>
              <a:rPr lang="en-US" sz="2000" b="1" dirty="0">
                <a:solidFill>
                  <a:srgbClr val="FFFFFF"/>
                </a:solidFill>
              </a:rPr>
              <a:t>!</a:t>
            </a: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00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4334" y="194973"/>
            <a:ext cx="6375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1100" b="1" dirty="0">
                <a:solidFill>
                  <a:srgbClr val="FFFFFF"/>
                </a:solidFill>
              </a:rPr>
              <a:t>.</a:t>
            </a:r>
          </a:p>
          <a:p>
            <a:endParaRPr lang="en-US" sz="1100" b="1" dirty="0">
              <a:solidFill>
                <a:srgbClr val="FFFFFF"/>
              </a:solidFill>
            </a:endParaRPr>
          </a:p>
          <a:p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F07ABE1F-E8BB-5E44-91E7-E53AE8E4CA32}"/>
              </a:ext>
            </a:extLst>
          </p:cNvPr>
          <p:cNvSpPr txBox="1"/>
          <p:nvPr/>
        </p:nvSpPr>
        <p:spPr>
          <a:xfrm>
            <a:off x="248684" y="194973"/>
            <a:ext cx="865490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Northern Spirit </a:t>
            </a:r>
            <a:r>
              <a:rPr lang="en-US" sz="2000" b="1" dirty="0" err="1">
                <a:solidFill>
                  <a:srgbClr val="FFFFFF"/>
                </a:solidFill>
              </a:rPr>
              <a:t>Hållbarhet</a:t>
            </a:r>
            <a:r>
              <a:rPr lang="en-US" sz="2000" b="1" dirty="0">
                <a:solidFill>
                  <a:srgbClr val="FFFFFF"/>
                </a:solidFill>
              </a:rPr>
              <a:t>: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rgbClr val="FFFFFF"/>
                </a:solidFill>
              </a:rPr>
              <a:t>- Stark </a:t>
            </a:r>
            <a:r>
              <a:rPr lang="en-US" b="1" dirty="0" err="1">
                <a:solidFill>
                  <a:srgbClr val="FFFFFF"/>
                </a:solidFill>
              </a:rPr>
              <a:t>Hållbarhets</a:t>
            </a:r>
            <a:r>
              <a:rPr lang="en-US" b="1" dirty="0">
                <a:solidFill>
                  <a:srgbClr val="FFFFFF"/>
                </a:solidFill>
              </a:rPr>
              <a:t> trend. </a:t>
            </a:r>
            <a:r>
              <a:rPr lang="en-US" b="1" dirty="0" err="1">
                <a:solidFill>
                  <a:srgbClr val="FFFFFF"/>
                </a:solidFill>
              </a:rPr>
              <a:t>Generell</a:t>
            </a:r>
            <a:r>
              <a:rPr lang="en-US" b="1" dirty="0">
                <a:solidFill>
                  <a:srgbClr val="FFFFFF"/>
                </a:solidFill>
              </a:rPr>
              <a:t> trend </a:t>
            </a:r>
            <a:r>
              <a:rPr lang="en-US" b="1" dirty="0" err="1">
                <a:solidFill>
                  <a:srgbClr val="FFFFFF"/>
                </a:solidFill>
              </a:rPr>
              <a:t>som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växer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för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varje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år</a:t>
            </a:r>
            <a:r>
              <a:rPr lang="en-US" b="1" dirty="0">
                <a:solidFill>
                  <a:srgbClr val="FFFFFF"/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endParaRPr lang="en-US" b="1" dirty="0">
              <a:solidFill>
                <a:srgbClr val="FFFFFF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rgbClr val="FFFFFF"/>
                </a:solidFill>
              </a:rPr>
              <a:t>- Sverige ligger </a:t>
            </a:r>
            <a:r>
              <a:rPr lang="en-US" b="1" dirty="0" err="1">
                <a:solidFill>
                  <a:srgbClr val="FFFFFF"/>
                </a:solidFill>
              </a:rPr>
              <a:t>i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framkant</a:t>
            </a:r>
            <a:r>
              <a:rPr lang="en-US" b="1" dirty="0">
                <a:solidFill>
                  <a:srgbClr val="FFFFFF"/>
                </a:solidFill>
              </a:rPr>
              <a:t>. </a:t>
            </a:r>
            <a:r>
              <a:rPr lang="en-US" b="1" dirty="0" err="1">
                <a:solidFill>
                  <a:srgbClr val="FFFFFF"/>
                </a:solidFill>
              </a:rPr>
              <a:t>Växer</a:t>
            </a:r>
            <a:r>
              <a:rPr lang="en-US" b="1" dirty="0">
                <a:solidFill>
                  <a:srgbClr val="FFFFFF"/>
                </a:solidFill>
              </a:rPr>
              <a:t> I </a:t>
            </a:r>
            <a:r>
              <a:rPr lang="en-US" b="1" dirty="0" err="1">
                <a:solidFill>
                  <a:srgbClr val="FFFFFF"/>
                </a:solidFill>
              </a:rPr>
              <a:t>fler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länder</a:t>
            </a:r>
            <a:r>
              <a:rPr lang="en-US" b="1" dirty="0">
                <a:solidFill>
                  <a:srgbClr val="FFFFFF"/>
                </a:solidFill>
              </a:rPr>
              <a:t>, BF </a:t>
            </a:r>
            <a:r>
              <a:rPr lang="en-US" b="1" dirty="0" err="1">
                <a:solidFill>
                  <a:srgbClr val="FFFFFF"/>
                </a:solidFill>
              </a:rPr>
              <a:t>kommentar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Frankrike</a:t>
            </a:r>
            <a:endParaRPr lang="en-US" b="1" dirty="0">
              <a:solidFill>
                <a:srgbClr val="FFFFFF"/>
              </a:solidFill>
            </a:endParaRPr>
          </a:p>
          <a:p>
            <a:pPr marL="342900" indent="-342900">
              <a:buFontTx/>
              <a:buChar char="-"/>
            </a:pPr>
            <a:endParaRPr lang="en-US" b="1" dirty="0">
              <a:solidFill>
                <a:srgbClr val="FFFFFF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rgbClr val="FFFFFF"/>
                </a:solidFill>
              </a:rPr>
              <a:t>Northern Spirit </a:t>
            </a:r>
            <a:r>
              <a:rPr lang="en-US" b="1" dirty="0" err="1">
                <a:solidFill>
                  <a:srgbClr val="FFFFFF"/>
                </a:solidFill>
              </a:rPr>
              <a:t>är</a:t>
            </a:r>
            <a:r>
              <a:rPr lang="en-US" b="1" dirty="0">
                <a:solidFill>
                  <a:srgbClr val="FFFFFF"/>
                </a:solidFill>
              </a:rPr>
              <a:t> med </a:t>
            </a:r>
            <a:r>
              <a:rPr lang="en-US" b="1" dirty="0" err="1">
                <a:solidFill>
                  <a:srgbClr val="FFFFFF"/>
                </a:solidFill>
              </a:rPr>
              <a:t>i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ett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Statligt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initativ</a:t>
            </a:r>
            <a:r>
              <a:rPr lang="en-US" b="1" dirty="0">
                <a:solidFill>
                  <a:srgbClr val="FFFFFF"/>
                </a:solidFill>
              </a:rPr>
              <a:t> i </a:t>
            </a:r>
            <a:r>
              <a:rPr lang="en-US" b="1" dirty="0" err="1">
                <a:solidFill>
                  <a:srgbClr val="FFFFFF"/>
                </a:solidFill>
              </a:rPr>
              <a:t>Borås</a:t>
            </a:r>
            <a:r>
              <a:rPr lang="en-US" b="1" dirty="0">
                <a:solidFill>
                  <a:srgbClr val="FFFFFF"/>
                </a:solidFill>
              </a:rPr>
              <a:t>, </a:t>
            </a:r>
            <a:r>
              <a:rPr lang="en-US" b="1" dirty="0" err="1">
                <a:solidFill>
                  <a:srgbClr val="FFFFFF"/>
                </a:solidFill>
              </a:rPr>
              <a:t>Mycket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intressant</a:t>
            </a:r>
            <a:r>
              <a:rPr lang="en-US" b="1" dirty="0">
                <a:solidFill>
                  <a:srgbClr val="FFFFFF"/>
                </a:solidFill>
              </a:rPr>
              <a:t>!</a:t>
            </a: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rgbClr val="FFFFFF"/>
                </a:solidFill>
              </a:rPr>
              <a:t>Textile and Fashion 2030,  Sustainability  by Sweden. </a:t>
            </a:r>
            <a:r>
              <a:rPr lang="en-US" b="1" dirty="0" err="1">
                <a:solidFill>
                  <a:srgbClr val="FFFFFF"/>
                </a:solidFill>
              </a:rPr>
              <a:t>Initiativ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från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regeringen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för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att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skynda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på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processen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och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stötta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Svenska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bolag</a:t>
            </a:r>
            <a:endParaRPr lang="en-US" b="1" dirty="0">
              <a:solidFill>
                <a:srgbClr val="FFFFFF"/>
              </a:solidFill>
            </a:endParaRPr>
          </a:p>
          <a:p>
            <a:pPr marL="342900" indent="-342900">
              <a:buFontTx/>
              <a:buChar char="-"/>
            </a:pPr>
            <a:endParaRPr lang="en-US" b="1" dirty="0">
              <a:solidFill>
                <a:srgbClr val="FFFFFF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b="1" dirty="0">
                <a:solidFill>
                  <a:srgbClr val="FFFFFF"/>
                </a:solidFill>
              </a:rPr>
              <a:t>-  </a:t>
            </a:r>
            <a:r>
              <a:rPr lang="en-US" b="1" dirty="0" err="1">
                <a:solidFill>
                  <a:srgbClr val="FFFFFF"/>
                </a:solidFill>
              </a:rPr>
              <a:t>Vad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är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hållbarhet</a:t>
            </a:r>
            <a:r>
              <a:rPr lang="en-US" b="1" dirty="0">
                <a:solidFill>
                  <a:srgbClr val="FFFFFF"/>
                </a:solidFill>
              </a:rPr>
              <a:t>, </a:t>
            </a:r>
            <a:r>
              <a:rPr lang="en-US" b="1" dirty="0" err="1">
                <a:solidFill>
                  <a:srgbClr val="FFFFFF"/>
                </a:solidFill>
              </a:rPr>
              <a:t>många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olika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dimensioner</a:t>
            </a:r>
            <a:r>
              <a:rPr lang="en-US" b="1" dirty="0">
                <a:solidFill>
                  <a:srgbClr val="FFFFFF"/>
                </a:solidFill>
              </a:rPr>
              <a:t>.</a:t>
            </a:r>
          </a:p>
          <a:p>
            <a:pPr marL="800100" lvl="1" indent="-342900">
              <a:buFontTx/>
              <a:buChar char="-"/>
            </a:pPr>
            <a:r>
              <a:rPr lang="en-US" b="1" dirty="0">
                <a:solidFill>
                  <a:srgbClr val="FFFFFF"/>
                </a:solidFill>
              </a:rPr>
              <a:t>Material. </a:t>
            </a:r>
            <a:r>
              <a:rPr lang="en-US" b="1" dirty="0" err="1">
                <a:solidFill>
                  <a:srgbClr val="FFFFFF"/>
                </a:solidFill>
              </a:rPr>
              <a:t>Återvunna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plastflaskor</a:t>
            </a:r>
            <a:r>
              <a:rPr lang="en-US" b="1" dirty="0">
                <a:solidFill>
                  <a:srgbClr val="FFFFFF"/>
                </a:solidFill>
              </a:rPr>
              <a:t>, reuse, mm</a:t>
            </a:r>
          </a:p>
          <a:p>
            <a:pPr marL="800100" lvl="1" indent="-342900">
              <a:buFontTx/>
              <a:buChar char="-"/>
            </a:pPr>
            <a:r>
              <a:rPr lang="en-US" b="1" dirty="0" err="1">
                <a:solidFill>
                  <a:srgbClr val="FFFFFF"/>
                </a:solidFill>
              </a:rPr>
              <a:t>Tillverkningsprocess</a:t>
            </a:r>
            <a:r>
              <a:rPr lang="en-US" b="1" dirty="0">
                <a:solidFill>
                  <a:srgbClr val="FFFFFF"/>
                </a:solidFill>
              </a:rPr>
              <a:t>, </a:t>
            </a:r>
            <a:r>
              <a:rPr lang="en-US" b="1" dirty="0" err="1">
                <a:solidFill>
                  <a:srgbClr val="FFFFFF"/>
                </a:solidFill>
              </a:rPr>
              <a:t>vatten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använding</a:t>
            </a:r>
            <a:r>
              <a:rPr lang="en-US" b="1" dirty="0">
                <a:solidFill>
                  <a:srgbClr val="FFFFFF"/>
                </a:solidFill>
              </a:rPr>
              <a:t>, </a:t>
            </a:r>
            <a:r>
              <a:rPr lang="en-US" b="1" dirty="0" err="1">
                <a:solidFill>
                  <a:srgbClr val="FFFFFF"/>
                </a:solidFill>
              </a:rPr>
              <a:t>kemikalier</a:t>
            </a:r>
            <a:endParaRPr lang="en-US" b="1" dirty="0">
              <a:solidFill>
                <a:srgbClr val="FFFFFF"/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b="1" dirty="0" err="1">
                <a:solidFill>
                  <a:srgbClr val="FFFFFF"/>
                </a:solidFill>
              </a:rPr>
              <a:t>Arbetsförhållanden</a:t>
            </a:r>
            <a:r>
              <a:rPr lang="en-US" b="1" dirty="0">
                <a:solidFill>
                  <a:srgbClr val="FFFFFF"/>
                </a:solidFill>
              </a:rPr>
              <a:t>.</a:t>
            </a:r>
          </a:p>
          <a:p>
            <a:pPr marL="800100" lvl="1" indent="-342900">
              <a:buFontTx/>
              <a:buChar char="-"/>
            </a:pPr>
            <a:r>
              <a:rPr lang="en-US" b="1" dirty="0" err="1">
                <a:solidFill>
                  <a:srgbClr val="FFFFFF"/>
                </a:solidFill>
              </a:rPr>
              <a:t>Ekonomisk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hållbarhet</a:t>
            </a:r>
            <a:r>
              <a:rPr lang="en-US" b="1" dirty="0">
                <a:solidFill>
                  <a:srgbClr val="FFFFFF"/>
                </a:solidFill>
              </a:rPr>
              <a:t>.</a:t>
            </a:r>
          </a:p>
          <a:p>
            <a:pPr marL="800100" lvl="1" indent="-342900">
              <a:buFontTx/>
              <a:buChar char="-"/>
            </a:pPr>
            <a:r>
              <a:rPr lang="en-US" b="1" dirty="0">
                <a:solidFill>
                  <a:srgbClr val="FFFFFF"/>
                </a:solidFill>
              </a:rPr>
              <a:t>Social </a:t>
            </a:r>
            <a:r>
              <a:rPr lang="en-US" b="1" dirty="0" err="1">
                <a:solidFill>
                  <a:srgbClr val="FFFFFF"/>
                </a:solidFill>
              </a:rPr>
              <a:t>hållbarhet</a:t>
            </a:r>
            <a:r>
              <a:rPr lang="en-US" b="1" dirty="0">
                <a:solidFill>
                  <a:srgbClr val="FFFFFF"/>
                </a:solidFill>
              </a:rPr>
              <a:t>, </a:t>
            </a:r>
            <a:r>
              <a:rPr lang="en-US" b="1" dirty="0" err="1">
                <a:solidFill>
                  <a:srgbClr val="FFFFFF"/>
                </a:solidFill>
              </a:rPr>
              <a:t>ansvar</a:t>
            </a:r>
            <a:r>
              <a:rPr lang="en-US" b="1" dirty="0">
                <a:solidFill>
                  <a:srgbClr val="FFFFFF"/>
                </a:solidFill>
              </a:rPr>
              <a:t> I </a:t>
            </a:r>
            <a:r>
              <a:rPr lang="en-US" b="1" dirty="0" err="1">
                <a:solidFill>
                  <a:srgbClr val="FFFFFF"/>
                </a:solidFill>
              </a:rPr>
              <a:t>kedjan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och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samhället</a:t>
            </a:r>
            <a:r>
              <a:rPr lang="en-US" b="1" dirty="0">
                <a:solidFill>
                  <a:srgbClr val="FFFFFF"/>
                </a:solidFill>
              </a:rPr>
              <a:t>.</a:t>
            </a:r>
          </a:p>
          <a:p>
            <a:pPr marL="800100" lvl="1" indent="-342900">
              <a:buFontTx/>
              <a:buChar char="-"/>
            </a:pPr>
            <a:r>
              <a:rPr lang="en-US" b="1" dirty="0">
                <a:solidFill>
                  <a:srgbClr val="FFFFFF"/>
                </a:solidFill>
              </a:rPr>
              <a:t>Etc..</a:t>
            </a:r>
          </a:p>
          <a:p>
            <a:pPr marL="800100" lvl="1" indent="-342900">
              <a:buFontTx/>
              <a:buChar char="-"/>
            </a:pPr>
            <a:endParaRPr lang="en-US" sz="2000" b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96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isio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34" y="0"/>
            <a:ext cx="9148234" cy="5143501"/>
          </a:xfrm>
          <a:prstGeom prst="rect">
            <a:avLst/>
          </a:prstGeom>
        </p:spPr>
      </p:pic>
      <p:pic>
        <p:nvPicPr>
          <p:cNvPr id="11" name="Picture 10" descr="NorthernSpirit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665" y="4432042"/>
            <a:ext cx="1227667" cy="378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11B022-9BDF-3C43-882F-2E1888382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795" y="1845392"/>
            <a:ext cx="5416400" cy="1434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B746BC-388F-D343-83BA-11416F1A1D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795" y="145705"/>
            <a:ext cx="5416400" cy="15539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D64082D-F34C-C14E-803E-F7027E57086D}"/>
              </a:ext>
            </a:extLst>
          </p:cNvPr>
          <p:cNvSpPr/>
          <p:nvPr/>
        </p:nvSpPr>
        <p:spPr>
          <a:xfrm>
            <a:off x="864094" y="89391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FF"/>
                </a:solidFill>
              </a:rPr>
              <a:t>Trender</a:t>
            </a:r>
            <a:r>
              <a:rPr lang="en-US" b="1" dirty="0">
                <a:solidFill>
                  <a:srgbClr val="FFFFFF"/>
                </a:solidFill>
              </a:rPr>
              <a:t>:</a:t>
            </a:r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8A9EF8A-F551-9B42-AF1C-77719E322A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1795" y="3411486"/>
            <a:ext cx="5337545" cy="160071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0C11C89C-3D56-7042-8AEC-45759BBA88D5}"/>
              </a:ext>
            </a:extLst>
          </p:cNvPr>
          <p:cNvSpPr/>
          <p:nvPr/>
        </p:nvSpPr>
        <p:spPr>
          <a:xfrm>
            <a:off x="7223935" y="1247008"/>
            <a:ext cx="967563" cy="2658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9BA3D22-2279-244A-AD2B-DCE628EAF1EE}"/>
              </a:ext>
            </a:extLst>
          </p:cNvPr>
          <p:cNvSpPr/>
          <p:nvPr/>
        </p:nvSpPr>
        <p:spPr>
          <a:xfrm>
            <a:off x="7198242" y="4432042"/>
            <a:ext cx="861098" cy="4122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59A7C8B-74E8-4445-9E48-DD9B3B01909B}"/>
              </a:ext>
            </a:extLst>
          </p:cNvPr>
          <p:cNvSpPr/>
          <p:nvPr/>
        </p:nvSpPr>
        <p:spPr>
          <a:xfrm>
            <a:off x="1504234" y="738030"/>
            <a:ext cx="566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A-Z:</a:t>
            </a:r>
            <a:endParaRPr lang="sv-S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8FB8EEE-1B5D-CC4F-B4AB-B9D2BC5A2D3A}"/>
              </a:ext>
            </a:extLst>
          </p:cNvPr>
          <p:cNvSpPr/>
          <p:nvPr/>
        </p:nvSpPr>
        <p:spPr>
          <a:xfrm>
            <a:off x="1715990" y="2562790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FF"/>
                </a:solidFill>
              </a:rPr>
              <a:t>Aimn</a:t>
            </a:r>
            <a:r>
              <a:rPr lang="en-US" b="1" dirty="0">
                <a:solidFill>
                  <a:srgbClr val="FFFFFF"/>
                </a:solidFill>
              </a:rPr>
              <a:t>:</a:t>
            </a:r>
            <a:endParaRPr lang="sv-S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0CC15C3-A2F8-C245-B3BE-19F81F229504}"/>
              </a:ext>
            </a:extLst>
          </p:cNvPr>
          <p:cNvSpPr/>
          <p:nvPr/>
        </p:nvSpPr>
        <p:spPr>
          <a:xfrm>
            <a:off x="1637135" y="4062710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NAKD: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3251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25860</TotalTime>
  <Words>309</Words>
  <Application>Microsoft Office PowerPoint</Application>
  <PresentationFormat>Bildspel på skärmen (16:9)</PresentationFormat>
  <Paragraphs>143</Paragraphs>
  <Slides>10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Logistik </vt:lpstr>
    </vt:vector>
  </TitlesOfParts>
  <Company>We are Kind 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Jonas Hilmersson</dc:creator>
  <cp:lastModifiedBy>rollerskier@gmail.com</cp:lastModifiedBy>
  <cp:revision>135</cp:revision>
  <cp:lastPrinted>2016-04-08T13:02:17Z</cp:lastPrinted>
  <dcterms:created xsi:type="dcterms:W3CDTF">2016-04-08T11:46:48Z</dcterms:created>
  <dcterms:modified xsi:type="dcterms:W3CDTF">2020-10-13T12:18:06Z</dcterms:modified>
</cp:coreProperties>
</file>