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sldIdLst>
    <p:sldId id="257" r:id="rId2"/>
    <p:sldId id="262" r:id="rId3"/>
    <p:sldId id="271" r:id="rId4"/>
    <p:sldId id="272" r:id="rId5"/>
    <p:sldId id="276" r:id="rId6"/>
    <p:sldId id="266" r:id="rId7"/>
    <p:sldId id="275" r:id="rId8"/>
    <p:sldId id="265" r:id="rId9"/>
    <p:sldId id="269" r:id="rId10"/>
    <p:sldId id="268" r:id="rId11"/>
    <p:sldId id="274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36" autoAdjust="0"/>
    <p:restoredTop sz="94660"/>
  </p:normalViewPr>
  <p:slideViewPr>
    <p:cSldViewPr snapToGrid="0">
      <p:cViewPr>
        <p:scale>
          <a:sx n="75" d="100"/>
          <a:sy n="75" d="100"/>
        </p:scale>
        <p:origin x="812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1/11/2024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1/11/2024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-610900" y="794443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Planning a healthy new year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Cristina </a:t>
            </a:r>
            <a:r>
              <a:rPr lang="en-US" sz="1400" dirty="0" err="1" smtClean="0">
                <a:solidFill>
                  <a:schemeClr val="tx1"/>
                </a:solidFill>
              </a:rPr>
              <a:t>Anez</a:t>
            </a:r>
            <a:r>
              <a:rPr lang="en-US" sz="1400" dirty="0" smtClean="0">
                <a:solidFill>
                  <a:schemeClr val="tx1"/>
                </a:solidFill>
              </a:rPr>
              <a:t> de Gomez MD, FACP, Dip ACLM</a:t>
            </a:r>
          </a:p>
          <a:p>
            <a:pPr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</a:rPr>
              <a:t>Internal Medicine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611" y="0"/>
            <a:ext cx="10058400" cy="1371600"/>
          </a:xfrm>
        </p:spPr>
        <p:txBody>
          <a:bodyPr/>
          <a:lstStyle/>
          <a:p>
            <a:r>
              <a:rPr lang="en-US" dirty="0" smtClean="0"/>
              <a:t>Sleep 7-9 hours a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The 2022 Ultimate Guide to Sleep | Carex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48" y="987919"/>
            <a:ext cx="5413375" cy="5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50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942109" y="597030"/>
            <a:ext cx="7636332" cy="1371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Socialization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</a:p>
          <a:p>
            <a:r>
              <a:rPr lang="en-US" dirty="0"/>
              <a:t> </a:t>
            </a:r>
            <a:r>
              <a:rPr lang="en-US" sz="2800" dirty="0"/>
              <a:t>B</a:t>
            </a:r>
            <a:r>
              <a:rPr lang="en-US" sz="2800" dirty="0" smtClean="0"/>
              <a:t>etter overall health</a:t>
            </a:r>
          </a:p>
          <a:p>
            <a:r>
              <a:rPr lang="en-US" sz="2800" dirty="0" smtClean="0"/>
              <a:t>Improve memory</a:t>
            </a:r>
          </a:p>
          <a:p>
            <a:r>
              <a:rPr lang="en-US" sz="2800" dirty="0" smtClean="0"/>
              <a:t>Reduce stress, anxiety and depression</a:t>
            </a:r>
          </a:p>
          <a:p>
            <a:r>
              <a:rPr lang="en-US" sz="2800" dirty="0" smtClean="0"/>
              <a:t>Increase self esteem and confidence</a:t>
            </a:r>
          </a:p>
          <a:p>
            <a:r>
              <a:rPr lang="en-US" sz="2800" dirty="0" smtClean="0"/>
              <a:t>Better sleep </a:t>
            </a:r>
          </a:p>
          <a:p>
            <a:endParaRPr lang="en-US" dirty="0" smtClean="0"/>
          </a:p>
        </p:txBody>
      </p:sp>
      <p:sp>
        <p:nvSpPr>
          <p:cNvPr id="4" name="AutoShape 2" descr="Better Together | Children's Healthy Weight Research Group"/>
          <p:cNvSpPr>
            <a:spLocks noChangeAspect="1" noChangeArrowheads="1"/>
          </p:cNvSpPr>
          <p:nvPr/>
        </p:nvSpPr>
        <p:spPr bwMode="auto">
          <a:xfrm flipH="1">
            <a:off x="-9814791" y="-182089"/>
            <a:ext cx="23140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Gathering Information Through Personal Engagement | Voices of Youth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665" y="807885"/>
            <a:ext cx="3677709" cy="282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eople Gathering Vector Art, Icons, and Graphics for Fre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441" y="4047744"/>
            <a:ext cx="23145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0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969CEA7B-4F9D-F5E5-E9D5-12F292171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32" y="1081305"/>
            <a:ext cx="7598241" cy="506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75106" y="1323974"/>
            <a:ext cx="306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Instagram 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drcristips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5264" y="587374"/>
            <a:ext cx="3064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Questions? </a:t>
            </a:r>
          </a:p>
          <a:p>
            <a:r>
              <a:rPr lang="en-US" dirty="0" smtClean="0"/>
              <a:t>Cretanez@gmail.com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1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042" y="406243"/>
            <a:ext cx="10058400" cy="1371600"/>
          </a:xfrm>
        </p:spPr>
        <p:txBody>
          <a:bodyPr/>
          <a:lstStyle/>
          <a:p>
            <a:pPr algn="ctr"/>
            <a:r>
              <a:rPr lang="en-US" dirty="0" smtClean="0"/>
              <a:t>Health Triangle </a:t>
            </a:r>
            <a:endParaRPr lang="en-US" dirty="0"/>
          </a:p>
        </p:txBody>
      </p:sp>
      <p:pic>
        <p:nvPicPr>
          <p:cNvPr id="3" name="Picture 2" descr="Types Of Food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9" t="1002" r="22808"/>
          <a:stretch/>
        </p:blipFill>
        <p:spPr bwMode="auto">
          <a:xfrm>
            <a:off x="2311758" y="3686396"/>
            <a:ext cx="1745086" cy="179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611038" y="3448927"/>
            <a:ext cx="4893762" cy="3031426"/>
            <a:chOff x="-1876906" y="2695306"/>
            <a:chExt cx="4893762" cy="3031426"/>
          </a:xfrm>
        </p:grpSpPr>
        <p:sp>
          <p:nvSpPr>
            <p:cNvPr id="5" name="Rectangle 4"/>
            <p:cNvSpPr/>
            <p:nvPr/>
          </p:nvSpPr>
          <p:spPr>
            <a:xfrm>
              <a:off x="35606" y="2695306"/>
              <a:ext cx="298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-1876906" y="5006732"/>
              <a:ext cx="298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r>
                <a:rPr lang="en-US" sz="1600" kern="1200" dirty="0" smtClean="0"/>
                <a:t>What and How you eat  </a:t>
              </a:r>
              <a:endParaRPr lang="en-US" sz="16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168271" y="5675359"/>
            <a:ext cx="3110039" cy="804994"/>
            <a:chOff x="3538574" y="2610312"/>
            <a:chExt cx="3110039" cy="804994"/>
          </a:xfrm>
        </p:grpSpPr>
        <p:sp>
          <p:nvSpPr>
            <p:cNvPr id="8" name="Rectangle 7"/>
            <p:cNvSpPr/>
            <p:nvPr/>
          </p:nvSpPr>
          <p:spPr>
            <a:xfrm>
              <a:off x="3538574" y="2695306"/>
              <a:ext cx="298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/>
            <p:cNvSpPr txBox="1"/>
            <p:nvPr/>
          </p:nvSpPr>
          <p:spPr>
            <a:xfrm>
              <a:off x="3667363" y="2610312"/>
              <a:ext cx="298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r>
                <a:rPr lang="en-US" sz="1600" kern="1200" dirty="0" smtClean="0"/>
                <a:t>How you move</a:t>
              </a:r>
              <a:endParaRPr lang="en-US" sz="16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518442" y="2993922"/>
            <a:ext cx="3103599" cy="1014676"/>
            <a:chOff x="3416225" y="2695306"/>
            <a:chExt cx="3103599" cy="1014676"/>
          </a:xfrm>
        </p:grpSpPr>
        <p:sp>
          <p:nvSpPr>
            <p:cNvPr id="11" name="Rectangle 10"/>
            <p:cNvSpPr/>
            <p:nvPr/>
          </p:nvSpPr>
          <p:spPr>
            <a:xfrm>
              <a:off x="3538574" y="2695306"/>
              <a:ext cx="29812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3416225" y="2989982"/>
              <a:ext cx="29812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r>
                <a:rPr lang="en-US" sz="1600" kern="1200" dirty="0" smtClean="0"/>
                <a:t>How is your mind</a:t>
              </a:r>
            </a:p>
            <a:p>
              <a:pPr lvl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r>
                <a:rPr lang="en-US" sz="1600" dirty="0" smtClean="0"/>
                <a:t>Stress, sleep, relationships</a:t>
              </a:r>
              <a:endParaRPr lang="en-US" sz="1600" kern="1200" dirty="0"/>
            </a:p>
          </p:txBody>
        </p:sp>
      </p:grpSp>
      <p:pic>
        <p:nvPicPr>
          <p:cNvPr id="2050" name="Picture 2" descr="Katie GreerQuick &amp; Effective Movement Breaks! - Physical Education. Health  &amp; Wellness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399" y="3883172"/>
            <a:ext cx="1923877" cy="170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 descr="Unlocking the Mind: The Neuroscience Behind Our Conscious Reality -  Neuroscience News"/>
          <p:cNvSpPr>
            <a:spLocks noChangeAspect="1" noChangeArrowheads="1"/>
          </p:cNvSpPr>
          <p:nvPr/>
        </p:nvSpPr>
        <p:spPr bwMode="auto">
          <a:xfrm>
            <a:off x="155575" y="406242"/>
            <a:ext cx="304800" cy="1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Generative AI illustration of annual collective mind concept art, exploding  mind, inner world, dreams, emotions, imagination and creative mind Stock  Illustration | Adobe Stock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6" r="8193"/>
          <a:stretch/>
        </p:blipFill>
        <p:spPr bwMode="auto">
          <a:xfrm>
            <a:off x="4943430" y="1622322"/>
            <a:ext cx="1996225" cy="158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Isosceles Triangle 13"/>
          <p:cNvSpPr/>
          <p:nvPr/>
        </p:nvSpPr>
        <p:spPr>
          <a:xfrm>
            <a:off x="5193407" y="4064332"/>
            <a:ext cx="1442428" cy="9659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F37C2-5451-FCF8-E952-A01A9AEBF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004" y="354285"/>
            <a:ext cx="10058400" cy="1450757"/>
          </a:xfrm>
        </p:spPr>
        <p:txBody>
          <a:bodyPr/>
          <a:lstStyle/>
          <a:p>
            <a:r>
              <a:rPr lang="en-US" dirty="0"/>
              <a:t>Add more </a:t>
            </a:r>
            <a:r>
              <a:rPr lang="en-US" b="1" dirty="0">
                <a:solidFill>
                  <a:srgbClr val="FF0000"/>
                </a:solidFill>
              </a:rPr>
              <a:t>fiber to meals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you need 30-40 gr of fiber a day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116A492-AC3B-CA7A-FE08-0F5CB4821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23" y="2476378"/>
            <a:ext cx="2691789" cy="33177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</a:p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natural </a:t>
            </a:r>
          </a:p>
          <a:p>
            <a:pPr marL="0" indent="0" algn="ctr">
              <a:buNone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461BEC-BCD1-091A-BA43-0AC71AAEFD1D}"/>
              </a:ext>
            </a:extLst>
          </p:cNvPr>
          <p:cNvSpPr txBox="1"/>
          <p:nvPr/>
        </p:nvSpPr>
        <p:spPr>
          <a:xfrm>
            <a:off x="7089531" y="2328451"/>
            <a:ext cx="420528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 Give more energy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 Improve blood flow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 more neurotransmitters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 Decrease inflammation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 Improve bowel movement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 Boost immune system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130353-0174-4BFC-FA80-69B00A68D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047" y="2376887"/>
            <a:ext cx="4044462" cy="319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0B31C5-58D8-7CF4-34D9-6278929B9409}"/>
              </a:ext>
            </a:extLst>
          </p:cNvPr>
          <p:cNvSpPr/>
          <p:nvPr/>
        </p:nvSpPr>
        <p:spPr>
          <a:xfrm>
            <a:off x="1310079" y="5431955"/>
            <a:ext cx="8921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Have a Plant Predominant diet </a:t>
            </a:r>
          </a:p>
        </p:txBody>
      </p:sp>
    </p:spTree>
    <p:extLst>
      <p:ext uri="{BB962C8B-B14F-4D97-AF65-F5344CB8AC3E}">
        <p14:creationId xmlns:p14="http://schemas.microsoft.com/office/powerpoint/2010/main" val="12591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E38C0D38-BA5C-40A2-4FB1-5C6004F68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8"/>
          <a:stretch/>
        </p:blipFill>
        <p:spPr bwMode="auto">
          <a:xfrm>
            <a:off x="2776104" y="314868"/>
            <a:ext cx="7196504" cy="623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12FA916-8B66-E90B-5860-FD113365FE29}"/>
              </a:ext>
            </a:extLst>
          </p:cNvPr>
          <p:cNvSpPr/>
          <p:nvPr/>
        </p:nvSpPr>
        <p:spPr>
          <a:xfrm>
            <a:off x="5455627" y="1310054"/>
            <a:ext cx="1578219" cy="16617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F567E29-6DB3-8C9F-3296-2D6909AAD32D}"/>
              </a:ext>
            </a:extLst>
          </p:cNvPr>
          <p:cNvSpPr/>
          <p:nvPr/>
        </p:nvSpPr>
        <p:spPr>
          <a:xfrm>
            <a:off x="3083169" y="3603380"/>
            <a:ext cx="1578219" cy="16617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6C3B0F7-7D42-297F-7407-FBABC5DF05AF}"/>
              </a:ext>
            </a:extLst>
          </p:cNvPr>
          <p:cNvSpPr/>
          <p:nvPr/>
        </p:nvSpPr>
        <p:spPr>
          <a:xfrm>
            <a:off x="3083169" y="4793273"/>
            <a:ext cx="1578219" cy="16617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533" y="550333"/>
            <a:ext cx="7865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Overnight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h FASTING 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en-US" sz="3600" dirty="0"/>
          </a:p>
        </p:txBody>
      </p:sp>
      <p:pic>
        <p:nvPicPr>
          <p:cNvPr id="4098" name="Picture 2" descr="12-Hour Intermittent Fast | MÁS.Heal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8" t="170" r="338" b="7465"/>
          <a:stretch/>
        </p:blipFill>
        <p:spPr bwMode="auto">
          <a:xfrm>
            <a:off x="3251200" y="1148828"/>
            <a:ext cx="6129867" cy="491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9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2496794"/>
            <a:ext cx="6748463" cy="13716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more! </a:t>
            </a: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goal cumulative 150 min moderate exercise throughout the week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moderate means able to talk but not sing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20 seconds going upstairs counts also sitting exercises</a:t>
            </a:r>
            <a:endParaRPr lang="en-US" dirty="0"/>
          </a:p>
        </p:txBody>
      </p:sp>
      <p:pic>
        <p:nvPicPr>
          <p:cNvPr id="1038" name="Picture 14" descr="Get Moving Tasmania - Home 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99" y="1342057"/>
            <a:ext cx="2879725" cy="191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ew Research on Light Exercise May Make You Move More - Positive Routi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3" y="3808514"/>
            <a:ext cx="3848894" cy="215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9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UC Irvine - Welln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52"/>
          <a:stretch/>
        </p:blipFill>
        <p:spPr bwMode="auto">
          <a:xfrm>
            <a:off x="1941616" y="419462"/>
            <a:ext cx="7398327" cy="595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3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68126-1D4E-7FFF-B4DD-FD6808DC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Impact of stress in performance </a:t>
            </a:r>
          </a:p>
        </p:txBody>
      </p:sp>
      <p:pic>
        <p:nvPicPr>
          <p:cNvPr id="2050" name="Picture 2" descr="The Resilience Factor - The Stress Nest">
            <a:extLst>
              <a:ext uri="{FF2B5EF4-FFF2-40B4-BE49-F238E27FC236}">
                <a16:creationId xmlns:a16="http://schemas.microsoft.com/office/drawing/2014/main" id="{BE48156B-AE99-5834-0013-CCBA2327EB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49" y="1680793"/>
            <a:ext cx="8856543" cy="481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799" y="450653"/>
            <a:ext cx="4674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your stress </a:t>
            </a:r>
          </a:p>
        </p:txBody>
      </p:sp>
    </p:spTree>
    <p:extLst>
      <p:ext uri="{BB962C8B-B14F-4D97-AF65-F5344CB8AC3E}">
        <p14:creationId xmlns:p14="http://schemas.microsoft.com/office/powerpoint/2010/main" val="52223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12 Simple Ways to Practice Mindfulness - The Pathway 2 Success">
            <a:extLst>
              <a:ext uri="{FF2B5EF4-FFF2-40B4-BE49-F238E27FC236}">
                <a16:creationId xmlns:a16="http://schemas.microsoft.com/office/drawing/2014/main" id="{0F2E7BD4-703D-C1D7-916E-8709C8FE4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001" y="729477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3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VE.pptx" id="{928531FE-40B6-4895-993A-83D26AA1E005}" vid="{C99C5ABD-1620-4AD2-A38C-62625556F3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 color block</Template>
  <TotalTime>0</TotalTime>
  <Words>120</Words>
  <Application>Microsoft Office PowerPoint</Application>
  <PresentationFormat>Widescreen</PresentationFormat>
  <Paragraphs>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Garamond</vt:lpstr>
      <vt:lpstr>Wingdings</vt:lpstr>
      <vt:lpstr>SavonVTI</vt:lpstr>
      <vt:lpstr>Planning a healthy new year </vt:lpstr>
      <vt:lpstr>Health Triangle </vt:lpstr>
      <vt:lpstr>Add more fiber to meals you need 30-40 gr of fiber a day</vt:lpstr>
      <vt:lpstr>PowerPoint Presentation</vt:lpstr>
      <vt:lpstr>PowerPoint Presentation</vt:lpstr>
      <vt:lpstr>Move more!    goal cumulative 150 min moderate exercise throughout the week  moderate means able to talk but not sing   20 seconds going upstairs counts also sitting exercises</vt:lpstr>
      <vt:lpstr>PowerPoint Presentation</vt:lpstr>
      <vt:lpstr>Impact of stress in performance </vt:lpstr>
      <vt:lpstr>PowerPoint Presentation</vt:lpstr>
      <vt:lpstr>Sleep 7-9 hours a day</vt:lpstr>
      <vt:lpstr>Socialization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2024-01-08T03:51:56Z</dcterms:created>
  <dcterms:modified xsi:type="dcterms:W3CDTF">2024-01-12T01:35:41Z</dcterms:modified>
</cp:coreProperties>
</file>