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42" r:id="rId2"/>
    <p:sldId id="319" r:id="rId3"/>
    <p:sldId id="352" r:id="rId4"/>
    <p:sldId id="326" r:id="rId5"/>
    <p:sldId id="354" r:id="rId6"/>
    <p:sldId id="353" r:id="rId7"/>
    <p:sldId id="355" r:id="rId8"/>
    <p:sldId id="356" r:id="rId9"/>
    <p:sldId id="335" r:id="rId10"/>
    <p:sldId id="258" r:id="rId11"/>
    <p:sldId id="357" r:id="rId12"/>
    <p:sldId id="344" r:id="rId13"/>
    <p:sldId id="259"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595D"/>
    <a:srgbClr val="FFFFFF"/>
    <a:srgbClr val="D9185C"/>
    <a:srgbClr val="06B4E6"/>
    <a:srgbClr val="15458F"/>
    <a:srgbClr val="DA1A5A"/>
    <a:srgbClr val="00B4E6"/>
    <a:srgbClr val="00B4E7"/>
    <a:srgbClr val="16468F"/>
    <a:srgbClr val="1744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00" autoAdjust="0"/>
    <p:restoredTop sz="96405" autoAdjust="0"/>
  </p:normalViewPr>
  <p:slideViewPr>
    <p:cSldViewPr snapToGrid="0" showGuides="1">
      <p:cViewPr varScale="1">
        <p:scale>
          <a:sx n="131" d="100"/>
          <a:sy n="131" d="100"/>
        </p:scale>
        <p:origin x="224" y="-232"/>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Millard" userId="e6a3c85e-2615-41ce-9817-c6f57483c95a" providerId="ADAL" clId="{9C43F668-FA46-5A4B-9273-D3444C4DEBDC}"/>
    <pc:docChg chg="undo custSel addSld modSld">
      <pc:chgData name="Matt Millard" userId="e6a3c85e-2615-41ce-9817-c6f57483c95a" providerId="ADAL" clId="{9C43F668-FA46-5A4B-9273-D3444C4DEBDC}" dt="2021-08-22T10:44:03.996" v="1232" actId="20577"/>
      <pc:docMkLst>
        <pc:docMk/>
      </pc:docMkLst>
      <pc:sldChg chg="modSp mod">
        <pc:chgData name="Matt Millard" userId="e6a3c85e-2615-41ce-9817-c6f57483c95a" providerId="ADAL" clId="{9C43F668-FA46-5A4B-9273-D3444C4DEBDC}" dt="2021-08-22T10:35:42.052" v="376" actId="1076"/>
        <pc:sldMkLst>
          <pc:docMk/>
          <pc:sldMk cId="851843307" sldId="258"/>
        </pc:sldMkLst>
        <pc:spChg chg="mod">
          <ac:chgData name="Matt Millard" userId="e6a3c85e-2615-41ce-9817-c6f57483c95a" providerId="ADAL" clId="{9C43F668-FA46-5A4B-9273-D3444C4DEBDC}" dt="2021-08-22T10:35:42.052" v="376" actId="1076"/>
          <ac:spMkLst>
            <pc:docMk/>
            <pc:sldMk cId="851843307" sldId="258"/>
            <ac:spMk id="26" creationId="{A6C75375-C8EB-4734-93C9-E33AFCA93406}"/>
          </ac:spMkLst>
        </pc:spChg>
      </pc:sldChg>
      <pc:sldChg chg="addSp delSp modSp mod">
        <pc:chgData name="Matt Millard" userId="e6a3c85e-2615-41ce-9817-c6f57483c95a" providerId="ADAL" clId="{9C43F668-FA46-5A4B-9273-D3444C4DEBDC}" dt="2021-08-22T10:12:34.927" v="284" actId="14100"/>
        <pc:sldMkLst>
          <pc:docMk/>
          <pc:sldMk cId="2511987065" sldId="326"/>
        </pc:sldMkLst>
        <pc:picChg chg="add mod">
          <ac:chgData name="Matt Millard" userId="e6a3c85e-2615-41ce-9817-c6f57483c95a" providerId="ADAL" clId="{9C43F668-FA46-5A4B-9273-D3444C4DEBDC}" dt="2021-08-22T10:11:35.889" v="279" actId="14100"/>
          <ac:picMkLst>
            <pc:docMk/>
            <pc:sldMk cId="2511987065" sldId="326"/>
            <ac:picMk id="3" creationId="{82045DA6-637C-CE42-AF03-31A2F8BD3B91}"/>
          </ac:picMkLst>
        </pc:picChg>
        <pc:picChg chg="del">
          <ac:chgData name="Matt Millard" userId="e6a3c85e-2615-41ce-9817-c6f57483c95a" providerId="ADAL" clId="{9C43F668-FA46-5A4B-9273-D3444C4DEBDC}" dt="2021-08-22T10:11:37.834" v="280" actId="478"/>
          <ac:picMkLst>
            <pc:docMk/>
            <pc:sldMk cId="2511987065" sldId="326"/>
            <ac:picMk id="5" creationId="{97497D4B-8EE7-3848-B75A-B253FE5504CC}"/>
          </ac:picMkLst>
        </pc:picChg>
        <pc:picChg chg="add mod">
          <ac:chgData name="Matt Millard" userId="e6a3c85e-2615-41ce-9817-c6f57483c95a" providerId="ADAL" clId="{9C43F668-FA46-5A4B-9273-D3444C4DEBDC}" dt="2021-08-22T10:12:34.927" v="284" actId="14100"/>
          <ac:picMkLst>
            <pc:docMk/>
            <pc:sldMk cId="2511987065" sldId="326"/>
            <ac:picMk id="6" creationId="{2AA82FC3-4DBD-024C-A131-5AFF3EED4184}"/>
          </ac:picMkLst>
        </pc:picChg>
        <pc:picChg chg="del">
          <ac:chgData name="Matt Millard" userId="e6a3c85e-2615-41ce-9817-c6f57483c95a" providerId="ADAL" clId="{9C43F668-FA46-5A4B-9273-D3444C4DEBDC}" dt="2021-08-22T10:11:07.682" v="275" actId="478"/>
          <ac:picMkLst>
            <pc:docMk/>
            <pc:sldMk cId="2511987065" sldId="326"/>
            <ac:picMk id="9" creationId="{0D0B97B2-12C0-9549-A744-52B412E23C5B}"/>
          </ac:picMkLst>
        </pc:picChg>
      </pc:sldChg>
      <pc:sldChg chg="modSp mod">
        <pc:chgData name="Matt Millard" userId="e6a3c85e-2615-41ce-9817-c6f57483c95a" providerId="ADAL" clId="{9C43F668-FA46-5A4B-9273-D3444C4DEBDC}" dt="2021-08-22T10:34:39.939" v="317" actId="20577"/>
        <pc:sldMkLst>
          <pc:docMk/>
          <pc:sldMk cId="2335645138" sldId="335"/>
        </pc:sldMkLst>
        <pc:spChg chg="mod">
          <ac:chgData name="Matt Millard" userId="e6a3c85e-2615-41ce-9817-c6f57483c95a" providerId="ADAL" clId="{9C43F668-FA46-5A4B-9273-D3444C4DEBDC}" dt="2021-08-22T10:34:39.939" v="317" actId="20577"/>
          <ac:spMkLst>
            <pc:docMk/>
            <pc:sldMk cId="2335645138" sldId="335"/>
            <ac:spMk id="5" creationId="{01B86A2B-7E48-BF4A-8415-534B478A8E2A}"/>
          </ac:spMkLst>
        </pc:spChg>
      </pc:sldChg>
      <pc:sldChg chg="addSp modSp mod">
        <pc:chgData name="Matt Millard" userId="e6a3c85e-2615-41ce-9817-c6f57483c95a" providerId="ADAL" clId="{9C43F668-FA46-5A4B-9273-D3444C4DEBDC}" dt="2021-08-22T10:08:58.803" v="274" actId="20577"/>
        <pc:sldMkLst>
          <pc:docMk/>
          <pc:sldMk cId="412118067" sldId="352"/>
        </pc:sldMkLst>
        <pc:spChg chg="add mod">
          <ac:chgData name="Matt Millard" userId="e6a3c85e-2615-41ce-9817-c6f57483c95a" providerId="ADAL" clId="{9C43F668-FA46-5A4B-9273-D3444C4DEBDC}" dt="2021-08-22T10:08:58.803" v="274" actId="20577"/>
          <ac:spMkLst>
            <pc:docMk/>
            <pc:sldMk cId="412118067" sldId="352"/>
            <ac:spMk id="4" creationId="{E05219DA-45CE-7E4E-968B-F0014240556E}"/>
          </ac:spMkLst>
        </pc:spChg>
        <pc:picChg chg="mod">
          <ac:chgData name="Matt Millard" userId="e6a3c85e-2615-41ce-9817-c6f57483c95a" providerId="ADAL" clId="{9C43F668-FA46-5A4B-9273-D3444C4DEBDC}" dt="2021-08-22T10:04:25.202" v="1" actId="1076"/>
          <ac:picMkLst>
            <pc:docMk/>
            <pc:sldMk cId="412118067" sldId="352"/>
            <ac:picMk id="3" creationId="{D29019CE-7823-634D-9A7A-1291BDB57574}"/>
          </ac:picMkLst>
        </pc:picChg>
        <pc:picChg chg="mod">
          <ac:chgData name="Matt Millard" userId="e6a3c85e-2615-41ce-9817-c6f57483c95a" providerId="ADAL" clId="{9C43F668-FA46-5A4B-9273-D3444C4DEBDC}" dt="2021-08-22T10:04:25.202" v="1" actId="1076"/>
          <ac:picMkLst>
            <pc:docMk/>
            <pc:sldMk cId="412118067" sldId="352"/>
            <ac:picMk id="5" creationId="{121083B7-9EDF-2E41-A720-2A50A7583580}"/>
          </ac:picMkLst>
        </pc:picChg>
      </pc:sldChg>
      <pc:sldChg chg="addSp delSp modSp mod">
        <pc:chgData name="Matt Millard" userId="e6a3c85e-2615-41ce-9817-c6f57483c95a" providerId="ADAL" clId="{9C43F668-FA46-5A4B-9273-D3444C4DEBDC}" dt="2021-08-22T10:30:26.661" v="288" actId="931"/>
        <pc:sldMkLst>
          <pc:docMk/>
          <pc:sldMk cId="1731673541" sldId="354"/>
        </pc:sldMkLst>
        <pc:spChg chg="del">
          <ac:chgData name="Matt Millard" userId="e6a3c85e-2615-41ce-9817-c6f57483c95a" providerId="ADAL" clId="{9C43F668-FA46-5A4B-9273-D3444C4DEBDC}" dt="2021-08-22T10:29:59.237" v="286" actId="478"/>
          <ac:spMkLst>
            <pc:docMk/>
            <pc:sldMk cId="1731673541" sldId="354"/>
            <ac:spMk id="4" creationId="{00000000-0000-0000-0000-000000000000}"/>
          </ac:spMkLst>
        </pc:spChg>
        <pc:spChg chg="del">
          <ac:chgData name="Matt Millard" userId="e6a3c85e-2615-41ce-9817-c6f57483c95a" providerId="ADAL" clId="{9C43F668-FA46-5A4B-9273-D3444C4DEBDC}" dt="2021-08-22T10:30:01.080" v="287" actId="478"/>
          <ac:spMkLst>
            <pc:docMk/>
            <pc:sldMk cId="1731673541" sldId="354"/>
            <ac:spMk id="5" creationId="{00000000-0000-0000-0000-000000000000}"/>
          </ac:spMkLst>
        </pc:spChg>
        <pc:picChg chg="del">
          <ac:chgData name="Matt Millard" userId="e6a3c85e-2615-41ce-9817-c6f57483c95a" providerId="ADAL" clId="{9C43F668-FA46-5A4B-9273-D3444C4DEBDC}" dt="2021-08-22T10:29:56.590" v="285" actId="478"/>
          <ac:picMkLst>
            <pc:docMk/>
            <pc:sldMk cId="1731673541" sldId="354"/>
            <ac:picMk id="2" creationId="{00000000-0000-0000-0000-000000000000}"/>
          </ac:picMkLst>
        </pc:picChg>
        <pc:picChg chg="add mod">
          <ac:chgData name="Matt Millard" userId="e6a3c85e-2615-41ce-9817-c6f57483c95a" providerId="ADAL" clId="{9C43F668-FA46-5A4B-9273-D3444C4DEBDC}" dt="2021-08-22T10:30:26.661" v="288" actId="931"/>
          <ac:picMkLst>
            <pc:docMk/>
            <pc:sldMk cId="1731673541" sldId="354"/>
            <ac:picMk id="7" creationId="{75FB08F4-23A6-3544-B895-850B6CEAB551}"/>
          </ac:picMkLst>
        </pc:picChg>
      </pc:sldChg>
      <pc:sldChg chg="addSp delSp modSp add mod">
        <pc:chgData name="Matt Millard" userId="e6a3c85e-2615-41ce-9817-c6f57483c95a" providerId="ADAL" clId="{9C43F668-FA46-5A4B-9273-D3444C4DEBDC}" dt="2021-08-22T10:44:03.996" v="1232" actId="20577"/>
        <pc:sldMkLst>
          <pc:docMk/>
          <pc:sldMk cId="1189492963" sldId="357"/>
        </pc:sldMkLst>
        <pc:spChg chg="add del mod">
          <ac:chgData name="Matt Millard" userId="e6a3c85e-2615-41ce-9817-c6f57483c95a" providerId="ADAL" clId="{9C43F668-FA46-5A4B-9273-D3444C4DEBDC}" dt="2021-08-22T10:37:28.113" v="379" actId="478"/>
          <ac:spMkLst>
            <pc:docMk/>
            <pc:sldMk cId="1189492963" sldId="357"/>
            <ac:spMk id="3" creationId="{EBC0F9AC-14D6-E542-8204-C67923A979DC}"/>
          </ac:spMkLst>
        </pc:spChg>
        <pc:spChg chg="add del mod">
          <ac:chgData name="Matt Millard" userId="e6a3c85e-2615-41ce-9817-c6f57483c95a" providerId="ADAL" clId="{9C43F668-FA46-5A4B-9273-D3444C4DEBDC}" dt="2021-08-22T10:44:03.996" v="1232" actId="20577"/>
          <ac:spMkLst>
            <pc:docMk/>
            <pc:sldMk cId="1189492963" sldId="357"/>
            <ac:spMk id="26" creationId="{A6C75375-C8EB-4734-93C9-E33AFCA9340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503" y="5818393"/>
            <a:ext cx="1883773"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86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43969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89714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307768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custDataLst>
      <p:tags r:id="rId24"/>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 id="2147483677" r:id="rId2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0.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hyperlink" Target="mailto:matt@purpleasia.com" TargetMode="External"/><Relationship Id="rId4" Type="http://schemas.openxmlformats.org/officeDocument/2006/relationships/hyperlink" Target="mailto:chilan@m-group.com.vn" TargetMode="Externa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2.xml"/><Relationship Id="rId1" Type="http://schemas.openxmlformats.org/officeDocument/2006/relationships/tags" Target="../tags/tag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5.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CF6D791D-3D99-0841-8B29-86AE654EB621}"/>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10" name="Subtitle 9">
            <a:extLst>
              <a:ext uri="{FF2B5EF4-FFF2-40B4-BE49-F238E27FC236}">
                <a16:creationId xmlns:a16="http://schemas.microsoft.com/office/drawing/2014/main" id="{B17D6786-00F6-6047-81A6-5165FC02E54A}"/>
              </a:ext>
            </a:extLst>
          </p:cNvPr>
          <p:cNvSpPr>
            <a:spLocks noGrp="1"/>
          </p:cNvSpPr>
          <p:nvPr>
            <p:ph type="subTitle" idx="1"/>
          </p:nvPr>
        </p:nvSpPr>
        <p:spPr>
          <a:xfrm>
            <a:off x="342900" y="3429000"/>
            <a:ext cx="11506200" cy="465667"/>
          </a:xfrm>
        </p:spPr>
        <p:txBody>
          <a:bodyPr/>
          <a:lstStyle/>
          <a:p>
            <a:r>
              <a:rPr lang="en-US" dirty="0"/>
              <a:t>Rotary Club Saigon International</a:t>
            </a:r>
            <a:br>
              <a:rPr lang="en-US" dirty="0"/>
            </a:br>
            <a:r>
              <a:rPr lang="en-US" dirty="0"/>
              <a:t>Appeal for Emergency Support in Ho Chi Minh City</a:t>
            </a:r>
          </a:p>
        </p:txBody>
      </p:sp>
    </p:spTree>
    <p:custDataLst>
      <p:tags r:id="rId1"/>
    </p:custDataLst>
    <p:extLst>
      <p:ext uri="{BB962C8B-B14F-4D97-AF65-F5344CB8AC3E}">
        <p14:creationId xmlns:p14="http://schemas.microsoft.com/office/powerpoint/2010/main" val="190796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a:xfrm>
            <a:off x="6381346" y="880269"/>
            <a:ext cx="5692121" cy="5671226"/>
          </a:xfrm>
        </p:spPr>
        <p:txBody>
          <a:bodyPr>
            <a:normAutofit/>
          </a:bodyPr>
          <a:lstStyle/>
          <a:p>
            <a:pPr lvl="1"/>
            <a:r>
              <a:rPr lang="en-US" dirty="0"/>
              <a:t>To tackle with the urgent situation in the hospital and try to help lower the mortality rate due to lack of equipment, Rotary Club  Saigon International will raise funds to join forces with Rotary International Club and purchase </a:t>
            </a:r>
            <a:r>
              <a:rPr lang="en-US" b="1" dirty="0"/>
              <a:t>100 oxygen concentrators </a:t>
            </a:r>
            <a:r>
              <a:rPr lang="en-US" dirty="0"/>
              <a:t>to support the field hospitals in Vietnam. </a:t>
            </a:r>
          </a:p>
          <a:p>
            <a:pPr lvl="1"/>
            <a:r>
              <a:rPr lang="en-US" dirty="0"/>
              <a:t>Each Oxygen concentrator costs around USD800 (we have negotiated supply at cost price from local distributors and have compared pricing from 5 different suppliers as well as checking with several senior doctors in field hospitals as to suitability of the chosen units). </a:t>
            </a:r>
          </a:p>
          <a:p>
            <a:pPr lvl="1"/>
            <a:r>
              <a:rPr lang="en-US" dirty="0"/>
              <a:t>Our chosen unit delivers 10L/minute of oxygen at approx. 94% concentration. It is designed to support patients at level2-3 of progression of Covid to increase o2 Saturation in the bloodstream.</a:t>
            </a:r>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a:xfrm>
            <a:off x="381000" y="312738"/>
            <a:ext cx="5562599" cy="1135062"/>
          </a:xfrm>
        </p:spPr>
        <p:txBody>
          <a:bodyPr/>
          <a:lstStyle/>
          <a:p>
            <a:pPr lvl="0"/>
            <a:r>
              <a:rPr lang="en-US" sz="3600" dirty="0"/>
              <a:t>OUR APPEAL FOR HELP</a:t>
            </a:r>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10</a:t>
            </a:fld>
            <a:endParaRPr lang="en-US" dirty="0"/>
          </a:p>
        </p:txBody>
      </p:sp>
      <p:pic>
        <p:nvPicPr>
          <p:cNvPr id="5" name="Picture 4">
            <a:extLst>
              <a:ext uri="{FF2B5EF4-FFF2-40B4-BE49-F238E27FC236}">
                <a16:creationId xmlns:a16="http://schemas.microsoft.com/office/drawing/2014/main" id="{A50227EF-1A03-6E4F-89EB-1BE83D523D23}"/>
              </a:ext>
            </a:extLst>
          </p:cNvPr>
          <p:cNvPicPr>
            <a:picLocks noChangeAspect="1"/>
          </p:cNvPicPr>
          <p:nvPr/>
        </p:nvPicPr>
        <p:blipFill>
          <a:blip r:embed="rId3"/>
          <a:stretch>
            <a:fillRect/>
          </a:stretch>
        </p:blipFill>
        <p:spPr>
          <a:xfrm>
            <a:off x="688848" y="1713959"/>
            <a:ext cx="3996447" cy="4258987"/>
          </a:xfrm>
          <a:prstGeom prst="rect">
            <a:avLst/>
          </a:prstGeom>
        </p:spPr>
      </p:pic>
    </p:spTree>
    <p:custDataLst>
      <p:tags r:id="rId1"/>
    </p:custDataLst>
    <p:extLst>
      <p:ext uri="{BB962C8B-B14F-4D97-AF65-F5344CB8AC3E}">
        <p14:creationId xmlns:p14="http://schemas.microsoft.com/office/powerpoint/2010/main" val="85184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a:xfrm>
            <a:off x="6381346" y="880269"/>
            <a:ext cx="5692121" cy="5671226"/>
          </a:xfrm>
        </p:spPr>
        <p:txBody>
          <a:bodyPr>
            <a:normAutofit lnSpcReduction="10000"/>
          </a:bodyPr>
          <a:lstStyle/>
          <a:p>
            <a:pPr lvl="1"/>
            <a:r>
              <a:rPr lang="en-US" dirty="0"/>
              <a:t>Why Oxygen concentrators?</a:t>
            </a:r>
          </a:p>
          <a:p>
            <a:pPr lvl="1"/>
            <a:r>
              <a:rPr lang="en-US" dirty="0"/>
              <a:t>We spoke to many doctors and asked them what the most pressing need is in their hospitals and field hospitals right now and most identified Oxygen concentrators. </a:t>
            </a:r>
          </a:p>
          <a:p>
            <a:pPr lvl="1"/>
            <a:r>
              <a:rPr lang="en-US" dirty="0"/>
              <a:t>One unit can treat up to 6 patients a day in the early stages of the disease by keeping their blood saturation levels up and reducing the number of patients who will need mechanical ventilation. </a:t>
            </a:r>
          </a:p>
          <a:p>
            <a:pPr lvl="1"/>
            <a:r>
              <a:rPr lang="en-US" dirty="0"/>
              <a:t>These units are mobile, require no systemic change in hospital infrastructure or operations, can be passed on to other facilities or areas as the need arises and are relatively affordable. </a:t>
            </a:r>
          </a:p>
          <a:p>
            <a:pPr lvl="1"/>
            <a:r>
              <a:rPr lang="en-US" dirty="0"/>
              <a:t>We are sourcing units that are already approved for use by the Ministry of Health and our doctors have agreed are fit </a:t>
            </a:r>
            <a:r>
              <a:rPr lang="en-US"/>
              <a:t>for purpose. </a:t>
            </a:r>
            <a:endParaRPr lang="en-US" dirty="0"/>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a:xfrm>
            <a:off x="381000" y="312738"/>
            <a:ext cx="5562599" cy="1135062"/>
          </a:xfrm>
        </p:spPr>
        <p:txBody>
          <a:bodyPr/>
          <a:lstStyle/>
          <a:p>
            <a:pPr lvl="0"/>
            <a:r>
              <a:rPr lang="en-US" sz="3600" dirty="0"/>
              <a:t>OUR APPEAL FOR HELP</a:t>
            </a:r>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11</a:t>
            </a:fld>
            <a:endParaRPr lang="en-US" dirty="0"/>
          </a:p>
        </p:txBody>
      </p:sp>
      <p:pic>
        <p:nvPicPr>
          <p:cNvPr id="5" name="Picture 4">
            <a:extLst>
              <a:ext uri="{FF2B5EF4-FFF2-40B4-BE49-F238E27FC236}">
                <a16:creationId xmlns:a16="http://schemas.microsoft.com/office/drawing/2014/main" id="{A50227EF-1A03-6E4F-89EB-1BE83D523D23}"/>
              </a:ext>
            </a:extLst>
          </p:cNvPr>
          <p:cNvPicPr>
            <a:picLocks noChangeAspect="1"/>
          </p:cNvPicPr>
          <p:nvPr/>
        </p:nvPicPr>
        <p:blipFill>
          <a:blip r:embed="rId3"/>
          <a:stretch>
            <a:fillRect/>
          </a:stretch>
        </p:blipFill>
        <p:spPr>
          <a:xfrm>
            <a:off x="688848" y="1713959"/>
            <a:ext cx="3996447" cy="4258987"/>
          </a:xfrm>
          <a:prstGeom prst="rect">
            <a:avLst/>
          </a:prstGeom>
        </p:spPr>
      </p:pic>
    </p:spTree>
    <p:custDataLst>
      <p:tags r:id="rId1"/>
    </p:custDataLst>
    <p:extLst>
      <p:ext uri="{BB962C8B-B14F-4D97-AF65-F5344CB8AC3E}">
        <p14:creationId xmlns:p14="http://schemas.microsoft.com/office/powerpoint/2010/main" val="11894929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pPr lvl="0"/>
            <a:r>
              <a:rPr lang="en-US" dirty="0"/>
              <a:t>About Our clubs</a:t>
            </a:r>
          </a:p>
        </p:txBody>
      </p:sp>
      <p:sp>
        <p:nvSpPr>
          <p:cNvPr id="3" name="Slide Number Placeholder 2">
            <a:extLst>
              <a:ext uri="{FF2B5EF4-FFF2-40B4-BE49-F238E27FC236}">
                <a16:creationId xmlns:a16="http://schemas.microsoft.com/office/drawing/2014/main" id="{29F1E8A0-6E78-4E03-8B26-96161AB15906}"/>
              </a:ext>
            </a:extLst>
          </p:cNvPr>
          <p:cNvSpPr>
            <a:spLocks noGrp="1"/>
          </p:cNvSpPr>
          <p:nvPr>
            <p:ph type="sldNum" sz="quarter" idx="12"/>
          </p:nvPr>
        </p:nvSpPr>
        <p:spPr/>
        <p:txBody>
          <a:bodyPr/>
          <a:lstStyle/>
          <a:p>
            <a:fld id="{97A94E25-127B-4C48-AF96-44BA7B823777}" type="slidenum">
              <a:rPr lang="en-US" smtClean="0"/>
              <a:pPr/>
              <a:t>12</a:t>
            </a:fld>
            <a:endParaRPr lang="en-US" dirty="0"/>
          </a:p>
        </p:txBody>
      </p:sp>
      <p:pic>
        <p:nvPicPr>
          <p:cNvPr id="7" name="Content Placeholder 6">
            <a:extLst>
              <a:ext uri="{FF2B5EF4-FFF2-40B4-BE49-F238E27FC236}">
                <a16:creationId xmlns:a16="http://schemas.microsoft.com/office/drawing/2014/main" id="{E4A05575-5CB1-224D-9B37-6A80A57A789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64663" y="-288696"/>
            <a:ext cx="5346337" cy="2117436"/>
          </a:xfrm>
        </p:spPr>
      </p:pic>
      <p:sp>
        <p:nvSpPr>
          <p:cNvPr id="9" name="Text Placeholder 25">
            <a:extLst>
              <a:ext uri="{FF2B5EF4-FFF2-40B4-BE49-F238E27FC236}">
                <a16:creationId xmlns:a16="http://schemas.microsoft.com/office/drawing/2014/main" id="{1A93B129-2CF7-9D42-986A-E8F250FFF498}"/>
              </a:ext>
            </a:extLst>
          </p:cNvPr>
          <p:cNvSpPr txBox="1">
            <a:spLocks/>
          </p:cNvSpPr>
          <p:nvPr/>
        </p:nvSpPr>
        <p:spPr>
          <a:xfrm>
            <a:off x="0" y="1828740"/>
            <a:ext cx="12073467" cy="4913690"/>
          </a:xfrm>
          <a:prstGeom prst="rect">
            <a:avLst/>
          </a:prstGeom>
        </p:spPr>
        <p:txBody>
          <a:bodyPr vert="horz" lIns="91440" tIns="45720" rIns="91440" bIns="45720" rtlCol="0" anchor="t">
            <a:normAutofit/>
          </a:bodyPr>
          <a:lstStyle>
            <a:defPPr>
              <a:defRPr lang="en-US"/>
            </a:defPPr>
            <a:lvl1pPr marL="0" algn="r" defTabSz="914400" rtl="0" eaLnBrk="1" latinLnBrk="0" hangingPunct="1">
              <a:defRPr lang="en-US" sz="12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dirty="0"/>
              <a:t>Rotary Club Saigon International was chartered in June 2021. The club was founded by a group of international and Vietnamese entrepreneurs, businesspeople and NGO workers. The club is currently about 20 strong and recruiting new members with an aim to build to 50 or so by the end of 2021. </a:t>
            </a:r>
          </a:p>
          <a:p>
            <a:pPr lvl="1"/>
            <a:endParaRPr lang="en-US" dirty="0"/>
          </a:p>
          <a:p>
            <a:pPr lvl="1"/>
            <a:r>
              <a:rPr lang="en-US" dirty="0"/>
              <a:t>RCSI was chartered just as the current spike in Covid cases began in Vietnam and so far we have already completed 2 projects in the community supporting vulnerable people hit hard by the effects of strict lockdown and the disabled community with the distribution of almost 400 wheelchairs. </a:t>
            </a:r>
          </a:p>
          <a:p>
            <a:pPr lvl="1"/>
            <a:endParaRPr lang="en-US" dirty="0"/>
          </a:p>
          <a:p>
            <a:pPr lvl="1"/>
            <a:r>
              <a:rPr lang="en-US" dirty="0"/>
              <a:t>Also Chartered in June 2021 was Rotary Club Saigon. We are working together on this project and others as well as with Rotary Clubs in our supporting districts in Thailand and China. </a:t>
            </a:r>
          </a:p>
          <a:p>
            <a:pPr lvl="1"/>
            <a:endParaRPr lang="en-US" dirty="0"/>
          </a:p>
          <a:p>
            <a:pPr lvl="1"/>
            <a:endParaRPr lang="en-US" dirty="0"/>
          </a:p>
          <a:p>
            <a:pPr lvl="1"/>
            <a:endParaRPr lang="en-US" dirty="0"/>
          </a:p>
          <a:p>
            <a:pPr lvl="1"/>
            <a:endParaRPr lang="en-US" dirty="0"/>
          </a:p>
          <a:p>
            <a:pPr lvl="1"/>
            <a:endParaRPr lang="en-US" dirty="0"/>
          </a:p>
        </p:txBody>
      </p:sp>
    </p:spTree>
    <p:custDataLst>
      <p:tags r:id="rId1"/>
    </p:custDataLst>
    <p:extLst>
      <p:ext uri="{BB962C8B-B14F-4D97-AF65-F5344CB8AC3E}">
        <p14:creationId xmlns:p14="http://schemas.microsoft.com/office/powerpoint/2010/main" val="156210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F92F68-D23A-48CF-AE1B-4A4487DD283B}"/>
              </a:ext>
            </a:extLst>
          </p:cNvPr>
          <p:cNvSpPr>
            <a:spLocks noGrp="1"/>
          </p:cNvSpPr>
          <p:nvPr>
            <p:ph type="sldNum" sz="quarter" idx="12"/>
          </p:nvPr>
        </p:nvSpPr>
        <p:spPr/>
        <p:txBody>
          <a:bodyPr/>
          <a:lstStyle/>
          <a:p>
            <a:fld id="{97A94E25-127B-4C48-AF96-44BA7B823777}" type="slidenum">
              <a:rPr lang="en-US" smtClean="0"/>
              <a:pPr/>
              <a:t>13</a:t>
            </a:fld>
            <a:endParaRPr lang="en-US" dirty="0"/>
          </a:p>
        </p:txBody>
      </p:sp>
      <p:sp>
        <p:nvSpPr>
          <p:cNvPr id="4" name="Title 4">
            <a:extLst>
              <a:ext uri="{FF2B5EF4-FFF2-40B4-BE49-F238E27FC236}">
                <a16:creationId xmlns:a16="http://schemas.microsoft.com/office/drawing/2014/main" id="{D65BA16D-6524-2049-B851-6900AEAF1468}"/>
              </a:ext>
            </a:extLst>
          </p:cNvPr>
          <p:cNvSpPr txBox="1">
            <a:spLocks/>
          </p:cNvSpPr>
          <p:nvPr/>
        </p:nvSpPr>
        <p:spPr>
          <a:xfrm>
            <a:off x="8687592" y="5722851"/>
            <a:ext cx="3174208" cy="1540042"/>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dirty="0">
                <a:solidFill>
                  <a:schemeClr val="bg1"/>
                </a:solidFill>
              </a:rPr>
              <a:t>Thank You</a:t>
            </a:r>
          </a:p>
        </p:txBody>
      </p:sp>
      <p:pic>
        <p:nvPicPr>
          <p:cNvPr id="5" name="Content Placeholder 6">
            <a:extLst>
              <a:ext uri="{FF2B5EF4-FFF2-40B4-BE49-F238E27FC236}">
                <a16:creationId xmlns:a16="http://schemas.microsoft.com/office/drawing/2014/main" id="{F889CD2D-4FD5-594B-B705-E57152AD7F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4663" y="-288696"/>
            <a:ext cx="5346337" cy="2117436"/>
          </a:xfrm>
          <a:prstGeom prst="rect">
            <a:avLst/>
          </a:prstGeom>
        </p:spPr>
      </p:pic>
      <p:sp>
        <p:nvSpPr>
          <p:cNvPr id="6" name="Title 4">
            <a:extLst>
              <a:ext uri="{FF2B5EF4-FFF2-40B4-BE49-F238E27FC236}">
                <a16:creationId xmlns:a16="http://schemas.microsoft.com/office/drawing/2014/main" id="{B5350F66-CECA-7440-B44D-70D064810725}"/>
              </a:ext>
            </a:extLst>
          </p:cNvPr>
          <p:cNvSpPr txBox="1">
            <a:spLocks/>
          </p:cNvSpPr>
          <p:nvPr/>
        </p:nvSpPr>
        <p:spPr>
          <a:xfrm>
            <a:off x="381000" y="1828739"/>
            <a:ext cx="11430000" cy="3782351"/>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dirty="0">
                <a:solidFill>
                  <a:schemeClr val="bg1"/>
                </a:solidFill>
              </a:rPr>
              <a:t>If you are able to help our emergency fundraiser, please contact:</a:t>
            </a:r>
          </a:p>
          <a:p>
            <a:br>
              <a:rPr lang="en-US" sz="1800" dirty="0">
                <a:solidFill>
                  <a:schemeClr val="bg1"/>
                </a:solidFill>
              </a:rPr>
            </a:br>
            <a:r>
              <a:rPr lang="en-US" sz="1800" dirty="0">
                <a:solidFill>
                  <a:schemeClr val="bg1"/>
                </a:solidFill>
              </a:rPr>
              <a:t>Chi Lan Nguyen – Chair, Projects and Services Committee</a:t>
            </a:r>
            <a:br>
              <a:rPr lang="en-US" sz="1800" dirty="0">
                <a:solidFill>
                  <a:schemeClr val="bg1"/>
                </a:solidFill>
              </a:rPr>
            </a:br>
            <a:r>
              <a:rPr lang="en-US" sz="1800" dirty="0">
                <a:solidFill>
                  <a:schemeClr val="bg1"/>
                </a:solidFill>
                <a:hlinkClick r:id="rId4"/>
              </a:rPr>
              <a:t>chilan@m-group.com.vn</a:t>
            </a:r>
            <a:endParaRPr lang="en-US" sz="1800" dirty="0">
              <a:solidFill>
                <a:schemeClr val="bg1"/>
              </a:solidFill>
            </a:endParaRPr>
          </a:p>
          <a:p>
            <a:r>
              <a:rPr lang="en-US" sz="1800" dirty="0">
                <a:solidFill>
                  <a:schemeClr val="bg1"/>
                </a:solidFill>
              </a:rPr>
              <a:t>(</a:t>
            </a:r>
            <a:r>
              <a:rPr lang="en-US" sz="1800" dirty="0" err="1">
                <a:solidFill>
                  <a:schemeClr val="bg1"/>
                </a:solidFill>
              </a:rPr>
              <a:t>whatsapp</a:t>
            </a:r>
            <a:r>
              <a:rPr lang="en-US" sz="1800" dirty="0">
                <a:solidFill>
                  <a:schemeClr val="bg1"/>
                </a:solidFill>
              </a:rPr>
              <a:t> +84 96 694293)</a:t>
            </a:r>
          </a:p>
          <a:p>
            <a:r>
              <a:rPr lang="en-US" sz="1800" dirty="0">
                <a:solidFill>
                  <a:schemeClr val="bg1"/>
                </a:solidFill>
              </a:rPr>
              <a:t>Or </a:t>
            </a:r>
            <a:br>
              <a:rPr lang="en-US" sz="1800" dirty="0">
                <a:solidFill>
                  <a:schemeClr val="bg1"/>
                </a:solidFill>
              </a:rPr>
            </a:br>
            <a:r>
              <a:rPr lang="en-US" sz="1800" dirty="0">
                <a:solidFill>
                  <a:schemeClr val="bg1"/>
                </a:solidFill>
              </a:rPr>
              <a:t>Matt Millard</a:t>
            </a:r>
            <a:br>
              <a:rPr lang="en-US" sz="1800" dirty="0">
                <a:solidFill>
                  <a:schemeClr val="bg1"/>
                </a:solidFill>
              </a:rPr>
            </a:br>
            <a:r>
              <a:rPr lang="en-US" sz="1800" dirty="0">
                <a:solidFill>
                  <a:schemeClr val="bg1"/>
                </a:solidFill>
                <a:hlinkClick r:id="rId5"/>
              </a:rPr>
              <a:t>matt@purpleasia.com</a:t>
            </a:r>
            <a:endParaRPr lang="en-US" sz="1800" dirty="0">
              <a:solidFill>
                <a:schemeClr val="bg1"/>
              </a:solidFill>
            </a:endParaRPr>
          </a:p>
          <a:p>
            <a:r>
              <a:rPr lang="en-US" sz="1800" dirty="0">
                <a:solidFill>
                  <a:schemeClr val="bg1"/>
                </a:solidFill>
              </a:rPr>
              <a:t>(</a:t>
            </a:r>
            <a:r>
              <a:rPr lang="en-US" sz="1800" dirty="0" err="1">
                <a:solidFill>
                  <a:schemeClr val="bg1"/>
                </a:solidFill>
              </a:rPr>
              <a:t>whatsapp</a:t>
            </a:r>
            <a:r>
              <a:rPr lang="en-US" sz="1800" dirty="0">
                <a:solidFill>
                  <a:schemeClr val="bg1"/>
                </a:solidFill>
              </a:rPr>
              <a:t> +84 90 30 29898)</a:t>
            </a:r>
          </a:p>
        </p:txBody>
      </p:sp>
    </p:spTree>
    <p:custDataLst>
      <p:tags r:id="rId1"/>
    </p:custDataLst>
    <p:extLst>
      <p:ext uri="{BB962C8B-B14F-4D97-AF65-F5344CB8AC3E}">
        <p14:creationId xmlns:p14="http://schemas.microsoft.com/office/powerpoint/2010/main" val="283331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9">
            <a:extLst>
              <a:ext uri="{FF2B5EF4-FFF2-40B4-BE49-F238E27FC236}">
                <a16:creationId xmlns:a16="http://schemas.microsoft.com/office/drawing/2014/main" id="{C2F1333F-D385-5842-ACC5-86BCCF874108}"/>
              </a:ext>
            </a:extLst>
          </p:cNvPr>
          <p:cNvSpPr txBox="1">
            <a:spLocks/>
          </p:cNvSpPr>
          <p:nvPr/>
        </p:nvSpPr>
        <p:spPr>
          <a:xfrm>
            <a:off x="0" y="0"/>
            <a:ext cx="12192000" cy="6858000"/>
          </a:xfrm>
          <a:prstGeom prst="rect">
            <a:avLst/>
          </a:prstGeom>
          <a:solidFill>
            <a:srgbClr val="01B4E7"/>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3" name="TextBox 2">
            <a:extLst>
              <a:ext uri="{FF2B5EF4-FFF2-40B4-BE49-F238E27FC236}">
                <a16:creationId xmlns:a16="http://schemas.microsoft.com/office/drawing/2014/main" id="{814C5BD3-3B8F-7E4C-9BB6-94F638B2DC93}"/>
              </a:ext>
            </a:extLst>
          </p:cNvPr>
          <p:cNvSpPr txBox="1"/>
          <p:nvPr/>
        </p:nvSpPr>
        <p:spPr>
          <a:xfrm>
            <a:off x="652455" y="1747673"/>
            <a:ext cx="11109617" cy="3416320"/>
          </a:xfrm>
          <a:prstGeom prst="rect">
            <a:avLst/>
          </a:prstGeom>
          <a:noFill/>
        </p:spPr>
        <p:txBody>
          <a:bodyPr wrap="square" rtlCol="0">
            <a:spAutoFit/>
          </a:bodyPr>
          <a:lstStyle/>
          <a:p>
            <a:r>
              <a:rPr lang="en-US" sz="5400" b="1" dirty="0">
                <a:solidFill>
                  <a:schemeClr val="bg1"/>
                </a:solidFill>
                <a:latin typeface="Arial" panose="020B0604020202020204" pitchFamily="34" charset="0"/>
                <a:cs typeface="Arial" panose="020B0604020202020204" pitchFamily="34" charset="0"/>
              </a:rPr>
              <a:t>Hospitals across Ho Chi Minh City are struggling to treat COVID-19 patients due to a severe shortage of equipment</a:t>
            </a:r>
          </a:p>
        </p:txBody>
      </p:sp>
    </p:spTree>
    <p:custDataLst>
      <p:tags r:id="rId1"/>
    </p:custDataLst>
    <p:extLst>
      <p:ext uri="{BB962C8B-B14F-4D97-AF65-F5344CB8AC3E}">
        <p14:creationId xmlns:p14="http://schemas.microsoft.com/office/powerpoint/2010/main" val="259378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9019CE-7823-634D-9A7A-1291BDB575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392" y="382081"/>
            <a:ext cx="5098780" cy="3391548"/>
          </a:xfrm>
          <a:prstGeom prst="rect">
            <a:avLst/>
          </a:prstGeom>
        </p:spPr>
      </p:pic>
      <p:pic>
        <p:nvPicPr>
          <p:cNvPr id="5" name="Picture 4">
            <a:extLst>
              <a:ext uri="{FF2B5EF4-FFF2-40B4-BE49-F238E27FC236}">
                <a16:creationId xmlns:a16="http://schemas.microsoft.com/office/drawing/2014/main" id="{121083B7-9EDF-2E41-A720-2A50A75835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82081"/>
            <a:ext cx="5651500" cy="3378200"/>
          </a:xfrm>
          <a:prstGeom prst="rect">
            <a:avLst/>
          </a:prstGeom>
        </p:spPr>
      </p:pic>
      <p:sp>
        <p:nvSpPr>
          <p:cNvPr id="4" name="Text Placeholder 25">
            <a:extLst>
              <a:ext uri="{FF2B5EF4-FFF2-40B4-BE49-F238E27FC236}">
                <a16:creationId xmlns:a16="http://schemas.microsoft.com/office/drawing/2014/main" id="{E05219DA-45CE-7E4E-968B-F0014240556E}"/>
              </a:ext>
            </a:extLst>
          </p:cNvPr>
          <p:cNvSpPr txBox="1">
            <a:spLocks/>
          </p:cNvSpPr>
          <p:nvPr/>
        </p:nvSpPr>
        <p:spPr>
          <a:xfrm>
            <a:off x="0" y="4107726"/>
            <a:ext cx="11762509" cy="185533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000" dirty="0"/>
              <a:t>Field hospitals have opened across the city, and will open in </a:t>
            </a:r>
            <a:r>
              <a:rPr lang="en-US" sz="2000" dirty="0" err="1"/>
              <a:t>neighbouring</a:t>
            </a:r>
            <a:r>
              <a:rPr lang="en-US" sz="2000" dirty="0"/>
              <a:t> provinces as the need arises. Our club have conducted in-depth assessments with frontline doctors and administrators to see what the most urgent needs are. </a:t>
            </a:r>
          </a:p>
        </p:txBody>
      </p:sp>
    </p:spTree>
    <p:extLst>
      <p:ext uri="{BB962C8B-B14F-4D97-AF65-F5344CB8AC3E}">
        <p14:creationId xmlns:p14="http://schemas.microsoft.com/office/powerpoint/2010/main" val="412118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5">
            <a:extLst>
              <a:ext uri="{FF2B5EF4-FFF2-40B4-BE49-F238E27FC236}">
                <a16:creationId xmlns:a16="http://schemas.microsoft.com/office/drawing/2014/main" id="{C04F47A6-E078-2E46-927E-14BB2618831A}"/>
              </a:ext>
            </a:extLst>
          </p:cNvPr>
          <p:cNvSpPr txBox="1">
            <a:spLocks/>
          </p:cNvSpPr>
          <p:nvPr/>
        </p:nvSpPr>
        <p:spPr>
          <a:xfrm>
            <a:off x="96982" y="5002670"/>
            <a:ext cx="11762509" cy="185533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000" dirty="0"/>
              <a:t>Vietnam largely avoided outbreaks of Covid 19 for many months, and was recognized as a leader in implementing aggressive track-and-trace policies and quarantine to control the spread of the virus.  </a:t>
            </a:r>
          </a:p>
          <a:p>
            <a:pPr lvl="1"/>
            <a:r>
              <a:rPr lang="en-US" sz="2000" dirty="0"/>
              <a:t>As this graph illustrates, infections have grown exponentially since the end of June 2021 and as a result hospitalizations have risen sharply to the point where there is immense pressure the healthcare system. </a:t>
            </a:r>
          </a:p>
        </p:txBody>
      </p:sp>
      <p:pic>
        <p:nvPicPr>
          <p:cNvPr id="3" name="Picture 2">
            <a:extLst>
              <a:ext uri="{FF2B5EF4-FFF2-40B4-BE49-F238E27FC236}">
                <a16:creationId xmlns:a16="http://schemas.microsoft.com/office/drawing/2014/main" id="{82045DA6-637C-CE42-AF03-31A2F8BD3B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3132" y="72487"/>
            <a:ext cx="5976025" cy="4554109"/>
          </a:xfrm>
          <a:prstGeom prst="rect">
            <a:avLst/>
          </a:prstGeom>
        </p:spPr>
      </p:pic>
      <p:pic>
        <p:nvPicPr>
          <p:cNvPr id="6" name="Picture 5">
            <a:extLst>
              <a:ext uri="{FF2B5EF4-FFF2-40B4-BE49-F238E27FC236}">
                <a16:creationId xmlns:a16="http://schemas.microsoft.com/office/drawing/2014/main" id="{2AA82FC3-4DBD-024C-A131-5AFF3EED41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2962" y="488713"/>
            <a:ext cx="4005633" cy="4546393"/>
          </a:xfrm>
          <a:prstGeom prst="rect">
            <a:avLst/>
          </a:prstGeom>
        </p:spPr>
      </p:pic>
    </p:spTree>
    <p:custDataLst>
      <p:tags r:id="rId1"/>
    </p:custDataLst>
    <p:extLst>
      <p:ext uri="{BB962C8B-B14F-4D97-AF65-F5344CB8AC3E}">
        <p14:creationId xmlns:p14="http://schemas.microsoft.com/office/powerpoint/2010/main" val="251198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52243" y="593558"/>
            <a:ext cx="5387565" cy="369332"/>
          </a:xfrm>
          <a:prstGeom prst="rect">
            <a:avLst/>
          </a:prstGeom>
          <a:noFill/>
        </p:spPr>
        <p:txBody>
          <a:bodyPr wrap="none" rtlCol="0">
            <a:spAutoFit/>
          </a:bodyPr>
          <a:lstStyle/>
          <a:p>
            <a:r>
              <a:rPr lang="en-US" dirty="0"/>
              <a:t>DAILY COVID MORTALITY REPORT IN VIETNAM</a:t>
            </a:r>
          </a:p>
        </p:txBody>
      </p:sp>
      <p:pic>
        <p:nvPicPr>
          <p:cNvPr id="7" name="Picture 6">
            <a:extLst>
              <a:ext uri="{FF2B5EF4-FFF2-40B4-BE49-F238E27FC236}">
                <a16:creationId xmlns:a16="http://schemas.microsoft.com/office/drawing/2014/main" id="{75FB08F4-23A6-3544-B895-850B6CEAB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250" y="0"/>
            <a:ext cx="9715500" cy="6858000"/>
          </a:xfrm>
          <a:prstGeom prst="rect">
            <a:avLst/>
          </a:prstGeom>
        </p:spPr>
      </p:pic>
    </p:spTree>
    <p:extLst>
      <p:ext uri="{BB962C8B-B14F-4D97-AF65-F5344CB8AC3E}">
        <p14:creationId xmlns:p14="http://schemas.microsoft.com/office/powerpoint/2010/main" val="1731673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1250" y="802106"/>
            <a:ext cx="8771697" cy="400110"/>
          </a:xfrm>
          <a:prstGeom prst="rect">
            <a:avLst/>
          </a:prstGeom>
          <a:noFill/>
        </p:spPr>
        <p:txBody>
          <a:bodyPr wrap="none" rtlCol="0">
            <a:spAutoFit/>
          </a:bodyPr>
          <a:lstStyle/>
          <a:p>
            <a:r>
              <a:rPr lang="en-US" sz="2000" dirty="0"/>
              <a:t>COVID HAS BECOME ONE OF THE TOP MORTAL CAUSES IN VIETNAM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566" y="1689768"/>
            <a:ext cx="10058400" cy="3042157"/>
          </a:xfrm>
          <a:prstGeom prst="rect">
            <a:avLst/>
          </a:prstGeom>
        </p:spPr>
      </p:pic>
      <p:sp>
        <p:nvSpPr>
          <p:cNvPr id="5" name="TextBox 4"/>
          <p:cNvSpPr txBox="1"/>
          <p:nvPr/>
        </p:nvSpPr>
        <p:spPr>
          <a:xfrm>
            <a:off x="1897713" y="4731925"/>
            <a:ext cx="749234" cy="276999"/>
          </a:xfrm>
          <a:prstGeom prst="rect">
            <a:avLst/>
          </a:prstGeom>
          <a:noFill/>
        </p:spPr>
        <p:txBody>
          <a:bodyPr wrap="square" rtlCol="0">
            <a:spAutoFit/>
          </a:bodyPr>
          <a:lstStyle/>
          <a:p>
            <a:r>
              <a:rPr lang="en-US" sz="1200"/>
              <a:t>Stroke</a:t>
            </a:r>
          </a:p>
        </p:txBody>
      </p:sp>
      <p:sp>
        <p:nvSpPr>
          <p:cNvPr id="6" name="Rectangle 5"/>
          <p:cNvSpPr/>
          <p:nvPr/>
        </p:nvSpPr>
        <p:spPr>
          <a:xfrm>
            <a:off x="2646947" y="4731925"/>
            <a:ext cx="925253" cy="461665"/>
          </a:xfrm>
          <a:prstGeom prst="rect">
            <a:avLst/>
          </a:prstGeom>
        </p:spPr>
        <p:txBody>
          <a:bodyPr wrap="none">
            <a:spAutoFit/>
          </a:bodyPr>
          <a:lstStyle/>
          <a:p>
            <a:r>
              <a:rPr lang="en-US" sz="1200" dirty="0"/>
              <a:t>Myocardial</a:t>
            </a:r>
          </a:p>
          <a:p>
            <a:r>
              <a:rPr lang="en-US" sz="1200" dirty="0"/>
              <a:t>infarction</a:t>
            </a:r>
          </a:p>
        </p:txBody>
      </p:sp>
      <p:sp>
        <p:nvSpPr>
          <p:cNvPr id="8" name="TextBox 7"/>
          <p:cNvSpPr txBox="1"/>
          <p:nvPr/>
        </p:nvSpPr>
        <p:spPr>
          <a:xfrm>
            <a:off x="3575058" y="4731925"/>
            <a:ext cx="671979" cy="276999"/>
          </a:xfrm>
          <a:prstGeom prst="rect">
            <a:avLst/>
          </a:prstGeom>
          <a:noFill/>
        </p:spPr>
        <p:txBody>
          <a:bodyPr wrap="none" rtlCol="0">
            <a:spAutoFit/>
          </a:bodyPr>
          <a:lstStyle/>
          <a:p>
            <a:r>
              <a:rPr lang="en-US" sz="1200"/>
              <a:t>COVID</a:t>
            </a:r>
            <a:endParaRPr lang="en-US" sz="1200" dirty="0"/>
          </a:p>
        </p:txBody>
      </p:sp>
      <p:sp>
        <p:nvSpPr>
          <p:cNvPr id="9" name="TextBox 8"/>
          <p:cNvSpPr txBox="1"/>
          <p:nvPr/>
        </p:nvSpPr>
        <p:spPr>
          <a:xfrm>
            <a:off x="4321434" y="4715254"/>
            <a:ext cx="942887" cy="830997"/>
          </a:xfrm>
          <a:prstGeom prst="rect">
            <a:avLst/>
          </a:prstGeom>
          <a:noFill/>
        </p:spPr>
        <p:txBody>
          <a:bodyPr wrap="none" rtlCol="0">
            <a:spAutoFit/>
          </a:bodyPr>
          <a:lstStyle/>
          <a:p>
            <a:r>
              <a:rPr lang="en-US" sz="1200" dirty="0"/>
              <a:t>Chronic </a:t>
            </a:r>
          </a:p>
          <a:p>
            <a:r>
              <a:rPr lang="en-US" sz="1200" dirty="0"/>
              <a:t>obstructive</a:t>
            </a:r>
          </a:p>
          <a:p>
            <a:r>
              <a:rPr lang="en-US" sz="1200" dirty="0"/>
              <a:t>pulmonary </a:t>
            </a:r>
          </a:p>
          <a:p>
            <a:r>
              <a:rPr lang="en-US" sz="1200" dirty="0"/>
              <a:t>disease</a:t>
            </a:r>
          </a:p>
        </p:txBody>
      </p:sp>
      <p:sp>
        <p:nvSpPr>
          <p:cNvPr id="10" name="TextBox 9"/>
          <p:cNvSpPr txBox="1"/>
          <p:nvPr/>
        </p:nvSpPr>
        <p:spPr>
          <a:xfrm>
            <a:off x="5107648" y="4639592"/>
            <a:ext cx="853119" cy="369332"/>
          </a:xfrm>
          <a:prstGeom prst="rect">
            <a:avLst/>
          </a:prstGeom>
          <a:noFill/>
        </p:spPr>
        <p:txBody>
          <a:bodyPr wrap="none" rtlCol="0">
            <a:spAutoFit/>
          </a:bodyPr>
          <a:lstStyle/>
          <a:p>
            <a:r>
              <a:rPr lang="en-US" sz="1200"/>
              <a:t>Diabetes</a:t>
            </a:r>
            <a:r>
              <a:rPr lang="en-US"/>
              <a:t> </a:t>
            </a:r>
            <a:endParaRPr lang="en-US" dirty="0"/>
          </a:p>
        </p:txBody>
      </p:sp>
      <p:sp>
        <p:nvSpPr>
          <p:cNvPr id="11" name="TextBox 10"/>
          <p:cNvSpPr txBox="1"/>
          <p:nvPr/>
        </p:nvSpPr>
        <p:spPr>
          <a:xfrm>
            <a:off x="5960767" y="4731925"/>
            <a:ext cx="832279" cy="461665"/>
          </a:xfrm>
          <a:prstGeom prst="rect">
            <a:avLst/>
          </a:prstGeom>
          <a:noFill/>
        </p:spPr>
        <p:txBody>
          <a:bodyPr wrap="none" rtlCol="0">
            <a:spAutoFit/>
          </a:bodyPr>
          <a:lstStyle/>
          <a:p>
            <a:r>
              <a:rPr lang="en-US" sz="1200"/>
              <a:t>Traffic </a:t>
            </a:r>
          </a:p>
          <a:p>
            <a:r>
              <a:rPr lang="en-US" sz="1200" dirty="0"/>
              <a:t>accidents</a:t>
            </a:r>
          </a:p>
        </p:txBody>
      </p:sp>
      <p:sp>
        <p:nvSpPr>
          <p:cNvPr id="12" name="TextBox 11"/>
          <p:cNvSpPr txBox="1"/>
          <p:nvPr/>
        </p:nvSpPr>
        <p:spPr>
          <a:xfrm>
            <a:off x="6694068" y="4731925"/>
            <a:ext cx="1003801" cy="461665"/>
          </a:xfrm>
          <a:prstGeom prst="rect">
            <a:avLst/>
          </a:prstGeom>
          <a:noFill/>
        </p:spPr>
        <p:txBody>
          <a:bodyPr wrap="none" rtlCol="0">
            <a:spAutoFit/>
          </a:bodyPr>
          <a:lstStyle/>
          <a:p>
            <a:r>
              <a:rPr lang="en-US" sz="1200" dirty="0"/>
              <a:t>Alzheimer </a:t>
            </a:r>
          </a:p>
          <a:p>
            <a:r>
              <a:rPr lang="en-US" sz="1200" dirty="0"/>
              <a:t>&amp; dementia </a:t>
            </a:r>
          </a:p>
        </p:txBody>
      </p:sp>
      <p:sp>
        <p:nvSpPr>
          <p:cNvPr id="13" name="TextBox 12"/>
          <p:cNvSpPr txBox="1"/>
          <p:nvPr/>
        </p:nvSpPr>
        <p:spPr>
          <a:xfrm>
            <a:off x="7526347" y="4730800"/>
            <a:ext cx="1098378" cy="461665"/>
          </a:xfrm>
          <a:prstGeom prst="rect">
            <a:avLst/>
          </a:prstGeom>
          <a:noFill/>
        </p:spPr>
        <p:txBody>
          <a:bodyPr wrap="none" rtlCol="0">
            <a:spAutoFit/>
          </a:bodyPr>
          <a:lstStyle/>
          <a:p>
            <a:r>
              <a:rPr lang="en-US" sz="1200" dirty="0"/>
              <a:t>Respiratory </a:t>
            </a:r>
          </a:p>
          <a:p>
            <a:r>
              <a:rPr lang="en-US" sz="1200" dirty="0"/>
              <a:t>tract infection</a:t>
            </a:r>
          </a:p>
        </p:txBody>
      </p:sp>
      <p:sp>
        <p:nvSpPr>
          <p:cNvPr id="14" name="TextBox 13"/>
          <p:cNvSpPr txBox="1"/>
          <p:nvPr/>
        </p:nvSpPr>
        <p:spPr>
          <a:xfrm>
            <a:off x="8464503" y="4730800"/>
            <a:ext cx="712054" cy="461665"/>
          </a:xfrm>
          <a:prstGeom prst="rect">
            <a:avLst/>
          </a:prstGeom>
          <a:noFill/>
        </p:spPr>
        <p:txBody>
          <a:bodyPr wrap="none" rtlCol="0">
            <a:spAutoFit/>
          </a:bodyPr>
          <a:lstStyle/>
          <a:p>
            <a:r>
              <a:rPr lang="en-US" sz="1200"/>
              <a:t>Kidney </a:t>
            </a:r>
          </a:p>
          <a:p>
            <a:r>
              <a:rPr lang="en-US" sz="1200" dirty="0"/>
              <a:t>disease</a:t>
            </a:r>
          </a:p>
        </p:txBody>
      </p:sp>
      <p:sp>
        <p:nvSpPr>
          <p:cNvPr id="15" name="TextBox 14"/>
          <p:cNvSpPr txBox="1"/>
          <p:nvPr/>
        </p:nvSpPr>
        <p:spPr>
          <a:xfrm>
            <a:off x="9127845" y="4731925"/>
            <a:ext cx="1019831" cy="276999"/>
          </a:xfrm>
          <a:prstGeom prst="rect">
            <a:avLst/>
          </a:prstGeom>
          <a:noFill/>
        </p:spPr>
        <p:txBody>
          <a:bodyPr wrap="none" rtlCol="0">
            <a:spAutoFit/>
          </a:bodyPr>
          <a:lstStyle/>
          <a:p>
            <a:r>
              <a:rPr lang="en-US" sz="1200"/>
              <a:t>Liver cancer</a:t>
            </a:r>
          </a:p>
        </p:txBody>
      </p:sp>
      <p:sp>
        <p:nvSpPr>
          <p:cNvPr id="16" name="TextBox 15"/>
          <p:cNvSpPr txBox="1"/>
          <p:nvPr/>
        </p:nvSpPr>
        <p:spPr>
          <a:xfrm>
            <a:off x="10111666" y="4731925"/>
            <a:ext cx="788999" cy="276999"/>
          </a:xfrm>
          <a:prstGeom prst="rect">
            <a:avLst/>
          </a:prstGeom>
          <a:noFill/>
        </p:spPr>
        <p:txBody>
          <a:bodyPr wrap="none" rtlCol="0">
            <a:spAutoFit/>
          </a:bodyPr>
          <a:lstStyle/>
          <a:p>
            <a:r>
              <a:rPr lang="en-US" sz="1200"/>
              <a:t>Cirrhosis</a:t>
            </a:r>
          </a:p>
        </p:txBody>
      </p:sp>
      <p:sp>
        <p:nvSpPr>
          <p:cNvPr id="17" name="TextBox 16"/>
          <p:cNvSpPr txBox="1"/>
          <p:nvPr/>
        </p:nvSpPr>
        <p:spPr>
          <a:xfrm>
            <a:off x="1199566" y="5983705"/>
            <a:ext cx="4442242" cy="369332"/>
          </a:xfrm>
          <a:prstGeom prst="rect">
            <a:avLst/>
          </a:prstGeom>
          <a:noFill/>
        </p:spPr>
        <p:txBody>
          <a:bodyPr wrap="none" rtlCol="0">
            <a:spAutoFit/>
          </a:bodyPr>
          <a:lstStyle/>
          <a:p>
            <a:r>
              <a:rPr lang="en-US" dirty="0"/>
              <a:t>*National Death Report from 7/7-7/8/2021</a:t>
            </a:r>
          </a:p>
        </p:txBody>
      </p:sp>
    </p:spTree>
    <p:extLst>
      <p:ext uri="{BB962C8B-B14F-4D97-AF65-F5344CB8AC3E}">
        <p14:creationId xmlns:p14="http://schemas.microsoft.com/office/powerpoint/2010/main" val="920345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0316" y="128337"/>
            <a:ext cx="5481437" cy="369332"/>
          </a:xfrm>
          <a:prstGeom prst="rect">
            <a:avLst/>
          </a:prstGeom>
          <a:noFill/>
        </p:spPr>
        <p:txBody>
          <a:bodyPr wrap="none" rtlCol="0">
            <a:spAutoFit/>
          </a:bodyPr>
          <a:lstStyle/>
          <a:p>
            <a:r>
              <a:rPr lang="en-US" dirty="0"/>
              <a:t>MORTALITY RATE OF COVID IN THE HOSPITALS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26" y="794266"/>
            <a:ext cx="10058400" cy="5635557"/>
          </a:xfrm>
          <a:prstGeom prst="rect">
            <a:avLst/>
          </a:prstGeom>
        </p:spPr>
      </p:pic>
    </p:spTree>
    <p:extLst>
      <p:ext uri="{BB962C8B-B14F-4D97-AF65-F5344CB8AC3E}">
        <p14:creationId xmlns:p14="http://schemas.microsoft.com/office/powerpoint/2010/main" val="1307026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060" y="1049020"/>
            <a:ext cx="10058400" cy="4545309"/>
          </a:xfrm>
          <a:prstGeom prst="rect">
            <a:avLst/>
          </a:prstGeom>
        </p:spPr>
      </p:pic>
      <p:sp>
        <p:nvSpPr>
          <p:cNvPr id="3" name="TextBox 2"/>
          <p:cNvSpPr txBox="1"/>
          <p:nvPr/>
        </p:nvSpPr>
        <p:spPr>
          <a:xfrm>
            <a:off x="2232803" y="548640"/>
            <a:ext cx="8584914" cy="369332"/>
          </a:xfrm>
          <a:prstGeom prst="rect">
            <a:avLst/>
          </a:prstGeom>
          <a:noFill/>
        </p:spPr>
        <p:txBody>
          <a:bodyPr wrap="none" rtlCol="0">
            <a:spAutoFit/>
          </a:bodyPr>
          <a:lstStyle/>
          <a:p>
            <a:r>
              <a:rPr lang="en-US" dirty="0"/>
              <a:t>MORE THAN 1/3 OF COVID PATIENTS DIE AFTER 2 DAYS IN THE HOSPITAL</a:t>
            </a:r>
          </a:p>
        </p:txBody>
      </p:sp>
      <p:sp>
        <p:nvSpPr>
          <p:cNvPr id="4" name="TextBox 3"/>
          <p:cNvSpPr txBox="1"/>
          <p:nvPr/>
        </p:nvSpPr>
        <p:spPr>
          <a:xfrm>
            <a:off x="4882896" y="5943600"/>
            <a:ext cx="2435282" cy="369332"/>
          </a:xfrm>
          <a:prstGeom prst="rect">
            <a:avLst/>
          </a:prstGeom>
          <a:noFill/>
        </p:spPr>
        <p:txBody>
          <a:bodyPr wrap="none" rtlCol="0">
            <a:spAutoFit/>
          </a:bodyPr>
          <a:lstStyle/>
          <a:p>
            <a:r>
              <a:rPr lang="en-US" dirty="0"/>
              <a:t>n = day in the hospital</a:t>
            </a:r>
          </a:p>
        </p:txBody>
      </p:sp>
    </p:spTree>
    <p:extLst>
      <p:ext uri="{BB962C8B-B14F-4D97-AF65-F5344CB8AC3E}">
        <p14:creationId xmlns:p14="http://schemas.microsoft.com/office/powerpoint/2010/main" val="448787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A6CD09-CD26-D047-974D-11A04D762DAB}"/>
              </a:ext>
            </a:extLst>
          </p:cNvPr>
          <p:cNvSpPr>
            <a:spLocks noGrp="1"/>
          </p:cNvSpPr>
          <p:nvPr>
            <p:ph type="body" sz="quarter" idx="16"/>
          </p:nvPr>
        </p:nvSpPr>
        <p:spPr/>
        <p:txBody>
          <a:bodyPr/>
          <a:lstStyle/>
          <a:p>
            <a:endParaRPr lang="en-US" dirty="0"/>
          </a:p>
        </p:txBody>
      </p:sp>
      <p:sp>
        <p:nvSpPr>
          <p:cNvPr id="4" name="Text Placeholder 3">
            <a:extLst>
              <a:ext uri="{FF2B5EF4-FFF2-40B4-BE49-F238E27FC236}">
                <a16:creationId xmlns:a16="http://schemas.microsoft.com/office/drawing/2014/main" id="{34B8249F-FCC6-9F43-B1FB-6B693FBA744E}"/>
              </a:ext>
            </a:extLst>
          </p:cNvPr>
          <p:cNvSpPr>
            <a:spLocks noGrp="1"/>
          </p:cNvSpPr>
          <p:nvPr>
            <p:ph type="body" sz="quarter" idx="14"/>
          </p:nvPr>
        </p:nvSpPr>
        <p:spPr>
          <a:xfrm>
            <a:off x="6553199" y="115570"/>
            <a:ext cx="4978400" cy="1135062"/>
          </a:xfrm>
        </p:spPr>
        <p:txBody>
          <a:bodyPr/>
          <a:lstStyle/>
          <a:p>
            <a:r>
              <a:rPr lang="en-US" sz="3200" dirty="0"/>
              <a:t>Many hospitals are short of equipment</a:t>
            </a:r>
          </a:p>
        </p:txBody>
      </p:sp>
      <p:sp>
        <p:nvSpPr>
          <p:cNvPr id="5" name="Subtitle 4">
            <a:extLst>
              <a:ext uri="{FF2B5EF4-FFF2-40B4-BE49-F238E27FC236}">
                <a16:creationId xmlns:a16="http://schemas.microsoft.com/office/drawing/2014/main" id="{01B86A2B-7E48-BF4A-8415-534B478A8E2A}"/>
              </a:ext>
            </a:extLst>
          </p:cNvPr>
          <p:cNvSpPr>
            <a:spLocks noGrp="1"/>
          </p:cNvSpPr>
          <p:nvPr>
            <p:ph type="subTitle" idx="1"/>
          </p:nvPr>
        </p:nvSpPr>
        <p:spPr>
          <a:xfrm>
            <a:off x="6414656" y="1366201"/>
            <a:ext cx="5443516" cy="5256271"/>
          </a:xfrm>
        </p:spPr>
        <p:txBody>
          <a:bodyPr>
            <a:normAutofit/>
          </a:bodyPr>
          <a:lstStyle/>
          <a:p>
            <a:r>
              <a:rPr lang="en-US" dirty="0"/>
              <a:t>As an example, The COVID-19 Resuscitation Hospital in Thu Duc City</a:t>
            </a:r>
            <a:r>
              <a:rPr lang="x-none" sz="1800" dirty="0"/>
              <a:t> has issued an appeal for: </a:t>
            </a:r>
            <a:br>
              <a:rPr lang="x-none" sz="1800" dirty="0"/>
            </a:br>
            <a:br>
              <a:rPr lang="x-none" sz="1800" dirty="0"/>
            </a:br>
            <a:r>
              <a:rPr lang="en-US" sz="1400" dirty="0"/>
              <a:t>10 portable X-ray machines</a:t>
            </a:r>
          </a:p>
          <a:p>
            <a:r>
              <a:rPr lang="en-US" sz="1400" dirty="0"/>
              <a:t>5 bedside ultrasound machines</a:t>
            </a:r>
          </a:p>
          <a:p>
            <a:r>
              <a:rPr lang="en-US" sz="1400" dirty="0"/>
              <a:t>5 echocardiogram machines</a:t>
            </a:r>
          </a:p>
          <a:p>
            <a:r>
              <a:rPr lang="en-US" sz="1400" dirty="0"/>
              <a:t>10 arterial blood gas machines</a:t>
            </a:r>
          </a:p>
          <a:p>
            <a:r>
              <a:rPr lang="en-US" sz="1400" dirty="0"/>
              <a:t>30 CRT dialysis machines</a:t>
            </a:r>
          </a:p>
          <a:p>
            <a:r>
              <a:rPr lang="en-US" sz="1400" dirty="0"/>
              <a:t>50 non-compressed air high-function ventilators </a:t>
            </a:r>
          </a:p>
          <a:p>
            <a:r>
              <a:rPr lang="en-US" sz="1400" dirty="0"/>
              <a:t>200 high flow oxygen ventilators (HFNC)</a:t>
            </a:r>
            <a:r>
              <a:rPr lang="x-none" sz="1400" dirty="0"/>
              <a:t> </a:t>
            </a:r>
          </a:p>
          <a:p>
            <a:r>
              <a:rPr lang="x-none" sz="1400" dirty="0"/>
              <a:t>Similar requests for support are echoed in hospitals across the country, but particularly in Ho Chi Minh City, which is the epicentre of the current outbreak</a:t>
            </a:r>
            <a:r>
              <a:rPr lang="x-none" sz="1200" dirty="0"/>
              <a:t>. </a:t>
            </a:r>
          </a:p>
          <a:p>
            <a:r>
              <a:rPr lang="en-US" sz="1400" b="1" i="1" dirty="0"/>
              <a:t>The number of people requiring mechanical ventilation has doubled in the past ten days, from more than 700 people (July 28) to more than 1,300 people (August 5).</a:t>
            </a:r>
            <a:endParaRPr lang="x-none" sz="1400" b="1" i="1" dirty="0"/>
          </a:p>
        </p:txBody>
      </p:sp>
      <p:sp>
        <p:nvSpPr>
          <p:cNvPr id="6" name="Slide Number Placeholder 5">
            <a:extLst>
              <a:ext uri="{FF2B5EF4-FFF2-40B4-BE49-F238E27FC236}">
                <a16:creationId xmlns:a16="http://schemas.microsoft.com/office/drawing/2014/main" id="{80DB3D41-48FF-074E-BE1D-376D892E3360}"/>
              </a:ext>
            </a:extLst>
          </p:cNvPr>
          <p:cNvSpPr>
            <a:spLocks noGrp="1"/>
          </p:cNvSpPr>
          <p:nvPr>
            <p:ph type="sldNum" sz="quarter" idx="12"/>
          </p:nvPr>
        </p:nvSpPr>
        <p:spPr/>
        <p:txBody>
          <a:bodyPr/>
          <a:lstStyle/>
          <a:p>
            <a:fld id="{97A94E25-127B-4C48-AF96-44BA7B823777}" type="slidenum">
              <a:rPr lang="en-US" smtClean="0"/>
              <a:pPr/>
              <a:t>9</a:t>
            </a:fld>
            <a:endParaRPr lang="en-US" dirty="0"/>
          </a:p>
        </p:txBody>
      </p:sp>
      <p:pic>
        <p:nvPicPr>
          <p:cNvPr id="7" name="Picture 6">
            <a:extLst>
              <a:ext uri="{FF2B5EF4-FFF2-40B4-BE49-F238E27FC236}">
                <a16:creationId xmlns:a16="http://schemas.microsoft.com/office/drawing/2014/main" id="{A240BE6E-0CE6-6E43-A17F-58FF85B37503}"/>
              </a:ext>
            </a:extLst>
          </p:cNvPr>
          <p:cNvPicPr>
            <a:picLocks noChangeAspect="1"/>
          </p:cNvPicPr>
          <p:nvPr/>
        </p:nvPicPr>
        <p:blipFill rotWithShape="1">
          <a:blip r:embed="rId3">
            <a:extLst>
              <a:ext uri="{28A0092B-C50C-407E-A947-70E740481C1C}">
                <a14:useLocalDpi xmlns:a14="http://schemas.microsoft.com/office/drawing/2010/main" val="0"/>
              </a:ext>
            </a:extLst>
          </a:blip>
          <a:srcRect l="18654" t="-1233" r="10969" b="1233"/>
          <a:stretch/>
        </p:blipFill>
        <p:spPr>
          <a:xfrm>
            <a:off x="-1" y="480695"/>
            <a:ext cx="6095999" cy="5702300"/>
          </a:xfrm>
          <a:prstGeom prst="rect">
            <a:avLst/>
          </a:prstGeom>
        </p:spPr>
      </p:pic>
    </p:spTree>
    <p:custDataLst>
      <p:tags r:id="rId1"/>
    </p:custDataLst>
    <p:extLst>
      <p:ext uri="{BB962C8B-B14F-4D97-AF65-F5344CB8AC3E}">
        <p14:creationId xmlns:p14="http://schemas.microsoft.com/office/powerpoint/2010/main" val="23356451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14569</TotalTime>
  <Words>803</Words>
  <Application>Microsoft Macintosh PowerPoint</Application>
  <PresentationFormat>Widescreen</PresentationFormat>
  <Paragraphs>72</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clubs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Matt Millard</cp:lastModifiedBy>
  <cp:revision>194</cp:revision>
  <cp:lastPrinted>2019-12-04T20:41:25Z</cp:lastPrinted>
  <dcterms:created xsi:type="dcterms:W3CDTF">2019-11-18T03:22:22Z</dcterms:created>
  <dcterms:modified xsi:type="dcterms:W3CDTF">2021-08-22T10:44:06Z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ies>
</file>