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5"/>
  </p:notesMasterIdLst>
  <p:sldIdLst>
    <p:sldId id="259" r:id="rId2"/>
    <p:sldId id="301" r:id="rId3"/>
    <p:sldId id="266" r:id="rId4"/>
    <p:sldId id="267" r:id="rId5"/>
    <p:sldId id="274" r:id="rId6"/>
    <p:sldId id="305" r:id="rId7"/>
    <p:sldId id="277" r:id="rId8"/>
    <p:sldId id="258" r:id="rId9"/>
    <p:sldId id="303" r:id="rId10"/>
    <p:sldId id="268" r:id="rId11"/>
    <p:sldId id="269" r:id="rId12"/>
    <p:sldId id="262" r:id="rId13"/>
    <p:sldId id="304" r:id="rId14"/>
  </p:sldIdLst>
  <p:sldSz cx="9144000" cy="5143500" type="screen16x9"/>
  <p:notesSz cx="6858000" cy="9144000"/>
  <p:embeddedFontLst>
    <p:embeddedFont>
      <p:font typeface="Barlow" panose="00000500000000000000" pitchFamily="2" charset="0"/>
      <p:regular r:id="rId16"/>
      <p:bold r:id="rId17"/>
      <p:italic r:id="rId18"/>
      <p:boldItalic r:id="rId19"/>
    </p:embeddedFont>
  </p:embeddedFontLst>
  <p:defaultTextStyle>
    <a:defPPr>
      <a:defRPr lang="sv-S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65EBDD76-4D91-46F5-90A8-7A53ABEA7129}">
          <p14:sldIdLst>
            <p14:sldId id="259"/>
            <p14:sldId id="301"/>
            <p14:sldId id="266"/>
            <p14:sldId id="267"/>
            <p14:sldId id="274"/>
            <p14:sldId id="305"/>
            <p14:sldId id="277"/>
            <p14:sldId id="258"/>
            <p14:sldId id="303"/>
            <p14:sldId id="268"/>
            <p14:sldId id="269"/>
            <p14:sldId id="262"/>
            <p14:sldId id="30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83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164306-9A2D-4494-B2AE-D05D63420B9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26D8E39E-A4C8-403B-8E2B-4ABD816AB0B9}">
      <dgm:prSet phldrT="[Text]"/>
      <dgm:spPr>
        <a:solidFill>
          <a:schemeClr val="accent2">
            <a:alpha val="50000"/>
          </a:schemeClr>
        </a:solidFill>
      </dgm:spPr>
      <dgm:t>
        <a:bodyPr/>
        <a:lstStyle/>
        <a:p>
          <a:pPr algn="ctr"/>
          <a:r>
            <a:rPr lang="sv-SE" dirty="0"/>
            <a:t>Sörja för person</a:t>
          </a:r>
        </a:p>
      </dgm:t>
    </dgm:pt>
    <dgm:pt modelId="{08E49B42-449F-4DD1-BE67-67EE4EB8DDD6}" type="parTrans" cxnId="{835CEBD0-533B-454C-89BD-A96A91605306}">
      <dgm:prSet/>
      <dgm:spPr/>
      <dgm:t>
        <a:bodyPr/>
        <a:lstStyle/>
        <a:p>
          <a:pPr algn="ctr"/>
          <a:endParaRPr lang="sv-SE"/>
        </a:p>
      </dgm:t>
    </dgm:pt>
    <dgm:pt modelId="{C51455AA-B106-42C1-9624-644BFB55C48E}" type="sibTrans" cxnId="{835CEBD0-533B-454C-89BD-A96A91605306}">
      <dgm:prSet/>
      <dgm:spPr/>
      <dgm:t>
        <a:bodyPr/>
        <a:lstStyle/>
        <a:p>
          <a:pPr algn="ctr"/>
          <a:endParaRPr lang="sv-SE"/>
        </a:p>
      </dgm:t>
    </dgm:pt>
    <dgm:pt modelId="{F1E46085-96D5-47A8-BCFB-D369D27FCC3F}">
      <dgm:prSet phldrT="[Text]"/>
      <dgm:spPr>
        <a:solidFill>
          <a:schemeClr val="accent2"/>
        </a:solidFill>
      </dgm:spPr>
      <dgm:t>
        <a:bodyPr/>
        <a:lstStyle/>
        <a:p>
          <a:pPr algn="ctr"/>
          <a:r>
            <a:rPr lang="sv-SE" dirty="0"/>
            <a:t>Förvalta egendom</a:t>
          </a:r>
        </a:p>
      </dgm:t>
    </dgm:pt>
    <dgm:pt modelId="{E60C3201-9ADD-416F-A9E2-9F71960D5A4B}" type="parTrans" cxnId="{BEC03259-9EE4-4300-90CF-DB00E4BBAA3C}">
      <dgm:prSet/>
      <dgm:spPr/>
      <dgm:t>
        <a:bodyPr/>
        <a:lstStyle/>
        <a:p>
          <a:pPr algn="ctr"/>
          <a:endParaRPr lang="sv-SE"/>
        </a:p>
      </dgm:t>
    </dgm:pt>
    <dgm:pt modelId="{D0E6D92A-2E98-4D9E-8308-E5496DAA672A}" type="sibTrans" cxnId="{BEC03259-9EE4-4300-90CF-DB00E4BBAA3C}">
      <dgm:prSet/>
      <dgm:spPr/>
      <dgm:t>
        <a:bodyPr/>
        <a:lstStyle/>
        <a:p>
          <a:pPr algn="ctr"/>
          <a:endParaRPr lang="sv-SE"/>
        </a:p>
      </dgm:t>
    </dgm:pt>
    <dgm:pt modelId="{68216ACA-FBF6-413B-8FDE-21D72F19D354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sv-SE" dirty="0"/>
            <a:t>Bevaka rätt</a:t>
          </a:r>
        </a:p>
      </dgm:t>
    </dgm:pt>
    <dgm:pt modelId="{8D908A56-0E87-48DC-9C22-78CFAFD0B0FE}" type="parTrans" cxnId="{805441D7-CAB8-475A-9DC8-8AE0D5484CB2}">
      <dgm:prSet/>
      <dgm:spPr/>
      <dgm:t>
        <a:bodyPr/>
        <a:lstStyle/>
        <a:p>
          <a:endParaRPr lang="sv-SE"/>
        </a:p>
      </dgm:t>
    </dgm:pt>
    <dgm:pt modelId="{B0D8BCC7-A38F-43A7-8F9A-6C89A98BC101}" type="sibTrans" cxnId="{805441D7-CAB8-475A-9DC8-8AE0D5484CB2}">
      <dgm:prSet/>
      <dgm:spPr/>
      <dgm:t>
        <a:bodyPr/>
        <a:lstStyle/>
        <a:p>
          <a:endParaRPr lang="sv-SE"/>
        </a:p>
      </dgm:t>
    </dgm:pt>
    <dgm:pt modelId="{195F8753-754B-41F6-8BA4-620F5533C09F}" type="pres">
      <dgm:prSet presAssocID="{C2164306-9A2D-4494-B2AE-D05D63420B97}" presName="compositeShape" presStyleCnt="0">
        <dgm:presLayoutVars>
          <dgm:chMax val="7"/>
          <dgm:dir/>
          <dgm:resizeHandles val="exact"/>
        </dgm:presLayoutVars>
      </dgm:prSet>
      <dgm:spPr/>
    </dgm:pt>
    <dgm:pt modelId="{21EE8E92-60AF-4B77-8E6A-B6EBE4E23EFE}" type="pres">
      <dgm:prSet presAssocID="{26D8E39E-A4C8-403B-8E2B-4ABD816AB0B9}" presName="circ1" presStyleLbl="vennNode1" presStyleIdx="0" presStyleCnt="3" custLinFactNeighborX="-22044" custLinFactNeighborY="8793"/>
      <dgm:spPr/>
    </dgm:pt>
    <dgm:pt modelId="{CC83A9B1-43E0-4A3B-8425-BC2491210D0F}" type="pres">
      <dgm:prSet presAssocID="{26D8E39E-A4C8-403B-8E2B-4ABD816AB0B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C756CD-59DE-4D95-98CA-923CEE15E2BF}" type="pres">
      <dgm:prSet presAssocID="{68216ACA-FBF6-413B-8FDE-21D72F19D354}" presName="circ2" presStyleLbl="vennNode1" presStyleIdx="1" presStyleCnt="3" custLinFactNeighborX="-23966" custLinFactNeighborY="2090"/>
      <dgm:spPr/>
    </dgm:pt>
    <dgm:pt modelId="{93CB5FB8-BDBE-417B-9750-DD064C5CCE95}" type="pres">
      <dgm:prSet presAssocID="{68216ACA-FBF6-413B-8FDE-21D72F19D35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14AD41C-8542-48D3-BCF9-2799882EA9F7}" type="pres">
      <dgm:prSet presAssocID="{F1E46085-96D5-47A8-BCFB-D369D27FCC3F}" presName="circ3" presStyleLbl="vennNode1" presStyleIdx="2" presStyleCnt="3" custScaleX="99932" custLinFactNeighborX="-23700" custLinFactNeighborY="2083"/>
      <dgm:spPr/>
    </dgm:pt>
    <dgm:pt modelId="{D6D904AF-B471-46A9-9279-D8D9E71DC273}" type="pres">
      <dgm:prSet presAssocID="{F1E46085-96D5-47A8-BCFB-D369D27FCC3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82CB60E-1D72-4DD2-917E-BEC9DCE2C8C1}" type="presOf" srcId="{C2164306-9A2D-4494-B2AE-D05D63420B97}" destId="{195F8753-754B-41F6-8BA4-620F5533C09F}" srcOrd="0" destOrd="0" presId="urn:microsoft.com/office/officeart/2005/8/layout/venn1"/>
    <dgm:cxn modelId="{83F57D70-713C-4517-8506-CD18742CDD59}" type="presOf" srcId="{68216ACA-FBF6-413B-8FDE-21D72F19D354}" destId="{31C756CD-59DE-4D95-98CA-923CEE15E2BF}" srcOrd="0" destOrd="0" presId="urn:microsoft.com/office/officeart/2005/8/layout/venn1"/>
    <dgm:cxn modelId="{BEC03259-9EE4-4300-90CF-DB00E4BBAA3C}" srcId="{C2164306-9A2D-4494-B2AE-D05D63420B97}" destId="{F1E46085-96D5-47A8-BCFB-D369D27FCC3F}" srcOrd="2" destOrd="0" parTransId="{E60C3201-9ADD-416F-A9E2-9F71960D5A4B}" sibTransId="{D0E6D92A-2E98-4D9E-8308-E5496DAA672A}"/>
    <dgm:cxn modelId="{49B16397-9BC4-4822-ABD7-E85708D82775}" type="presOf" srcId="{26D8E39E-A4C8-403B-8E2B-4ABD816AB0B9}" destId="{CC83A9B1-43E0-4A3B-8425-BC2491210D0F}" srcOrd="1" destOrd="0" presId="urn:microsoft.com/office/officeart/2005/8/layout/venn1"/>
    <dgm:cxn modelId="{D3A45197-B1F0-45A7-8321-226D28836555}" type="presOf" srcId="{F1E46085-96D5-47A8-BCFB-D369D27FCC3F}" destId="{D6D904AF-B471-46A9-9279-D8D9E71DC273}" srcOrd="1" destOrd="0" presId="urn:microsoft.com/office/officeart/2005/8/layout/venn1"/>
    <dgm:cxn modelId="{3F2524A9-5B90-4EE8-B567-279FD3625173}" type="presOf" srcId="{26D8E39E-A4C8-403B-8E2B-4ABD816AB0B9}" destId="{21EE8E92-60AF-4B77-8E6A-B6EBE4E23EFE}" srcOrd="0" destOrd="0" presId="urn:microsoft.com/office/officeart/2005/8/layout/venn1"/>
    <dgm:cxn modelId="{4ED137C1-222A-4604-9A93-F37CD8C414CC}" type="presOf" srcId="{F1E46085-96D5-47A8-BCFB-D369D27FCC3F}" destId="{B14AD41C-8542-48D3-BCF9-2799882EA9F7}" srcOrd="0" destOrd="0" presId="urn:microsoft.com/office/officeart/2005/8/layout/venn1"/>
    <dgm:cxn modelId="{835CEBD0-533B-454C-89BD-A96A91605306}" srcId="{C2164306-9A2D-4494-B2AE-D05D63420B97}" destId="{26D8E39E-A4C8-403B-8E2B-4ABD816AB0B9}" srcOrd="0" destOrd="0" parTransId="{08E49B42-449F-4DD1-BE67-67EE4EB8DDD6}" sibTransId="{C51455AA-B106-42C1-9624-644BFB55C48E}"/>
    <dgm:cxn modelId="{805441D7-CAB8-475A-9DC8-8AE0D5484CB2}" srcId="{C2164306-9A2D-4494-B2AE-D05D63420B97}" destId="{68216ACA-FBF6-413B-8FDE-21D72F19D354}" srcOrd="1" destOrd="0" parTransId="{8D908A56-0E87-48DC-9C22-78CFAFD0B0FE}" sibTransId="{B0D8BCC7-A38F-43A7-8F9A-6C89A98BC101}"/>
    <dgm:cxn modelId="{30AB64F2-0ABE-40E1-B772-9643D19DC78B}" type="presOf" srcId="{68216ACA-FBF6-413B-8FDE-21D72F19D354}" destId="{93CB5FB8-BDBE-417B-9750-DD064C5CCE95}" srcOrd="1" destOrd="0" presId="urn:microsoft.com/office/officeart/2005/8/layout/venn1"/>
    <dgm:cxn modelId="{801B38BC-6B1E-4B6B-9B0B-01D8259059C1}" type="presParOf" srcId="{195F8753-754B-41F6-8BA4-620F5533C09F}" destId="{21EE8E92-60AF-4B77-8E6A-B6EBE4E23EFE}" srcOrd="0" destOrd="0" presId="urn:microsoft.com/office/officeart/2005/8/layout/venn1"/>
    <dgm:cxn modelId="{A46C31A5-6CB0-4CBB-8564-693AB76C19BD}" type="presParOf" srcId="{195F8753-754B-41F6-8BA4-620F5533C09F}" destId="{CC83A9B1-43E0-4A3B-8425-BC2491210D0F}" srcOrd="1" destOrd="0" presId="urn:microsoft.com/office/officeart/2005/8/layout/venn1"/>
    <dgm:cxn modelId="{0A9744BF-1A77-4FF0-AE38-27E4543D8BA5}" type="presParOf" srcId="{195F8753-754B-41F6-8BA4-620F5533C09F}" destId="{31C756CD-59DE-4D95-98CA-923CEE15E2BF}" srcOrd="2" destOrd="0" presId="urn:microsoft.com/office/officeart/2005/8/layout/venn1"/>
    <dgm:cxn modelId="{8D699269-97AE-4AE9-9913-3F2F69AB4864}" type="presParOf" srcId="{195F8753-754B-41F6-8BA4-620F5533C09F}" destId="{93CB5FB8-BDBE-417B-9750-DD064C5CCE95}" srcOrd="3" destOrd="0" presId="urn:microsoft.com/office/officeart/2005/8/layout/venn1"/>
    <dgm:cxn modelId="{C1AF4DDF-2432-486D-8E80-B384D9C03DD7}" type="presParOf" srcId="{195F8753-754B-41F6-8BA4-620F5533C09F}" destId="{B14AD41C-8542-48D3-BCF9-2799882EA9F7}" srcOrd="4" destOrd="0" presId="urn:microsoft.com/office/officeart/2005/8/layout/venn1"/>
    <dgm:cxn modelId="{FCFF806B-178C-460C-9270-0E5F3900E846}" type="presParOf" srcId="{195F8753-754B-41F6-8BA4-620F5533C09F}" destId="{D6D904AF-B471-46A9-9279-D8D9E71DC27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E8E92-60AF-4B77-8E6A-B6EBE4E23EFE}">
      <dsp:nvSpPr>
        <dsp:cNvPr id="0" name=""/>
        <dsp:cNvSpPr/>
      </dsp:nvSpPr>
      <dsp:spPr>
        <a:xfrm>
          <a:off x="806658" y="207174"/>
          <a:ext cx="1904822" cy="1904822"/>
        </a:xfrm>
        <a:prstGeom prst="ellipse">
          <a:avLst/>
        </a:prstGeom>
        <a:solidFill>
          <a:schemeClr val="accent2"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/>
            <a:t>Sörja för person</a:t>
          </a:r>
        </a:p>
      </dsp:txBody>
      <dsp:txXfrm>
        <a:off x="1060635" y="540518"/>
        <a:ext cx="1396869" cy="857170"/>
      </dsp:txXfrm>
    </dsp:sp>
    <dsp:sp modelId="{31C756CD-59DE-4D95-98CA-923CEE15E2BF}">
      <dsp:nvSpPr>
        <dsp:cNvPr id="0" name=""/>
        <dsp:cNvSpPr/>
      </dsp:nvSpPr>
      <dsp:spPr>
        <a:xfrm>
          <a:off x="1457371" y="1269881"/>
          <a:ext cx="1904822" cy="1904822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/>
            <a:t>Bevaka rätt</a:t>
          </a:r>
        </a:p>
      </dsp:txBody>
      <dsp:txXfrm>
        <a:off x="2039929" y="1761960"/>
        <a:ext cx="1142893" cy="1047652"/>
      </dsp:txXfrm>
    </dsp:sp>
    <dsp:sp modelId="{B14AD41C-8542-48D3-BCF9-2799882EA9F7}">
      <dsp:nvSpPr>
        <dsp:cNvPr id="0" name=""/>
        <dsp:cNvSpPr/>
      </dsp:nvSpPr>
      <dsp:spPr>
        <a:xfrm>
          <a:off x="88439" y="1269875"/>
          <a:ext cx="1903527" cy="1904822"/>
        </a:xfrm>
        <a:prstGeom prst="ellips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/>
            <a:t>Förvalta egendom</a:t>
          </a:r>
        </a:p>
      </dsp:txBody>
      <dsp:txXfrm>
        <a:off x="267688" y="1761954"/>
        <a:ext cx="1142116" cy="1047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399FD-1668-5540-8B3E-AC1846C65C45}" type="datetimeFigureOut">
              <a:rPr lang="sv-SE" smtClean="0"/>
              <a:t>2024-04-16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3E85A-D979-A147-889D-B48953FC0D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336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7292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1787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306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JON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975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JON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3811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7667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3E85A-D979-A147-889D-B48953FC0DD7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904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42B809B8-8D0D-FC4E-A3ED-93C6004DD399}"/>
              </a:ext>
            </a:extLst>
          </p:cNvPr>
          <p:cNvSpPr/>
          <p:nvPr userDrawn="1"/>
        </p:nvSpPr>
        <p:spPr>
          <a:xfrm>
            <a:off x="108000" y="102393"/>
            <a:ext cx="8928000" cy="450327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A4DEE449-9CBD-C548-BCE0-C82BA7512917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7951" y="102394"/>
            <a:ext cx="5111403" cy="2469356"/>
          </a:xfrm>
          <a:noFill/>
        </p:spPr>
        <p:txBody>
          <a:bodyPr wrap="square" tIns="72000" bIns="0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sz="28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B7E3727-1CD1-E34B-B9DB-B70B785B5632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07951" y="2571750"/>
            <a:ext cx="5111403" cy="2033913"/>
          </a:xfrm>
        </p:spPr>
        <p:txBody>
          <a:bodyPr tIns="144000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 dirty="0"/>
              <a:t>Klicka om du vill redigera mall för underrubrikformat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96A80BCA-10E4-3D4F-981A-599BF66529B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372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grön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9D65B80-04EF-C748-B874-9AFCC43522A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6" name="Platshållare för bild 8">
            <a:extLst>
              <a:ext uri="{FF2B5EF4-FFF2-40B4-BE49-F238E27FC236}">
                <a16:creationId xmlns:a16="http://schemas.microsoft.com/office/drawing/2014/main" id="{7BC007DE-653F-9B4F-ACC2-FCD813E0D78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7951" y="96786"/>
            <a:ext cx="8927999" cy="4503270"/>
          </a:xfrm>
          <a:noFill/>
        </p:spPr>
        <p:txBody>
          <a:bodyPr lIns="0" tIns="2520000" rIns="0"/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på ikonen för att lägga till bild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69E319D8-9CF4-2240-902A-820B5406FF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7951" y="2060274"/>
            <a:ext cx="1557854" cy="576293"/>
          </a:xfrm>
          <a:solidFill>
            <a:schemeClr val="accent2">
              <a:alpha val="90000"/>
            </a:schemeClr>
          </a:solidFill>
        </p:spPr>
        <p:txBody>
          <a:bodyPr wrap="none" tIns="72000" bIns="72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28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97817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5886DE3D-E97A-9547-B90E-ECD199C3D7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96786"/>
            <a:ext cx="4463950" cy="4503270"/>
          </a:xfrm>
          <a:noFill/>
        </p:spPr>
        <p:txBody>
          <a:bodyPr lIns="0" tIns="2520000" rIns="0"/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på ikonen för att lägga till bild</a:t>
            </a:r>
          </a:p>
        </p:txBody>
      </p:sp>
      <p:sp>
        <p:nvSpPr>
          <p:cNvPr id="15" name="Rubrik 1">
            <a:extLst>
              <a:ext uri="{FF2B5EF4-FFF2-40B4-BE49-F238E27FC236}">
                <a16:creationId xmlns:a16="http://schemas.microsoft.com/office/drawing/2014/main" id="{CECEBB14-48AF-8145-958D-4CC720C89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" y="96785"/>
            <a:ext cx="4460914" cy="955610"/>
          </a:xfrm>
        </p:spPr>
        <p:txBody>
          <a:bodyPr tIns="288000" anchor="b" anchorCtr="0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CFA8AB5F-8283-704B-8175-BDAD60322C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43296DDB-4997-C449-87B9-F2402EA2C0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7950" y="1052395"/>
            <a:ext cx="4460914" cy="354817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6447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A3A2424E-5E75-5346-BDA2-84143190C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99" y="96785"/>
            <a:ext cx="8921875" cy="955610"/>
          </a:xfrm>
        </p:spPr>
        <p:txBody>
          <a:bodyPr tIns="288000" anchor="b" anchorCtr="0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E951F9E6-216A-284C-A962-DDB966D293F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Platshållare för text 17">
            <a:extLst>
              <a:ext uri="{FF2B5EF4-FFF2-40B4-BE49-F238E27FC236}">
                <a16:creationId xmlns:a16="http://schemas.microsoft.com/office/drawing/2014/main" id="{B0CF1C82-CE90-1C46-9340-19A6297A61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7950" y="1052395"/>
            <a:ext cx="4460914" cy="3548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17">
            <a:extLst>
              <a:ext uri="{FF2B5EF4-FFF2-40B4-BE49-F238E27FC236}">
                <a16:creationId xmlns:a16="http://schemas.microsoft.com/office/drawing/2014/main" id="{32969E9F-D701-B742-94D8-26D90D1978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68960" y="1052394"/>
            <a:ext cx="4460914" cy="3548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544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vi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16B8F66-D772-5A45-A194-BD06925027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22BE14B0-D77C-704E-A101-F16FEFAA6276}"/>
              </a:ext>
            </a:extLst>
          </p:cNvPr>
          <p:cNvSpPr/>
          <p:nvPr userDrawn="1"/>
        </p:nvSpPr>
        <p:spPr>
          <a:xfrm>
            <a:off x="0" y="0"/>
            <a:ext cx="9144000" cy="4628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0B744345-3D94-2248-90C5-11665C78EBD6}"/>
              </a:ext>
            </a:extLst>
          </p:cNvPr>
          <p:cNvCxnSpPr>
            <a:cxnSpLocks/>
          </p:cNvCxnSpPr>
          <p:nvPr userDrawn="1"/>
        </p:nvCxnSpPr>
        <p:spPr>
          <a:xfrm>
            <a:off x="108000" y="4605663"/>
            <a:ext cx="8928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5886DE3D-E97A-9547-B90E-ECD199C3D7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96786"/>
            <a:ext cx="4463950" cy="4503270"/>
          </a:xfrm>
          <a:noFill/>
        </p:spPr>
        <p:txBody>
          <a:bodyPr lIns="0" tIns="2520000" rIns="0"/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på ikonen för att lägga till bild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CECEBB14-48AF-8145-958D-4CC720C89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" y="96785"/>
            <a:ext cx="4460914" cy="955610"/>
          </a:xfrm>
        </p:spPr>
        <p:txBody>
          <a:bodyPr tIns="288000" anchor="b" anchorCtr="0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7">
            <a:extLst>
              <a:ext uri="{FF2B5EF4-FFF2-40B4-BE49-F238E27FC236}">
                <a16:creationId xmlns:a16="http://schemas.microsoft.com/office/drawing/2014/main" id="{43296DDB-4997-C449-87B9-F2402EA2C0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7950" y="1052395"/>
            <a:ext cx="4460914" cy="3548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287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vit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16B8F66-D772-5A45-A194-BD06925027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22BE14B0-D77C-704E-A101-F16FEFAA6276}"/>
              </a:ext>
            </a:extLst>
          </p:cNvPr>
          <p:cNvSpPr/>
          <p:nvPr userDrawn="1"/>
        </p:nvSpPr>
        <p:spPr>
          <a:xfrm>
            <a:off x="0" y="0"/>
            <a:ext cx="9144000" cy="4628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0B744345-3D94-2248-90C5-11665C78EBD6}"/>
              </a:ext>
            </a:extLst>
          </p:cNvPr>
          <p:cNvCxnSpPr>
            <a:cxnSpLocks/>
          </p:cNvCxnSpPr>
          <p:nvPr userDrawn="1"/>
        </p:nvCxnSpPr>
        <p:spPr>
          <a:xfrm>
            <a:off x="108000" y="4605663"/>
            <a:ext cx="8928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ubrik 1">
            <a:extLst>
              <a:ext uri="{FF2B5EF4-FFF2-40B4-BE49-F238E27FC236}">
                <a16:creationId xmlns:a16="http://schemas.microsoft.com/office/drawing/2014/main" id="{A3A2424E-5E75-5346-BDA2-84143190C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99" y="96785"/>
            <a:ext cx="8921875" cy="955610"/>
          </a:xfrm>
        </p:spPr>
        <p:txBody>
          <a:bodyPr tIns="288000" anchor="b" anchorCtr="0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text 17">
            <a:extLst>
              <a:ext uri="{FF2B5EF4-FFF2-40B4-BE49-F238E27FC236}">
                <a16:creationId xmlns:a16="http://schemas.microsoft.com/office/drawing/2014/main" id="{B0CF1C82-CE90-1C46-9340-19A6297A61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7950" y="1052395"/>
            <a:ext cx="4460914" cy="3548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17">
            <a:extLst>
              <a:ext uri="{FF2B5EF4-FFF2-40B4-BE49-F238E27FC236}">
                <a16:creationId xmlns:a16="http://schemas.microsoft.com/office/drawing/2014/main" id="{32969E9F-D701-B742-94D8-26D90D1978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68960" y="1052394"/>
            <a:ext cx="4460914" cy="3548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194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7105C11B-CC1E-3849-9B7A-37EA9405FFA8}"/>
              </a:ext>
            </a:extLst>
          </p:cNvPr>
          <p:cNvSpPr/>
          <p:nvPr userDrawn="1"/>
        </p:nvSpPr>
        <p:spPr>
          <a:xfrm>
            <a:off x="108000" y="102393"/>
            <a:ext cx="8928000" cy="450327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C9E82B-5733-9048-BE26-E951DA9D0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99" y="102393"/>
            <a:ext cx="8927999" cy="900000"/>
          </a:xfrm>
          <a:prstGeom prst="rect">
            <a:avLst/>
          </a:prstGeom>
        </p:spPr>
        <p:txBody>
          <a:bodyPr vert="horz" lIns="288000" tIns="0" rIns="288000" bIns="0" rtlCol="0" anchor="b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94C773-AEA7-7546-9D46-9CF883B78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97" y="1002393"/>
            <a:ext cx="8927998" cy="3603270"/>
          </a:xfrm>
          <a:prstGeom prst="rect">
            <a:avLst/>
          </a:prstGeom>
        </p:spPr>
        <p:txBody>
          <a:bodyPr vert="horz" lIns="288000" tIns="144000" rIns="28800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8C26DD-2866-334B-AD6A-61665D77E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90817" y="4764055"/>
            <a:ext cx="562357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arlow" pitchFamily="2" charset="77"/>
              </a:defRPr>
            </a:lvl1pPr>
          </a:lstStyle>
          <a:p>
            <a:fld id="{DD7EE01C-7D4D-3049-8107-6C261A7D8CF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49736CD7-D0A6-3541-9784-6959D6FD5147}"/>
              </a:ext>
            </a:extLst>
          </p:cNvPr>
          <p:cNvSpPr txBox="1"/>
          <p:nvPr userDrawn="1"/>
        </p:nvSpPr>
        <p:spPr>
          <a:xfrm>
            <a:off x="107996" y="4802528"/>
            <a:ext cx="1534743" cy="138499"/>
          </a:xfrm>
          <a:prstGeom prst="rect">
            <a:avLst/>
          </a:prstGeom>
          <a:noFill/>
        </p:spPr>
        <p:txBody>
          <a:bodyPr wrap="none" lIns="288000" tIns="0" rIns="0" bIns="0" rtlCol="0" anchor="ctr" anchorCtr="0">
            <a:spAutoFit/>
          </a:bodyPr>
          <a:lstStyle/>
          <a:p>
            <a:r>
              <a:rPr lang="sv-SE" sz="900" b="1" i="0" dirty="0">
                <a:latin typeface="Calibri" panose="020F0502020204030204" pitchFamily="34" charset="0"/>
                <a:cs typeface="Calibri" panose="020F0502020204030204" pitchFamily="34" charset="0"/>
              </a:rPr>
              <a:t>overformyndarkansliet.se</a:t>
            </a: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F56319D0-4C8A-814E-BBF3-103251DA5B7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938682" y="4734878"/>
            <a:ext cx="1809319" cy="261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5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6" r:id="rId2"/>
    <p:sldLayoutId id="2147483665" r:id="rId3"/>
    <p:sldLayoutId id="2147483671" r:id="rId4"/>
    <p:sldLayoutId id="2147483677" r:id="rId5"/>
    <p:sldLayoutId id="2147483675" r:id="rId6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171450" indent="-171450" algn="l" defTabSz="685800" rtl="0" eaLnBrk="1" latinLnBrk="0" hangingPunct="1">
        <a:lnSpc>
          <a:spcPts val="2500"/>
        </a:lnSpc>
        <a:spcBef>
          <a:spcPts val="1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14350" indent="-171450" algn="l" defTabSz="685800" rtl="0" eaLnBrk="1" latinLnBrk="0" hangingPunct="1">
        <a:lnSpc>
          <a:spcPts val="2500"/>
        </a:lnSpc>
        <a:spcBef>
          <a:spcPts val="1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57250" indent="-171450" algn="l" defTabSz="685800" rtl="0" eaLnBrk="1" latinLnBrk="0" hangingPunct="1">
        <a:lnSpc>
          <a:spcPts val="2500"/>
        </a:lnSpc>
        <a:spcBef>
          <a:spcPts val="1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00150" indent="-171450" algn="l" defTabSz="685800" rtl="0" eaLnBrk="1" latinLnBrk="0" hangingPunct="1">
        <a:lnSpc>
          <a:spcPts val="2500"/>
        </a:lnSpc>
        <a:spcBef>
          <a:spcPts val="1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43050" indent="-171450" algn="l" defTabSz="685800" rtl="0" eaLnBrk="1" latinLnBrk="0" hangingPunct="1">
        <a:lnSpc>
          <a:spcPts val="2500"/>
        </a:lnSpc>
        <a:spcBef>
          <a:spcPts val="1500"/>
        </a:spcBef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verformyndarkansliet.se/" TargetMode="External"/><Relationship Id="rId2" Type="http://schemas.openxmlformats.org/officeDocument/2006/relationships/hyperlink" Target="https://rfs.se/om-rfs/projekt/rollkoll/rollkolls-material/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verformyndarkansliet.se/" TargetMode="External"/><Relationship Id="rId2" Type="http://schemas.openxmlformats.org/officeDocument/2006/relationships/hyperlink" Target="https://www.facebook.com/overformyndarkansliet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75298FD1-19EE-4533-B64C-85FD15F8BB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7951" y="102394"/>
            <a:ext cx="6108699" cy="2469356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Information om god man/förvaltare (ställföreträdare)</a:t>
            </a:r>
          </a:p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718549-6D5E-4348-ADB7-FC067A2471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885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Vem kan bli ställföreträdare?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435127" y="1160342"/>
            <a:ext cx="7693573" cy="3716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9763" lvl="1" indent="-22860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sv-SE" sz="1200" b="1" dirty="0">
                <a:cs typeface="Arial" panose="020B0604020202020204" pitchFamily="34" charset="0"/>
              </a:rPr>
              <a:t>Rättrådig</a:t>
            </a:r>
            <a:r>
              <a:rPr lang="sv-SE" sz="1200" dirty="0">
                <a:cs typeface="Arial" panose="020B0604020202020204" pitchFamily="34" charset="0"/>
              </a:rPr>
              <a:t> – en god samhällsmedborgare</a:t>
            </a:r>
          </a:p>
          <a:p>
            <a:pPr marL="1004888" lvl="2" indent="-228600">
              <a:spcBef>
                <a:spcPct val="20000"/>
              </a:spcBef>
              <a:buClr>
                <a:srgbClr val="E68422"/>
              </a:buClr>
              <a:buFont typeface="Arial" charset="0"/>
              <a:buChar char="•"/>
            </a:pPr>
            <a:r>
              <a:rPr lang="sv-SE" sz="1400" dirty="0">
                <a:cs typeface="Arial" panose="020B0604020202020204" pitchFamily="34" charset="0"/>
              </a:rPr>
              <a:t>Kontroller för brott och betalningsanmärkningar</a:t>
            </a:r>
          </a:p>
          <a:p>
            <a:pPr marL="639763" lvl="1" indent="-22860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sv-SE" sz="1200" b="1" dirty="0">
                <a:cs typeface="Arial" panose="020B0604020202020204" pitchFamily="34" charset="0"/>
              </a:rPr>
              <a:t>Erfaren</a:t>
            </a:r>
            <a:r>
              <a:rPr lang="sv-SE" sz="1200" dirty="0">
                <a:cs typeface="Arial" panose="020B0604020202020204" pitchFamily="34" charset="0"/>
              </a:rPr>
              <a:t> (bedömning görs utifrån varje enskild person och för varje uppdrag)</a:t>
            </a:r>
          </a:p>
          <a:p>
            <a:pPr marL="1004888" lvl="2" indent="-228600">
              <a:spcBef>
                <a:spcPct val="20000"/>
              </a:spcBef>
              <a:buClr>
                <a:srgbClr val="E68422"/>
              </a:buClr>
              <a:buFont typeface="Arial" charset="0"/>
              <a:buChar char="•"/>
            </a:pPr>
            <a:r>
              <a:rPr lang="sv-SE" sz="1400" dirty="0">
                <a:cs typeface="Arial" panose="020B0604020202020204" pitchFamily="34" charset="0"/>
              </a:rPr>
              <a:t>Tillräcklig kunskap om samhället för att på ett säkert och omsorgsfullt sätt kunna hjälpa huvudmannen samt god kunskap i svenska språket</a:t>
            </a:r>
          </a:p>
          <a:p>
            <a:pPr marL="1004888" lvl="2" indent="-228600">
              <a:spcBef>
                <a:spcPct val="20000"/>
              </a:spcBef>
              <a:buClr>
                <a:srgbClr val="E68422"/>
              </a:buClr>
              <a:buFont typeface="Arial" charset="0"/>
              <a:buChar char="•"/>
            </a:pPr>
            <a:r>
              <a:rPr lang="sv-SE" sz="1400" dirty="0">
                <a:cs typeface="Arial" panose="020B0604020202020204" pitchFamily="34" charset="0"/>
              </a:rPr>
              <a:t>Specifik kunskap ex. driva företag, förvalta stora placeringar osv. </a:t>
            </a:r>
          </a:p>
          <a:p>
            <a:pPr marL="639763" lvl="1" indent="-22860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sv-SE" sz="1200" b="1" dirty="0">
                <a:cs typeface="Arial" panose="020B0604020202020204" pitchFamily="34" charset="0"/>
              </a:rPr>
              <a:t>I övrigt lämplig</a:t>
            </a:r>
          </a:p>
          <a:p>
            <a:pPr marL="1004888" lvl="2" indent="-228600">
              <a:spcBef>
                <a:spcPct val="20000"/>
              </a:spcBef>
              <a:buClr>
                <a:srgbClr val="E68422"/>
              </a:buClr>
              <a:buFont typeface="Arial" charset="0"/>
              <a:buChar char="•"/>
            </a:pPr>
            <a:r>
              <a:rPr lang="sv-SE" sz="1400" dirty="0">
                <a:cs typeface="Arial" panose="020B0604020202020204" pitchFamily="34" charset="0"/>
              </a:rPr>
              <a:t>Exempel på kriterier: rättvis, uppträder på ett korrekt sätt, värnar om den enskildes integritet, har specifik kunskap om huvudmannens behov, är ordningsam, uttrycker sig väl i tal och skrift.</a:t>
            </a:r>
          </a:p>
          <a:p>
            <a:pPr marL="639763" lvl="1" indent="-22860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sv-SE" sz="1200" b="1" dirty="0">
                <a:cs typeface="Arial" panose="020B0604020202020204" pitchFamily="34" charset="0"/>
              </a:rPr>
              <a:t>Inte vara satt under förvaltarskap</a:t>
            </a:r>
          </a:p>
          <a:p>
            <a:pPr marL="639763" lvl="1" indent="-22860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sv-SE" sz="1200" b="1" dirty="0">
                <a:cs typeface="Arial" panose="020B0604020202020204" pitchFamily="34" charset="0"/>
              </a:rPr>
              <a:t>Vara myndig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sv-SE" sz="1200" dirty="0">
                <a:cs typeface="Arial" panose="020B0604020202020204" pitchFamily="34" charset="0"/>
              </a:rPr>
              <a:t>Kan vara nära släkt, om de bedöms lämpliga, samma krav på alla ställföreträdare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endParaRPr lang="sv-SE" sz="1200" dirty="0">
              <a:cs typeface="Arial" panose="020B0604020202020204" pitchFamily="34" charset="0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sv-SE" sz="1200" i="1" dirty="0">
                <a:cs typeface="Arial" panose="020B0604020202020204" pitchFamily="34" charset="0"/>
              </a:rPr>
              <a:t>Vi utför årliga kontroller från Kronofogden och brottsregistret!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988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Klagomål på en ställföreträdare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536028" y="1229710"/>
            <a:ext cx="5297213" cy="2793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sv-SE" dirty="0"/>
              <a:t>Är problemet något som rör ställföreträdarens uppgifter och uppdrag?</a:t>
            </a:r>
          </a:p>
          <a:p>
            <a:pPr marL="800100" lvl="1" indent="-342900">
              <a:buAutoNum type="arabicPeriod"/>
            </a:pPr>
            <a:r>
              <a:rPr lang="sv-SE" dirty="0"/>
              <a:t>Kontakta ställföreträdaren och prata om problemet</a:t>
            </a:r>
          </a:p>
          <a:p>
            <a:pPr marL="800100" lvl="1" indent="-342900">
              <a:buAutoNum type="arabicPeriod"/>
            </a:pPr>
            <a:r>
              <a:rPr lang="sv-SE" dirty="0"/>
              <a:t>Kontakta överförmyndarnämnden och berätta om situationen</a:t>
            </a:r>
          </a:p>
          <a:p>
            <a:pPr marL="800100" lvl="1" indent="-342900">
              <a:buAutoNum type="arabicPeriod"/>
            </a:pPr>
            <a:endParaRPr lang="sv-SE" dirty="0"/>
          </a:p>
          <a:p>
            <a:pPr lvl="1"/>
            <a:r>
              <a:rPr lang="sv-SE" dirty="0"/>
              <a:t>Vi utreder klagomålen som kommit in. I utredningen får alla parter komma till tals. 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Överförmyndarnämnden kan sedan komma fram till att klagomålen inte visar på något eller att ställföreträdaren behöver bytas ut.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75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49409E-CFB7-41AB-8C8C-A8BA3F93A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Information</a:t>
            </a:r>
            <a:r>
              <a:rPr lang="sv-SE" dirty="0"/>
              <a:t> 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D9D20A-8110-4BF3-88B4-A7257A0D6D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>
                <a:hlinkClick r:id="rId2"/>
              </a:rPr>
              <a:t>Rollkolls material - Riksförbundet frivilliga samhällsarbetare (rfs.se)</a:t>
            </a:r>
            <a:r>
              <a:rPr lang="sv-SE" dirty="0"/>
              <a:t>		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www.overformyndarkansliet.se</a:t>
            </a:r>
            <a:r>
              <a:rPr lang="sv-SE" dirty="0"/>
              <a:t>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4306F2B-29E4-46DD-A5A0-277035D797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323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01D8-2917-452F-93E1-7A4A9C11F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Kontaktuppgifter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84CAB5-129E-46EB-BF8F-18E9510FD8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r>
              <a:rPr lang="sv-SE" sz="1400" dirty="0">
                <a:hlinkClick r:id="rId2"/>
              </a:rPr>
              <a:t>https://www.facebook.com/overformyndarkansliet</a:t>
            </a:r>
            <a:r>
              <a:rPr lang="sv-SE" sz="1400" dirty="0"/>
              <a:t> </a:t>
            </a:r>
          </a:p>
          <a:p>
            <a:pPr marL="0" indent="0">
              <a:buNone/>
            </a:pPr>
            <a:endParaRPr lang="sv-SE" sz="1400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80CD6DEF-4519-4444-BAD5-F2CFB7F805EB}"/>
              </a:ext>
            </a:extLst>
          </p:cNvPr>
          <p:cNvSpPr/>
          <p:nvPr/>
        </p:nvSpPr>
        <p:spPr>
          <a:xfrm>
            <a:off x="330200" y="1298859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>
                <a:hlinkClick r:id="rId3"/>
              </a:rPr>
              <a:t>https://overformyndarkansliet.se/</a:t>
            </a:r>
            <a:r>
              <a:rPr lang="sv-SE" dirty="0"/>
              <a:t> </a:t>
            </a:r>
          </a:p>
          <a:p>
            <a:endParaRPr lang="sv-SE" dirty="0"/>
          </a:p>
          <a:p>
            <a:r>
              <a:rPr lang="sv-SE" dirty="0"/>
              <a:t>Tele: 0141-225040 (knappval 5 ) eller 0141-225000</a:t>
            </a:r>
          </a:p>
        </p:txBody>
      </p:sp>
    </p:spTree>
    <p:extLst>
      <p:ext uri="{BB962C8B-B14F-4D97-AF65-F5344CB8AC3E}">
        <p14:creationId xmlns:p14="http://schemas.microsoft.com/office/powerpoint/2010/main" val="22915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120C2E-525E-4173-A612-8CFB53D3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Överförmyndarverksamheten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F84C7A7-9620-4F5C-BE54-3E04E6D30C46}"/>
              </a:ext>
            </a:extLst>
          </p:cNvPr>
          <p:cNvSpPr txBox="1"/>
          <p:nvPr/>
        </p:nvSpPr>
        <p:spPr>
          <a:xfrm>
            <a:off x="304800" y="1149350"/>
            <a:ext cx="698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Barlow" panose="00000500000000000000" pitchFamily="50" charset="0"/>
              </a:rPr>
              <a:t>Obligatorisk verksamhet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>
              <a:latin typeface="Barlow" panose="000005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Barlow" panose="00000500000000000000" pitchFamily="50" charset="0"/>
              </a:rPr>
              <a:t>Överförmyndare eller överförmyndarnämnd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>
              <a:latin typeface="Barlow" panose="000005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Barlow" panose="00000500000000000000" pitchFamily="50" charset="0"/>
              </a:rPr>
              <a:t>Gemensam överförmyndarnämnd för Motala, Mjölby, Vadstena, Boxholm och Ödeshög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>
              <a:latin typeface="Barlow" panose="000005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Barlow" panose="00000500000000000000" pitchFamily="50" charset="0"/>
              </a:rPr>
              <a:t>Vi är en tillsynsmyndighet- kontrolleras av Länsstyrelsen och JO</a:t>
            </a:r>
          </a:p>
          <a:p>
            <a:endParaRPr lang="sv-SE" sz="1400" dirty="0">
              <a:latin typeface="Barlow" panose="000005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Barlow" panose="00000500000000000000" pitchFamily="50" charset="0"/>
              </a:rPr>
              <a:t>Kansliet finns i Motala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71955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120C2E-525E-4173-A612-8CFB53D3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Förutsättningar för att få en god man – 11 kap. 4 § föräldrabalken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F84C7A7-9620-4F5C-BE54-3E04E6D30C46}"/>
              </a:ext>
            </a:extLst>
          </p:cNvPr>
          <p:cNvSpPr txBox="1"/>
          <p:nvPr/>
        </p:nvSpPr>
        <p:spPr>
          <a:xfrm>
            <a:off x="406400" y="1149350"/>
            <a:ext cx="68262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Den hjälpbehövande ska ha 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sjukdom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psykisk störning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försvagat hälsotillstånd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eller liknande förhållanden</a:t>
            </a:r>
          </a:p>
          <a:p>
            <a:endParaRPr lang="sv-SE" sz="1400" dirty="0"/>
          </a:p>
          <a:p>
            <a:r>
              <a:rPr lang="sv-SE" sz="1400" dirty="0"/>
              <a:t>som gör att han eller hon behöver hjälp med att:</a:t>
            </a:r>
          </a:p>
          <a:p>
            <a:r>
              <a:rPr lang="sv-SE" sz="1400" dirty="0"/>
              <a:t>			</a:t>
            </a:r>
            <a:endParaRPr lang="sv-SE" sz="1400" b="1" dirty="0"/>
          </a:p>
          <a:p>
            <a:r>
              <a:rPr lang="sv-SE" sz="1400" dirty="0"/>
              <a:t>   Bevaka rätt                      Förvalta egendom	              Sörja för person</a:t>
            </a:r>
          </a:p>
          <a:p>
            <a:r>
              <a:rPr lang="sv-SE" sz="1400" dirty="0"/>
              <a:t>(juridiska delen)         (ekonomiska intressen)        (bevaka personliga intressen)</a:t>
            </a:r>
          </a:p>
          <a:p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Den enskilde måste alltid samtycka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Undantag</a:t>
            </a:r>
            <a:r>
              <a:rPr lang="sv-SE" sz="1400" dirty="0"/>
              <a:t>: läkarintyg som styrker att personen inte förstår vad saken gäller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r>
              <a:rPr lang="sv-SE" sz="1400" dirty="0"/>
              <a:t>Principen om ”</a:t>
            </a:r>
            <a:r>
              <a:rPr lang="sv-SE" sz="1400" u="sng" dirty="0"/>
              <a:t>minst ingripande åtgärd</a:t>
            </a:r>
            <a:r>
              <a:rPr lang="sv-SE" sz="1400" dirty="0"/>
              <a:t>” måste alltid beaktas innan någon får en god man. – kan personen få hjälp på annat sätt? Anhöriga, fullmakt?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endParaRPr lang="sv-SE" sz="14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D002A4D-0598-489E-ABBE-4EAF1152B143}"/>
              </a:ext>
            </a:extLst>
          </p:cNvPr>
          <p:cNvSpPr txBox="1"/>
          <p:nvPr/>
        </p:nvSpPr>
        <p:spPr>
          <a:xfrm>
            <a:off x="6369050" y="1589205"/>
            <a:ext cx="24384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Vid förvaltarskap 11 kap. 7 §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Ur stånd att vårda sig eller sin egendom</a:t>
            </a:r>
          </a:p>
        </p:txBody>
      </p:sp>
    </p:spTree>
    <p:extLst>
      <p:ext uri="{BB962C8B-B14F-4D97-AF65-F5344CB8AC3E}">
        <p14:creationId xmlns:p14="http://schemas.microsoft.com/office/powerpoint/2010/main" val="210803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07999" y="96785"/>
            <a:ext cx="5472993" cy="955610"/>
          </a:xfrm>
        </p:spPr>
        <p:txBody>
          <a:bodyPr/>
          <a:lstStyle/>
          <a:p>
            <a:r>
              <a:rPr lang="sv-SE" dirty="0"/>
              <a:t>Förutsättning för förvaltare 11:7 föräldrabalken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529721" y="1355833"/>
            <a:ext cx="7447631" cy="2331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Samma grundförutsättningar som för ett godmanskap</a:t>
            </a:r>
          </a:p>
          <a:p>
            <a:r>
              <a:rPr lang="sv-SE" sz="2000" b="1" dirty="0"/>
              <a:t>                             +</a:t>
            </a:r>
          </a:p>
          <a:p>
            <a:r>
              <a:rPr lang="sv-SE" dirty="0"/>
              <a:t>Personen måste var </a:t>
            </a:r>
            <a:r>
              <a:rPr lang="sv-SE" b="1" dirty="0"/>
              <a:t>ur stånd </a:t>
            </a:r>
            <a:r>
              <a:rPr lang="sv-SE" dirty="0"/>
              <a:t>att vårda sig eller sin egendom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1100" dirty="0"/>
              <a:t>Nedsättning av den egna förmågan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1100" dirty="0"/>
              <a:t>Behov av hjälp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1100" dirty="0"/>
              <a:t>Risk för skadliga rättshandlingar</a:t>
            </a:r>
          </a:p>
          <a:p>
            <a:pPr lvl="1"/>
            <a:endParaRPr lang="sv-SE" sz="1100" dirty="0"/>
          </a:p>
          <a:p>
            <a:pPr lvl="1"/>
            <a:r>
              <a:rPr lang="sv-SE" sz="1100" dirty="0"/>
              <a:t>Det är ej tillräckligt med en god man, eller kan förväntas vara otillräckligt</a:t>
            </a:r>
          </a:p>
          <a:p>
            <a:endParaRPr lang="sv-SE" sz="900" dirty="0"/>
          </a:p>
          <a:p>
            <a:endParaRPr lang="sv-SE" sz="900" dirty="0"/>
          </a:p>
          <a:p>
            <a:r>
              <a:rPr lang="sv-SE" sz="1200" dirty="0"/>
              <a:t>Oftast muntligt sammanträde i tingsrätten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750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120C2E-525E-4173-A612-8CFB53D3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Skillnaden mellan förvaltarskap och godmanskap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F84C7A7-9620-4F5C-BE54-3E04E6D30C46}"/>
              </a:ext>
            </a:extLst>
          </p:cNvPr>
          <p:cNvSpPr txBox="1"/>
          <p:nvPr/>
        </p:nvSpPr>
        <p:spPr>
          <a:xfrm>
            <a:off x="311150" y="1149350"/>
            <a:ext cx="3155950" cy="362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God man 	</a:t>
            </a:r>
            <a:r>
              <a:rPr lang="sv-SE" dirty="0"/>
              <a:t>						</a:t>
            </a:r>
          </a:p>
          <a:p>
            <a:endParaRPr lang="sv-SE" dirty="0"/>
          </a:p>
          <a:p>
            <a:r>
              <a:rPr lang="sv-SE" dirty="0"/>
              <a:t>Frivillig insats</a:t>
            </a:r>
          </a:p>
          <a:p>
            <a:endParaRPr lang="sv-SE" dirty="0"/>
          </a:p>
          <a:p>
            <a:r>
              <a:rPr lang="sv-SE" dirty="0"/>
              <a:t>Samtycke och samarbete krävs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Kan upphöra om samtycke återtas</a:t>
            </a:r>
          </a:p>
          <a:p>
            <a:endParaRPr lang="sv-SE" dirty="0"/>
          </a:p>
          <a:p>
            <a:br>
              <a:rPr lang="sv-SE" dirty="0"/>
            </a:br>
            <a:r>
              <a:rPr lang="sv-SE" dirty="0"/>
              <a:t>Omprövas inte </a:t>
            </a:r>
            <a:br>
              <a:rPr lang="sv-SE" dirty="0"/>
            </a:br>
            <a:r>
              <a:rPr lang="sv-SE" sz="1100" i="1" dirty="0"/>
              <a:t>meddela oss om </a:t>
            </a:r>
            <a:br>
              <a:rPr lang="sv-SE" sz="1100" i="1" dirty="0"/>
            </a:br>
            <a:r>
              <a:rPr lang="sv-SE" sz="1100" i="1" dirty="0"/>
              <a:t>förutsättningarna förändras</a:t>
            </a:r>
          </a:p>
          <a:p>
            <a:endParaRPr lang="sv-SE" dirty="0"/>
          </a:p>
          <a:p>
            <a:r>
              <a:rPr lang="sv-SE" dirty="0"/>
              <a:t>	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58486C3-C12E-4313-BA8B-1A10BF7CDA89}"/>
              </a:ext>
            </a:extLst>
          </p:cNvPr>
          <p:cNvSpPr txBox="1"/>
          <p:nvPr/>
        </p:nvSpPr>
        <p:spPr>
          <a:xfrm>
            <a:off x="3797300" y="1149350"/>
            <a:ext cx="3695700" cy="362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Förvaltare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Tvångsåtgärd</a:t>
            </a:r>
          </a:p>
          <a:p>
            <a:endParaRPr lang="sv-SE" dirty="0"/>
          </a:p>
          <a:p>
            <a:r>
              <a:rPr lang="sv-SE" dirty="0"/>
              <a:t>Förvaltaren bestämmer utan huvudmannens samtycke</a:t>
            </a:r>
          </a:p>
          <a:p>
            <a:r>
              <a:rPr lang="sv-SE" dirty="0"/>
              <a:t>Ger laglig rätt att tex. häva köp och avtal</a:t>
            </a:r>
          </a:p>
          <a:p>
            <a:endParaRPr lang="sv-SE" dirty="0"/>
          </a:p>
          <a:p>
            <a:r>
              <a:rPr lang="sv-SE" dirty="0"/>
              <a:t>Kan bara upphöra efter omfattande utredning och nytt läkarintyg </a:t>
            </a:r>
          </a:p>
          <a:p>
            <a:br>
              <a:rPr lang="sv-SE" dirty="0"/>
            </a:br>
            <a:r>
              <a:rPr lang="sv-SE" dirty="0"/>
              <a:t>Omprövas årligen</a:t>
            </a:r>
            <a:br>
              <a:rPr lang="sv-SE" dirty="0"/>
            </a:br>
            <a:endParaRPr lang="sv-SE" dirty="0"/>
          </a:p>
          <a:p>
            <a:endParaRPr lang="sv-SE" u="sng" dirty="0"/>
          </a:p>
          <a:p>
            <a:r>
              <a:rPr lang="sv-SE" u="sng" dirty="0"/>
              <a:t>Ur stånd </a:t>
            </a:r>
            <a:r>
              <a:rPr lang="sv-SE" dirty="0"/>
              <a:t>att vårda sig och sin egendom</a:t>
            </a:r>
          </a:p>
          <a:p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6AA794A-C9E3-4E53-8889-B2E92C4BE4E8}"/>
              </a:ext>
            </a:extLst>
          </p:cNvPr>
          <p:cNvSpPr/>
          <p:nvPr/>
        </p:nvSpPr>
        <p:spPr>
          <a:xfrm>
            <a:off x="285750" y="1149350"/>
            <a:ext cx="6959600" cy="43815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48760A3-3023-45DF-9FF5-FA9E0C5B9546}"/>
              </a:ext>
            </a:extLst>
          </p:cNvPr>
          <p:cNvSpPr/>
          <p:nvPr/>
        </p:nvSpPr>
        <p:spPr>
          <a:xfrm>
            <a:off x="311150" y="1769367"/>
            <a:ext cx="6959600" cy="41275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C34AC18-6C5D-47F3-9C3A-1C97834FD4F4}"/>
              </a:ext>
            </a:extLst>
          </p:cNvPr>
          <p:cNvSpPr/>
          <p:nvPr/>
        </p:nvSpPr>
        <p:spPr>
          <a:xfrm>
            <a:off x="273050" y="2961383"/>
            <a:ext cx="6985000" cy="594617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9B0D978-96D0-45BA-884B-9197C47A1484}"/>
              </a:ext>
            </a:extLst>
          </p:cNvPr>
          <p:cNvSpPr/>
          <p:nvPr/>
        </p:nvSpPr>
        <p:spPr>
          <a:xfrm>
            <a:off x="-50800" y="4264432"/>
            <a:ext cx="7035800" cy="326618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2306845-2506-44BB-9B0B-86725DD77365}"/>
              </a:ext>
            </a:extLst>
          </p:cNvPr>
          <p:cNvSpPr txBox="1"/>
          <p:nvPr/>
        </p:nvSpPr>
        <p:spPr>
          <a:xfrm>
            <a:off x="7131050" y="274520"/>
            <a:ext cx="184785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En huvudman kan ha både en god man och en förvaltare</a:t>
            </a:r>
          </a:p>
        </p:txBody>
      </p:sp>
    </p:spTree>
    <p:extLst>
      <p:ext uri="{BB962C8B-B14F-4D97-AF65-F5344CB8AC3E}">
        <p14:creationId xmlns:p14="http://schemas.microsoft.com/office/powerpoint/2010/main" val="297902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839162A0-4EC4-4E99-A901-66C2801F46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0BA5A9DF-109E-468C-B03C-3D78F6D3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Processen: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EA3DFCF-62DC-4278-BB46-8D3F025E7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6986"/>
            <a:ext cx="9144000" cy="2629528"/>
          </a:xfrm>
          <a:prstGeom prst="rect">
            <a:avLst/>
          </a:prstGeo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34F1EE-9412-40CC-B0FB-86EA0A85F9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397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120C2E-525E-4173-A612-8CFB53D35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21" y="158224"/>
            <a:ext cx="8921875" cy="665041"/>
          </a:xfrm>
        </p:spPr>
        <p:txBody>
          <a:bodyPr/>
          <a:lstStyle/>
          <a:p>
            <a:r>
              <a:rPr lang="sv-SE" dirty="0"/>
              <a:t>Vad ingår i uppdraget som god man/förvaltare?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F84C7A7-9620-4F5C-BE54-3E04E6D30C46}"/>
              </a:ext>
            </a:extLst>
          </p:cNvPr>
          <p:cNvSpPr txBox="1"/>
          <p:nvPr/>
        </p:nvSpPr>
        <p:spPr>
          <a:xfrm>
            <a:off x="405773" y="851415"/>
            <a:ext cx="682625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r>
              <a:rPr lang="sv-SE" dirty="0"/>
              <a:t>Ställföreträdarskapet kan omfatta</a:t>
            </a:r>
          </a:p>
          <a:p>
            <a:r>
              <a:rPr lang="sv-SE" dirty="0"/>
              <a:t>en, två eller tre delar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3377ACD-2761-418F-952F-696352B2BC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0439649"/>
              </p:ext>
            </p:extLst>
          </p:nvPr>
        </p:nvGraphicFramePr>
        <p:xfrm>
          <a:off x="2161903" y="1053230"/>
          <a:ext cx="4358586" cy="3174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78737" y="2039769"/>
            <a:ext cx="28901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/>
              <a:t>Förvalta egendom – ekonomisk 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Ha ansvar för huvudmannens ekonomi – upprätta en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Ta hand om inkomster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Betala räkningar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Dela ut/överföra fickpengar/privata medel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Förvalta sparkapital, värdehandlingar och andra tillgångar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Upprätta avbetalningsplaner/ansöka om skuldsanering</a:t>
            </a:r>
          </a:p>
          <a:p>
            <a:r>
              <a:rPr lang="sv-SE" altLang="sv-SE" sz="1100" dirty="0">
                <a:solidFill>
                  <a:srgbClr val="00B8E4"/>
                </a:solidFill>
              </a:rPr>
              <a:t>Det ingår </a:t>
            </a:r>
            <a:r>
              <a:rPr lang="sv-SE" altLang="sv-SE" sz="1100" u="sng" dirty="0">
                <a:solidFill>
                  <a:srgbClr val="00B8E4"/>
                </a:solidFill>
              </a:rPr>
              <a:t>inte</a:t>
            </a:r>
            <a:r>
              <a:rPr lang="sv-SE" altLang="sv-SE" sz="1100" dirty="0">
                <a:solidFill>
                  <a:srgbClr val="00B8E4"/>
                </a:solidFill>
              </a:rPr>
              <a:t> i uppdraget att ex. handla, städa eller skjutsa.</a:t>
            </a:r>
            <a:endParaRPr lang="sv-SE" sz="1100" dirty="0"/>
          </a:p>
        </p:txBody>
      </p:sp>
      <p:sp>
        <p:nvSpPr>
          <p:cNvPr id="4" name="textruta 3"/>
          <p:cNvSpPr txBox="1"/>
          <p:nvPr/>
        </p:nvSpPr>
        <p:spPr>
          <a:xfrm>
            <a:off x="5371944" y="2754608"/>
            <a:ext cx="2563586" cy="224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>
              <a:spcBef>
                <a:spcPct val="20000"/>
              </a:spcBef>
              <a:buClr>
                <a:schemeClr val="accent1"/>
              </a:buClr>
            </a:pPr>
            <a:r>
              <a:rPr lang="sv-SE" sz="1200" b="1" dirty="0"/>
              <a:t>Bevaka rätt </a:t>
            </a:r>
            <a:r>
              <a:rPr lang="sv-SE" sz="1200" dirty="0"/>
              <a:t>–</a:t>
            </a:r>
            <a:r>
              <a:rPr lang="sv-SE" sz="1200" b="1" dirty="0"/>
              <a:t> juridisk del</a:t>
            </a:r>
          </a:p>
          <a:p>
            <a:pPr marL="285750" indent="-1714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 sz="1100" dirty="0"/>
              <a:t>Underteckna handlingar i   huvudmannens ställe</a:t>
            </a:r>
          </a:p>
          <a:p>
            <a:pPr marL="342900" indent="-22860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sv-SE" sz="1100" dirty="0"/>
              <a:t>Kontakt med olika myndigheter</a:t>
            </a:r>
          </a:p>
          <a:p>
            <a:pPr marL="342900" indent="-22860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sv-SE" sz="1100" dirty="0"/>
              <a:t>Ansöka om bidrag eller andra insatser</a:t>
            </a:r>
          </a:p>
          <a:p>
            <a:pPr marL="114300">
              <a:spcBef>
                <a:spcPct val="20000"/>
              </a:spcBef>
              <a:buClr>
                <a:schemeClr val="accent1"/>
              </a:buClr>
            </a:pPr>
            <a:r>
              <a:rPr lang="sv-SE" sz="1100" dirty="0"/>
              <a:t>Andra specifika tillfällen ex.</a:t>
            </a:r>
          </a:p>
          <a:p>
            <a:pPr marL="342900" indent="-22860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sv-SE" sz="1100" dirty="0"/>
              <a:t>Bevaka rätt i dödsbo</a:t>
            </a:r>
          </a:p>
          <a:p>
            <a:pPr marL="342900" indent="-22860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sv-SE" sz="1100" dirty="0"/>
              <a:t>Försäljning/köp av fast egendom</a:t>
            </a:r>
          </a:p>
          <a:p>
            <a:pPr marL="342900" indent="-22860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sv-SE" sz="1100" dirty="0"/>
              <a:t>Överklaga beslut</a:t>
            </a:r>
          </a:p>
          <a:p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4839303" y="1053230"/>
            <a:ext cx="4190571" cy="1838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b="1" dirty="0"/>
              <a:t>Sörja för person- intressebevakare i olika frågor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Besöka sin huvudman och förvissa sig om att allt är okej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Uppmärksamma huvudmannens behov och intressen i övrigt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Se till att huvudmannen får nytta av sina tillgångar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Ha kontakt med socialtjänst, personligt ombud, </a:t>
            </a:r>
            <a:br>
              <a:rPr lang="sv-SE" sz="1100" dirty="0"/>
            </a:br>
            <a:r>
              <a:rPr lang="sv-SE" sz="1100" dirty="0"/>
              <a:t>boendestöd, anhöriga och övrigt nätverk som finns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Företräda huvudmannen i omvårdnadsfrågor och</a:t>
            </a:r>
            <a:br>
              <a:rPr lang="sv-SE" sz="1100" dirty="0"/>
            </a:br>
            <a:r>
              <a:rPr lang="sv-SE" sz="1100" dirty="0"/>
              <a:t>andra frågor om tex. boende, daglig sysselsättning m.m.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Slå larm om något inte står rätt till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221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C343CC9-C9A9-46F1-89D6-6761C244CB9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Anmälningsskyldighet – </a:t>
            </a:r>
            <a:br>
              <a:rPr lang="sv-SE"/>
            </a:br>
            <a:r>
              <a:rPr lang="sv-SE"/>
              <a:t>5:3 §  Socialtjänstförordningen(2001:937)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1CF95AA9-671D-4CEC-BD0B-944EA57932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491884" y="1071312"/>
            <a:ext cx="562513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Socialnämnden ska anmäla till överförmyndarnämnden om den finner att: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En god man/förvaltare behöver förordnas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Att personen inte behöver en god man/förvaltare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Att förhållanden talar för att en förälder inte kommer att förvalta sitt barns pengar/egendom på ett betryggande sätt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Anmälningsskyldigheten finns även i 15 § p. 6 LSS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Anmäla till överförmyndarnämnden dels när en person kan antas behöva förmyndare/förvaltare/god man, dels när ett förmynderskap/ förvaltarskap/godmanskap bör kunna upphöra</a:t>
            </a:r>
          </a:p>
          <a:p>
            <a:endParaRPr lang="sv-SE" dirty="0"/>
          </a:p>
          <a:p>
            <a:r>
              <a:rPr lang="sv-SE" dirty="0"/>
              <a:t>Anmälningsskyldigheten finns även i 4 kap. 3 § punkt 2 hälso-och sjukvårdsförordningen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Överförmyndarnämnden ska underrättas när en intagen person kan antas behöva en god man/förvaltare samt när ett förvaltaruppdrag bör upphöra.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5754965" y="319720"/>
            <a:ext cx="3050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Det är viktigt att anmälningsskyldigheten blir känd bland personal i de olika verksamheterna, samt vem som gör en sådan anmälan.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1A46C2B-8B40-410F-B4F7-574013EBEB01}"/>
              </a:ext>
            </a:extLst>
          </p:cNvPr>
          <p:cNvSpPr txBox="1"/>
          <p:nvPr/>
        </p:nvSpPr>
        <p:spPr>
          <a:xfrm>
            <a:off x="7378262" y="3689350"/>
            <a:ext cx="16446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Blanketter finns på vår hemsida.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F3B0EBF-47FA-462E-9154-7574656BF59A}"/>
              </a:ext>
            </a:extLst>
          </p:cNvPr>
          <p:cNvSpPr/>
          <p:nvPr/>
        </p:nvSpPr>
        <p:spPr>
          <a:xfrm>
            <a:off x="7378262" y="3527766"/>
            <a:ext cx="1518088" cy="830997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52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08000" y="96785"/>
            <a:ext cx="7270262" cy="955610"/>
          </a:xfrm>
        </p:spPr>
        <p:txBody>
          <a:bodyPr/>
          <a:lstStyle/>
          <a:p>
            <a:r>
              <a:rPr lang="sv-SE" dirty="0"/>
              <a:t>Vad kan bli aktuellt att anmäla?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491884" y="1071312"/>
            <a:ext cx="544856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2" name="textruta 1"/>
          <p:cNvSpPr txBox="1"/>
          <p:nvPr/>
        </p:nvSpPr>
        <p:spPr>
          <a:xfrm>
            <a:off x="413056" y="1254935"/>
            <a:ext cx="594044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Behov av god man/förvaltare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Att det inte längre finns behov av god man/förvaltare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förhållanden som kan ha betydelse för överförmyndarnämndens tillsyn – klagomål på ställföreträdaren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190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Motala kommun">
      <a:dk1>
        <a:srgbClr val="000000"/>
      </a:dk1>
      <a:lt1>
        <a:srgbClr val="FFFFFF"/>
      </a:lt1>
      <a:dk2>
        <a:srgbClr val="515151"/>
      </a:dk2>
      <a:lt2>
        <a:srgbClr val="E7E6E6"/>
      </a:lt2>
      <a:accent1>
        <a:srgbClr val="007FA3"/>
      </a:accent1>
      <a:accent2>
        <a:srgbClr val="007367"/>
      </a:accent2>
      <a:accent3>
        <a:srgbClr val="4E801F"/>
      </a:accent3>
      <a:accent4>
        <a:srgbClr val="CA3604"/>
      </a:accent4>
      <a:accent5>
        <a:srgbClr val="B52555"/>
      </a:accent5>
      <a:accent6>
        <a:srgbClr val="003C71"/>
      </a:accent6>
      <a:hlink>
        <a:srgbClr val="007FA3"/>
      </a:hlink>
      <a:folHlink>
        <a:srgbClr val="003C71"/>
      </a:folHlink>
    </a:clrScheme>
    <a:fontScheme name="Anpassat 1">
      <a:majorFont>
        <a:latin typeface="Barlow Semi Condensed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>
            <a:alpha val="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otalakommun_test" id="{60392D21-73CE-4DE6-9890-5EF7B8BA69BD}" vid="{D347AD52-D9D7-4836-A5A9-4908D0480ED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Motalakommun</Template>
  <TotalTime>817</TotalTime>
  <Words>947</Words>
  <Application>Microsoft Office PowerPoint</Application>
  <PresentationFormat>Bildspel på skärmen (16:9)</PresentationFormat>
  <Paragraphs>171</Paragraphs>
  <Slides>13</Slides>
  <Notes>7</Notes>
  <HiddenSlides>2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Barlow</vt:lpstr>
      <vt:lpstr>Office-tema</vt:lpstr>
      <vt:lpstr>PowerPoint-presentation</vt:lpstr>
      <vt:lpstr>Överförmyndarverksamheten</vt:lpstr>
      <vt:lpstr>Förutsättningar för att få en god man – 11 kap. 4 § föräldrabalken </vt:lpstr>
      <vt:lpstr>Förutsättning för förvaltare 11:7 föräldrabalken</vt:lpstr>
      <vt:lpstr>Skillnaden mellan förvaltarskap och godmanskap</vt:lpstr>
      <vt:lpstr>Processen: </vt:lpstr>
      <vt:lpstr>Vad ingår i uppdraget som god man/förvaltare?</vt:lpstr>
      <vt:lpstr>Anmälningsskyldighet –  5:3 §  Socialtjänstförordningen(2001:937)</vt:lpstr>
      <vt:lpstr>Vad kan bli aktuellt att anmäla?</vt:lpstr>
      <vt:lpstr>Vem kan bli ställföreträdare?</vt:lpstr>
      <vt:lpstr>Klagomål på en ställföreträdare</vt:lpstr>
      <vt:lpstr>Information  </vt:lpstr>
      <vt:lpstr>Kontaktuppgifter </vt:lpstr>
    </vt:vector>
  </TitlesOfParts>
  <Company>Motala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Frida Dufwenberg</dc:creator>
  <cp:lastModifiedBy>Cecilia Gardell</cp:lastModifiedBy>
  <cp:revision>66</cp:revision>
  <dcterms:created xsi:type="dcterms:W3CDTF">2020-03-09T13:56:37Z</dcterms:created>
  <dcterms:modified xsi:type="dcterms:W3CDTF">2024-04-16T12:05:08Z</dcterms:modified>
</cp:coreProperties>
</file>