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601" r:id="rId2"/>
    <p:sldId id="160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7A4F"/>
    <a:srgbClr val="05A664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7"/>
    <p:restoredTop sz="94640"/>
  </p:normalViewPr>
  <p:slideViewPr>
    <p:cSldViewPr snapToGrid="0" snapToObjects="1">
      <p:cViewPr varScale="1">
        <p:scale>
          <a:sx n="65" d="100"/>
          <a:sy n="65" d="100"/>
        </p:scale>
        <p:origin x="24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AC1A0-0A3E-4337-978B-6AA900F2D9CE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1F7D-46B7-435E-A5F9-DE8E6A1A7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F0642-58A9-4E97-9B6F-E0124C225D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11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4FBB9-0CD3-3C96-AB13-AC17CBA88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13D92-F589-D2D9-197F-591DE8F8D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3C7D2B-A57A-5692-EF43-075B2788F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7F8AD-0AC3-E3A6-7C43-AA5F76C19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F0642-58A9-4E97-9B6F-E0124C225D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2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23CD-C8BA-959B-9357-C38029E66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C4FE3F-9E85-574D-9727-7820BC7AF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1816E-2B54-7373-7BCB-D04E6BEA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34DE6-8288-3997-5906-1FD0B249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DEC3-A3E0-CA36-9E10-840742E4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1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6DA1-D457-5D0C-CDE9-95D401B6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5B47C-0E9E-EE47-AB25-63E6752E0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6DADB-E045-91D4-C946-8960AD8C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64192-5435-9FDE-F241-2DC0DF03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CD4C5-7CFB-A3B7-CE00-3288AE1E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CCF6D-86B6-92BD-D5B7-CFDD9741E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A58A7-42F9-1B18-136B-7E0F0A938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6234E-50B8-EDF4-BF5E-D7ACD02C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B27DD-8834-C484-7BAB-F578036E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F7E03-E940-0D5C-FDDD-21D51248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9666D-3A82-9C5A-1718-DA05F625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DDFF-9E42-3B2E-90F1-21BEF945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E7FED-1B02-755E-5428-2214B4DB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F8A8F-E04B-3B3E-A4ED-5F0E365C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82D6F-E0B2-2247-F8AC-19596733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EBEF-1B7C-6E37-4494-07C4DB86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CF3CA-83B3-2AC1-0E40-A1529DA05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3C073-C558-2CC2-528C-A048CEC6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38E1D-7B7B-0FA3-6F44-056EE442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A31E3-1B8F-4FCD-CCEE-6CF9B8C7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CF83-C30F-E0E4-4D60-F695C21D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EA51E-7690-D988-87D2-88EA95D8A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C929D-4661-0281-A87B-0B2DA6D3E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FE31A-0DF2-D4D9-FAFE-B26EA4F4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13D0C-9143-1388-B502-15067C96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A00E8-378D-D76C-249E-8AA78385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4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39D8-A53F-F227-3B48-3D6823C1A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FC081-15EE-1763-F2CD-4F5F74987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5ADBE-6DBA-CBD8-6DAE-FA1407F2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DB8F8-CDED-787C-E489-4E7CC834B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6C31D-BF85-9849-6474-41DFAF80D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66DF8-9217-98C7-1D27-D9D1B49E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BF6AD-64D5-788F-CA21-DEFED059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37E1E-BE48-B56B-2D94-191BFFFD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1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F861-3EEC-1DEF-66C0-F19903C1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5C7E5-4DAF-C00B-27AF-F7A6CE3E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43AACA-87F3-B3E1-9EA7-EBC682D0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23BF83-1EEF-5AFE-D918-20D32692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A6DCCA-EC3E-8B34-8FB1-B5BBAD9F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B31E4-7C28-8DF8-5285-8EC5DC29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1169-D61A-3BC2-4EBA-B3155D2B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7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914A1-6086-5402-AEEE-3D32DA716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919E-8B59-1E46-1E38-E554ECFE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0D4C9-E787-A191-64AC-C3F2EB1BC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33590-4294-63C8-BC68-ABAD9E68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AB15-0F86-C15E-53A0-574F680C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2A9BA-07DE-EF1E-D404-AD3E78C4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9D36-CAC9-D4E5-6BA1-A6304E0E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FF463-D4D7-F878-576B-B04E3B478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F577A-05F9-3AEE-9810-384C2575C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3AE96-32FD-45A8-BF33-2023DD34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A0973-6309-3E13-D9FD-B43527A5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5CAFF-7B97-4217-E639-EB9DA9FA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7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F897D-EF00-4C9A-F7BE-952B4E93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A1C0A-D835-D732-0BAE-A053D92EC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538AC-B19D-5F10-EC52-A27706B72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E5D2-1C59-4B4A-8E7A-5EB6BCB19956}" type="datetimeFigureOut">
              <a:rPr lang="en-US" smtClean="0"/>
              <a:t>11/1/24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AADB-6B3C-7A07-4081-493A8A848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56296-5AE4-E446-E4BB-278613176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2649-E7B5-BE4A-8427-EB138A217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eerhealthexchange.org/blog/co-creating-with-young-people" TargetMode="External"/><Relationship Id="rId5" Type="http://schemas.openxmlformats.org/officeDocument/2006/relationships/hyperlink" Target="https://www.youtube.com/watch?v=W5WTyhGnkOM" TargetMode="External"/><Relationship Id="rId4" Type="http://schemas.openxmlformats.org/officeDocument/2006/relationships/hyperlink" Target="https://www.amazon.com/Its-Time-Start-Looking-Interactive/dp/B0D99Z6X9S/ref=sr_1_1?crid=3HD8BT7LYHJAD&amp;dib=eyJ2IjoiMSJ9.STLrLDRh1ivPbTiyHkLwBA.Jh6AHkjLY_BENk1eYxwWwG42829eU9b4Ic9jI1T14S0&amp;dib_tag=se&amp;keywords=it%27s+time+to+start+looking+in+pritika&amp;qid=1726639123&amp;sprefix=it%27s+time+to+start+looking+in+priti%2Caps%2C943&amp;sr=8-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mentalhealthcoalition.org/wp-content/uploads/2020/07/BIPOC-Mental-Health-Resources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nami.org/Home" TargetMode="External"/><Relationship Id="rId12" Type="http://schemas.openxmlformats.org/officeDocument/2006/relationships/hyperlink" Target="CDC%20Guidance:%20%20https:/www.cdc.gov/childrensmentalhealth/sympto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monsensemedia.org/app-reviews/selfsea" TargetMode="External"/><Relationship Id="rId11" Type="http://schemas.openxmlformats.org/officeDocument/2006/relationships/hyperlink" Target="https://www.safeatschool.ca/professional-learning/youth-empowerment/youth-empowerment-for-character-development/why-talk-about-power/adultism-and-adult-privilege" TargetMode="External"/><Relationship Id="rId5" Type="http://schemas.openxmlformats.org/officeDocument/2006/relationships/hyperlink" Target="https://www.commonsense.org/" TargetMode="External"/><Relationship Id="rId10" Type="http://schemas.openxmlformats.org/officeDocument/2006/relationships/hyperlink" Target="https://youth.gov/youth-topics/positive-youth-development" TargetMode="External"/><Relationship Id="rId4" Type="http://schemas.openxmlformats.org/officeDocument/2006/relationships/hyperlink" Target="http://www.selfsea.org/" TargetMode="External"/><Relationship Id="rId9" Type="http://schemas.openxmlformats.org/officeDocument/2006/relationships/hyperlink" Target="https://988lifelin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22A85B0-0FD5-469B-9ECB-88AF3C51B8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7"/>
          <a:stretch/>
        </p:blipFill>
        <p:spPr>
          <a:xfrm>
            <a:off x="0" y="-8820"/>
            <a:ext cx="12192000" cy="1323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663ED0-9FE1-3ED5-A863-316B09FC4EC3}"/>
              </a:ext>
            </a:extLst>
          </p:cNvPr>
          <p:cNvSpPr txBox="1"/>
          <p:nvPr/>
        </p:nvSpPr>
        <p:spPr>
          <a:xfrm>
            <a:off x="447819" y="320074"/>
            <a:ext cx="1129636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e Bold"/>
                <a:cs typeface="Arial"/>
              </a:rPr>
              <a:t>Resources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E517C8BA-9E8E-7073-F17B-5FA7FAB38113}"/>
              </a:ext>
            </a:extLst>
          </p:cNvPr>
          <p:cNvSpPr txBox="1">
            <a:spLocks/>
          </p:cNvSpPr>
          <p:nvPr/>
        </p:nvSpPr>
        <p:spPr>
          <a:xfrm>
            <a:off x="447819" y="1997752"/>
            <a:ext cx="10888538" cy="4452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It’s Time to Start Looking In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mental-health self-help book for young people recently published by PHE student leader Pritika </a:t>
            </a:r>
            <a:r>
              <a:rPr lang="en-US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Kharkwal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first ever mental health book by a teen for teens, </a:t>
            </a:r>
            <a:r>
              <a:rPr lang="en-US" sz="2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Time to Start Looking In 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book focused on providing a youth perspective in mental health literature through both science-backed content and heart based wisdom.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5"/>
              </a:rPr>
              <a:t>Teens and Tech: Challenging the Dominant Narrative </a:t>
            </a: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is a great panel presentation hosted by the 2024 Connected Wellbeing Symposium </a:t>
            </a:r>
            <a:r>
              <a:rPr lang="en-US" sz="2000" dirty="0">
                <a:effectLst/>
              </a:rPr>
              <a:t>showcasing the research and innovation behind the Connected Wellbeing Initiative – a year-long collaboration of researchers, designers, educators, and funders to accelerate youth and community-powered innovations for fostering wellbeing in a digitally connected world.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Aptos" panose="020B0004020202020204" pitchFamily="34" charset="0"/>
                <a:cs typeface="Arial"/>
              </a:rPr>
              <a:t>Dive into a </a:t>
            </a:r>
            <a:r>
              <a:rPr lang="en-US" sz="2000" dirty="0">
                <a:latin typeface="Aptos" panose="020B0004020202020204" pitchFamily="34" charset="0"/>
                <a:cs typeface="Arial"/>
                <a:hlinkClick r:id="rId6"/>
              </a:rPr>
              <a:t>helpful summary 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of Dr. Angela </a:t>
            </a:r>
            <a:r>
              <a:rPr lang="en-US" sz="2000" dirty="0" err="1">
                <a:latin typeface="Aptos" panose="020B0004020202020204" pitchFamily="34" charset="0"/>
                <a:cs typeface="Arial"/>
              </a:rPr>
              <a:t>Glymph’s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 chapter “Students as Co-Creators of Educational Environments in </a:t>
            </a:r>
            <a:r>
              <a:rPr lang="en-US" sz="2000" i="1" dirty="0">
                <a:latin typeface="Aptos" panose="020B0004020202020204" pitchFamily="34" charset="0"/>
                <a:cs typeface="Arial"/>
              </a:rPr>
              <a:t>The Handbook of School Mental Health. 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Co-written with PHE youth Treasure Joiner and Reanna </a:t>
            </a:r>
            <a:r>
              <a:rPr lang="en-US" sz="2000" dirty="0" err="1">
                <a:latin typeface="Aptos" panose="020B0004020202020204" pitchFamily="34" charset="0"/>
                <a:cs typeface="Arial"/>
              </a:rPr>
              <a:t>Bhagwandeen</a:t>
            </a:r>
            <a:r>
              <a:rPr lang="en-US" sz="2000" dirty="0">
                <a:latin typeface="Aptos" panose="020B0004020202020204" pitchFamily="34" charset="0"/>
                <a:cs typeface="Arial"/>
              </a:rPr>
              <a:t>, this blog post offers insights helpful to any adult seeking to collaborate with youth and young professionals!</a:t>
            </a:r>
            <a:endParaRPr lang="en-US" dirty="0">
              <a:latin typeface="Calibri regular"/>
            </a:endParaRPr>
          </a:p>
          <a:p>
            <a:pPr marL="0" indent="0">
              <a:buNone/>
            </a:pPr>
            <a:endParaRPr lang="en-US" sz="2500" dirty="0">
              <a:latin typeface="Calibri regular"/>
            </a:endParaRPr>
          </a:p>
          <a:p>
            <a:pPr marL="0" lvl="0" indent="0"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e Regular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43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4CDB3-ED4B-E1C4-34F9-23B2B5572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68DF715-6A56-65E7-4315-129FDDC66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07"/>
          <a:stretch/>
        </p:blipFill>
        <p:spPr>
          <a:xfrm>
            <a:off x="0" y="-8820"/>
            <a:ext cx="12192000" cy="13232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2EAFF8-FE4F-815A-F702-2DAF79BEA0C2}"/>
              </a:ext>
            </a:extLst>
          </p:cNvPr>
          <p:cNvSpPr txBox="1"/>
          <p:nvPr/>
        </p:nvSpPr>
        <p:spPr>
          <a:xfrm>
            <a:off x="447819" y="320074"/>
            <a:ext cx="11296362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e Bold"/>
                <a:cs typeface="Arial"/>
              </a:rPr>
              <a:t>Resources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4809C2D3-4332-371B-F041-478056397ACE}"/>
              </a:ext>
            </a:extLst>
          </p:cNvPr>
          <p:cNvSpPr txBox="1">
            <a:spLocks/>
          </p:cNvSpPr>
          <p:nvPr/>
        </p:nvSpPr>
        <p:spPr>
          <a:xfrm>
            <a:off x="447819" y="1997752"/>
            <a:ext cx="10888538" cy="44526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Selfsea.org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a youth-designed identity affirming and inclusive digital platform for young people between the ages of 13-19 to find mental health and sexual health resources and supports.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5"/>
              </a:rPr>
              <a:t>Commonsense Media </a:t>
            </a: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is a resource for parents and educators that provides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reviews and ratings for media and technology with the goal of providing information on their suitability for children.  PHE’ </a:t>
            </a:r>
            <a:r>
              <a:rPr lang="en-US" sz="2000" b="0" i="0" dirty="0" err="1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selfsea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 received a 4-star rating from Commonsense Media (see full review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ptos" panose="020B0004020202020204" pitchFamily="34" charset="0"/>
                <a:hlinkClick r:id="rId6"/>
              </a:rPr>
              <a:t>here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0" dirty="0">
                <a:solidFill>
                  <a:srgbClr val="202122"/>
                </a:solidFill>
                <a:effectLst/>
                <a:latin typeface="Aptos" panose="020B0004020202020204" pitchFamily="34" charset="0"/>
              </a:rPr>
              <a:t>Other Mental Health and Wellbeing Resources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hlinkClick r:id="rId7"/>
              </a:rPr>
              <a:t>The National Alliance on Mental Illness (NAMI) </a:t>
            </a:r>
            <a:r>
              <a:rPr lang="en-US" sz="1600" dirty="0"/>
              <a:t>chapter in your city</a:t>
            </a:r>
          </a:p>
          <a:p>
            <a:pPr lvl="1"/>
            <a:r>
              <a:rPr lang="en-US" sz="1600" dirty="0">
                <a:hlinkClick r:id="rId8"/>
              </a:rPr>
              <a:t>BIPOC Mental Health Resources</a:t>
            </a:r>
            <a:r>
              <a:rPr lang="en-US" sz="1600" dirty="0"/>
              <a:t> </a:t>
            </a:r>
          </a:p>
          <a:p>
            <a:pPr lvl="1"/>
            <a:r>
              <a:rPr lang="en-US" sz="1600" dirty="0">
                <a:hlinkClick r:id="rId9"/>
              </a:rPr>
              <a:t>988 Suicide and Crisis Lifeline</a:t>
            </a:r>
            <a:r>
              <a:rPr lang="en-US" sz="1600" dirty="0"/>
              <a:t>: Resource for a. serious mental health, suicide, or substance use crisis.</a:t>
            </a:r>
          </a:p>
          <a:p>
            <a:pPr lvl="1"/>
            <a:r>
              <a:rPr lang="en-US" sz="1600" dirty="0">
                <a:hlinkClick r:id="rId10"/>
              </a:rPr>
              <a:t>Positive Youth Development Research</a:t>
            </a:r>
            <a:endParaRPr lang="en-US" sz="1600" dirty="0"/>
          </a:p>
          <a:p>
            <a:pPr lvl="1"/>
            <a:r>
              <a:rPr lang="en-US" sz="1600" dirty="0">
                <a:hlinkClick r:id="rId11"/>
              </a:rPr>
              <a:t>Anti-Adultism Frameworks</a:t>
            </a:r>
            <a:endParaRPr lang="en-US" sz="1600" dirty="0"/>
          </a:p>
          <a:p>
            <a:pPr lvl="1"/>
            <a:r>
              <a:rPr lang="en-US" sz="1600" dirty="0">
                <a:hlinkClick r:id="rId12"/>
              </a:rPr>
              <a:t>CDC Guidance on Mental Health Symptoms</a:t>
            </a:r>
            <a:endParaRPr lang="en-US" sz="16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500" dirty="0">
              <a:latin typeface="Calibri regular"/>
            </a:endParaRPr>
          </a:p>
          <a:p>
            <a:pPr marL="0" lvl="0" indent="0">
              <a:buNone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e Regular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90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10303</TotalTime>
  <Words>312</Words>
  <Application>Microsoft Macintosh PowerPoint</Application>
  <PresentationFormat>Widescreen</PresentationFormat>
  <Paragraphs>17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Arial</vt:lpstr>
      <vt:lpstr>Calibre Bold</vt:lpstr>
      <vt:lpstr>Calibre Regular</vt:lpstr>
      <vt:lpstr>Calibri</vt:lpstr>
      <vt:lpstr>Calibri Light</vt:lpstr>
      <vt:lpstr>Calibri regular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Madison Rhymes</dc:creator>
  <cp:lastModifiedBy>Angela Glymph</cp:lastModifiedBy>
  <cp:revision>107</cp:revision>
  <dcterms:created xsi:type="dcterms:W3CDTF">2022-06-01T19:52:57Z</dcterms:created>
  <dcterms:modified xsi:type="dcterms:W3CDTF">2024-11-01T18:53:17Z</dcterms:modified>
</cp:coreProperties>
</file>