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b="def" i="def"/>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Body Level One…"/>
          <p:cNvSpPr txBox="1"/>
          <p:nvPr>
            <p:ph type="body" sz="quarter" idx="1"/>
          </p:nvPr>
        </p:nvSpPr>
        <p:spPr>
          <a:xfrm>
            <a:off x="1270000" y="6362700"/>
            <a:ext cx="10464800" cy="461366"/>
          </a:xfrm>
          <a:prstGeom prst="rect">
            <a:avLst/>
          </a:prstGeom>
        </p:spPr>
        <p:txBody>
          <a:bodyPr anchor="t"/>
          <a:lstStyle>
            <a:lvl1pPr marL="0" indent="0" algn="ctr">
              <a:spcBef>
                <a:spcPts val="0"/>
              </a:spcBef>
              <a:buSzTx/>
              <a:buNone/>
              <a:defRPr i="1" sz="2400"/>
            </a:lvl1pPr>
            <a:lvl2pPr marL="777875" indent="-333375" algn="ctr">
              <a:spcBef>
                <a:spcPts val="0"/>
              </a:spcBef>
              <a:defRPr i="1" sz="2400"/>
            </a:lvl2pPr>
            <a:lvl3pPr marL="1222375" indent="-333375" algn="ctr">
              <a:spcBef>
                <a:spcPts val="0"/>
              </a:spcBef>
              <a:defRPr i="1" sz="2400"/>
            </a:lvl3pPr>
            <a:lvl4pPr marL="1666875" indent="-333375" algn="ctr">
              <a:spcBef>
                <a:spcPts val="0"/>
              </a:spcBef>
              <a:defRPr i="1" sz="2400"/>
            </a:lvl4pPr>
            <a:lvl5pPr marL="2111375" indent="-333375" algn="ctr">
              <a:spcBef>
                <a:spcPts val="0"/>
              </a:spcBef>
              <a:defRPr i="1" sz="2400"/>
            </a:lvl5pPr>
          </a:lstStyle>
          <a:p>
            <a:pPr/>
            <a:r>
              <a:t>Body Level One</a:t>
            </a:r>
          </a:p>
          <a:p>
            <a:pPr lvl="1"/>
            <a:r>
              <a:t>Body Level Two</a:t>
            </a:r>
          </a:p>
          <a:p>
            <a:pPr lvl="2"/>
            <a:r>
              <a:t>Body Level Three</a:t>
            </a:r>
          </a:p>
          <a:p>
            <a:pPr lvl="3"/>
            <a:r>
              <a:t>Body Level Four</a:t>
            </a:r>
          </a:p>
          <a:p>
            <a:pPr lvl="4"/>
            <a:r>
              <a:t>Body Level Five</a:t>
            </a:r>
          </a:p>
        </p:txBody>
      </p:sp>
      <p:sp>
        <p:nvSpPr>
          <p:cNvPr id="94" name="“Type a quote here.”"/>
          <p:cNvSpPr txBox="1"/>
          <p:nvPr>
            <p:ph type="body" sz="quarter" idx="13"/>
          </p:nvPr>
        </p:nvSpPr>
        <p:spPr>
          <a:xfrm>
            <a:off x="1270000" y="4267112"/>
            <a:ext cx="10464800" cy="609778"/>
          </a:xfrm>
          <a:prstGeom prst="rect">
            <a:avLst/>
          </a:prstGeom>
        </p:spPr>
        <p:txBody>
          <a:bodyPr/>
          <a:lstStyle/>
          <a:p>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Preventing and Addressing Abuse and Harassment in Rotary"/>
          <p:cNvSpPr txBox="1"/>
          <p:nvPr>
            <p:ph type="ctrTitle"/>
          </p:nvPr>
        </p:nvSpPr>
        <p:spPr>
          <a:xfrm>
            <a:off x="1092200" y="1115961"/>
            <a:ext cx="10464800" cy="1944741"/>
          </a:xfrm>
          <a:prstGeom prst="rect">
            <a:avLst/>
          </a:prstGeom>
        </p:spPr>
        <p:txBody>
          <a:bodyPr/>
          <a:lstStyle>
            <a:lvl1pPr defTabSz="525779">
              <a:defRPr sz="5300"/>
            </a:lvl1pPr>
          </a:lstStyle>
          <a:p>
            <a:pPr/>
            <a:r>
              <a:t>Preventing and Addressing Abuse and Harassment in Rotary</a:t>
            </a:r>
          </a:p>
        </p:txBody>
      </p:sp>
      <p:sp>
        <p:nvSpPr>
          <p:cNvPr id="120" name="D5010 District Training Assembly…"/>
          <p:cNvSpPr txBox="1"/>
          <p:nvPr>
            <p:ph type="subTitle" sz="quarter" idx="1"/>
          </p:nvPr>
        </p:nvSpPr>
        <p:spPr>
          <a:xfrm>
            <a:off x="1270000" y="5035550"/>
            <a:ext cx="10464800" cy="1130300"/>
          </a:xfrm>
          <a:prstGeom prst="rect">
            <a:avLst/>
          </a:prstGeom>
        </p:spPr>
        <p:txBody>
          <a:bodyPr/>
          <a:lstStyle/>
          <a:p>
            <a:pPr defTabSz="537462">
              <a:defRPr sz="3400"/>
            </a:pPr>
            <a:r>
              <a:t>RYLA Planning Committee</a:t>
            </a:r>
          </a:p>
          <a:p>
            <a:pPr defTabSz="537462">
              <a:defRPr sz="3400"/>
            </a:pPr>
            <a:r>
              <a:t>April 12, 2021</a:t>
            </a:r>
          </a:p>
        </p:txBody>
      </p:sp>
      <p:pic>
        <p:nvPicPr>
          <p:cNvPr id="121" name="RotaryMBS-R_PMS-C copy.pdf" descr="RotaryMBS-R_PMS-C copy.pdf"/>
          <p:cNvPicPr>
            <a:picLocks noChangeAspect="1"/>
          </p:cNvPicPr>
          <p:nvPr/>
        </p:nvPicPr>
        <p:blipFill>
          <a:blip r:embed="rId2">
            <a:extLst/>
          </a:blip>
          <a:stretch>
            <a:fillRect/>
          </a:stretch>
        </p:blipFill>
        <p:spPr>
          <a:xfrm>
            <a:off x="9760632" y="8278727"/>
            <a:ext cx="2881278" cy="1080481"/>
          </a:xfrm>
          <a:prstGeom prst="rect">
            <a:avLst/>
          </a:prstGeom>
          <a:ln w="12700">
            <a:miter lim="400000"/>
          </a:ln>
        </p:spPr>
      </p:pic>
      <p:sp>
        <p:nvSpPr>
          <p:cNvPr id="122" name="Slide Number"/>
          <p:cNvSpPr txBox="1"/>
          <p:nvPr>
            <p:ph type="sldNum" sz="quarter" idx="4294967295"/>
          </p:nvPr>
        </p:nvSpPr>
        <p:spPr>
          <a:xfrm>
            <a:off x="6385371" y="9296399"/>
            <a:ext cx="227281" cy="324307"/>
          </a:xfrm>
          <a:prstGeom prst="rect">
            <a:avLst/>
          </a:prstGeom>
          <a:extLst>
            <a:ext uri="{C572A759-6A51-4108-AA02-DFA0A04FC94B}">
              <ma14:wrappingTextBoxFlag xmlns:ma14="http://schemas.microsoft.com/office/mac/drawingml/2011/main" val="1"/>
            </a:ext>
          </a:extLst>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Addressing an allegation"/>
          <p:cNvSpPr txBox="1"/>
          <p:nvPr>
            <p:ph type="title"/>
          </p:nvPr>
        </p:nvSpPr>
        <p:spPr>
          <a:prstGeom prst="rect">
            <a:avLst/>
          </a:prstGeom>
        </p:spPr>
        <p:txBody>
          <a:bodyPr/>
          <a:lstStyle>
            <a:lvl1pPr defTabSz="488741">
              <a:defRPr sz="6600"/>
            </a:lvl1pPr>
          </a:lstStyle>
          <a:p>
            <a:pPr/>
            <a:r>
              <a:t>Addressing an allegation of Harassment </a:t>
            </a:r>
          </a:p>
        </p:txBody>
      </p:sp>
      <p:sp>
        <p:nvSpPr>
          <p:cNvPr id="158" name="*  Take all allegations of harassment seriously and address the situation.…"/>
          <p:cNvSpPr txBox="1"/>
          <p:nvPr>
            <p:ph type="body" idx="1"/>
          </p:nvPr>
        </p:nvSpPr>
        <p:spPr>
          <a:prstGeom prst="rect">
            <a:avLst/>
          </a:prstGeom>
        </p:spPr>
        <p:txBody>
          <a:bodyPr/>
          <a:lstStyle/>
          <a:p>
            <a:pPr marL="0" indent="0" defTabSz="370331">
              <a:lnSpc>
                <a:spcPct val="150000"/>
              </a:lnSpc>
              <a:spcBef>
                <a:spcPts val="0"/>
              </a:spcBef>
              <a:buSzTx/>
              <a:buNone/>
              <a:defRPr sz="2200">
                <a:solidFill>
                  <a:srgbClr val="313537"/>
                </a:solidFill>
                <a:latin typeface="+mn-lt"/>
                <a:ea typeface="+mn-ea"/>
                <a:cs typeface="+mn-cs"/>
                <a:sym typeface="Helvetica"/>
              </a:defRPr>
            </a:pPr>
            <a:r>
              <a:t>*  Take all allegations of harassment seriously and address the situation.</a:t>
            </a:r>
          </a:p>
          <a:p>
            <a:pPr marL="0" indent="0" defTabSz="370331">
              <a:lnSpc>
                <a:spcPct val="150000"/>
              </a:lnSpc>
              <a:spcBef>
                <a:spcPts val="0"/>
              </a:spcBef>
              <a:buSzTx/>
              <a:buNone/>
              <a:defRPr sz="2200">
                <a:solidFill>
                  <a:srgbClr val="313537"/>
                </a:solidFill>
                <a:latin typeface="+mn-lt"/>
                <a:ea typeface="+mn-ea"/>
                <a:cs typeface="+mn-cs"/>
                <a:sym typeface="Helvetica"/>
              </a:defRPr>
            </a:pPr>
            <a:r>
              <a:t>*  Program Leaders must promptly address any allegation of harassment and must not retaliate against the person who made it. </a:t>
            </a:r>
          </a:p>
          <a:p>
            <a:pPr marL="0" indent="0" defTabSz="370331">
              <a:lnSpc>
                <a:spcPct val="150000"/>
              </a:lnSpc>
              <a:spcBef>
                <a:spcPts val="0"/>
              </a:spcBef>
              <a:buSzTx/>
              <a:buNone/>
              <a:defRPr sz="2200">
                <a:solidFill>
                  <a:srgbClr val="313537"/>
                </a:solidFill>
                <a:latin typeface="+mn-lt"/>
                <a:ea typeface="+mn-ea"/>
                <a:cs typeface="+mn-cs"/>
                <a:sym typeface="Helvetica"/>
              </a:defRPr>
            </a:pPr>
            <a:r>
              <a:t>*  This is where completing the D50910 Report Form begins.</a:t>
            </a:r>
          </a:p>
          <a:p>
            <a:pPr marL="0" indent="0" defTabSz="370331">
              <a:lnSpc>
                <a:spcPct val="150000"/>
              </a:lnSpc>
              <a:spcBef>
                <a:spcPts val="0"/>
              </a:spcBef>
              <a:buSzTx/>
              <a:buNone/>
              <a:defRPr sz="2200">
                <a:solidFill>
                  <a:srgbClr val="313537"/>
                </a:solidFill>
                <a:latin typeface="+mn-lt"/>
                <a:ea typeface="+mn-ea"/>
                <a:cs typeface="+mn-cs"/>
                <a:sym typeface="Helvetica"/>
              </a:defRPr>
            </a:pPr>
            <a:r>
              <a:t>*  It is recommended that RYLA form an Event committee to address these kinds of allegations. </a:t>
            </a:r>
          </a:p>
          <a:p>
            <a:pPr marL="0" indent="0" defTabSz="370331">
              <a:lnSpc>
                <a:spcPct val="150000"/>
              </a:lnSpc>
              <a:spcBef>
                <a:spcPts val="0"/>
              </a:spcBef>
              <a:buSzTx/>
              <a:buNone/>
              <a:defRPr sz="2200">
                <a:solidFill>
                  <a:srgbClr val="313537"/>
                </a:solidFill>
                <a:latin typeface="+mn-lt"/>
                <a:ea typeface="+mn-ea"/>
                <a:cs typeface="+mn-cs"/>
                <a:sym typeface="Helvetica"/>
              </a:defRPr>
            </a:pPr>
            <a:r>
              <a:t>*  District 5010 has established a code of conduct and policies for preventing and addressing harassment within clubs, among members, and with other Rotary participants.  It is part of the D5010 Manual of Procedure.</a:t>
            </a:r>
          </a:p>
          <a:p>
            <a:pPr marL="0" indent="0" defTabSz="370331">
              <a:lnSpc>
                <a:spcPct val="150000"/>
              </a:lnSpc>
              <a:spcBef>
                <a:spcPts val="0"/>
              </a:spcBef>
              <a:buSzTx/>
              <a:buNone/>
              <a:defRPr sz="2100">
                <a:solidFill>
                  <a:srgbClr val="313537"/>
                </a:solidFill>
                <a:latin typeface="+mn-lt"/>
                <a:ea typeface="+mn-ea"/>
                <a:cs typeface="+mn-cs"/>
                <a:sym typeface="Helvetica"/>
              </a:defRPr>
            </a:pPr>
            <a:r>
              <a:t>*  If harassment is found, but does not constitute criminal activity, D5010 can specify when contact with young people by the alleged perpetrator should be restricted.</a:t>
            </a:r>
          </a:p>
          <a:p>
            <a:pPr marL="0" indent="0" defTabSz="370331">
              <a:spcBef>
                <a:spcPts val="0"/>
              </a:spcBef>
              <a:buSzTx/>
              <a:buNone/>
              <a:defRPr sz="2200">
                <a:solidFill>
                  <a:srgbClr val="313537"/>
                </a:solidFill>
                <a:latin typeface="+mn-lt"/>
                <a:ea typeface="+mn-ea"/>
                <a:cs typeface="+mn-cs"/>
                <a:sym typeface="Helvetica"/>
              </a:defRPr>
            </a:pPr>
            <a:r>
              <a:t>*  If sexual harassment is found, contact with youth in D5010 Programs may be prohibited.</a:t>
            </a:r>
          </a:p>
        </p:txBody>
      </p:sp>
      <p:sp>
        <p:nvSpPr>
          <p:cNvPr id="159" name="Slide Number"/>
          <p:cNvSpPr txBox="1"/>
          <p:nvPr>
            <p:ph type="sldNum" sz="quarter" idx="4294967295"/>
          </p:nvPr>
        </p:nvSpPr>
        <p:spPr>
          <a:xfrm>
            <a:off x="6328883" y="9296399"/>
            <a:ext cx="340259" cy="32430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60" name="RotaryMBS-R_PMS-C copy.pdf" descr="RotaryMBS-R_PMS-C copy.pdf"/>
          <p:cNvPicPr>
            <a:picLocks noChangeAspect="1"/>
          </p:cNvPicPr>
          <p:nvPr/>
        </p:nvPicPr>
        <p:blipFill>
          <a:blip r:embed="rId2">
            <a:extLst/>
          </a:blip>
          <a:stretch>
            <a:fillRect/>
          </a:stretch>
        </p:blipFill>
        <p:spPr>
          <a:xfrm>
            <a:off x="9760632" y="8278727"/>
            <a:ext cx="2881278" cy="1080481"/>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Receiving an Allegation Report"/>
          <p:cNvSpPr txBox="1"/>
          <p:nvPr>
            <p:ph type="title"/>
          </p:nvPr>
        </p:nvSpPr>
        <p:spPr>
          <a:prstGeom prst="rect">
            <a:avLst/>
          </a:prstGeom>
        </p:spPr>
        <p:txBody>
          <a:bodyPr/>
          <a:lstStyle>
            <a:lvl1pPr algn="l" defTabSz="457200">
              <a:spcBef>
                <a:spcPts val="1000"/>
              </a:spcBef>
              <a:defRPr b="1" cap="all" sz="5400">
                <a:uFill>
                  <a:solidFill>
                    <a:srgbClr val="000000"/>
                  </a:solidFill>
                </a:uFill>
                <a:latin typeface="Arial Narrow"/>
                <a:ea typeface="Arial Narrow"/>
                <a:cs typeface="Arial Narrow"/>
                <a:sym typeface="Arial Narrow"/>
              </a:defRPr>
            </a:lvl1pPr>
          </a:lstStyle>
          <a:p>
            <a:pPr/>
            <a:r>
              <a:t>Receiving an Allegation Report</a:t>
            </a:r>
          </a:p>
        </p:txBody>
      </p:sp>
      <p:sp>
        <p:nvSpPr>
          <p:cNvPr id="163" name="Any adult to whom a program participant reports abuse or harassment must:…"/>
          <p:cNvSpPr txBox="1"/>
          <p:nvPr>
            <p:ph type="body" idx="1"/>
          </p:nvPr>
        </p:nvSpPr>
        <p:spPr>
          <a:xfrm>
            <a:off x="952500" y="2514600"/>
            <a:ext cx="11099800" cy="6286500"/>
          </a:xfrm>
          <a:prstGeom prst="rect">
            <a:avLst/>
          </a:prstGeom>
        </p:spPr>
        <p:txBody>
          <a:bodyPr/>
          <a:lstStyle/>
          <a:p>
            <a:pPr marL="0" indent="0" defTabSz="402336">
              <a:spcBef>
                <a:spcPts val="800"/>
              </a:spcBef>
              <a:buSzTx/>
              <a:buNone/>
              <a:defRPr b="1" cap="all" sz="1200">
                <a:uFill>
                  <a:solidFill>
                    <a:srgbClr val="000000"/>
                  </a:solidFill>
                </a:uFill>
                <a:latin typeface="Arial Narrow"/>
                <a:ea typeface="Arial Narrow"/>
                <a:cs typeface="Arial Narrow"/>
                <a:sym typeface="Arial Narrow"/>
              </a:defRPr>
            </a:pPr>
          </a:p>
          <a:p>
            <a:pPr marL="0" indent="0" defTabSz="402336">
              <a:lnSpc>
                <a:spcPct val="120000"/>
              </a:lnSpc>
              <a:spcBef>
                <a:spcPts val="500"/>
              </a:spcBef>
              <a:buSzTx/>
              <a:buNone/>
              <a:defRPr sz="1500">
                <a:uFill>
                  <a:solidFill>
                    <a:srgbClr val="000000"/>
                  </a:solidFill>
                </a:uFill>
                <a:latin typeface="Georgia"/>
                <a:ea typeface="Georgia"/>
                <a:cs typeface="Georgia"/>
                <a:sym typeface="Georgia"/>
              </a:defRPr>
            </a:pPr>
            <a:r>
              <a:t>Any adult to whom a program participant reports abuse or harassment must: </a:t>
            </a:r>
          </a:p>
          <a:p>
            <a:pPr marL="0" indent="0" defTabSz="402336">
              <a:lnSpc>
                <a:spcPct val="120000"/>
              </a:lnSpc>
              <a:spcBef>
                <a:spcPts val="500"/>
              </a:spcBef>
              <a:buSzTx/>
              <a:buNone/>
              <a:defRPr sz="1500">
                <a:uFill>
                  <a:solidFill>
                    <a:srgbClr val="000000"/>
                  </a:solidFill>
                </a:uFill>
                <a:latin typeface="Georgia"/>
                <a:ea typeface="Georgia"/>
                <a:cs typeface="Georgia"/>
                <a:sym typeface="Georgia"/>
              </a:defRPr>
            </a:pPr>
          </a:p>
          <a:p>
            <a:pPr marL="0" indent="0" defTabSz="402336">
              <a:lnSpc>
                <a:spcPct val="120000"/>
              </a:lnSpc>
              <a:spcBef>
                <a:spcPts val="500"/>
              </a:spcBef>
              <a:buSzTx/>
              <a:buNone/>
              <a:defRPr b="1" i="1" sz="1500">
                <a:uFill>
                  <a:solidFill>
                    <a:srgbClr val="000000"/>
                  </a:solidFill>
                </a:uFill>
                <a:latin typeface="Georgia"/>
                <a:ea typeface="Georgia"/>
                <a:cs typeface="Georgia"/>
                <a:sym typeface="Georgia"/>
              </a:defRPr>
            </a:pPr>
            <a:r>
              <a:t>Listen attentively and stay calm</a:t>
            </a:r>
            <a:r>
              <a:rPr b="0"/>
              <a:t>.</a:t>
            </a:r>
            <a:r>
              <a:rPr b="0" i="0"/>
              <a:t> Acknowledge that it takes courage to report abuse or harassment. Be encouraging, but remain neutral; do not express shock, horror, or disbelief.</a:t>
            </a:r>
          </a:p>
          <a:p>
            <a:pPr marL="0" indent="0" defTabSz="402336">
              <a:lnSpc>
                <a:spcPct val="120000"/>
              </a:lnSpc>
              <a:spcBef>
                <a:spcPts val="500"/>
              </a:spcBef>
              <a:buSzTx/>
              <a:buNone/>
              <a:defRPr sz="1500">
                <a:uFill>
                  <a:solidFill>
                    <a:srgbClr val="000000"/>
                  </a:solidFill>
                </a:uFill>
                <a:latin typeface="Georgia"/>
                <a:ea typeface="Georgia"/>
                <a:cs typeface="Georgia"/>
                <a:sym typeface="Georgia"/>
              </a:defRPr>
            </a:pPr>
          </a:p>
          <a:p>
            <a:pPr marL="0" indent="0" defTabSz="402336">
              <a:lnSpc>
                <a:spcPct val="120000"/>
              </a:lnSpc>
              <a:spcBef>
                <a:spcPts val="500"/>
              </a:spcBef>
              <a:buSzTx/>
              <a:buNone/>
              <a:defRPr b="1" i="1" sz="1500">
                <a:uFill>
                  <a:solidFill>
                    <a:srgbClr val="000000"/>
                  </a:solidFill>
                </a:uFill>
                <a:latin typeface="Georgia"/>
                <a:ea typeface="Georgia"/>
                <a:cs typeface="Georgia"/>
                <a:sym typeface="Georgia"/>
              </a:defRPr>
            </a:pPr>
            <a:r>
              <a:t>Assure privacy but not confidentiality.</a:t>
            </a:r>
            <a:r>
              <a:rPr b="0" i="0"/>
              <a:t> Explain that you will have to tell someone about the abuse or harassment to make it stop and ensure that it doesn’t happen to others.</a:t>
            </a:r>
          </a:p>
          <a:p>
            <a:pPr marL="0" indent="0" defTabSz="402336">
              <a:lnSpc>
                <a:spcPct val="120000"/>
              </a:lnSpc>
              <a:spcBef>
                <a:spcPts val="500"/>
              </a:spcBef>
              <a:buSzTx/>
              <a:buNone/>
              <a:defRPr sz="1500">
                <a:uFill>
                  <a:solidFill>
                    <a:srgbClr val="000000"/>
                  </a:solidFill>
                </a:uFill>
                <a:latin typeface="Georgia"/>
                <a:ea typeface="Georgia"/>
                <a:cs typeface="Georgia"/>
                <a:sym typeface="Georgia"/>
              </a:defRPr>
            </a:pPr>
          </a:p>
          <a:p>
            <a:pPr marL="0" indent="0" defTabSz="402336">
              <a:lnSpc>
                <a:spcPct val="120000"/>
              </a:lnSpc>
              <a:spcBef>
                <a:spcPts val="500"/>
              </a:spcBef>
              <a:buSzTx/>
              <a:buNone/>
              <a:defRPr b="1" i="1" sz="1500">
                <a:uFill>
                  <a:solidFill>
                    <a:srgbClr val="000000"/>
                  </a:solidFill>
                </a:uFill>
                <a:latin typeface="Georgia"/>
                <a:ea typeface="Georgia"/>
                <a:cs typeface="Georgia"/>
                <a:sym typeface="Georgia"/>
              </a:defRPr>
            </a:pPr>
            <a:r>
              <a:t>Get the facts, but don’t interrogate.</a:t>
            </a:r>
            <a:r>
              <a:rPr b="0" i="0"/>
              <a:t> Ask questions that establish facts: who, what, when, where, and how. Reassure the young person that he or she did the right thing in telling you. Avoid asking “why” questions, which may be interpreted as questioning the young person’s motives. Remember that your responsibility is to report this information to the proper authorities. </a:t>
            </a:r>
          </a:p>
          <a:p>
            <a:pPr marL="0" indent="0" defTabSz="402336">
              <a:lnSpc>
                <a:spcPct val="120000"/>
              </a:lnSpc>
              <a:spcBef>
                <a:spcPts val="500"/>
              </a:spcBef>
              <a:buSzTx/>
              <a:buNone/>
              <a:defRPr sz="1500">
                <a:uFill>
                  <a:solidFill>
                    <a:srgbClr val="000000"/>
                  </a:solidFill>
                </a:uFill>
                <a:latin typeface="Georgia"/>
                <a:ea typeface="Georgia"/>
                <a:cs typeface="Georgia"/>
                <a:sym typeface="Georgia"/>
              </a:defRPr>
            </a:pPr>
          </a:p>
          <a:p>
            <a:pPr marL="0" indent="0" defTabSz="402336">
              <a:lnSpc>
                <a:spcPct val="120000"/>
              </a:lnSpc>
              <a:spcBef>
                <a:spcPts val="500"/>
              </a:spcBef>
              <a:buSzTx/>
              <a:buNone/>
              <a:defRPr b="1" i="1" sz="1500">
                <a:uFill>
                  <a:solidFill>
                    <a:srgbClr val="000000"/>
                  </a:solidFill>
                </a:uFill>
                <a:latin typeface="Georgia"/>
                <a:ea typeface="Georgia"/>
                <a:cs typeface="Georgia"/>
                <a:sym typeface="Georgia"/>
              </a:defRPr>
            </a:pPr>
            <a:r>
              <a:t>Be nonjudgmental and reassure.</a:t>
            </a:r>
            <a:r>
              <a:rPr b="0"/>
              <a:t> </a:t>
            </a:r>
            <a:r>
              <a:rPr b="0" i="0"/>
              <a:t>Avoid criticizing anything that has happened or anyone who may be involved. It’s especially important not to blame or criticize the young person. Emphasize that it was not his or her fault and that it was brave and mature to come to you. </a:t>
            </a:r>
          </a:p>
          <a:p>
            <a:pPr marL="0" indent="0" defTabSz="402336">
              <a:lnSpc>
                <a:spcPct val="120000"/>
              </a:lnSpc>
              <a:spcBef>
                <a:spcPts val="500"/>
              </a:spcBef>
              <a:buSzTx/>
              <a:buNone/>
              <a:defRPr sz="1500">
                <a:uFill>
                  <a:solidFill>
                    <a:srgbClr val="000000"/>
                  </a:solidFill>
                </a:uFill>
                <a:latin typeface="Georgia"/>
                <a:ea typeface="Georgia"/>
                <a:cs typeface="Georgia"/>
                <a:sym typeface="Georgia"/>
              </a:defRPr>
            </a:pPr>
          </a:p>
          <a:p>
            <a:pPr marL="0" indent="0" defTabSz="402336">
              <a:lnSpc>
                <a:spcPct val="120000"/>
              </a:lnSpc>
              <a:spcBef>
                <a:spcPts val="500"/>
              </a:spcBef>
              <a:buSzTx/>
              <a:buNone/>
              <a:defRPr b="1" i="1" sz="1500">
                <a:uFill>
                  <a:solidFill>
                    <a:srgbClr val="000000"/>
                  </a:solidFill>
                </a:uFill>
                <a:latin typeface="Georgia"/>
                <a:ea typeface="Georgia"/>
                <a:cs typeface="Georgia"/>
                <a:sym typeface="Georgia"/>
              </a:defRPr>
            </a:pPr>
            <a:r>
              <a:t>Document the allegation.</a:t>
            </a:r>
            <a:r>
              <a:rPr b="0" i="0"/>
              <a:t> Record the conversation, including the date and time, as soon after the report as you can. Try to record the young person’s exact words.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Session Outcomes"/>
          <p:cNvSpPr txBox="1"/>
          <p:nvPr>
            <p:ph type="title"/>
          </p:nvPr>
        </p:nvSpPr>
        <p:spPr>
          <a:prstGeom prst="rect">
            <a:avLst/>
          </a:prstGeom>
        </p:spPr>
        <p:txBody>
          <a:bodyPr/>
          <a:lstStyle/>
          <a:p>
            <a:pPr/>
            <a:r>
              <a:t>Session Outcomes</a:t>
            </a:r>
          </a:p>
        </p:txBody>
      </p:sp>
      <p:sp>
        <p:nvSpPr>
          <p:cNvPr id="125" name="Know Rotary’s Policy on harassment…"/>
          <p:cNvSpPr txBox="1"/>
          <p:nvPr>
            <p:ph type="body" idx="1"/>
          </p:nvPr>
        </p:nvSpPr>
        <p:spPr>
          <a:prstGeom prst="rect">
            <a:avLst/>
          </a:prstGeom>
        </p:spPr>
        <p:txBody>
          <a:bodyPr/>
          <a:lstStyle/>
          <a:p>
            <a:pPr marL="435609" indent="-435609" defTabSz="572516">
              <a:spcBef>
                <a:spcPts val="4100"/>
              </a:spcBef>
              <a:defRPr sz="3100"/>
            </a:pPr>
            <a:r>
              <a:t>Know Rotary’s Policy on harassment for Youth Programs</a:t>
            </a:r>
          </a:p>
          <a:p>
            <a:pPr marL="435609" indent="-435609" defTabSz="572516">
              <a:spcBef>
                <a:spcPts val="4100"/>
              </a:spcBef>
              <a:defRPr sz="3100"/>
            </a:pPr>
            <a:r>
              <a:t>Develop a greater awareness and understanding of Abuse and Harassment using examples of harassment</a:t>
            </a:r>
          </a:p>
          <a:p>
            <a:pPr marL="435609" indent="-435609" defTabSz="572516">
              <a:spcBef>
                <a:spcPts val="4100"/>
              </a:spcBef>
              <a:defRPr sz="3100"/>
            </a:pPr>
            <a:r>
              <a:t>Know the steps for creating a harassment-free environment</a:t>
            </a:r>
          </a:p>
          <a:p>
            <a:pPr marL="435609" indent="-435609" defTabSz="572516">
              <a:spcBef>
                <a:spcPts val="4100"/>
              </a:spcBef>
              <a:defRPr sz="3100"/>
            </a:pPr>
            <a:r>
              <a:t>Know what to do if a youth reports (or you observe) harassment or abuse</a:t>
            </a:r>
          </a:p>
        </p:txBody>
      </p:sp>
      <p:sp>
        <p:nvSpPr>
          <p:cNvPr id="126" name="Slide Number"/>
          <p:cNvSpPr txBox="1"/>
          <p:nvPr>
            <p:ph type="sldNum" sz="quarter" idx="4294967295"/>
          </p:nvPr>
        </p:nvSpPr>
        <p:spPr>
          <a:xfrm>
            <a:off x="6385371" y="9296399"/>
            <a:ext cx="227281" cy="32430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27" name="RotaryMBS-R_PMS-C copy.pdf" descr="RotaryMBS-R_PMS-C copy.pdf"/>
          <p:cNvPicPr>
            <a:picLocks noChangeAspect="1"/>
          </p:cNvPicPr>
          <p:nvPr/>
        </p:nvPicPr>
        <p:blipFill>
          <a:blip r:embed="rId2">
            <a:extLst/>
          </a:blip>
          <a:stretch>
            <a:fillRect/>
          </a:stretch>
        </p:blipFill>
        <p:spPr>
          <a:xfrm>
            <a:off x="9341532" y="8418427"/>
            <a:ext cx="2881278" cy="1080481"/>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Rotary Code of Policies…"/>
          <p:cNvSpPr txBox="1"/>
          <p:nvPr>
            <p:ph type="title"/>
          </p:nvPr>
        </p:nvSpPr>
        <p:spPr>
          <a:prstGeom prst="rect">
            <a:avLst/>
          </a:prstGeom>
        </p:spPr>
        <p:txBody>
          <a:bodyPr/>
          <a:lstStyle/>
          <a:p>
            <a:pPr defTabSz="374904">
              <a:defRPr b="1" sz="3200">
                <a:solidFill>
                  <a:srgbClr val="313537"/>
                </a:solidFill>
                <a:latin typeface="+mn-lt"/>
                <a:ea typeface="+mn-ea"/>
                <a:cs typeface="+mn-cs"/>
                <a:sym typeface="Helvetica"/>
              </a:defRPr>
            </a:pPr>
            <a:r>
              <a:t>Rotary Code of Policies</a:t>
            </a:r>
          </a:p>
          <a:p>
            <a:pPr defTabSz="374904">
              <a:defRPr b="1" sz="3200">
                <a:solidFill>
                  <a:srgbClr val="313537"/>
                </a:solidFill>
                <a:latin typeface="+mn-lt"/>
                <a:ea typeface="+mn-ea"/>
                <a:cs typeface="+mn-cs"/>
                <a:sym typeface="Helvetica"/>
              </a:defRPr>
            </a:pPr>
            <a:r>
              <a:t>Article 26.120. </a:t>
            </a:r>
          </a:p>
          <a:p>
            <a:pPr defTabSz="374904">
              <a:defRPr b="1" sz="3200">
                <a:solidFill>
                  <a:srgbClr val="313537"/>
                </a:solidFill>
                <a:latin typeface="+mn-lt"/>
                <a:ea typeface="+mn-ea"/>
                <a:cs typeface="+mn-cs"/>
                <a:sym typeface="Helvetica"/>
              </a:defRPr>
            </a:pPr>
            <a:r>
              <a:t>Harassment-free Environment at </a:t>
            </a:r>
          </a:p>
          <a:p>
            <a:pPr defTabSz="374904">
              <a:defRPr b="1" sz="3200">
                <a:solidFill>
                  <a:srgbClr val="313537"/>
                </a:solidFill>
                <a:latin typeface="+mn-lt"/>
                <a:ea typeface="+mn-ea"/>
                <a:cs typeface="+mn-cs"/>
                <a:sym typeface="Helvetica"/>
              </a:defRPr>
            </a:pPr>
            <a:r>
              <a:t>Meetings, Events, or Activities</a:t>
            </a:r>
          </a:p>
        </p:txBody>
      </p:sp>
      <p:sp>
        <p:nvSpPr>
          <p:cNvPr id="130" name="Rotary is committed to maintaining an environment that is free of harassment.…"/>
          <p:cNvSpPr txBox="1"/>
          <p:nvPr>
            <p:ph type="body" idx="1"/>
          </p:nvPr>
        </p:nvSpPr>
        <p:spPr>
          <a:prstGeom prst="rect">
            <a:avLst/>
          </a:prstGeom>
        </p:spPr>
        <p:txBody>
          <a:bodyPr/>
          <a:lstStyle/>
          <a:p>
            <a:pPr marL="0" indent="0" defTabSz="443483">
              <a:spcBef>
                <a:spcPts val="0"/>
              </a:spcBef>
              <a:buSzTx/>
              <a:buNone/>
              <a:defRPr sz="4000">
                <a:solidFill>
                  <a:srgbClr val="313537"/>
                </a:solidFill>
                <a:latin typeface="+mn-lt"/>
                <a:ea typeface="+mn-ea"/>
                <a:cs typeface="+mn-cs"/>
                <a:sym typeface="Helvetica"/>
              </a:defRPr>
            </a:pPr>
            <a:r>
              <a:t>Rotary is committed to maintaining an environment that is free of harassment.</a:t>
            </a:r>
          </a:p>
          <a:p>
            <a:pPr marL="0" indent="0" defTabSz="443483">
              <a:spcBef>
                <a:spcPts val="0"/>
              </a:spcBef>
              <a:buSzTx/>
              <a:buNone/>
              <a:defRPr sz="4000">
                <a:solidFill>
                  <a:srgbClr val="313537"/>
                </a:solidFill>
                <a:latin typeface="+mn-lt"/>
                <a:ea typeface="+mn-ea"/>
                <a:cs typeface="+mn-cs"/>
                <a:sym typeface="Helvetica"/>
              </a:defRPr>
            </a:pPr>
          </a:p>
          <a:p>
            <a:pPr marL="0" indent="0" defTabSz="443483">
              <a:spcBef>
                <a:spcPts val="0"/>
              </a:spcBef>
              <a:buSzTx/>
              <a:buNone/>
              <a:defRPr sz="4000">
                <a:solidFill>
                  <a:srgbClr val="313537"/>
                </a:solidFill>
                <a:latin typeface="+mn-lt"/>
                <a:ea typeface="+mn-ea"/>
                <a:cs typeface="+mn-cs"/>
                <a:sym typeface="Helvetica"/>
              </a:defRPr>
            </a:pPr>
            <a:r>
              <a:t>Harassment is broadly defined as any conduct, verbal or physical, that denigrates, insults, or offends a person or group based on any characteristic (age, ethnicity, race, color, abilities, religion, socioeconomic status, culture, sex, sexual orientation, or gender identity). </a:t>
            </a:r>
          </a:p>
        </p:txBody>
      </p:sp>
      <p:sp>
        <p:nvSpPr>
          <p:cNvPr id="131" name="Slide Number"/>
          <p:cNvSpPr txBox="1"/>
          <p:nvPr>
            <p:ph type="sldNum" sz="quarter" idx="4294967295"/>
          </p:nvPr>
        </p:nvSpPr>
        <p:spPr>
          <a:xfrm>
            <a:off x="6385373" y="9296399"/>
            <a:ext cx="227280" cy="32430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32" name="RotaryMBS-R_PMS-C copy.pdf" descr="RotaryMBS-R_PMS-C copy.pdf"/>
          <p:cNvPicPr>
            <a:picLocks noChangeAspect="1"/>
          </p:cNvPicPr>
          <p:nvPr/>
        </p:nvPicPr>
        <p:blipFill>
          <a:blip r:embed="rId2">
            <a:extLst/>
          </a:blip>
          <a:stretch>
            <a:fillRect/>
          </a:stretch>
        </p:blipFill>
        <p:spPr>
          <a:xfrm>
            <a:off x="9722532" y="8481927"/>
            <a:ext cx="2881278" cy="1080481"/>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4" name="Code of Conduct.pdf" descr="Code of Conduct.pdf"/>
          <p:cNvPicPr>
            <a:picLocks noChangeAspect="1"/>
          </p:cNvPicPr>
          <p:nvPr/>
        </p:nvPicPr>
        <p:blipFill>
          <a:blip r:embed="rId2">
            <a:extLst/>
          </a:blip>
          <a:stretch>
            <a:fillRect/>
          </a:stretch>
        </p:blipFill>
        <p:spPr>
          <a:xfrm>
            <a:off x="838736" y="-1792466"/>
            <a:ext cx="11641702" cy="15065732"/>
          </a:xfrm>
          <a:prstGeom prst="rect">
            <a:avLst/>
          </a:prstGeom>
          <a:ln w="12700">
            <a:miter lim="400000"/>
          </a:ln>
        </p:spPr>
      </p:pic>
      <p:sp>
        <p:nvSpPr>
          <p:cNvPr id="135" name="Slide Number"/>
          <p:cNvSpPr txBox="1"/>
          <p:nvPr>
            <p:ph type="sldNum" sz="quarter" idx="4294967295"/>
          </p:nvPr>
        </p:nvSpPr>
        <p:spPr>
          <a:xfrm>
            <a:off x="6385373" y="9296399"/>
            <a:ext cx="227280" cy="32430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36" name="RotaryMBS-R_PMS-C copy.pdf" descr="RotaryMBS-R_PMS-C copy.pdf"/>
          <p:cNvPicPr>
            <a:picLocks noChangeAspect="1"/>
          </p:cNvPicPr>
          <p:nvPr/>
        </p:nvPicPr>
        <p:blipFill>
          <a:blip r:embed="rId3">
            <a:extLst/>
          </a:blip>
          <a:stretch>
            <a:fillRect/>
          </a:stretch>
        </p:blipFill>
        <p:spPr>
          <a:xfrm>
            <a:off x="9760632" y="8278727"/>
            <a:ext cx="2881278" cy="1080481"/>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D5010 Youth Protection Policy"/>
          <p:cNvSpPr txBox="1"/>
          <p:nvPr>
            <p:ph type="title"/>
          </p:nvPr>
        </p:nvSpPr>
        <p:spPr>
          <a:prstGeom prst="rect">
            <a:avLst/>
          </a:prstGeom>
        </p:spPr>
        <p:txBody>
          <a:bodyPr/>
          <a:lstStyle>
            <a:lvl1pPr>
              <a:defRPr sz="5000"/>
            </a:lvl1pPr>
          </a:lstStyle>
          <a:p>
            <a:pPr/>
            <a:r>
              <a:t>D5010 Youth Protection Policy</a:t>
            </a:r>
          </a:p>
        </p:txBody>
      </p:sp>
      <p:sp>
        <p:nvSpPr>
          <p:cNvPr id="139" name="District 5010 strives to create and maintain a safe environment for all youth who participate in Rotary activities. To the best of their ability, Rotarians, Rotarians’ spouses and partners, and other volunteers must safeguard the children and young people they come into contact with and protect them from physical, sexual, and emotional abuse.…"/>
          <p:cNvSpPr txBox="1"/>
          <p:nvPr>
            <p:ph type="body" idx="1"/>
          </p:nvPr>
        </p:nvSpPr>
        <p:spPr>
          <a:prstGeom prst="rect">
            <a:avLst/>
          </a:prstGeom>
        </p:spPr>
        <p:txBody>
          <a:bodyPr/>
          <a:lstStyle/>
          <a:p>
            <a:pPr marL="97054" indent="-97054" defTabSz="402336">
              <a:lnSpc>
                <a:spcPct val="107916"/>
              </a:lnSpc>
              <a:spcBef>
                <a:spcPts val="700"/>
              </a:spcBef>
              <a:buSzPct val="100000"/>
              <a:defRPr sz="2700">
                <a:uFill>
                  <a:solidFill>
                    <a:srgbClr val="000000"/>
                  </a:solidFill>
                </a:uFill>
                <a:latin typeface="Times New Roman"/>
                <a:ea typeface="Times New Roman"/>
                <a:cs typeface="Times New Roman"/>
                <a:sym typeface="Times New Roman"/>
              </a:defRPr>
            </a:pPr>
            <a:r>
              <a:t>District 5010 strives to create and maintain a safe environment for all youth who participate in Rotary activities. To the best of their ability, Rotarians, Rotarians’ spouses and partners, and other volunteers must safeguard the children and young people they come into contact with and protect them from physical, sexual, and emotional abuse.  </a:t>
            </a:r>
          </a:p>
          <a:p>
            <a:pPr marL="97054" indent="-97054" defTabSz="402336">
              <a:lnSpc>
                <a:spcPct val="107916"/>
              </a:lnSpc>
              <a:spcBef>
                <a:spcPts val="700"/>
              </a:spcBef>
              <a:buSzPct val="100000"/>
              <a:defRPr sz="2700">
                <a:uFill>
                  <a:solidFill>
                    <a:srgbClr val="000000"/>
                  </a:solidFill>
                </a:uFill>
                <a:latin typeface="Times New Roman"/>
                <a:ea typeface="Times New Roman"/>
                <a:cs typeface="Times New Roman"/>
                <a:sym typeface="Times New Roman"/>
              </a:defRPr>
            </a:pPr>
          </a:p>
          <a:p>
            <a:pPr marL="97054" indent="-97054" defTabSz="402336">
              <a:lnSpc>
                <a:spcPct val="107916"/>
              </a:lnSpc>
              <a:spcBef>
                <a:spcPts val="700"/>
              </a:spcBef>
              <a:buSzPct val="100000"/>
              <a:defRPr sz="1000">
                <a:uFill>
                  <a:solidFill>
                    <a:srgbClr val="000000"/>
                  </a:solidFill>
                </a:uFill>
                <a:latin typeface="Times New Roman"/>
                <a:ea typeface="Times New Roman"/>
                <a:cs typeface="Times New Roman"/>
                <a:sym typeface="Times New Roman"/>
              </a:defRPr>
            </a:pPr>
          </a:p>
          <a:p>
            <a:pPr marL="282341" indent="-282341" defTabSz="402336">
              <a:lnSpc>
                <a:spcPct val="107916"/>
              </a:lnSpc>
              <a:spcBef>
                <a:spcPts val="700"/>
              </a:spcBef>
              <a:buSzPct val="100000"/>
              <a:defRPr sz="2800">
                <a:uFill>
                  <a:solidFill>
                    <a:srgbClr val="000000"/>
                  </a:solidFill>
                </a:uFill>
                <a:latin typeface="Times New Roman"/>
                <a:ea typeface="Times New Roman"/>
                <a:cs typeface="Times New Roman"/>
                <a:sym typeface="Times New Roman"/>
              </a:defRPr>
            </a:pPr>
            <a:r>
              <a:t>All Rotarian and non-Rotarian volunteers interested in working with youth program participants must meet RI and district eligibility requirements.  </a:t>
            </a:r>
          </a:p>
          <a:p>
            <a:pPr marL="97054" indent="-97054" defTabSz="402336">
              <a:lnSpc>
                <a:spcPct val="107916"/>
              </a:lnSpc>
              <a:spcBef>
                <a:spcPts val="700"/>
              </a:spcBef>
              <a:buSzPct val="100000"/>
              <a:defRPr sz="2800">
                <a:uFill>
                  <a:solidFill>
                    <a:srgbClr val="000000"/>
                  </a:solidFill>
                </a:uFill>
                <a:latin typeface="Times New Roman"/>
                <a:ea typeface="Times New Roman"/>
                <a:cs typeface="Times New Roman"/>
                <a:sym typeface="Times New Roman"/>
              </a:defRPr>
            </a:pPr>
          </a:p>
          <a:p>
            <a:pPr marL="282341" indent="-282341" defTabSz="402336">
              <a:lnSpc>
                <a:spcPct val="107916"/>
              </a:lnSpc>
              <a:spcBef>
                <a:spcPts val="700"/>
              </a:spcBef>
              <a:buSzPct val="100000"/>
              <a:defRPr sz="2800" u="sng">
                <a:uFill>
                  <a:solidFill>
                    <a:srgbClr val="000000"/>
                  </a:solidFill>
                </a:uFill>
                <a:latin typeface="Times New Roman"/>
                <a:ea typeface="Times New Roman"/>
                <a:cs typeface="Times New Roman"/>
                <a:sym typeface="Times New Roman"/>
              </a:defRPr>
            </a:pPr>
            <a:r>
              <a:t>RI prohibits the membership and participation of any volunteer who has admitted to, been convicted of, or otherwise been found to have engaged in sexual abuse or harassment.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All Rotarian and non-Rotarian volunteers that have direct supervised contact with program participants must:"/>
          <p:cNvSpPr txBox="1"/>
          <p:nvPr>
            <p:ph type="title"/>
          </p:nvPr>
        </p:nvSpPr>
        <p:spPr>
          <a:prstGeom prst="rect">
            <a:avLst/>
          </a:prstGeom>
        </p:spPr>
        <p:txBody>
          <a:bodyPr/>
          <a:lstStyle>
            <a:lvl1pPr algn="l" defTabSz="420623">
              <a:lnSpc>
                <a:spcPct val="107916"/>
              </a:lnSpc>
              <a:spcBef>
                <a:spcPts val="700"/>
              </a:spcBef>
              <a:defRPr sz="4400">
                <a:uFill>
                  <a:solidFill>
                    <a:srgbClr val="000000"/>
                  </a:solidFill>
                </a:uFill>
                <a:latin typeface="Times New Roman"/>
                <a:ea typeface="Times New Roman"/>
                <a:cs typeface="Times New Roman"/>
                <a:sym typeface="Times New Roman"/>
              </a:defRPr>
            </a:lvl1pPr>
          </a:lstStyle>
          <a:p>
            <a:pPr/>
            <a:r>
              <a:t>All Rotarian and non-Rotarian volunteers that have direct supervised contact with program participants must:</a:t>
            </a:r>
          </a:p>
        </p:txBody>
      </p:sp>
      <p:sp>
        <p:nvSpPr>
          <p:cNvPr id="142" name="•             Complete a volunteer agreement form…"/>
          <p:cNvSpPr txBox="1"/>
          <p:nvPr>
            <p:ph type="body" idx="1"/>
          </p:nvPr>
        </p:nvSpPr>
        <p:spPr>
          <a:prstGeom prst="rect">
            <a:avLst/>
          </a:prstGeom>
        </p:spPr>
        <p:txBody>
          <a:bodyPr/>
          <a:lstStyle/>
          <a:p>
            <a:pPr marL="0" indent="0" defTabSz="457200">
              <a:lnSpc>
                <a:spcPct val="107916"/>
              </a:lnSpc>
              <a:spcBef>
                <a:spcPts val="800"/>
              </a:spcBef>
              <a:buSzTx/>
              <a:buNone/>
              <a:defRPr>
                <a:uFill>
                  <a:solidFill>
                    <a:srgbClr val="000000"/>
                  </a:solidFill>
                </a:uFill>
                <a:latin typeface="Times New Roman"/>
                <a:ea typeface="Times New Roman"/>
                <a:cs typeface="Times New Roman"/>
                <a:sym typeface="Times New Roman"/>
              </a:defRPr>
            </a:pPr>
            <a:r>
              <a:t>•             Complete a volunteer agreement form </a:t>
            </a:r>
          </a:p>
          <a:p>
            <a:pPr marL="0" indent="0" defTabSz="457200">
              <a:lnSpc>
                <a:spcPct val="107916"/>
              </a:lnSpc>
              <a:spcBef>
                <a:spcPts val="800"/>
              </a:spcBef>
              <a:buSzTx/>
              <a:buNone/>
              <a:defRPr>
                <a:uFill>
                  <a:solidFill>
                    <a:srgbClr val="000000"/>
                  </a:solidFill>
                </a:uFill>
                <a:latin typeface="Times New Roman"/>
                <a:ea typeface="Times New Roman"/>
                <a:cs typeface="Times New Roman"/>
                <a:sym typeface="Times New Roman"/>
              </a:defRPr>
            </a:pPr>
            <a:r>
              <a:t>•             Be interviewed at the club level, preferably in person</a:t>
            </a:r>
          </a:p>
          <a:p>
            <a:pPr marL="0" indent="0" defTabSz="457200">
              <a:lnSpc>
                <a:spcPct val="107916"/>
              </a:lnSpc>
              <a:spcBef>
                <a:spcPts val="800"/>
              </a:spcBef>
              <a:buSzTx/>
              <a:buNone/>
              <a:defRPr>
                <a:uFill>
                  <a:solidFill>
                    <a:srgbClr val="000000"/>
                  </a:solidFill>
                </a:uFill>
                <a:latin typeface="Times New Roman"/>
                <a:ea typeface="Times New Roman"/>
                <a:cs typeface="Times New Roman"/>
                <a:sym typeface="Times New Roman"/>
              </a:defRPr>
            </a:pPr>
            <a:r>
              <a:t>•             Comply with RI and district guidelines</a:t>
            </a:r>
          </a:p>
          <a:p>
            <a:pPr marL="0" indent="0" defTabSz="457200">
              <a:lnSpc>
                <a:spcPct val="107916"/>
              </a:lnSpc>
              <a:spcBef>
                <a:spcPts val="800"/>
              </a:spcBef>
              <a:buSzTx/>
              <a:buNone/>
              <a:defRPr>
                <a:uFill>
                  <a:solidFill>
                    <a:srgbClr val="000000"/>
                  </a:solidFill>
                </a:uFill>
                <a:latin typeface="Times New Roman"/>
                <a:ea typeface="Times New Roman"/>
                <a:cs typeface="Times New Roman"/>
                <a:sym typeface="Times New Roman"/>
              </a:defRPr>
            </a:pPr>
          </a:p>
          <a:p>
            <a:pPr marL="0" indent="0" defTabSz="457200">
              <a:lnSpc>
                <a:spcPct val="107916"/>
              </a:lnSpc>
              <a:spcBef>
                <a:spcPts val="800"/>
              </a:spcBef>
              <a:buSzTx/>
              <a:buNone/>
              <a:defRPr>
                <a:uFill>
                  <a:solidFill>
                    <a:srgbClr val="000000"/>
                  </a:solidFill>
                </a:uFill>
                <a:latin typeface="Times New Roman"/>
                <a:ea typeface="Times New Roman"/>
                <a:cs typeface="Times New Roman"/>
                <a:sym typeface="Times New Roman"/>
              </a:defRPr>
            </a:pPr>
            <a:r>
              <a:t>RI further states that </a:t>
            </a:r>
            <a:r>
              <a:rPr u="sng"/>
              <a:t>anyone that has direct, unsupervised contact with program participants must complete a background check</a:t>
            </a:r>
            <a:r>
              <a: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Adults who work with youth are subject to policies outlined in the Rotary Code of Policies 2.120.…"/>
          <p:cNvSpPr txBox="1"/>
          <p:nvPr>
            <p:ph type="body" idx="1"/>
          </p:nvPr>
        </p:nvSpPr>
        <p:spPr>
          <a:xfrm>
            <a:off x="1130300" y="1155700"/>
            <a:ext cx="11099800" cy="7213600"/>
          </a:xfrm>
          <a:prstGeom prst="rect">
            <a:avLst/>
          </a:prstGeom>
        </p:spPr>
        <p:txBody>
          <a:bodyPr/>
          <a:lstStyle/>
          <a:p>
            <a:pPr marL="0" indent="0" defTabSz="425194">
              <a:spcBef>
                <a:spcPts val="0"/>
              </a:spcBef>
              <a:buSzTx/>
              <a:buNone/>
              <a:defRPr sz="4100">
                <a:solidFill>
                  <a:srgbClr val="313537"/>
                </a:solidFill>
                <a:latin typeface="+mn-lt"/>
                <a:ea typeface="+mn-ea"/>
                <a:cs typeface="+mn-cs"/>
                <a:sym typeface="Helvetica"/>
              </a:defRPr>
            </a:pPr>
            <a:r>
              <a:t>Adults who work with youth are subject to policies outlined in the Rotary Code of Policies 26.120.</a:t>
            </a:r>
          </a:p>
          <a:p>
            <a:pPr marL="0" indent="0" defTabSz="425194">
              <a:spcBef>
                <a:spcPts val="0"/>
              </a:spcBef>
              <a:buSzTx/>
              <a:buNone/>
              <a:defRPr sz="4100">
                <a:solidFill>
                  <a:srgbClr val="313537"/>
                </a:solidFill>
                <a:latin typeface="+mn-lt"/>
                <a:ea typeface="+mn-ea"/>
                <a:cs typeface="+mn-cs"/>
                <a:sym typeface="Helvetica"/>
              </a:defRPr>
            </a:pPr>
          </a:p>
          <a:p>
            <a:pPr marL="0" indent="0" defTabSz="425194">
              <a:spcBef>
                <a:spcPts val="0"/>
              </a:spcBef>
              <a:buSzTx/>
              <a:buNone/>
              <a:defRPr sz="4100">
                <a:solidFill>
                  <a:srgbClr val="313537"/>
                </a:solidFill>
                <a:latin typeface="+mn-lt"/>
                <a:ea typeface="+mn-ea"/>
                <a:cs typeface="+mn-cs"/>
                <a:sym typeface="Helvetica"/>
              </a:defRPr>
            </a:pPr>
            <a:r>
              <a:t>All allegations of criminal activity should be referred to appropriate local law enforcement authorities. If in doubt, it is better to report than not report.  </a:t>
            </a:r>
          </a:p>
          <a:p>
            <a:pPr marL="0" indent="0" defTabSz="425194">
              <a:spcBef>
                <a:spcPts val="0"/>
              </a:spcBef>
              <a:buSzTx/>
              <a:buNone/>
              <a:defRPr sz="4100">
                <a:solidFill>
                  <a:srgbClr val="313537"/>
                </a:solidFill>
                <a:latin typeface="+mn-lt"/>
                <a:ea typeface="+mn-ea"/>
                <a:cs typeface="+mn-cs"/>
                <a:sym typeface="Helvetica"/>
              </a:defRPr>
            </a:pPr>
            <a:r>
              <a:t> </a:t>
            </a:r>
          </a:p>
        </p:txBody>
      </p:sp>
      <p:sp>
        <p:nvSpPr>
          <p:cNvPr id="145" name="Slide Number"/>
          <p:cNvSpPr txBox="1"/>
          <p:nvPr>
            <p:ph type="sldNum" sz="quarter" idx="4294967295"/>
          </p:nvPr>
        </p:nvSpPr>
        <p:spPr>
          <a:xfrm>
            <a:off x="6385373" y="9296399"/>
            <a:ext cx="227280" cy="32430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46" name="RotaryMBS-R_PMS-C copy.pdf" descr="RotaryMBS-R_PMS-C copy.pdf"/>
          <p:cNvPicPr>
            <a:picLocks noChangeAspect="1"/>
          </p:cNvPicPr>
          <p:nvPr/>
        </p:nvPicPr>
        <p:blipFill>
          <a:blip r:embed="rId2">
            <a:extLst/>
          </a:blip>
          <a:stretch>
            <a:fillRect/>
          </a:stretch>
        </p:blipFill>
        <p:spPr>
          <a:xfrm>
            <a:off x="9671732" y="8481927"/>
            <a:ext cx="2881278" cy="1080481"/>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Is it Harassment or Abuse?"/>
          <p:cNvSpPr txBox="1"/>
          <p:nvPr>
            <p:ph type="title"/>
          </p:nvPr>
        </p:nvSpPr>
        <p:spPr>
          <a:prstGeom prst="rect">
            <a:avLst/>
          </a:prstGeom>
        </p:spPr>
        <p:txBody>
          <a:bodyPr/>
          <a:lstStyle>
            <a:lvl1pPr defTabSz="502412">
              <a:defRPr sz="6800"/>
            </a:lvl1pPr>
          </a:lstStyle>
          <a:p>
            <a:pPr/>
            <a:r>
              <a:t>Is it Harassment or Abuse?</a:t>
            </a:r>
          </a:p>
        </p:txBody>
      </p:sp>
      <p:sp>
        <p:nvSpPr>
          <p:cNvPr id="149" name="Harassment is broadly defined as any conduct, verbal or physical, that denigrates, insults, or offends a person or group based on any characteristic…"/>
          <p:cNvSpPr txBox="1"/>
          <p:nvPr>
            <p:ph type="body" idx="1"/>
          </p:nvPr>
        </p:nvSpPr>
        <p:spPr>
          <a:prstGeom prst="rect">
            <a:avLst/>
          </a:prstGeom>
        </p:spPr>
        <p:txBody>
          <a:bodyPr/>
          <a:lstStyle/>
          <a:p>
            <a:pPr marL="0" indent="0" defTabSz="175619">
              <a:spcBef>
                <a:spcPts val="0"/>
              </a:spcBef>
              <a:buSzTx/>
              <a:buNone/>
              <a:defRPr b="1" sz="2376">
                <a:solidFill>
                  <a:srgbClr val="313537"/>
                </a:solidFill>
                <a:latin typeface="+mn-lt"/>
                <a:ea typeface="+mn-ea"/>
                <a:cs typeface="+mn-cs"/>
                <a:sym typeface="Helvetica"/>
              </a:defRPr>
            </a:pPr>
            <a:r>
              <a:t>Harassment</a:t>
            </a:r>
            <a:r>
              <a:rPr b="0"/>
              <a:t> is broadly defined as any conduct, verbal or physical, that denigrates, insults, or offends a person or group based on any characteristic</a:t>
            </a:r>
          </a:p>
          <a:p>
            <a:pPr marL="0" indent="0" defTabSz="175619">
              <a:spcBef>
                <a:spcPts val="0"/>
              </a:spcBef>
              <a:buSzTx/>
              <a:buNone/>
              <a:defRPr sz="2376">
                <a:solidFill>
                  <a:srgbClr val="313537"/>
                </a:solidFill>
                <a:latin typeface="+mn-lt"/>
                <a:ea typeface="+mn-ea"/>
                <a:cs typeface="+mn-cs"/>
                <a:sym typeface="Helvetica"/>
              </a:defRPr>
            </a:pPr>
          </a:p>
          <a:p>
            <a:pPr marL="0" indent="0" defTabSz="175619">
              <a:spcBef>
                <a:spcPts val="0"/>
              </a:spcBef>
              <a:buSzTx/>
              <a:buNone/>
              <a:defRPr b="1" sz="2376">
                <a:solidFill>
                  <a:srgbClr val="313537"/>
                </a:solidFill>
                <a:latin typeface="+mn-lt"/>
                <a:ea typeface="+mn-ea"/>
                <a:cs typeface="+mn-cs"/>
                <a:sym typeface="Helvetica"/>
              </a:defRPr>
            </a:pPr>
            <a:r>
              <a:t>Sexual Abuse</a:t>
            </a:r>
            <a:r>
              <a:rPr b="0"/>
              <a:t> is mainly used to describe behavior toward children, not adults.</a:t>
            </a:r>
          </a:p>
          <a:p>
            <a:pPr marL="0" indent="0" defTabSz="175619">
              <a:spcBef>
                <a:spcPts val="0"/>
              </a:spcBef>
              <a:buSzTx/>
              <a:buNone/>
              <a:defRPr sz="2376">
                <a:solidFill>
                  <a:srgbClr val="313537"/>
                </a:solidFill>
                <a:latin typeface="+mn-lt"/>
                <a:ea typeface="+mn-ea"/>
                <a:cs typeface="+mn-cs"/>
                <a:sym typeface="Helvetica"/>
              </a:defRPr>
            </a:pPr>
          </a:p>
          <a:p>
            <a:pPr marL="0" indent="0" defTabSz="175619">
              <a:spcBef>
                <a:spcPts val="0"/>
              </a:spcBef>
              <a:buSzTx/>
              <a:buNone/>
              <a:defRPr b="1" sz="2376">
                <a:solidFill>
                  <a:srgbClr val="313537"/>
                </a:solidFill>
                <a:latin typeface="+mn-lt"/>
                <a:ea typeface="+mn-ea"/>
                <a:cs typeface="+mn-cs"/>
                <a:sym typeface="Helvetica"/>
              </a:defRPr>
            </a:pPr>
            <a:r>
              <a:rPr u="sng"/>
              <a:t>Sexual Abuse</a:t>
            </a:r>
            <a:r>
              <a:rPr b="0" u="sng"/>
              <a:t> of a child is a criminal act</a:t>
            </a:r>
            <a:r>
              <a:rPr b="0"/>
              <a:t>. All 50 states have laws that recognize that children are not capable of giving informed consent to any sex act.</a:t>
            </a:r>
          </a:p>
          <a:p>
            <a:pPr marL="0" indent="0" defTabSz="175619">
              <a:spcBef>
                <a:spcPts val="0"/>
              </a:spcBef>
              <a:buSzTx/>
              <a:buNone/>
              <a:defRPr sz="2376">
                <a:solidFill>
                  <a:srgbClr val="313537"/>
                </a:solidFill>
                <a:latin typeface="+mn-lt"/>
                <a:ea typeface="+mn-ea"/>
                <a:cs typeface="+mn-cs"/>
                <a:sym typeface="Helvetica"/>
              </a:defRPr>
            </a:pPr>
          </a:p>
          <a:p>
            <a:pPr marL="0" indent="0" defTabSz="175619">
              <a:spcBef>
                <a:spcPts val="0"/>
              </a:spcBef>
              <a:buSzTx/>
              <a:buNone/>
              <a:defRPr b="1" sz="2376">
                <a:solidFill>
                  <a:srgbClr val="313537"/>
                </a:solidFill>
                <a:latin typeface="+mn-lt"/>
                <a:ea typeface="+mn-ea"/>
                <a:cs typeface="+mn-cs"/>
                <a:sym typeface="Helvetica"/>
              </a:defRPr>
            </a:pPr>
            <a:r>
              <a:t>Sexual Abuse</a:t>
            </a:r>
            <a:r>
              <a:rPr b="0"/>
              <a:t> can include many different things, from touching a victim in a sexual manner to forcing a victim to touch the perpetrator in a sexual way to making a victim look at sexual body parts or watch sexual activity. </a:t>
            </a:r>
            <a:endParaRPr b="0"/>
          </a:p>
          <a:p>
            <a:pPr marL="0" indent="0" defTabSz="175619">
              <a:spcBef>
                <a:spcPts val="0"/>
              </a:spcBef>
              <a:buSzTx/>
              <a:buNone/>
              <a:defRPr b="1" sz="2376">
                <a:solidFill>
                  <a:srgbClr val="313537"/>
                </a:solidFill>
                <a:latin typeface="+mn-lt"/>
                <a:ea typeface="+mn-ea"/>
                <a:cs typeface="+mn-cs"/>
                <a:sym typeface="Helvetica"/>
              </a:defRPr>
            </a:pPr>
          </a:p>
          <a:p>
            <a:pPr marL="0" indent="0" defTabSz="175619">
              <a:spcBef>
                <a:spcPts val="0"/>
              </a:spcBef>
              <a:buSzTx/>
              <a:buNone/>
              <a:defRPr b="1" sz="2376">
                <a:solidFill>
                  <a:srgbClr val="313537"/>
                </a:solidFill>
                <a:latin typeface="+mn-lt"/>
                <a:ea typeface="+mn-ea"/>
                <a:cs typeface="+mn-cs"/>
                <a:sym typeface="Helvetica"/>
              </a:defRPr>
            </a:pPr>
            <a:r>
              <a:t>Sexual Assault</a:t>
            </a:r>
            <a:r>
              <a:rPr b="0"/>
              <a:t> can describe a range of criminal acts that are sexual in nature, from unwanted touching and kissing, to rubbing, groping or forcing the victim to touch the perpetrator in sexual ways. </a:t>
            </a:r>
            <a:r>
              <a:rPr b="0" u="sng"/>
              <a:t>Sexual assault is a criminal act.</a:t>
            </a:r>
            <a:endParaRPr u="sng"/>
          </a:p>
          <a:p>
            <a:pPr marL="0" indent="0" defTabSz="175619">
              <a:spcBef>
                <a:spcPts val="0"/>
              </a:spcBef>
              <a:buSzTx/>
              <a:buNone/>
              <a:defRPr b="1" sz="2376">
                <a:solidFill>
                  <a:srgbClr val="313537"/>
                </a:solidFill>
                <a:latin typeface="+mn-lt"/>
                <a:ea typeface="+mn-ea"/>
                <a:cs typeface="+mn-cs"/>
                <a:sym typeface="Helvetica"/>
              </a:defRPr>
            </a:pPr>
          </a:p>
          <a:p>
            <a:pPr marL="0" indent="0" defTabSz="175619">
              <a:spcBef>
                <a:spcPts val="0"/>
              </a:spcBef>
              <a:buSzTx/>
              <a:buNone/>
              <a:defRPr sz="1584">
                <a:solidFill>
                  <a:srgbClr val="313537"/>
                </a:solidFill>
                <a:latin typeface="+mn-lt"/>
                <a:ea typeface="+mn-ea"/>
                <a:cs typeface="+mn-cs"/>
                <a:sym typeface="Helvetica"/>
              </a:defRPr>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Examples of Harassment"/>
          <p:cNvSpPr txBox="1"/>
          <p:nvPr>
            <p:ph type="title"/>
          </p:nvPr>
        </p:nvSpPr>
        <p:spPr>
          <a:xfrm>
            <a:off x="952500" y="253999"/>
            <a:ext cx="11099800" cy="1391496"/>
          </a:xfrm>
          <a:prstGeom prst="rect">
            <a:avLst/>
          </a:prstGeom>
        </p:spPr>
        <p:txBody>
          <a:bodyPr/>
          <a:lstStyle>
            <a:lvl1pPr defTabSz="543305">
              <a:defRPr sz="7400"/>
            </a:lvl1pPr>
          </a:lstStyle>
          <a:p>
            <a:pPr/>
            <a:r>
              <a:t>Examples of Harassment</a:t>
            </a:r>
          </a:p>
        </p:txBody>
      </p:sp>
      <p:sp>
        <p:nvSpPr>
          <p:cNvPr id="152" name="Slide Number"/>
          <p:cNvSpPr txBox="1"/>
          <p:nvPr>
            <p:ph type="sldNum" sz="quarter" idx="4294967295"/>
          </p:nvPr>
        </p:nvSpPr>
        <p:spPr>
          <a:xfrm>
            <a:off x="6385373" y="9296399"/>
            <a:ext cx="227280" cy="32430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53" name="Screen Shot 2020-04-24 at 3.31.54 PM.png" descr="Screen Shot 2020-04-24 at 3.31.54 PM.png"/>
          <p:cNvPicPr>
            <a:picLocks noChangeAspect="1"/>
          </p:cNvPicPr>
          <p:nvPr/>
        </p:nvPicPr>
        <p:blipFill>
          <a:blip r:embed="rId2">
            <a:extLst/>
          </a:blip>
          <a:stretch>
            <a:fillRect/>
          </a:stretch>
        </p:blipFill>
        <p:spPr>
          <a:xfrm>
            <a:off x="1672651" y="2487621"/>
            <a:ext cx="10025685" cy="6505558"/>
          </a:xfrm>
          <a:prstGeom prst="rect">
            <a:avLst/>
          </a:prstGeom>
          <a:ln w="12700">
            <a:miter lim="400000"/>
          </a:ln>
        </p:spPr>
      </p:pic>
      <p:sp>
        <p:nvSpPr>
          <p:cNvPr id="154" name="Harassment can take many forms. When a behavior becomes pervasive or extreme, it is harassment."/>
          <p:cNvSpPr txBox="1"/>
          <p:nvPr/>
        </p:nvSpPr>
        <p:spPr>
          <a:xfrm>
            <a:off x="1033908" y="1791180"/>
            <a:ext cx="10936983"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sz="1900">
                <a:solidFill>
                  <a:srgbClr val="313537"/>
                </a:solidFill>
              </a:defRPr>
            </a:lvl1pPr>
          </a:lstStyle>
          <a:p>
            <a:pPr/>
            <a:r>
              <a:t>Harassment can take many forms. When a behavior becomes pervasive or extreme, it is harassment.</a:t>
            </a:r>
          </a:p>
        </p:txBody>
      </p:sp>
      <p:pic>
        <p:nvPicPr>
          <p:cNvPr id="155" name="RotaryMBS-R_PMS-C copy.pdf" descr="RotaryMBS-R_PMS-C copy.pdf"/>
          <p:cNvPicPr>
            <a:picLocks noChangeAspect="1"/>
          </p:cNvPicPr>
          <p:nvPr/>
        </p:nvPicPr>
        <p:blipFill>
          <a:blip r:embed="rId3">
            <a:extLst/>
          </a:blip>
          <a:stretch>
            <a:fillRect/>
          </a:stretch>
        </p:blipFill>
        <p:spPr>
          <a:xfrm>
            <a:off x="10065432" y="8696000"/>
            <a:ext cx="2445878" cy="91720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