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9" r:id="rId4"/>
    <p:sldMasterId id="2147483719" r:id="rId5"/>
  </p:sldMasterIdLst>
  <p:notesMasterIdLst>
    <p:notesMasterId r:id="rId61"/>
  </p:notesMasterIdLst>
  <p:sldIdLst>
    <p:sldId id="1058" r:id="rId6"/>
    <p:sldId id="1076" r:id="rId7"/>
    <p:sldId id="1074" r:id="rId8"/>
    <p:sldId id="1059" r:id="rId9"/>
    <p:sldId id="1060" r:id="rId10"/>
    <p:sldId id="1061" r:id="rId11"/>
    <p:sldId id="259" r:id="rId12"/>
    <p:sldId id="750" r:id="rId13"/>
    <p:sldId id="962" r:id="rId14"/>
    <p:sldId id="963" r:id="rId15"/>
    <p:sldId id="965" r:id="rId16"/>
    <p:sldId id="473" r:id="rId17"/>
    <p:sldId id="1070" r:id="rId18"/>
    <p:sldId id="1078" r:id="rId19"/>
    <p:sldId id="1071" r:id="rId20"/>
    <p:sldId id="1077" r:id="rId21"/>
    <p:sldId id="1079" r:id="rId22"/>
    <p:sldId id="593" r:id="rId23"/>
    <p:sldId id="1041" r:id="rId24"/>
    <p:sldId id="1030" r:id="rId25"/>
    <p:sldId id="1073" r:id="rId26"/>
    <p:sldId id="1034" r:id="rId27"/>
    <p:sldId id="1028" r:id="rId28"/>
    <p:sldId id="576" r:id="rId29"/>
    <p:sldId id="968" r:id="rId30"/>
    <p:sldId id="1027" r:id="rId31"/>
    <p:sldId id="1005" r:id="rId32"/>
    <p:sldId id="1006" r:id="rId33"/>
    <p:sldId id="1007" r:id="rId34"/>
    <p:sldId id="961" r:id="rId35"/>
    <p:sldId id="1026" r:id="rId36"/>
    <p:sldId id="981" r:id="rId37"/>
    <p:sldId id="980" r:id="rId38"/>
    <p:sldId id="983" r:id="rId39"/>
    <p:sldId id="1075" r:id="rId40"/>
    <p:sldId id="982" r:id="rId41"/>
    <p:sldId id="971" r:id="rId42"/>
    <p:sldId id="1049" r:id="rId43"/>
    <p:sldId id="1039" r:id="rId44"/>
    <p:sldId id="1038" r:id="rId45"/>
    <p:sldId id="1044" r:id="rId46"/>
    <p:sldId id="1062" r:id="rId47"/>
    <p:sldId id="1063" r:id="rId48"/>
    <p:sldId id="1047" r:id="rId49"/>
    <p:sldId id="1067" r:id="rId50"/>
    <p:sldId id="1069" r:id="rId51"/>
    <p:sldId id="1046" r:id="rId52"/>
    <p:sldId id="1045" r:id="rId53"/>
    <p:sldId id="1068" r:id="rId54"/>
    <p:sldId id="1050" r:id="rId55"/>
    <p:sldId id="1064" r:id="rId56"/>
    <p:sldId id="1057" r:id="rId57"/>
    <p:sldId id="1065" r:id="rId58"/>
    <p:sldId id="1066" r:id="rId59"/>
    <p:sldId id="59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4660"/>
  </p:normalViewPr>
  <p:slideViewPr>
    <p:cSldViewPr snapToGrid="0">
      <p:cViewPr varScale="1">
        <p:scale>
          <a:sx n="86" d="100"/>
          <a:sy n="86" d="100"/>
        </p:scale>
        <p:origin x="486" y="300"/>
      </p:cViewPr>
      <p:guideLst/>
    </p:cSldViewPr>
  </p:slideViewPr>
  <p:notesTextViewPr>
    <p:cViewPr>
      <p:scale>
        <a:sx n="1" d="1"/>
        <a:sy n="1" d="1"/>
      </p:scale>
      <p:origin x="0" y="0"/>
    </p:cViewPr>
  </p:notesTextViewPr>
  <p:notesViewPr>
    <p:cSldViewPr snapToGrid="0">
      <p:cViewPr varScale="1">
        <p:scale>
          <a:sx n="76" d="100"/>
          <a:sy n="76" d="100"/>
        </p:scale>
        <p:origin x="3978"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1800" b="1" dirty="0"/>
              <a:t>EREY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23668651336445"/>
          <c:y val="0.30465598870156319"/>
          <c:w val="0.79243927555475491"/>
          <c:h val="0.56362124475443964"/>
        </c:manualLayout>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842</c:v>
                </c:pt>
                <c:pt idx="1">
                  <c:v>613</c:v>
                </c:pt>
                <c:pt idx="2">
                  <c:v>543</c:v>
                </c:pt>
                <c:pt idx="3">
                  <c:v>446</c:v>
                </c:pt>
              </c:numCache>
            </c:numRef>
          </c:val>
          <c:smooth val="0"/>
          <c:extLst>
            <c:ext xmlns:c16="http://schemas.microsoft.com/office/drawing/2014/chart" uri="{C3380CC4-5D6E-409C-BE32-E72D297353CC}">
              <c16:uniqueId val="{00000000-56F3-4E57-86A5-4945863475B8}"/>
            </c:ext>
          </c:extLst>
        </c:ser>
        <c:dLbls>
          <c:showLegendKey val="0"/>
          <c:showVal val="0"/>
          <c:showCatName val="0"/>
          <c:showSerName val="0"/>
          <c:showPercent val="0"/>
          <c:showBubbleSize val="0"/>
        </c:dLbls>
        <c:smooth val="0"/>
        <c:axId val="427637583"/>
        <c:axId val="427638063"/>
      </c:lineChart>
      <c:catAx>
        <c:axId val="427637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638063"/>
        <c:crosses val="autoZero"/>
        <c:auto val="1"/>
        <c:lblAlgn val="ctr"/>
        <c:lblOffset val="100"/>
        <c:noMultiLvlLbl val="0"/>
      </c:catAx>
      <c:valAx>
        <c:axId val="4276380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6375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1800" b="1" dirty="0"/>
              <a:t>TRF Giving Members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611</c:v>
                </c:pt>
                <c:pt idx="1">
                  <c:v>567</c:v>
                </c:pt>
                <c:pt idx="2">
                  <c:v>506</c:v>
                </c:pt>
                <c:pt idx="3">
                  <c:v>440</c:v>
                </c:pt>
              </c:numCache>
            </c:numRef>
          </c:val>
          <c:smooth val="0"/>
          <c:extLst>
            <c:ext xmlns:c16="http://schemas.microsoft.com/office/drawing/2014/chart" uri="{C3380CC4-5D6E-409C-BE32-E72D297353CC}">
              <c16:uniqueId val="{00000000-668F-4DA2-A8C3-B2B215C6DC8D}"/>
            </c:ext>
          </c:extLst>
        </c:ser>
        <c:dLbls>
          <c:showLegendKey val="0"/>
          <c:showVal val="0"/>
          <c:showCatName val="0"/>
          <c:showSerName val="0"/>
          <c:showPercent val="0"/>
          <c:showBubbleSize val="0"/>
        </c:dLbls>
        <c:smooth val="0"/>
        <c:axId val="427674479"/>
        <c:axId val="427674959"/>
      </c:lineChart>
      <c:catAx>
        <c:axId val="427674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674959"/>
        <c:crosses val="autoZero"/>
        <c:auto val="1"/>
        <c:lblAlgn val="ctr"/>
        <c:lblOffset val="100"/>
        <c:noMultiLvlLbl val="0"/>
      </c:catAx>
      <c:valAx>
        <c:axId val="427674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674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Sustaining Members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394</c:v>
                </c:pt>
                <c:pt idx="1">
                  <c:v>344</c:v>
                </c:pt>
                <c:pt idx="2">
                  <c:v>342</c:v>
                </c:pt>
                <c:pt idx="3">
                  <c:v>250</c:v>
                </c:pt>
              </c:numCache>
            </c:numRef>
          </c:val>
          <c:smooth val="0"/>
          <c:extLst>
            <c:ext xmlns:c16="http://schemas.microsoft.com/office/drawing/2014/chart" uri="{C3380CC4-5D6E-409C-BE32-E72D297353CC}">
              <c16:uniqueId val="{00000000-6392-4AD7-99B0-A2779225E608}"/>
            </c:ext>
          </c:extLst>
        </c:ser>
        <c:dLbls>
          <c:showLegendKey val="0"/>
          <c:showVal val="0"/>
          <c:showCatName val="0"/>
          <c:showSerName val="0"/>
          <c:showPercent val="0"/>
          <c:showBubbleSize val="0"/>
        </c:dLbls>
        <c:smooth val="0"/>
        <c:axId val="390575167"/>
        <c:axId val="390576127"/>
      </c:lineChart>
      <c:catAx>
        <c:axId val="39057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576127"/>
        <c:crosses val="autoZero"/>
        <c:auto val="1"/>
        <c:lblAlgn val="ctr"/>
        <c:lblOffset val="100"/>
        <c:noMultiLvlLbl val="0"/>
      </c:catAx>
      <c:valAx>
        <c:axId val="390576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5751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1800" b="1" dirty="0"/>
              <a:t>PHS Eligible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93</c:v>
                </c:pt>
                <c:pt idx="1">
                  <c:v>80</c:v>
                </c:pt>
                <c:pt idx="2">
                  <c:v>71</c:v>
                </c:pt>
                <c:pt idx="3">
                  <c:v>66</c:v>
                </c:pt>
              </c:numCache>
            </c:numRef>
          </c:val>
          <c:smooth val="0"/>
          <c:extLst>
            <c:ext xmlns:c16="http://schemas.microsoft.com/office/drawing/2014/chart" uri="{C3380CC4-5D6E-409C-BE32-E72D297353CC}">
              <c16:uniqueId val="{00000000-58F2-461F-A7B2-FBBEF732B570}"/>
            </c:ext>
          </c:extLst>
        </c:ser>
        <c:dLbls>
          <c:showLegendKey val="0"/>
          <c:showVal val="0"/>
          <c:showCatName val="0"/>
          <c:showSerName val="0"/>
          <c:showPercent val="0"/>
          <c:showBubbleSize val="0"/>
        </c:dLbls>
        <c:smooth val="0"/>
        <c:axId val="825608287"/>
        <c:axId val="825609727"/>
      </c:lineChart>
      <c:catAx>
        <c:axId val="825608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5609727"/>
        <c:crosses val="autoZero"/>
        <c:auto val="1"/>
        <c:lblAlgn val="ctr"/>
        <c:lblOffset val="100"/>
        <c:noMultiLvlLbl val="0"/>
      </c:catAx>
      <c:valAx>
        <c:axId val="825609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56082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1800" b="1" dirty="0"/>
              <a:t>Members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1274</c:v>
                </c:pt>
                <c:pt idx="1">
                  <c:v>1224</c:v>
                </c:pt>
                <c:pt idx="2">
                  <c:v>1229</c:v>
                </c:pt>
                <c:pt idx="3">
                  <c:v>1193</c:v>
                </c:pt>
              </c:numCache>
            </c:numRef>
          </c:val>
          <c:smooth val="0"/>
          <c:extLst>
            <c:ext xmlns:c16="http://schemas.microsoft.com/office/drawing/2014/chart" uri="{C3380CC4-5D6E-409C-BE32-E72D297353CC}">
              <c16:uniqueId val="{00000000-6E95-4FCA-A6D9-D031D9CE4C39}"/>
            </c:ext>
          </c:extLst>
        </c:ser>
        <c:dLbls>
          <c:showLegendKey val="0"/>
          <c:showVal val="0"/>
          <c:showCatName val="0"/>
          <c:showSerName val="0"/>
          <c:showPercent val="0"/>
          <c:showBubbleSize val="0"/>
        </c:dLbls>
        <c:smooth val="0"/>
        <c:axId val="470708847"/>
        <c:axId val="463459839"/>
      </c:lineChart>
      <c:catAx>
        <c:axId val="470708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459839"/>
        <c:crosses val="autoZero"/>
        <c:auto val="1"/>
        <c:lblAlgn val="ctr"/>
        <c:lblOffset val="100"/>
        <c:noMultiLvlLbl val="0"/>
      </c:catAx>
      <c:valAx>
        <c:axId val="4634598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07088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1800" b="1" dirty="0"/>
              <a:t>TRF Giving Members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611</c:v>
                </c:pt>
                <c:pt idx="1">
                  <c:v>567</c:v>
                </c:pt>
                <c:pt idx="2">
                  <c:v>506</c:v>
                </c:pt>
                <c:pt idx="3">
                  <c:v>440</c:v>
                </c:pt>
              </c:numCache>
            </c:numRef>
          </c:val>
          <c:smooth val="0"/>
          <c:extLst>
            <c:ext xmlns:c16="http://schemas.microsoft.com/office/drawing/2014/chart" uri="{C3380CC4-5D6E-409C-BE32-E72D297353CC}">
              <c16:uniqueId val="{00000000-668F-4DA2-A8C3-B2B215C6DC8D}"/>
            </c:ext>
          </c:extLst>
        </c:ser>
        <c:dLbls>
          <c:showLegendKey val="0"/>
          <c:showVal val="0"/>
          <c:showCatName val="0"/>
          <c:showSerName val="0"/>
          <c:showPercent val="0"/>
          <c:showBubbleSize val="0"/>
        </c:dLbls>
        <c:smooth val="0"/>
        <c:axId val="427674479"/>
        <c:axId val="427674959"/>
      </c:lineChart>
      <c:catAx>
        <c:axId val="427674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674959"/>
        <c:crosses val="autoZero"/>
        <c:auto val="1"/>
        <c:lblAlgn val="ctr"/>
        <c:lblOffset val="100"/>
        <c:noMultiLvlLbl val="0"/>
      </c:catAx>
      <c:valAx>
        <c:axId val="427674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674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1800" b="1" dirty="0"/>
              <a:t>EREY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23668651336445"/>
          <c:y val="0.30465598870156319"/>
          <c:w val="0.79243927555475491"/>
          <c:h val="0.56362124475443964"/>
        </c:manualLayout>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842</c:v>
                </c:pt>
                <c:pt idx="1">
                  <c:v>613</c:v>
                </c:pt>
                <c:pt idx="2">
                  <c:v>543</c:v>
                </c:pt>
                <c:pt idx="3">
                  <c:v>446</c:v>
                </c:pt>
              </c:numCache>
            </c:numRef>
          </c:val>
          <c:smooth val="0"/>
          <c:extLst>
            <c:ext xmlns:c16="http://schemas.microsoft.com/office/drawing/2014/chart" uri="{C3380CC4-5D6E-409C-BE32-E72D297353CC}">
              <c16:uniqueId val="{00000000-56F3-4E57-86A5-4945863475B8}"/>
            </c:ext>
          </c:extLst>
        </c:ser>
        <c:dLbls>
          <c:showLegendKey val="0"/>
          <c:showVal val="0"/>
          <c:showCatName val="0"/>
          <c:showSerName val="0"/>
          <c:showPercent val="0"/>
          <c:showBubbleSize val="0"/>
        </c:dLbls>
        <c:smooth val="0"/>
        <c:axId val="427637583"/>
        <c:axId val="427638063"/>
      </c:lineChart>
      <c:catAx>
        <c:axId val="427637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638063"/>
        <c:crosses val="autoZero"/>
        <c:auto val="1"/>
        <c:lblAlgn val="ctr"/>
        <c:lblOffset val="100"/>
        <c:noMultiLvlLbl val="0"/>
      </c:catAx>
      <c:valAx>
        <c:axId val="4276380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6375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Sustaining Members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394</c:v>
                </c:pt>
                <c:pt idx="1">
                  <c:v>344</c:v>
                </c:pt>
                <c:pt idx="2">
                  <c:v>342</c:v>
                </c:pt>
                <c:pt idx="3">
                  <c:v>250</c:v>
                </c:pt>
              </c:numCache>
            </c:numRef>
          </c:val>
          <c:smooth val="0"/>
          <c:extLst>
            <c:ext xmlns:c16="http://schemas.microsoft.com/office/drawing/2014/chart" uri="{C3380CC4-5D6E-409C-BE32-E72D297353CC}">
              <c16:uniqueId val="{00000000-6392-4AD7-99B0-A2779225E608}"/>
            </c:ext>
          </c:extLst>
        </c:ser>
        <c:dLbls>
          <c:showLegendKey val="0"/>
          <c:showVal val="0"/>
          <c:showCatName val="0"/>
          <c:showSerName val="0"/>
          <c:showPercent val="0"/>
          <c:showBubbleSize val="0"/>
        </c:dLbls>
        <c:smooth val="0"/>
        <c:axId val="390575167"/>
        <c:axId val="390576127"/>
      </c:lineChart>
      <c:catAx>
        <c:axId val="39057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576127"/>
        <c:crosses val="autoZero"/>
        <c:auto val="1"/>
        <c:lblAlgn val="ctr"/>
        <c:lblOffset val="100"/>
        <c:noMultiLvlLbl val="0"/>
      </c:catAx>
      <c:valAx>
        <c:axId val="390576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5751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1800" b="1" dirty="0"/>
              <a:t>PHS Eligible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93</c:v>
                </c:pt>
                <c:pt idx="1">
                  <c:v>80</c:v>
                </c:pt>
                <c:pt idx="2">
                  <c:v>71</c:v>
                </c:pt>
                <c:pt idx="3">
                  <c:v>66</c:v>
                </c:pt>
              </c:numCache>
            </c:numRef>
          </c:val>
          <c:smooth val="0"/>
          <c:extLst>
            <c:ext xmlns:c16="http://schemas.microsoft.com/office/drawing/2014/chart" uri="{C3380CC4-5D6E-409C-BE32-E72D297353CC}">
              <c16:uniqueId val="{00000000-58F2-461F-A7B2-FBBEF732B570}"/>
            </c:ext>
          </c:extLst>
        </c:ser>
        <c:dLbls>
          <c:showLegendKey val="0"/>
          <c:showVal val="0"/>
          <c:showCatName val="0"/>
          <c:showSerName val="0"/>
          <c:showPercent val="0"/>
          <c:showBubbleSize val="0"/>
        </c:dLbls>
        <c:smooth val="0"/>
        <c:axId val="825608287"/>
        <c:axId val="825609727"/>
      </c:lineChart>
      <c:catAx>
        <c:axId val="825608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5609727"/>
        <c:crosses val="autoZero"/>
        <c:auto val="1"/>
        <c:lblAlgn val="ctr"/>
        <c:lblOffset val="100"/>
        <c:noMultiLvlLbl val="0"/>
      </c:catAx>
      <c:valAx>
        <c:axId val="825609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56082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1800" b="1" dirty="0"/>
              <a:t>Members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Sheet1!$J$21:$M$21</c:f>
              <c:strCache>
                <c:ptCount val="4"/>
                <c:pt idx="0">
                  <c:v>2021-22</c:v>
                </c:pt>
                <c:pt idx="1">
                  <c:v>2022-23</c:v>
                </c:pt>
                <c:pt idx="2">
                  <c:v>2023-24</c:v>
                </c:pt>
                <c:pt idx="3">
                  <c:v>2024-25</c:v>
                </c:pt>
              </c:strCache>
            </c:strRef>
          </c:cat>
          <c:val>
            <c:numRef>
              <c:f>Sheet1!$J$22:$M$22</c:f>
              <c:numCache>
                <c:formatCode>General</c:formatCode>
                <c:ptCount val="4"/>
                <c:pt idx="0">
                  <c:v>1274</c:v>
                </c:pt>
                <c:pt idx="1">
                  <c:v>1224</c:v>
                </c:pt>
                <c:pt idx="2">
                  <c:v>1229</c:v>
                </c:pt>
                <c:pt idx="3">
                  <c:v>1193</c:v>
                </c:pt>
              </c:numCache>
            </c:numRef>
          </c:val>
          <c:smooth val="0"/>
          <c:extLst>
            <c:ext xmlns:c16="http://schemas.microsoft.com/office/drawing/2014/chart" uri="{C3380CC4-5D6E-409C-BE32-E72D297353CC}">
              <c16:uniqueId val="{00000000-6E95-4FCA-A6D9-D031D9CE4C39}"/>
            </c:ext>
          </c:extLst>
        </c:ser>
        <c:dLbls>
          <c:showLegendKey val="0"/>
          <c:showVal val="0"/>
          <c:showCatName val="0"/>
          <c:showSerName val="0"/>
          <c:showPercent val="0"/>
          <c:showBubbleSize val="0"/>
        </c:dLbls>
        <c:smooth val="0"/>
        <c:axId val="470708847"/>
        <c:axId val="463459839"/>
      </c:lineChart>
      <c:catAx>
        <c:axId val="470708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459839"/>
        <c:crosses val="autoZero"/>
        <c:auto val="1"/>
        <c:lblAlgn val="ctr"/>
        <c:lblOffset val="100"/>
        <c:noMultiLvlLbl val="0"/>
      </c:catAx>
      <c:valAx>
        <c:axId val="4634598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07088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66B0E-28E0-4F27-BE3B-B8B36F541636}" type="datetimeFigureOut">
              <a:rPr lang="en-CA" smtClean="0"/>
              <a:t>2025-09-29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24EA3-6B84-43F8-A2BA-F5C36AB27986}" type="slidenum">
              <a:rPr lang="en-CA" smtClean="0"/>
              <a:t>‹#›</a:t>
            </a:fld>
            <a:endParaRPr lang="en-CA"/>
          </a:p>
        </p:txBody>
      </p:sp>
    </p:spTree>
    <p:extLst>
      <p:ext uri="{BB962C8B-B14F-4D97-AF65-F5344CB8AC3E}">
        <p14:creationId xmlns:p14="http://schemas.microsoft.com/office/powerpoint/2010/main" val="2550029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u="sng" dirty="0">
                <a:latin typeface="Arial" pitchFamily="34" charset="0"/>
                <a:ea typeface="ＭＳ Ｐゴシック" pitchFamily="34" charset="-128"/>
                <a:cs typeface="ヒラギノ角ゴ Pro W3" pitchFamily="-84" charset="-128"/>
              </a:rPr>
              <a:t>Have attendee read the Mission:</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Did you know Rotarians are the ENGINE The Rotary Foundation for Rotary’s humanitarian activities, from clubs’ and districts’ local service projects to global initiatives. Rotary also leads the </a:t>
            </a:r>
            <a:r>
              <a:rPr lang="en-US" altLang="en-US">
                <a:latin typeface="Arial" pitchFamily="34" charset="0"/>
                <a:ea typeface="ＭＳ Ｐゴシック" pitchFamily="34" charset="-128"/>
                <a:cs typeface="ヒラギノ角ゴ Pro W3" pitchFamily="-84" charset="-128"/>
              </a:rPr>
              <a:t>ongoing international effort </a:t>
            </a:r>
            <a:r>
              <a:rPr lang="en-US" altLang="en-US" dirty="0">
                <a:latin typeface="Arial" pitchFamily="34" charset="0"/>
                <a:ea typeface="ＭＳ Ｐゴシック" pitchFamily="34" charset="-128"/>
                <a:cs typeface="ヒラギノ角ゴ Pro W3" pitchFamily="-84" charset="-128"/>
              </a:rPr>
              <a:t>to eradicate polio worldwide. </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Our Foundation is able to achieve its mission through the generous contributions and active participation of Rotarians and friends of Rotary.</a:t>
            </a:r>
          </a:p>
          <a:p>
            <a:endParaRPr lang="en-US" altLang="en-US" dirty="0">
              <a:latin typeface="Arial" pitchFamily="34" charset="0"/>
              <a:ea typeface="ＭＳ Ｐゴシック" pitchFamily="34" charset="-128"/>
              <a:cs typeface="ヒラギノ角ゴ Pro W3" pitchFamily="-84" charset="-128"/>
            </a:endParaRPr>
          </a:p>
          <a:p>
            <a:endParaRPr lang="en-US" altLang="en-US" dirty="0">
              <a:latin typeface="Arial" pitchFamily="34" charset="0"/>
              <a:ea typeface="ＭＳ Ｐゴシック" pitchFamily="34" charset="-128"/>
              <a:cs typeface="ヒラギノ角ゴ Pro W3" pitchFamily="-84" charset="-128"/>
            </a:endParaRPr>
          </a:p>
          <a:p>
            <a:endParaRPr lang="en-US" dirty="0"/>
          </a:p>
          <a:p>
            <a:endParaRPr lang="en-US" dirty="0"/>
          </a:p>
        </p:txBody>
      </p:sp>
      <p:sp>
        <p:nvSpPr>
          <p:cNvPr id="4" name="Date Placeholder 3"/>
          <p:cNvSpPr>
            <a:spLocks noGrp="1"/>
          </p:cNvSpPr>
          <p:nvPr>
            <p:ph type="dt" idx="10"/>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2EB3FD11-F4A1-4B36-A0F0-C667122A5EF3}" type="datetime1">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589" rtl="0" eaLnBrk="1" fontAlgn="base" latinLnBrk="0" hangingPunct="1">
                <a:lnSpc>
                  <a:spcPct val="100000"/>
                </a:lnSpc>
                <a:spcBef>
                  <a:spcPct val="0"/>
                </a:spcBef>
                <a:spcAft>
                  <a:spcPct val="0"/>
                </a:spcAft>
                <a:buClrTx/>
                <a:buSzTx/>
                <a:buFontTx/>
                <a:buNone/>
                <a:tabLst/>
                <a:defRPr/>
              </a:pPr>
              <a:t>9/29/2025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Slide Number Placeholder 4"/>
          <p:cNvSpPr>
            <a:spLocks noGrp="1"/>
          </p:cNvSpPr>
          <p:nvPr>
            <p:ph type="sldNum" sz="quarter" idx="11"/>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650A5DD0-1CB4-4EBD-9286-DD7038B132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589"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02885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Global grants support large-scale international activities with sustainable, measurable outcomes in one or more of Rotary’s seven areas of focus. Grant sponsors form international partnerships and work together to develop projects that respond to real community needs.</a:t>
            </a:r>
          </a:p>
          <a:p>
            <a:r>
              <a:rPr lang="en-US" altLang="en-US" dirty="0">
                <a:latin typeface="Arial" pitchFamily="34" charset="0"/>
                <a:ea typeface="ＭＳ Ｐゴシック" pitchFamily="34" charset="-128"/>
                <a:cs typeface="ヒラギノ角ゴ Pro W3" pitchFamily="-84" charset="-128"/>
              </a:rPr>
              <a:t> </a:t>
            </a:r>
          </a:p>
          <a:p>
            <a:r>
              <a:rPr lang="en-US" altLang="en-US" dirty="0">
                <a:latin typeface="Arial" pitchFamily="34" charset="0"/>
                <a:ea typeface="ＭＳ Ｐゴシック" pitchFamily="34" charset="-128"/>
                <a:cs typeface="ヒラギノ角ゴ Pro W3" pitchFamily="-84" charset="-128"/>
              </a:rPr>
              <a:t>Global grants can fund:</a:t>
            </a:r>
          </a:p>
          <a:p>
            <a:pPr>
              <a:buFontTx/>
              <a:buChar char="•"/>
            </a:pPr>
            <a:r>
              <a:rPr lang="en-US" altLang="en-US" dirty="0">
                <a:latin typeface="Arial" pitchFamily="34" charset="0"/>
                <a:ea typeface="ＭＳ Ｐゴシック" pitchFamily="34" charset="-128"/>
                <a:cs typeface="ヒラギノ角ゴ Pro W3" pitchFamily="-84" charset="-128"/>
              </a:rPr>
              <a:t> Humanitarian projects</a:t>
            </a:r>
          </a:p>
          <a:p>
            <a:pPr>
              <a:buFontTx/>
              <a:buChar char="•"/>
            </a:pPr>
            <a:r>
              <a:rPr lang="en-US" altLang="en-US" dirty="0">
                <a:latin typeface="Arial" pitchFamily="34" charset="0"/>
                <a:ea typeface="ＭＳ Ｐゴシック" pitchFamily="34" charset="-128"/>
                <a:cs typeface="ヒラギノ角ゴ Pro W3" pitchFamily="-84" charset="-128"/>
              </a:rPr>
              <a:t> Scholarships for graduate-level academic studies</a:t>
            </a:r>
          </a:p>
          <a:p>
            <a:pPr>
              <a:buFontTx/>
              <a:buChar char="•"/>
            </a:pPr>
            <a:r>
              <a:rPr lang="en-US" altLang="en-US" dirty="0">
                <a:latin typeface="Arial" pitchFamily="34" charset="0"/>
                <a:ea typeface="ＭＳ Ｐゴシック" pitchFamily="34" charset="-128"/>
                <a:cs typeface="ヒラギノ角ゴ Pro W3" pitchFamily="-84" charset="-128"/>
              </a:rPr>
              <a:t> Vocational training teams</a:t>
            </a:r>
          </a:p>
          <a:p>
            <a:endParaRPr lang="en-CA" dirty="0"/>
          </a:p>
          <a:p>
            <a:r>
              <a:rPr lang="en-CA" dirty="0"/>
              <a:t>Global Grants must be sustainable, which means they are designed and implemented so that the benefiting community can maintain long-term solutions to community needs after the grant funding ends.</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AE3C2-E355-4028-978E-CA0CC55B659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296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District grants fund small-scale, short-term projects that address needs in local communities and communities abroad. Each district chooses which projects it will fund with these grants.  Some districts choose to allocate smaller grants to support several</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club projects.</a:t>
            </a:r>
          </a:p>
          <a:p>
            <a:pPr marL="171450" indent="-171450">
              <a:buFont typeface="Arial" panose="020B0604020202020204" pitchFamily="34" charset="0"/>
              <a:buChar char="•"/>
            </a:pPr>
            <a:endParaRPr lang="en-US" altLang="en-US" dirty="0">
              <a:latin typeface="Arial" pitchFamily="34" charset="0"/>
              <a:ea typeface="ＭＳ Ｐゴシック" pitchFamily="34" charset="-128"/>
              <a:cs typeface="ヒラギノ角ゴ Pro W3" pitchFamily="-84" charset="-128"/>
            </a:endParaRP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Applications for district grants are done online through our district 5040 website</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Any member applying for a district grant must participate in a district grant training session</a:t>
            </a:r>
          </a:p>
          <a:p>
            <a:r>
              <a:rPr lang="en-US" altLang="en-US" dirty="0">
                <a:latin typeface="Arial" pitchFamily="34" charset="0"/>
                <a:ea typeface="ＭＳ Ｐゴシック" pitchFamily="34" charset="-128"/>
                <a:cs typeface="ヒラギノ角ゴ Pro W3" pitchFamily="-84" charset="-128"/>
              </a:rPr>
              <a:t>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2F4BC-06FD-4026-B275-1645BA6F5CE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9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2F4BC-06FD-4026-B275-1645BA6F5CE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41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District Designated Funds are held by the foundation and are available to spend 50% on Global Grants and 50% on district grants.</a:t>
            </a:r>
          </a:p>
          <a:p>
            <a:endParaRPr lang="en-CA" dirty="0"/>
          </a:p>
          <a:p>
            <a:r>
              <a:rPr lang="en-CA" dirty="0"/>
              <a:t>When we have enough approved District Grants to use at least 80% of  the available funds, we create a spending plan showing all the district grant approved requests which we submit to the foundation. If approved we receive a block grant, the money is transferred to a district held grant account and we then disburse the funds. </a:t>
            </a:r>
          </a:p>
          <a:p>
            <a:endParaRPr lang="en-CA" dirty="0"/>
          </a:p>
          <a:p>
            <a:r>
              <a:rPr lang="en-CA" dirty="0"/>
              <a:t>Global Grant DDF are held by the foundation and distributed to approved projects</a:t>
            </a:r>
          </a:p>
          <a:p>
            <a:endParaRPr lang="en-CA" dirty="0"/>
          </a:p>
          <a:p>
            <a:r>
              <a:rPr lang="en-CA" dirty="0">
                <a:highlight>
                  <a:srgbClr val="FFFF00"/>
                </a:highlight>
              </a:rPr>
              <a:t>In 2020-21 we had $76,130 USD  or $97,457 CAN</a:t>
            </a:r>
          </a:p>
          <a:p>
            <a:r>
              <a:rPr lang="en-CA" dirty="0">
                <a:highlight>
                  <a:srgbClr val="FFFF00"/>
                </a:highlight>
              </a:rPr>
              <a:t>In 2021-22 we had $62,076 USD or $79,457 CAN</a:t>
            </a:r>
          </a:p>
          <a:p>
            <a:r>
              <a:rPr lang="en-CA" dirty="0">
                <a:highlight>
                  <a:srgbClr val="FFFF00"/>
                </a:highlight>
              </a:rPr>
              <a:t>In 2022-23 we had $55,138USD or $74,436 CAN</a:t>
            </a:r>
          </a:p>
          <a:p>
            <a:endParaRPr lang="en-CA" dirty="0">
              <a:highlight>
                <a:srgbClr val="FFFF00"/>
              </a:highlight>
            </a:endParaRPr>
          </a:p>
          <a:p>
            <a:r>
              <a:rPr lang="en-CA" dirty="0">
                <a:highlight>
                  <a:srgbClr val="FFFF00"/>
                </a:highlight>
              </a:rPr>
              <a:t>It is only through your contributions to the Annual Fund that we have money for grants.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AE3C2-E355-4028-978E-CA0CC55B659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830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300787" cy="3544888"/>
          </a:xfrm>
        </p:spPr>
      </p:sp>
      <p:sp>
        <p:nvSpPr>
          <p:cNvPr id="3" name="Notes Placeholder 2"/>
          <p:cNvSpPr>
            <a:spLocks noGrp="1"/>
          </p:cNvSpPr>
          <p:nvPr>
            <p:ph type="body" idx="1"/>
          </p:nvPr>
        </p:nvSpPr>
        <p:spPr/>
        <p:txBody>
          <a:bodyPr/>
          <a:lstStyle/>
          <a:p>
            <a:r>
              <a:rPr lang="en-CA" dirty="0"/>
              <a:t>A must read for someone considering a Grant.</a:t>
            </a:r>
          </a:p>
        </p:txBody>
      </p:sp>
      <p:sp>
        <p:nvSpPr>
          <p:cNvPr id="4" name="Slide Number Placeholder 3"/>
          <p:cNvSpPr>
            <a:spLocks noGrp="1"/>
          </p:cNvSpPr>
          <p:nvPr>
            <p:ph type="sldNum" sz="quarter" idx="10"/>
          </p:nvPr>
        </p:nvSpPr>
        <p:spPr/>
        <p:txBody>
          <a:bodyPr lIns="93177" tIns="46589" rIns="93177" bIns="46589"/>
          <a:lstStyle/>
          <a:p>
            <a:pPr marL="0" marR="0" lvl="0" indent="0" algn="r" defTabSz="465887" rtl="0" eaLnBrk="1" fontAlgn="auto" latinLnBrk="0" hangingPunct="1">
              <a:lnSpc>
                <a:spcPct val="100000"/>
              </a:lnSpc>
              <a:spcBef>
                <a:spcPts val="0"/>
              </a:spcBef>
              <a:spcAft>
                <a:spcPts val="0"/>
              </a:spcAft>
              <a:buClrTx/>
              <a:buSzTx/>
              <a:buFontTx/>
              <a:buNone/>
              <a:tabLst/>
              <a:defRPr/>
            </a:pPr>
            <a:fld id="{2B7D148C-4E1D-4E94-B839-C988F3D91C15}" type="slidenum">
              <a:rPr kumimoji="0" lang="en-US" sz="1200" b="0" i="0" u="none" strike="noStrike" kern="1200" cap="none" spc="0" normalizeH="0" baseline="0" noProof="0">
                <a:ln>
                  <a:noFill/>
                </a:ln>
                <a:solidFill>
                  <a:prstClr val="black"/>
                </a:solidFill>
                <a:effectLst/>
                <a:uLnTx/>
                <a:uFillTx/>
                <a:latin typeface="Calibri"/>
                <a:ea typeface="+mn-ea"/>
                <a:cs typeface="+mn-cs"/>
                <a:sym typeface="Calibri"/>
              </a:rPr>
              <a:pPr marL="0" marR="0" lvl="0" indent="0" algn="r" defTabSz="4658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Tree>
    <p:extLst>
      <p:ext uri="{BB962C8B-B14F-4D97-AF65-F5344CB8AC3E}">
        <p14:creationId xmlns:p14="http://schemas.microsoft.com/office/powerpoint/2010/main" val="3636349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355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that only funds contributed to the Annual Fund Share result in district designated funds which come back to the district after three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6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49237-6DF0-47D7-9F7A-5FE4DE901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295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49237-6DF0-47D7-9F7A-5FE4DE901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43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49237-6DF0-47D7-9F7A-5FE4DE901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534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68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cs typeface="ヒラギノ角ゴ Pro W3" charset="0"/>
              </a:rPr>
              <a:t>) Rotary strives to increase the value of your gift to the Endowment by preserving and investing your initial contribution and spending only a portion of the earnings. This strategy supports Rotary's causes today while generating funds that will further the work of future Rotarians committed to Doing Good in the World. </a:t>
            </a:r>
          </a:p>
          <a:p>
            <a:r>
              <a:rPr lang="en-US" altLang="en-US" dirty="0">
                <a:latin typeface="Arial" panose="020B0604020202020204" pitchFamily="34" charset="0"/>
                <a:ea typeface="ＭＳ Ｐゴシック" panose="020B0600070205080204" pitchFamily="34" charset="-128"/>
                <a:cs typeface="ヒラギノ角ゴ Pro W3" charset="0"/>
              </a:rPr>
              <a:t>As with the Annual Fund, there are a number of ways to designate a gift within the Endowment Fund.</a:t>
            </a:r>
          </a:p>
          <a:p>
            <a:endParaRPr lang="en-US" altLang="en-US" dirty="0">
              <a:latin typeface="Arial" panose="020B0604020202020204" pitchFamily="34" charset="0"/>
              <a:ea typeface="ＭＳ Ｐゴシック" panose="020B0600070205080204" pitchFamily="34" charset="-128"/>
              <a:cs typeface="ヒラギノ角ゴ Pro W3" charset="0"/>
            </a:endParaRPr>
          </a:p>
          <a:p>
            <a:r>
              <a:rPr lang="en-US" altLang="en-US" dirty="0">
                <a:latin typeface="Arial" panose="020B0604020202020204" pitchFamily="34" charset="0"/>
                <a:ea typeface="ＭＳ Ｐゴシック" panose="020B0600070205080204" pitchFamily="34" charset="-128"/>
                <a:cs typeface="ヒラギノ角ゴ Pro W3" charset="0"/>
              </a:rPr>
              <a:t>Earnings from gifts to EF-SHARE are split, with 50% going to World Fund and 50% going to District Designated Funds for the donor’s district.  The difference is that with Annual Fund, the DDF portion of the gift will be applied one time.  With Endowment Fund Share, the earnings from the gift are split each year.  This means that although that yearly DDF amount is smaller than it would be with an AF gift, the DDF will continue to be given to the district every year as long as The Rotary Foundation exists.  This like being a Paul Harris Society member forever. Donors may also choose to designate their Endowment Fund earnings to the World Fund, for Trustees to choose how to spend it.  There are also options for the Rotary Peace Centers and for the Areas of Focus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87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can help with the process. Del Paterson is our major gifts officer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2F4BC-06FD-4026-B275-1645BA6F5CE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42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14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14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34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2F4BC-06FD-4026-B275-1645BA6F5CE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225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2F4BC-06FD-4026-B275-1645BA6F5CE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088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5D49-FBC7-A1F7-4992-B31383A67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5075F-2604-2393-B203-C654A7592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0D419-1B80-FD93-D9D5-BE61450CA5BE}"/>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E8DB84F-41A3-39CE-2258-3A0BBC60AC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47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F6603-36BF-BDCE-7056-A3DC4C442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B5C9C-6EAF-0591-3603-7B40DA258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6754C-9320-E05E-DAEF-86582815DC9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2E56529-5F3C-90F2-09D6-26B6D31163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37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6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16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10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AE3C2-E355-4028-978E-CA0CC55B659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035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Gates foundation announced in June they are continuing their 2 to 1 match with an overall target of contributing $450million. Rotary $50million/year, plus $100 million from the Gates Foundation is $150 million each year for three years is $450million. The Kingdom of Saudi Arabia has committed $500 million.</a:t>
            </a:r>
          </a:p>
          <a:p>
            <a:r>
              <a:rPr lang="en-CA" sz="1200" kern="1200" dirty="0">
                <a:solidFill>
                  <a:schemeClr val="tx1"/>
                </a:solidFill>
                <a:effectLst/>
                <a:latin typeface="+mn-lt"/>
                <a:ea typeface="+mn-ea"/>
                <a:cs typeface="+mn-cs"/>
              </a:rPr>
              <a:t>Now is the time to help Rotary make our $50million this year. </a:t>
            </a:r>
          </a:p>
          <a:p>
            <a:endParaRPr lang="en-CA" dirty="0"/>
          </a:p>
        </p:txBody>
      </p:sp>
      <p:sp>
        <p:nvSpPr>
          <p:cNvPr id="4" name="Slide Number Placeholder 3"/>
          <p:cNvSpPr>
            <a:spLocks noGrp="1"/>
          </p:cNvSpPr>
          <p:nvPr>
            <p:ph type="sldNum" sz="quarter" idx="5"/>
          </p:nvPr>
        </p:nvSpPr>
        <p:spPr/>
        <p:txBody>
          <a:bodyPr/>
          <a:lstStyle/>
          <a:p>
            <a:fld id="{B2224EA3-6B84-43F8-A2BA-F5C36AB27986}" type="slidenum">
              <a:rPr lang="en-CA" smtClean="0"/>
              <a:t>15</a:t>
            </a:fld>
            <a:endParaRPr lang="en-CA"/>
          </a:p>
        </p:txBody>
      </p:sp>
    </p:spTree>
    <p:extLst>
      <p:ext uri="{BB962C8B-B14F-4D97-AF65-F5344CB8AC3E}">
        <p14:creationId xmlns:p14="http://schemas.microsoft.com/office/powerpoint/2010/main" val="2747409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oral polio vaccine (OPV) that has brought the wild poliovirus to the brink of eradication has many benefits: the live attenuated (weakened) vaccine virus provides better immunity in the gut, which is where polio replicates. The vaccine virus is also excreted in the stool, and in communities with low-quality sanitation, this means that it can be spread from person to person and actually help protect the community.</a:t>
            </a:r>
          </a:p>
          <a:p>
            <a:r>
              <a:rPr lang="en-CA" dirty="0"/>
              <a:t>However, in communities with low immunization rates, as the virus is spread from one unvaccinated child to another over a long period of it can mutate and take on a form that can cause paralysis just like the wild poliovirus. This mutated poliovirus can then spread in communities, leading to </a:t>
            </a:r>
            <a:r>
              <a:rPr lang="en-CA" dirty="0" err="1"/>
              <a:t>cVDPVs</a:t>
            </a:r>
            <a:r>
              <a:rPr lang="en-CA" dirty="0"/>
              <a:t>.</a:t>
            </a:r>
          </a:p>
          <a:p>
            <a:r>
              <a:rPr lang="en-CA" dirty="0"/>
              <a:t>the cause of </a:t>
            </a:r>
            <a:r>
              <a:rPr lang="en-CA" dirty="0" err="1"/>
              <a:t>cVDPV</a:t>
            </a:r>
            <a:r>
              <a:rPr lang="en-CA" dirty="0"/>
              <a:t> is low immunization rates. So, the best way to prevent them and stop them when there is an outbreak is to vaccinate children. The polio vaccine protects children whether the kind of polio is wild poliovirus or vaccine-derived poliovirus. Outbreaks (whether WPV or </a:t>
            </a:r>
            <a:r>
              <a:rPr lang="en-CA" dirty="0" err="1"/>
              <a:t>cVDPV</a:t>
            </a:r>
            <a:r>
              <a:rPr lang="en-CA" dirty="0"/>
              <a:t>) are usually rapidly stopped with 2–3 rounds of high-quality supplementary immunization activities (immunization campaigns).</a:t>
            </a:r>
          </a:p>
          <a:p>
            <a:r>
              <a:rPr lang="en-CA" dirty="0"/>
              <a:t>A new vaccine is being used which is less likely to mutate</a:t>
            </a:r>
          </a:p>
          <a:p>
            <a:endParaRPr lang="en-CA" dirty="0"/>
          </a:p>
        </p:txBody>
      </p:sp>
      <p:sp>
        <p:nvSpPr>
          <p:cNvPr id="4" name="Slide Number Placeholder 3"/>
          <p:cNvSpPr>
            <a:spLocks noGrp="1"/>
          </p:cNvSpPr>
          <p:nvPr>
            <p:ph type="sldNum" sz="quarter" idx="5"/>
          </p:nvPr>
        </p:nvSpPr>
        <p:spPr/>
        <p:txBody>
          <a:bodyPr/>
          <a:lstStyle/>
          <a:p>
            <a:fld id="{B2224EA3-6B84-43F8-A2BA-F5C36AB27986}" type="slidenum">
              <a:rPr lang="en-CA" smtClean="0"/>
              <a:t>16</a:t>
            </a:fld>
            <a:endParaRPr lang="en-CA"/>
          </a:p>
        </p:txBody>
      </p:sp>
    </p:spTree>
    <p:extLst>
      <p:ext uri="{BB962C8B-B14F-4D97-AF65-F5344CB8AC3E}">
        <p14:creationId xmlns:p14="http://schemas.microsoft.com/office/powerpoint/2010/main" val="394345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will your club do to help finish the fight?</a:t>
            </a:r>
          </a:p>
        </p:txBody>
      </p:sp>
      <p:sp>
        <p:nvSpPr>
          <p:cNvPr id="4" name="Slide Number Placeholder 3"/>
          <p:cNvSpPr>
            <a:spLocks noGrp="1"/>
          </p:cNvSpPr>
          <p:nvPr>
            <p:ph type="sldNum" sz="quarter" idx="5"/>
          </p:nvPr>
        </p:nvSpPr>
        <p:spPr/>
        <p:txBody>
          <a:bodyPr/>
          <a:lstStyle/>
          <a:p>
            <a:fld id="{B2224EA3-6B84-43F8-A2BA-F5C36AB27986}" type="slidenum">
              <a:rPr lang="en-CA" smtClean="0"/>
              <a:t>17</a:t>
            </a:fld>
            <a:endParaRPr lang="en-CA"/>
          </a:p>
        </p:txBody>
      </p:sp>
    </p:spTree>
    <p:extLst>
      <p:ext uri="{BB962C8B-B14F-4D97-AF65-F5344CB8AC3E}">
        <p14:creationId xmlns:p14="http://schemas.microsoft.com/office/powerpoint/2010/main" val="1489648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Global Grants are designed to focus the majority of the Foundation resources on larger, more sustainable projects that fall within the 7 areas of focus</a:t>
            </a:r>
          </a:p>
          <a:p>
            <a:endParaRPr lang="en-CA" dirty="0"/>
          </a:p>
          <a:p>
            <a:r>
              <a:rPr lang="en-CA" dirty="0"/>
              <a:t>Global grants are administered by the Rotary Foundation. You apply online through </a:t>
            </a:r>
            <a:r>
              <a:rPr lang="en-CA" dirty="0" err="1"/>
              <a:t>MyRotary</a:t>
            </a:r>
            <a:r>
              <a:rPr lang="en-CA" dirty="0"/>
              <a:t>. You must have a partner club in another district in another country. The minimum project budget is $30,000 and the maximum grant is $400,000. </a:t>
            </a:r>
          </a:p>
          <a:p>
            <a:endParaRPr lang="en-CA" dirty="0"/>
          </a:p>
          <a:p>
            <a:r>
              <a:rPr lang="en-CA" dirty="0"/>
              <a:t>Multiple clubs and districts may be involved. Clubs put up funds for a project, their district matches those funds from their District Designated Funds and then the Foundation matches 80% of the DDF.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AE3C2-E355-4028-978E-CA0CC55B659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141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BB5D5-969C-00C4-32D0-61B4ADD878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3C193CB-9646-C09C-FECE-5CBCBF0AB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94993CB-85DB-B172-A49E-E3997920E838}"/>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5" name="Footer Placeholder 4">
            <a:extLst>
              <a:ext uri="{FF2B5EF4-FFF2-40B4-BE49-F238E27FC236}">
                <a16:creationId xmlns:a16="http://schemas.microsoft.com/office/drawing/2014/main" id="{34AC4938-BCB8-63BD-87EC-912C51CDD96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895C18-25CD-7FD7-A001-130AE40FB059}"/>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816345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2423-CB9D-32B2-29B9-044638FE7B3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0A0D1EE-9D2F-54D0-944F-9C643EF37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7660C98-F964-286A-66A7-E9F01E951B64}"/>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5" name="Footer Placeholder 4">
            <a:extLst>
              <a:ext uri="{FF2B5EF4-FFF2-40B4-BE49-F238E27FC236}">
                <a16:creationId xmlns:a16="http://schemas.microsoft.com/office/drawing/2014/main" id="{82FC8A6B-03DC-0AFD-44C4-5F2AE7D8E99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2689EB5-E9A7-E28E-BE82-BD64C6A0C1BE}"/>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151694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D88AF-4160-96CD-ECB4-75FB3A94AF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64B5D4D-BDAF-7469-C77B-11008DB8F7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64D50F-17FB-7BAF-58C0-0DBB29549C03}"/>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5" name="Footer Placeholder 4">
            <a:extLst>
              <a:ext uri="{FF2B5EF4-FFF2-40B4-BE49-F238E27FC236}">
                <a16:creationId xmlns:a16="http://schemas.microsoft.com/office/drawing/2014/main" id="{07890D3F-AAC3-150C-2830-03435F9BD0F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A9A8236-215A-6ED8-A6B7-1B418DC2225E}"/>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2325271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4483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9" name="Content Placeholder 2"/>
          <p:cNvSpPr>
            <a:spLocks noGrp="1"/>
          </p:cNvSpPr>
          <p:nvPr>
            <p:ph sz="half" idx="10"/>
          </p:nvPr>
        </p:nvSpPr>
        <p:spPr>
          <a:xfrm>
            <a:off x="609601" y="1600201"/>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0" name="Content Placeholder 2"/>
          <p:cNvSpPr>
            <a:spLocks noGrp="1"/>
          </p:cNvSpPr>
          <p:nvPr>
            <p:ph sz="half" idx="12"/>
          </p:nvPr>
        </p:nvSpPr>
        <p:spPr>
          <a:xfrm>
            <a:off x="3370179" y="1606712"/>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95250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609601" y="1606712"/>
            <a:ext cx="544541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4054743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F925CBC-5D63-4841-856B-2ED1B4A34DEC}" type="slidenum">
              <a:rPr lang="en-US" smtClean="0"/>
              <a:t>‹#›</a:t>
            </a:fld>
            <a:endParaRPr lang="en-US" dirty="0"/>
          </a:p>
        </p:txBody>
      </p:sp>
      <p:sp>
        <p:nvSpPr>
          <p:cNvPr id="7"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242940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609600" y="274638"/>
            <a:ext cx="98552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sz="1800" dirty="0"/>
              <a:t>CLICK TO EDIT MASTER TITLE STYLE</a:t>
            </a:r>
          </a:p>
        </p:txBody>
      </p:sp>
    </p:spTree>
    <p:extLst>
      <p:ext uri="{BB962C8B-B14F-4D97-AF65-F5344CB8AC3E}">
        <p14:creationId xmlns:p14="http://schemas.microsoft.com/office/powerpoint/2010/main" val="2788442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lvl1pPr>
              <a:defRPr sz="1800"/>
            </a:lvl1pPr>
          </a:lstStyle>
          <a:p>
            <a:r>
              <a:rPr lang="en-US" dirty="0"/>
              <a:t>CLICK TO EDIT MASTER TITLE STYLE</a:t>
            </a:r>
          </a:p>
        </p:txBody>
      </p:sp>
    </p:spTree>
    <p:extLst>
      <p:ext uri="{BB962C8B-B14F-4D97-AF65-F5344CB8AC3E}">
        <p14:creationId xmlns:p14="http://schemas.microsoft.com/office/powerpoint/2010/main" val="1688638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386917"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1535113"/>
            <a:ext cx="5389033"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539737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12112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BD20-CC5D-AE35-BC2E-86858549345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6B147F9-ADC0-B897-2C82-A4980E143B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2B19043-311C-F491-3FF7-307772E13854}"/>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5" name="Footer Placeholder 4">
            <a:extLst>
              <a:ext uri="{FF2B5EF4-FFF2-40B4-BE49-F238E27FC236}">
                <a16:creationId xmlns:a16="http://schemas.microsoft.com/office/drawing/2014/main" id="{B90CEBB8-C9F0-BE4C-0A98-4887F1137EC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38F84BC-23B3-D6DF-3B27-07AA9444E649}"/>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3685243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pPr defTabSz="685800">
              <a:defRPr/>
            </a:pPr>
            <a:fld id="{97A94E25-127B-4C48-AF96-44BA7B823777}" type="slidenum">
              <a:rPr lang="en-CA" sz="900" smtClean="0">
                <a:solidFill>
                  <a:prstClr val="black"/>
                </a:solidFill>
                <a:latin typeface="Calibri" panose="020F0502020204030204"/>
                <a:cs typeface="+mn-cs"/>
              </a:rPr>
              <a:pPr defTabSz="685800">
                <a:defRPr/>
              </a:pPr>
              <a:t>‹#›</a:t>
            </a:fld>
            <a:endParaRPr lang="en-CA" sz="900" dirty="0">
              <a:solidFill>
                <a:prstClr val="black"/>
              </a:solidFill>
              <a:latin typeface="Calibri" panose="020F0502020204030204"/>
              <a:cs typeface="+mn-cs"/>
            </a:endParaRPr>
          </a:p>
        </p:txBody>
      </p:sp>
    </p:spTree>
    <p:extLst>
      <p:ext uri="{BB962C8B-B14F-4D97-AF65-F5344CB8AC3E}">
        <p14:creationId xmlns:p14="http://schemas.microsoft.com/office/powerpoint/2010/main" val="1016341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0B8F8-5BAD-469D-BC69-89FA6E427C9F}" type="datetimeFigureOut">
              <a:rPr lang="en-CA" smtClean="0"/>
              <a:t>2025-09-29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3783890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766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875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26328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174068"/>
            <a:ext cx="10532535" cy="465667"/>
          </a:xfrm>
          <a:prstGeom prst="rect">
            <a:avLst/>
          </a:prstGeo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3" y="115572"/>
            <a:ext cx="2304435" cy="365125"/>
          </a:xfrm>
          <a:prstGeom prst="rect">
            <a:avLst/>
          </a:prstGeom>
        </p:spPr>
        <p:txBody>
          <a:bodyPr vert="horz" lIns="91440" tIns="45720" rIns="91440" bIns="45720" rtlCol="0" anchor="ctr"/>
          <a:lstStyle>
            <a:lvl1pPr>
              <a:defRPr lang="en-US" sz="750"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325909939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330702"/>
            <a:ext cx="10532535" cy="465667"/>
          </a:xfrm>
          <a:prstGeom prst="rect">
            <a:avLst/>
          </a:prstGeo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59776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218032420"/>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4" y="3429000"/>
            <a:ext cx="10532535" cy="1135062"/>
          </a:xfrm>
          <a:prstGeom prst="rect">
            <a:avLst/>
          </a:prstGeom>
        </p:spPr>
        <p:txBody>
          <a:bodyPr>
            <a:norm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2615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8"/>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a:prstGeom prst="rect">
            <a:avLst/>
          </a:prstGeo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8385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CB89-8ED0-F9C1-0337-EA96BAABC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E13BB38-FA59-CE70-CB95-2211CA32BF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DC2193-966F-DBA0-B58A-7652D90F3B3F}"/>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5" name="Footer Placeholder 4">
            <a:extLst>
              <a:ext uri="{FF2B5EF4-FFF2-40B4-BE49-F238E27FC236}">
                <a16:creationId xmlns:a16="http://schemas.microsoft.com/office/drawing/2014/main" id="{F0B01BB9-F7E8-745B-6B4E-D34705C4F59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C489574-24F9-3C36-61E3-12BC7D0CD3C5}"/>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2638964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a:prstGeom prst="rect">
            <a:avLst/>
          </a:prstGeo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a:prstGeom prst="rect">
            <a:avLst/>
          </a:prstGeo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lvl="0" indent="-171450">
              <a:lnSpc>
                <a:spcPct val="90000"/>
              </a:lnSpc>
              <a:spcBef>
                <a:spcPts val="750"/>
              </a:spcBef>
              <a:buFont typeface="Arial" panose="020B0604020202020204" pitchFamily="34" charset="0"/>
              <a:buChar char="•"/>
            </a:pPr>
            <a:r>
              <a:rPr lang="en-US" sz="1800"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04836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80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800">
              <a:solidFill>
                <a:schemeClr val="tx1"/>
              </a:solidFill>
            </a:endParaRPr>
          </a:p>
        </p:txBody>
      </p:sp>
    </p:spTree>
    <p:extLst>
      <p:ext uri="{BB962C8B-B14F-4D97-AF65-F5344CB8AC3E}">
        <p14:creationId xmlns:p14="http://schemas.microsoft.com/office/powerpoint/2010/main" val="501732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80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a:prstGeom prst="rect">
            <a:avLst/>
          </a:prstGeo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800">
              <a:solidFill>
                <a:schemeClr val="tx1"/>
              </a:solidFill>
            </a:endParaRPr>
          </a:p>
        </p:txBody>
      </p:sp>
    </p:spTree>
    <p:extLst>
      <p:ext uri="{BB962C8B-B14F-4D97-AF65-F5344CB8AC3E}">
        <p14:creationId xmlns:p14="http://schemas.microsoft.com/office/powerpoint/2010/main" val="3809542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a:prstGeom prst="rect">
            <a:avLst/>
          </a:prstGeo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2"/>
            <a:ext cx="2373883"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32213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a:prstGeom prst="rect">
            <a:avLst/>
          </a:prstGeo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a:prstGeom prst="rect">
            <a:avLst/>
          </a:prstGeo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2"/>
            <a:ext cx="2431756"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677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a:prstGeom prst="rect">
            <a:avLst/>
          </a:prstGeo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2"/>
            <a:ext cx="2952616"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561415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7" y="115572"/>
            <a:ext cx="2420181"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4650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a:prstGeom prst="rect">
            <a:avLst/>
          </a:prstGeo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4" y="115572"/>
            <a:ext cx="22581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203189648"/>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a:prstGeom prst="rect">
            <a:avLst/>
          </a:prstGeo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9" y="115572"/>
            <a:ext cx="2292859"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23553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4" y="115572"/>
            <a:ext cx="245490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3052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EE1B-87E6-A099-417D-3C8FC2D88AE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6D2469D-0260-30BA-C5C2-CDDEC2B758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A28CD54-C1E1-2830-9FC6-752BCE4740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0E05031-7473-8D11-8A2E-5D6FC29AD653}"/>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6" name="Footer Placeholder 5">
            <a:extLst>
              <a:ext uri="{FF2B5EF4-FFF2-40B4-BE49-F238E27FC236}">
                <a16:creationId xmlns:a16="http://schemas.microsoft.com/office/drawing/2014/main" id="{8B984029-3359-B0A2-4197-EE8EA78187C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F9F5DCD-4E17-4F04-2F9E-9542BB0350D0}"/>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942653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3" y="115572"/>
            <a:ext cx="262852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89178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2"/>
            <a:ext cx="2362308" cy="365125"/>
          </a:xfrm>
          <a:prstGeom prst="rect">
            <a:avLst/>
          </a:prstGeom>
        </p:spPr>
        <p:txBody>
          <a:bodyPr vert="horz" lIns="91440" tIns="45720" rIns="91440" bIns="45720" rtlCol="0" anchor="ctr"/>
          <a:lstStyle>
            <a:lvl1pPr>
              <a:defRPr lang="en-US" smtClean="0">
                <a:solidFill>
                  <a:schemeClr val="tx1"/>
                </a:solidFill>
              </a:defRPr>
            </a:lvl1pPr>
          </a:lstStyle>
          <a:p>
            <a:r>
              <a:rPr lang="en-US" dirty="0"/>
              <a:t> </a:t>
            </a:r>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35783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2"/>
            <a:ext cx="12192000" cy="939799"/>
          </a:xfrm>
          <a:prstGeom prst="rect">
            <a:avLst/>
          </a:prstGeo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a:prstGeom prst="rect">
            <a:avLst/>
          </a:prstGeo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3" y="115572"/>
            <a:ext cx="228128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97081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a:prstGeom prst="rect">
            <a:avLst/>
          </a:prstGeo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prstGeom prst="rect">
            <a:avLst/>
          </a:prstGeo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2"/>
            <a:ext cx="2466480"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17549114"/>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prstGeom prst="rect">
            <a:avLst/>
          </a:prstGeo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prstGeom prst="rect">
            <a:avLst/>
          </a:prstGeo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8" y="115572"/>
            <a:ext cx="2616951"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33105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a:prstGeom prst="rect">
            <a:avLst/>
          </a:prstGeo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2"/>
            <a:ext cx="2582227"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12098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defRPr sz="1800">
                <a:solidFill>
                  <a:srgbClr val="000000"/>
                </a:solidFill>
              </a:defRPr>
            </a:pPr>
            <a:r>
              <a:rPr sz="3300">
                <a:solidFill>
                  <a:srgbClr val="958D85"/>
                </a:solidFill>
              </a:rPr>
              <a:t>Title Text</a:t>
            </a:r>
          </a:p>
        </p:txBody>
      </p:sp>
      <p:sp>
        <p:nvSpPr>
          <p:cNvPr id="61" name="Shape 61"/>
          <p:cNvSpPr>
            <a:spLocks noGrp="1"/>
          </p:cNvSpPr>
          <p:nvPr>
            <p:ph type="body" idx="1"/>
          </p:nvPr>
        </p:nvSpPr>
        <p:spPr>
          <a:prstGeom prst="rect">
            <a:avLst/>
          </a:prstGeom>
        </p:spPr>
        <p:txBody>
          <a:bodyPr/>
          <a:lstStyle/>
          <a:p>
            <a:pPr lvl="0">
              <a:defRPr sz="1800">
                <a:solidFill>
                  <a:srgbClr val="000000"/>
                </a:solidFill>
              </a:defRPr>
            </a:pPr>
            <a:r>
              <a:rPr sz="2400">
                <a:solidFill>
                  <a:srgbClr val="958D85"/>
                </a:solidFill>
              </a:rPr>
              <a:t>Body Level One</a:t>
            </a:r>
          </a:p>
          <a:p>
            <a:pPr lvl="1">
              <a:defRPr sz="1800">
                <a:solidFill>
                  <a:srgbClr val="000000"/>
                </a:solidFill>
              </a:defRPr>
            </a:pPr>
            <a:r>
              <a:rPr sz="2400">
                <a:solidFill>
                  <a:srgbClr val="958D85"/>
                </a:solidFill>
              </a:rPr>
              <a:t>Body Level Two</a:t>
            </a:r>
          </a:p>
          <a:p>
            <a:pPr lvl="2">
              <a:defRPr sz="1800">
                <a:solidFill>
                  <a:srgbClr val="000000"/>
                </a:solidFill>
              </a:defRPr>
            </a:pPr>
            <a:r>
              <a:rPr sz="2400">
                <a:solidFill>
                  <a:srgbClr val="958D85"/>
                </a:solidFill>
              </a:rPr>
              <a:t>Body Level Three</a:t>
            </a:r>
          </a:p>
          <a:p>
            <a:pPr lvl="3">
              <a:defRPr sz="1800">
                <a:solidFill>
                  <a:srgbClr val="000000"/>
                </a:solidFill>
              </a:defRPr>
            </a:pPr>
            <a:r>
              <a:rPr sz="2400">
                <a:solidFill>
                  <a:srgbClr val="958D85"/>
                </a:solidFill>
              </a:rPr>
              <a:t>Body Level Four</a:t>
            </a:r>
          </a:p>
          <a:p>
            <a:pPr lvl="4">
              <a:defRPr sz="1800">
                <a:solidFill>
                  <a:srgbClr val="000000"/>
                </a:solidFill>
              </a:defRPr>
            </a:pPr>
            <a:r>
              <a:rPr sz="2400">
                <a:solidFill>
                  <a:srgbClr val="958D85"/>
                </a:solidFill>
              </a:rPr>
              <a:t>Body Level Five</a:t>
            </a:r>
          </a:p>
        </p:txBody>
      </p:sp>
      <p:sp>
        <p:nvSpPr>
          <p:cNvPr id="62" name="Shape 6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415457626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360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54215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defRPr sz="1800">
                <a:solidFill>
                  <a:srgbClr val="000000"/>
                </a:solidFill>
              </a:defRPr>
            </a:pPr>
            <a:r>
              <a:rPr sz="3300">
                <a:solidFill>
                  <a:srgbClr val="958D85"/>
                </a:solidFill>
              </a:rPr>
              <a:t>Title Text</a:t>
            </a:r>
          </a:p>
        </p:txBody>
      </p:sp>
      <p:sp>
        <p:nvSpPr>
          <p:cNvPr id="61" name="Shape 61"/>
          <p:cNvSpPr>
            <a:spLocks noGrp="1"/>
          </p:cNvSpPr>
          <p:nvPr>
            <p:ph type="body" idx="1"/>
          </p:nvPr>
        </p:nvSpPr>
        <p:spPr>
          <a:prstGeom prst="rect">
            <a:avLst/>
          </a:prstGeom>
        </p:spPr>
        <p:txBody>
          <a:bodyPr/>
          <a:lstStyle/>
          <a:p>
            <a:pPr lvl="0">
              <a:defRPr sz="1800">
                <a:solidFill>
                  <a:srgbClr val="000000"/>
                </a:solidFill>
              </a:defRPr>
            </a:pPr>
            <a:r>
              <a:rPr sz="2400">
                <a:solidFill>
                  <a:srgbClr val="958D85"/>
                </a:solidFill>
              </a:rPr>
              <a:t>Body Level One</a:t>
            </a:r>
          </a:p>
          <a:p>
            <a:pPr lvl="1">
              <a:defRPr sz="1800">
                <a:solidFill>
                  <a:srgbClr val="000000"/>
                </a:solidFill>
              </a:defRPr>
            </a:pPr>
            <a:r>
              <a:rPr sz="2400">
                <a:solidFill>
                  <a:srgbClr val="958D85"/>
                </a:solidFill>
              </a:rPr>
              <a:t>Body Level Two</a:t>
            </a:r>
          </a:p>
          <a:p>
            <a:pPr lvl="2">
              <a:defRPr sz="1800">
                <a:solidFill>
                  <a:srgbClr val="000000"/>
                </a:solidFill>
              </a:defRPr>
            </a:pPr>
            <a:r>
              <a:rPr sz="2400">
                <a:solidFill>
                  <a:srgbClr val="958D85"/>
                </a:solidFill>
              </a:rPr>
              <a:t>Body Level Three</a:t>
            </a:r>
          </a:p>
          <a:p>
            <a:pPr lvl="3">
              <a:defRPr sz="1800">
                <a:solidFill>
                  <a:srgbClr val="000000"/>
                </a:solidFill>
              </a:defRPr>
            </a:pPr>
            <a:r>
              <a:rPr sz="2400">
                <a:solidFill>
                  <a:srgbClr val="958D85"/>
                </a:solidFill>
              </a:rPr>
              <a:t>Body Level Four</a:t>
            </a:r>
          </a:p>
          <a:p>
            <a:pPr lvl="4">
              <a:defRPr sz="1800">
                <a:solidFill>
                  <a:srgbClr val="000000"/>
                </a:solidFill>
              </a:defRPr>
            </a:pPr>
            <a:r>
              <a:rPr sz="2400">
                <a:solidFill>
                  <a:srgbClr val="958D85"/>
                </a:solidFill>
              </a:rPr>
              <a:t>Body Level Five</a:t>
            </a:r>
          </a:p>
        </p:txBody>
      </p:sp>
      <p:sp>
        <p:nvSpPr>
          <p:cNvPr id="62" name="Shape 6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315396480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461B-7A73-649F-DFE1-0064998B80C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3C4AA25-98F0-CC24-D190-A777B52DD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A4BEA8-815C-BAA2-B54C-FAB13B230A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5AD9382-578C-0E60-4E32-F7508C1FD4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86ED36-2DDF-09D0-3332-3DD2739B96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447F613-80D1-23C0-42F6-3B04DCF0CB94}"/>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8" name="Footer Placeholder 7">
            <a:extLst>
              <a:ext uri="{FF2B5EF4-FFF2-40B4-BE49-F238E27FC236}">
                <a16:creationId xmlns:a16="http://schemas.microsoft.com/office/drawing/2014/main" id="{899C1259-D35F-3493-5F84-60017203F7B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FF345BF-B76B-482A-1730-EE9034A62BB7}"/>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783013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8600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090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652622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709088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8693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42299501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880B8F8-5BAD-469D-BC69-89FA6E427C9F}" type="datetimeFigureOut">
              <a:rPr lang="en-CA" smtClean="0"/>
              <a:t>2025-09-29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2451206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880B8F8-5BAD-469D-BC69-89FA6E427C9F}" type="datetimeFigureOut">
              <a:rPr lang="en-CA" smtClean="0"/>
              <a:t>2025-09-29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1286475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80B8F8-5BAD-469D-BC69-89FA6E427C9F}" type="datetimeFigureOut">
              <a:rPr lang="en-CA" smtClean="0"/>
              <a:t>2025-09-29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4288827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880B8F8-5BAD-469D-BC69-89FA6E427C9F}" type="datetimeFigureOut">
              <a:rPr lang="en-CA" smtClean="0"/>
              <a:t>2025-09-29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270459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C982-FA69-4B43-34B0-3E90DB95717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25D8A87-C151-001E-236C-40ABBCEC984A}"/>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4" name="Footer Placeholder 3">
            <a:extLst>
              <a:ext uri="{FF2B5EF4-FFF2-40B4-BE49-F238E27FC236}">
                <a16:creationId xmlns:a16="http://schemas.microsoft.com/office/drawing/2014/main" id="{26A84F5F-FF36-B733-180D-43115BDE95D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87A06CC-7A91-0FC8-DE01-3F0A4135281B}"/>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3691475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880B8F8-5BAD-469D-BC69-89FA6E427C9F}" type="datetimeFigureOut">
              <a:rPr lang="en-CA" smtClean="0"/>
              <a:t>2025-09-29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3414877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880B8F8-5BAD-469D-BC69-89FA6E427C9F}" type="datetimeFigureOut">
              <a:rPr lang="en-CA" smtClean="0"/>
              <a:t>2025-09-29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2225431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0B8F8-5BAD-469D-BC69-89FA6E427C9F}" type="datetimeFigureOut">
              <a:rPr lang="en-CA" smtClean="0"/>
              <a:t>2025-09-29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1001592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0B8F8-5BAD-469D-BC69-89FA6E427C9F}" type="datetimeFigureOut">
              <a:rPr lang="en-CA" smtClean="0"/>
              <a:t>2025-09-29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34186581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0B8F8-5BAD-469D-BC69-89FA6E427C9F}" type="datetimeFigureOut">
              <a:rPr lang="en-CA" smtClean="0"/>
              <a:t>2025-09-29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38328014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880B8F8-5BAD-469D-BC69-89FA6E427C9F}" type="datetimeFigureOut">
              <a:rPr lang="en-CA" smtClean="0"/>
              <a:t>2025-09-29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675109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880B8F8-5BAD-469D-BC69-89FA6E427C9F}" type="datetimeFigureOut">
              <a:rPr lang="en-CA" smtClean="0"/>
              <a:t>2025-09-29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320767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90560-3583-B019-CB4A-FB0C314FB992}"/>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3" name="Footer Placeholder 2">
            <a:extLst>
              <a:ext uri="{FF2B5EF4-FFF2-40B4-BE49-F238E27FC236}">
                <a16:creationId xmlns:a16="http://schemas.microsoft.com/office/drawing/2014/main" id="{414BDF5D-8C41-7E8B-833D-691F14AF171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409E19F-6718-8959-2646-4D6630BA6C24}"/>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1068886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28AB-3D22-9CD4-7AEE-E95BD929AA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E71AD70-1C0F-2096-B58A-8635168EE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777067C-46F7-5FBF-D2D8-62F9E9CF0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7363E-EEB4-20F7-3A41-2A423DA45EDF}"/>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6" name="Footer Placeholder 5">
            <a:extLst>
              <a:ext uri="{FF2B5EF4-FFF2-40B4-BE49-F238E27FC236}">
                <a16:creationId xmlns:a16="http://schemas.microsoft.com/office/drawing/2014/main" id="{EA0572A3-A6C6-0098-D32F-A3E164F6032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1F6BF6-4358-855B-8E68-51E234BB222E}"/>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393948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1D2C-63A5-2DFA-1617-30B86B62A2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4399AC9-AACE-3378-9892-4296AC2E4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9491B95-57EB-29EB-D8A2-6EEF1E904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C826D-85D4-106A-7A2B-E06165557E87}"/>
              </a:ext>
            </a:extLst>
          </p:cNvPr>
          <p:cNvSpPr>
            <a:spLocks noGrp="1"/>
          </p:cNvSpPr>
          <p:nvPr>
            <p:ph type="dt" sz="half" idx="10"/>
          </p:nvPr>
        </p:nvSpPr>
        <p:spPr/>
        <p:txBody>
          <a:bodyPr/>
          <a:lstStyle/>
          <a:p>
            <a:fld id="{0C6A34FB-D876-4F9C-8007-1B5735FB5528}" type="datetimeFigureOut">
              <a:rPr lang="en-CA" smtClean="0"/>
              <a:t>2025-09-29</a:t>
            </a:fld>
            <a:endParaRPr lang="en-CA"/>
          </a:p>
        </p:txBody>
      </p:sp>
      <p:sp>
        <p:nvSpPr>
          <p:cNvPr id="6" name="Footer Placeholder 5">
            <a:extLst>
              <a:ext uri="{FF2B5EF4-FFF2-40B4-BE49-F238E27FC236}">
                <a16:creationId xmlns:a16="http://schemas.microsoft.com/office/drawing/2014/main" id="{D52BF781-A572-DDDD-A19B-7F40D6F415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FA92DB2-D605-2896-32EF-3466300FC164}"/>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416389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2D96C0-AFBA-06A1-8396-11C0BF8CD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F25EAF2-8CBD-AAA9-844B-D6D5E006AB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EFD3C5-8971-4898-1524-683028822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A34FB-D876-4F9C-8007-1B5735FB5528}" type="datetimeFigureOut">
              <a:rPr lang="en-CA" smtClean="0"/>
              <a:t>2025-09-29</a:t>
            </a:fld>
            <a:endParaRPr lang="en-CA"/>
          </a:p>
        </p:txBody>
      </p:sp>
      <p:sp>
        <p:nvSpPr>
          <p:cNvPr id="5" name="Footer Placeholder 4">
            <a:extLst>
              <a:ext uri="{FF2B5EF4-FFF2-40B4-BE49-F238E27FC236}">
                <a16:creationId xmlns:a16="http://schemas.microsoft.com/office/drawing/2014/main" id="{41C3FA5F-F07E-C346-59AE-AFF18A1D2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FD3FF0B-2F85-502C-B3DE-2CFBD6412C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AC214-C01C-4633-9512-5E72CD4F61DC}" type="slidenum">
              <a:rPr lang="en-CA" smtClean="0"/>
              <a:t>‹#›</a:t>
            </a:fld>
            <a:endParaRPr lang="en-CA"/>
          </a:p>
        </p:txBody>
      </p:sp>
    </p:spTree>
    <p:extLst>
      <p:ext uri="{BB962C8B-B14F-4D97-AF65-F5344CB8AC3E}">
        <p14:creationId xmlns:p14="http://schemas.microsoft.com/office/powerpoint/2010/main" val="1739140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12192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800" dirty="0">
              <a:solidFill>
                <a:srgbClr val="E7E7E8"/>
              </a:solidFill>
            </a:endParaRPr>
          </a:p>
        </p:txBody>
      </p:sp>
      <p:sp>
        <p:nvSpPr>
          <p:cNvPr id="7" name="Text Placeholder 2"/>
          <p:cNvSpPr>
            <a:spLocks noGrp="1"/>
          </p:cNvSpPr>
          <p:nvPr>
            <p:ph type="body" idx="1"/>
          </p:nvPr>
        </p:nvSpPr>
        <p:spPr>
          <a:xfrm>
            <a:off x="609600" y="1600201"/>
            <a:ext cx="109728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Narrow"/>
                <a:cs typeface="Arial Narrow"/>
              </a:defRPr>
            </a:lvl1pPr>
          </a:lstStyle>
          <a:p>
            <a:fld id="{CAB2FCF9-CE33-3847-9706-1046D2EB27A1}" type="slidenum">
              <a:rPr lang="en-US" smtClean="0"/>
              <a:pPr/>
              <a:t>‹#›</a:t>
            </a:fld>
            <a:endParaRPr lang="en-US" dirty="0"/>
          </a:p>
        </p:txBody>
      </p:sp>
      <p:pic>
        <p:nvPicPr>
          <p:cNvPr id="11" name="Picture 10" descr="TRF100_lockup_R.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09600" y="6172201"/>
            <a:ext cx="2604551" cy="457200"/>
          </a:xfrm>
          <a:prstGeom prst="rect">
            <a:avLst/>
          </a:prstGeom>
        </p:spPr>
      </p:pic>
    </p:spTree>
    <p:extLst>
      <p:ext uri="{BB962C8B-B14F-4D97-AF65-F5344CB8AC3E}">
        <p14:creationId xmlns:p14="http://schemas.microsoft.com/office/powerpoint/2010/main" val="73311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10433787" y="6516016"/>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a:solidFill>
                  <a:prstClr val="black"/>
                </a:solidFill>
                <a:latin typeface="Arial Narrow Bold"/>
                <a:cs typeface="Arial Narrow Bold"/>
              </a:rPr>
              <a:t>2017</a:t>
            </a:r>
          </a:p>
        </p:txBody>
      </p:sp>
      <p:sp>
        <p:nvSpPr>
          <p:cNvPr id="4" name="Rectangle 3"/>
          <p:cNvSpPr/>
          <p:nvPr userDrawn="1"/>
        </p:nvSpPr>
        <p:spPr>
          <a:xfrm>
            <a:off x="0" y="1809"/>
            <a:ext cx="12192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06775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809"/>
            <a:ext cx="12192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5528206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0B8F8-5BAD-469D-BC69-89FA6E427C9F}" type="datetimeFigureOut">
              <a:rPr lang="en-CA" smtClean="0"/>
              <a:t>2025-09-29</a:t>
            </a:fld>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9383A-E854-4EA6-8484-73600AD9A154}" type="slidenum">
              <a:rPr lang="en-CA" smtClean="0"/>
              <a:t>‹#›</a:t>
            </a:fld>
            <a:endParaRPr lang="en-CA"/>
          </a:p>
        </p:txBody>
      </p:sp>
    </p:spTree>
    <p:extLst>
      <p:ext uri="{BB962C8B-B14F-4D97-AF65-F5344CB8AC3E}">
        <p14:creationId xmlns:p14="http://schemas.microsoft.com/office/powerpoint/2010/main" val="118285000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hyperlink" Target="https://www.rotary.org/en/rotary-endowment"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2.png"/><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4.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4C730A-B8CB-2B14-6E6E-75941118613E}"/>
              </a:ext>
            </a:extLst>
          </p:cNvPr>
          <p:cNvSpPr>
            <a:spLocks noGrp="1"/>
          </p:cNvSpPr>
          <p:nvPr>
            <p:ph type="title"/>
          </p:nvPr>
        </p:nvSpPr>
        <p:spPr>
          <a:xfrm>
            <a:off x="356260" y="191511"/>
            <a:ext cx="12065330" cy="487362"/>
          </a:xfrm>
        </p:spPr>
        <p:txBody>
          <a:bodyPr>
            <a:noAutofit/>
          </a:bodyPr>
          <a:lstStyle/>
          <a:p>
            <a:r>
              <a:rPr lang="en-CA" sz="3600" dirty="0"/>
              <a:t>District Rotary Foundation Forum – Improving our Performance</a:t>
            </a:r>
          </a:p>
        </p:txBody>
      </p:sp>
      <p:pic>
        <p:nvPicPr>
          <p:cNvPr id="5" name="Picture 4" descr="A group of people standing next to gears&#10;&#10;AI-generated content may be incorrect.">
            <a:extLst>
              <a:ext uri="{FF2B5EF4-FFF2-40B4-BE49-F238E27FC236}">
                <a16:creationId xmlns:a16="http://schemas.microsoft.com/office/drawing/2014/main" id="{EE214731-6DBC-0299-032D-191437769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928" y="1181049"/>
            <a:ext cx="8564387" cy="4821928"/>
          </a:xfrm>
          <a:prstGeom prst="rect">
            <a:avLst/>
          </a:prstGeom>
        </p:spPr>
      </p:pic>
    </p:spTree>
    <p:extLst>
      <p:ext uri="{BB962C8B-B14F-4D97-AF65-F5344CB8AC3E}">
        <p14:creationId xmlns:p14="http://schemas.microsoft.com/office/powerpoint/2010/main" val="320088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220B1-9D82-93FA-50AA-23D24FA8FBB1}"/>
              </a:ext>
            </a:extLst>
          </p:cNvPr>
          <p:cNvSpPr txBox="1"/>
          <p:nvPr/>
        </p:nvSpPr>
        <p:spPr>
          <a:xfrm>
            <a:off x="345440" y="152400"/>
            <a:ext cx="6400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Did You Know This?</a:t>
            </a:r>
          </a:p>
        </p:txBody>
      </p:sp>
      <p:sp>
        <p:nvSpPr>
          <p:cNvPr id="3" name="TextBox 2">
            <a:extLst>
              <a:ext uri="{FF2B5EF4-FFF2-40B4-BE49-F238E27FC236}">
                <a16:creationId xmlns:a16="http://schemas.microsoft.com/office/drawing/2014/main" id="{BD3F82CF-FFEC-71ED-5009-64719146978E}"/>
              </a:ext>
            </a:extLst>
          </p:cNvPr>
          <p:cNvSpPr txBox="1"/>
          <p:nvPr/>
        </p:nvSpPr>
        <p:spPr>
          <a:xfrm>
            <a:off x="1259841" y="1618150"/>
            <a:ext cx="581612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Do you realize that Rotarians </a:t>
            </a:r>
            <a:r>
              <a:rPr kumimoji="1" lang="en-US" sz="19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ALONE</a:t>
            </a:r>
            <a:r>
              <a:rPr kumimoji="1" lang="en-US"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are the source of funds to the Annual Fund that come back to the district to support our Community and Global grants.</a:t>
            </a:r>
            <a:r>
              <a:rPr kumimoji="1"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427FE228-6ABC-C38A-DBFD-0C6D9A8B00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0521" y="1472208"/>
            <a:ext cx="2704679" cy="10294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94BD14E-7DC1-835B-6A96-37B382DA04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40521" y="3737170"/>
            <a:ext cx="3583394" cy="1344110"/>
          </a:xfrm>
          <a:prstGeom prst="rect">
            <a:avLst/>
          </a:prstGeom>
        </p:spPr>
      </p:pic>
      <p:sp>
        <p:nvSpPr>
          <p:cNvPr id="7" name="TextBox 6">
            <a:extLst>
              <a:ext uri="{FF2B5EF4-FFF2-40B4-BE49-F238E27FC236}">
                <a16:creationId xmlns:a16="http://schemas.microsoft.com/office/drawing/2014/main" id="{3E7A10B8-C276-8A41-CDD5-CADE7D564F4E}"/>
              </a:ext>
            </a:extLst>
          </p:cNvPr>
          <p:cNvSpPr txBox="1"/>
          <p:nvPr/>
        </p:nvSpPr>
        <p:spPr>
          <a:xfrm>
            <a:off x="939320" y="3429000"/>
            <a:ext cx="6136640" cy="17081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Only </a:t>
            </a:r>
            <a:r>
              <a:rPr kumimoji="1" lang="en-US" alt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of the charities evaluated by </a:t>
            </a:r>
            <a:r>
              <a:rPr kumimoji="1" lang="en-US" altLang="en-US" sz="1800" b="1" i="0" u="sng"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Charity Navigator </a:t>
            </a: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have received at least ten consecutive four-star evaluations.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Our efficiency is recognized </a:t>
            </a:r>
            <a:r>
              <a:rPr kumimoji="1"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16 years </a:t>
            </a: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consecutively by </a:t>
            </a:r>
            <a:r>
              <a:rPr kumimoji="1" lang="en-US" altLang="en-US" sz="1800" b="1" i="0" u="sng"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Charity Navigator</a:t>
            </a:r>
            <a:r>
              <a:rPr kumimoji="1" lang="en-US" altLang="en-US" sz="18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1" lang="en-US" altLang="en-US" sz="1800" b="1"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ubtitle 2">
            <a:extLst>
              <a:ext uri="{FF2B5EF4-FFF2-40B4-BE49-F238E27FC236}">
                <a16:creationId xmlns:a16="http://schemas.microsoft.com/office/drawing/2014/main" id="{E81CDA04-80BA-D004-C712-8150E59A1222}"/>
              </a:ext>
            </a:extLst>
          </p:cNvPr>
          <p:cNvSpPr txBox="1">
            <a:spLocks/>
          </p:cNvSpPr>
          <p:nvPr/>
        </p:nvSpPr>
        <p:spPr>
          <a:xfrm>
            <a:off x="6919618" y="6238875"/>
            <a:ext cx="3573577"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20000"/>
              </a:spcBef>
              <a:spcAft>
                <a:spcPct val="0"/>
              </a:spcAft>
              <a:buClrTx/>
              <a:buSzTx/>
              <a:buFontTx/>
              <a:buNone/>
              <a:tabLst/>
              <a:defRPr/>
            </a:pPr>
            <a:r>
              <a:rPr kumimoji="1" lang="en-US" sz="1400" b="1" i="0" u="none" strike="noStrike" kern="1200" cap="none" spc="0" normalizeH="0" baseline="0" noProof="0" dirty="0">
                <a:ln>
                  <a:noFill/>
                </a:ln>
                <a:solidFill>
                  <a:srgbClr val="01B4E7"/>
                </a:solidFill>
                <a:effectLst/>
                <a:uLnTx/>
                <a:uFillTx/>
                <a:latin typeface="Arial Narrow"/>
                <a:ea typeface="+mn-ea"/>
              </a:rPr>
              <a:t>108 YEARS OF DOING GOOD IN THE WORLD</a:t>
            </a:r>
          </a:p>
        </p:txBody>
      </p:sp>
    </p:spTree>
    <p:extLst>
      <p:ext uri="{BB962C8B-B14F-4D97-AF65-F5344CB8AC3E}">
        <p14:creationId xmlns:p14="http://schemas.microsoft.com/office/powerpoint/2010/main" val="352619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rotary foundation&#10;&#10;Description automatically generated">
            <a:extLst>
              <a:ext uri="{FF2B5EF4-FFF2-40B4-BE49-F238E27FC236}">
                <a16:creationId xmlns:a16="http://schemas.microsoft.com/office/drawing/2014/main" id="{2F9D4403-3E5F-834C-6D37-45C91B877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946273"/>
            <a:ext cx="8636000" cy="5254203"/>
          </a:xfrm>
          <a:prstGeom prst="rect">
            <a:avLst/>
          </a:prstGeom>
        </p:spPr>
      </p:pic>
      <p:pic>
        <p:nvPicPr>
          <p:cNvPr id="2" name="Picture 1" descr="A diagram of a rotary foundation&#10;&#10;Description automatically generated">
            <a:extLst>
              <a:ext uri="{FF2B5EF4-FFF2-40B4-BE49-F238E27FC236}">
                <a16:creationId xmlns:a16="http://schemas.microsoft.com/office/drawing/2014/main" id="{591B6E8B-D0B4-A2C1-A84D-D52EA4890AF8}"/>
              </a:ext>
            </a:extLst>
          </p:cNvPr>
          <p:cNvPicPr>
            <a:picLocks noChangeAspect="1"/>
          </p:cNvPicPr>
          <p:nvPr/>
        </p:nvPicPr>
        <p:blipFill rotWithShape="1">
          <a:blip r:embed="rId3">
            <a:extLst>
              <a:ext uri="{28A0092B-C50C-407E-A947-70E740481C1C}">
                <a14:useLocalDpi xmlns:a14="http://schemas.microsoft.com/office/drawing/2010/main" val="0"/>
              </a:ext>
            </a:extLst>
          </a:blip>
          <a:srcRect l="67778" t="53207" r="22555" b="24993"/>
          <a:stretch/>
        </p:blipFill>
        <p:spPr>
          <a:xfrm>
            <a:off x="6370320" y="4216399"/>
            <a:ext cx="995680" cy="650241"/>
          </a:xfrm>
          <a:prstGeom prst="rect">
            <a:avLst/>
          </a:prstGeom>
        </p:spPr>
      </p:pic>
      <p:sp>
        <p:nvSpPr>
          <p:cNvPr id="3" name="TextBox 2">
            <a:extLst>
              <a:ext uri="{FF2B5EF4-FFF2-40B4-BE49-F238E27FC236}">
                <a16:creationId xmlns:a16="http://schemas.microsoft.com/office/drawing/2014/main" id="{B00FE563-EE74-F0E1-7390-3502AB6C0658}"/>
              </a:ext>
            </a:extLst>
          </p:cNvPr>
          <p:cNvSpPr txBox="1"/>
          <p:nvPr/>
        </p:nvSpPr>
        <p:spPr>
          <a:xfrm>
            <a:off x="497840" y="152400"/>
            <a:ext cx="4998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How the Money Flows</a:t>
            </a:r>
          </a:p>
        </p:txBody>
      </p:sp>
      <p:sp>
        <p:nvSpPr>
          <p:cNvPr id="7" name="TextBox 6">
            <a:extLst>
              <a:ext uri="{FF2B5EF4-FFF2-40B4-BE49-F238E27FC236}">
                <a16:creationId xmlns:a16="http://schemas.microsoft.com/office/drawing/2014/main" id="{BDA32CB0-6DF0-53A7-320F-E2158FB9F349}"/>
              </a:ext>
            </a:extLst>
          </p:cNvPr>
          <p:cNvSpPr txBox="1"/>
          <p:nvPr/>
        </p:nvSpPr>
        <p:spPr>
          <a:xfrm>
            <a:off x="8531616" y="2950420"/>
            <a:ext cx="1498503" cy="369332"/>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Calibri"/>
                <a:ea typeface="+mn-ea"/>
                <a:cs typeface="+mn-cs"/>
              </a:rPr>
              <a:t>Matches 80% of District Designated Funds (DDF)</a:t>
            </a:r>
          </a:p>
        </p:txBody>
      </p:sp>
    </p:spTree>
    <p:extLst>
      <p:ext uri="{BB962C8B-B14F-4D97-AF65-F5344CB8AC3E}">
        <p14:creationId xmlns:p14="http://schemas.microsoft.com/office/powerpoint/2010/main" val="2898049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6">
            <a:extLst>
              <a:ext uri="{FF2B5EF4-FFF2-40B4-BE49-F238E27FC236}">
                <a16:creationId xmlns:a16="http://schemas.microsoft.com/office/drawing/2014/main" id="{487DFBFD-7103-4EB0-927E-59E75E4A8B79}"/>
              </a:ext>
            </a:extLst>
          </p:cNvPr>
          <p:cNvSpPr txBox="1">
            <a:spLocks/>
          </p:cNvSpPr>
          <p:nvPr/>
        </p:nvSpPr>
        <p:spPr>
          <a:xfrm>
            <a:off x="632165" y="277579"/>
            <a:ext cx="9144000" cy="858838"/>
          </a:xfrm>
          <a:prstGeom prst="rect">
            <a:avLst/>
          </a:prstGeom>
        </p:spPr>
        <p:txBody>
          <a:bodyPr lIns="0" tIns="0" rIns="0" bIns="0">
            <a:normAutofit/>
          </a:bodyPr>
          <a:lstStyle>
            <a:lvl1pPr algn="ctr" defTabSz="457200" rtl="0" eaLnBrk="1" latinLnBrk="0" hangingPunct="1">
              <a:spcBef>
                <a:spcPct val="0"/>
              </a:spcBef>
              <a:buNone/>
              <a:defRPr sz="4000" b="1" kern="1200">
                <a:solidFill>
                  <a:srgbClr val="00246C"/>
                </a:solidFill>
                <a:effectLst>
                  <a:outerShdw blurRad="38100" dist="38100" dir="2700000" rotWithShape="0">
                    <a:srgbClr val="C0C0C0"/>
                  </a:outerShdw>
                </a:effectLst>
                <a:latin typeface="Segoe UI Semibold"/>
                <a:ea typeface="Segoe UI Semibold"/>
                <a:cs typeface="Segoe UI Semibold"/>
                <a:sym typeface="Segoe UI Semibold"/>
              </a:defRPr>
            </a:lvl1pPr>
          </a:lstStyle>
          <a:p>
            <a:pPr marL="0" marR="0" lvl="0" indent="0" algn="l" defTabSz="457200" rtl="0" eaLnBrk="1" fontAlgn="auto" latinLnBrk="0" hangingPunct="1">
              <a:lnSpc>
                <a:spcPct val="100000"/>
              </a:lnSpc>
              <a:spcBef>
                <a:spcPct val="0"/>
              </a:spcBef>
              <a:spcAft>
                <a:spcPts val="0"/>
              </a:spcAft>
              <a:buClrTx/>
              <a:buSzTx/>
              <a:buFontTx/>
              <a:buNone/>
              <a:tabLst/>
              <a:defRPr sz="1800" b="0">
                <a:solidFill>
                  <a:srgbClr val="000000"/>
                </a:solidFill>
                <a:effectLst/>
              </a:defRPr>
            </a:pPr>
            <a:r>
              <a:rPr kumimoji="0" lang="en-CA" sz="36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sym typeface="Segoe UI Semibold"/>
              </a:rPr>
              <a:t>Our Rotary Foundation</a:t>
            </a:r>
          </a:p>
        </p:txBody>
      </p:sp>
      <p:sp>
        <p:nvSpPr>
          <p:cNvPr id="26" name="Shape 237">
            <a:extLst>
              <a:ext uri="{FF2B5EF4-FFF2-40B4-BE49-F238E27FC236}">
                <a16:creationId xmlns:a16="http://schemas.microsoft.com/office/drawing/2014/main" id="{9417BEC0-0169-4FF1-9B5B-0A60BD5362BD}"/>
              </a:ext>
            </a:extLst>
          </p:cNvPr>
          <p:cNvSpPr/>
          <p:nvPr/>
        </p:nvSpPr>
        <p:spPr>
          <a:xfrm>
            <a:off x="9847265" y="1381944"/>
            <a:ext cx="1538814" cy="4888518"/>
          </a:xfrm>
          <a:prstGeom prst="rect">
            <a:avLst/>
          </a:prstGeom>
          <a:solidFill>
            <a:schemeClr val="accent1">
              <a:lumMod val="75000"/>
            </a:schemeClr>
          </a:solidFill>
          <a:ln w="12700">
            <a:miter lim="400000"/>
          </a:ln>
          <a:effectLst>
            <a:outerShdw blurRad="12700" dist="35921" dir="2700000" rotWithShape="0">
              <a:srgbClr val="E6E5D8"/>
            </a:outerShdw>
          </a:effectLst>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Programs</a:t>
            </a: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Polio</a:t>
            </a: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Peace</a:t>
            </a:r>
            <a:b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b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Centers</a:t>
            </a: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 Grants</a:t>
            </a:r>
            <a:b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b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District   </a:t>
            </a:r>
            <a:b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b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&amp; Global</a:t>
            </a:r>
            <a:endParaRPr kumimoji="0" lang="en-CA"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Arial Narrow"/>
                <a:ea typeface="Times New Roman"/>
                <a:cs typeface="Times New Roman"/>
                <a:sym typeface="Arial Narrow"/>
              </a:rPr>
              <a:t>- Other Programs</a:t>
            </a:r>
            <a:endParaRPr kumimoji="0" sz="2400" b="0" i="0" u="none" strike="noStrike" kern="1200" cap="none" spc="0" normalizeH="0" baseline="0" noProof="0" dirty="0">
              <a:ln>
                <a:noFill/>
              </a:ln>
              <a:solidFill>
                <a:srgbClr val="FFFFFF"/>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000" b="0" i="0" u="none" strike="noStrike" kern="1200" cap="none" spc="0" normalizeH="0" baseline="0" noProof="0" dirty="0">
                <a:ln>
                  <a:noFill/>
                </a:ln>
                <a:solidFill>
                  <a:srgbClr val="FFFFFF"/>
                </a:solidFill>
                <a:effectLst/>
                <a:uLnTx/>
                <a:uFillTx/>
                <a:latin typeface="Times New Roman"/>
                <a:ea typeface="Times New Roman"/>
                <a:cs typeface="Times New Roman"/>
                <a:sym typeface="Times New Roman"/>
              </a:rPr>
              <a:t> </a:t>
            </a: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400"/>
              </a:spcBef>
              <a:spcAft>
                <a:spcPts val="0"/>
              </a:spcAft>
              <a:buClrTx/>
              <a:buSzTx/>
              <a:buFontTx/>
              <a:buNone/>
              <a:tabLst/>
              <a:defRPr/>
            </a:pPr>
            <a:endParaRPr kumimoji="0" sz="2000" b="0" i="0" u="none" strike="noStrike" kern="120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sp>
        <p:nvSpPr>
          <p:cNvPr id="28" name="Shape 239">
            <a:extLst>
              <a:ext uri="{FF2B5EF4-FFF2-40B4-BE49-F238E27FC236}">
                <a16:creationId xmlns:a16="http://schemas.microsoft.com/office/drawing/2014/main" id="{8373508B-FCFA-446A-AC9B-250F60E73B36}"/>
              </a:ext>
            </a:extLst>
          </p:cNvPr>
          <p:cNvSpPr/>
          <p:nvPr/>
        </p:nvSpPr>
        <p:spPr>
          <a:xfrm flipV="1">
            <a:off x="4254500" y="4087813"/>
            <a:ext cx="1517651" cy="3176"/>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29" name="Shape 240">
            <a:extLst>
              <a:ext uri="{FF2B5EF4-FFF2-40B4-BE49-F238E27FC236}">
                <a16:creationId xmlns:a16="http://schemas.microsoft.com/office/drawing/2014/main" id="{76BC1A2A-70F3-4FA0-B742-8A3A83E1007B}"/>
              </a:ext>
            </a:extLst>
          </p:cNvPr>
          <p:cNvSpPr/>
          <p:nvPr/>
        </p:nvSpPr>
        <p:spPr>
          <a:xfrm>
            <a:off x="4254501" y="5992813"/>
            <a:ext cx="1508127" cy="4763"/>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31" name="Shape 242">
            <a:extLst>
              <a:ext uri="{FF2B5EF4-FFF2-40B4-BE49-F238E27FC236}">
                <a16:creationId xmlns:a16="http://schemas.microsoft.com/office/drawing/2014/main" id="{582E8D4E-1FF4-489D-B437-5467B8AF4EC8}"/>
              </a:ext>
            </a:extLst>
          </p:cNvPr>
          <p:cNvSpPr/>
          <p:nvPr/>
        </p:nvSpPr>
        <p:spPr>
          <a:xfrm>
            <a:off x="2555028" y="1562987"/>
            <a:ext cx="1656613" cy="4484125"/>
          </a:xfrm>
          <a:prstGeom prst="rect">
            <a:avLst/>
          </a:prstGeom>
          <a:solidFill>
            <a:schemeClr val="accent1">
              <a:lumMod val="75000"/>
            </a:schemeClr>
          </a:solidFill>
          <a:ln w="12700" cap="flat">
            <a:noFill/>
            <a:miter lim="400000"/>
          </a:ln>
          <a:effectLst>
            <a:outerShdw blurRad="12700" dist="35921" dir="2700000" rotWithShape="0">
              <a:srgbClr val="E6E5D8"/>
            </a:outerShdw>
          </a:effectLst>
        </p:spPr>
        <p:txBody>
          <a:bodyPr wrap="square" lIns="0" tIns="0" rIns="0" bIns="0" numCol="1" anchor="ctr">
            <a:noAutofit/>
          </a:bodyPr>
          <a:lstStyle/>
          <a:p>
            <a:pPr marL="0" marR="0" lvl="0" indent="0" algn="ctr" defTabSz="914400" rtl="0" eaLnBrk="1" fontAlgn="auto" latinLnBrk="0" hangingPunct="1">
              <a:lnSpc>
                <a:spcPct val="100000"/>
              </a:lnSpc>
              <a:spcBef>
                <a:spcPts val="1400"/>
              </a:spcBef>
              <a:spcAft>
                <a:spcPts val="0"/>
              </a:spcAft>
              <a:buClrTx/>
              <a:buSzTx/>
              <a:buFontTx/>
              <a:buNone/>
              <a:tabLst/>
              <a:defRPr sz="2400">
                <a:solidFill>
                  <a:srgbClr val="958D85"/>
                </a:solidFill>
                <a:latin typeface="Arial"/>
                <a:ea typeface="Arial"/>
                <a:cs typeface="Arial"/>
                <a:sym typeface="Arial"/>
              </a:defRPr>
            </a:pPr>
            <a:endParaRPr kumimoji="0" sz="2400" b="0" i="0" u="none" strike="noStrike" kern="1200" cap="none" spc="0" normalizeH="0" baseline="0" noProof="0">
              <a:ln>
                <a:noFill/>
              </a:ln>
              <a:solidFill>
                <a:srgbClr val="958D85"/>
              </a:solidFill>
              <a:effectLst/>
              <a:uLnTx/>
              <a:uFillTx/>
              <a:latin typeface="Arial"/>
              <a:cs typeface="Arial"/>
              <a:sym typeface="Arial"/>
            </a:endParaRPr>
          </a:p>
        </p:txBody>
      </p:sp>
      <p:sp>
        <p:nvSpPr>
          <p:cNvPr id="32" name="Shape 243">
            <a:extLst>
              <a:ext uri="{FF2B5EF4-FFF2-40B4-BE49-F238E27FC236}">
                <a16:creationId xmlns:a16="http://schemas.microsoft.com/office/drawing/2014/main" id="{5B67A306-BCF4-45CE-A2BD-B71CECB9063C}"/>
              </a:ext>
            </a:extLst>
          </p:cNvPr>
          <p:cNvSpPr/>
          <p:nvPr/>
        </p:nvSpPr>
        <p:spPr>
          <a:xfrm>
            <a:off x="2667002" y="1696778"/>
            <a:ext cx="1544639" cy="42165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Arial" pitchFamily="34" charset="0"/>
                <a:ea typeface="Arial Narrow"/>
                <a:cs typeface="Arial" pitchFamily="34" charset="0"/>
                <a:sym typeface="Arial Narrow"/>
              </a:rPr>
              <a:t>Contributions</a:t>
            </a:r>
            <a:br>
              <a:rPr kumimoji="0" sz="1800" b="1" i="0" u="none" strike="noStrike" kern="1200" cap="none" spc="0" normalizeH="0" baseline="0" noProof="0" dirty="0">
                <a:ln>
                  <a:noFill/>
                </a:ln>
                <a:solidFill>
                  <a:srgbClr val="FFFFFF"/>
                </a:solidFill>
                <a:effectLst/>
                <a:uLnTx/>
                <a:uFillTx/>
                <a:latin typeface="Arial" pitchFamily="34" charset="0"/>
                <a:ea typeface="Arial Narrow"/>
                <a:cs typeface="Arial" pitchFamily="34" charset="0"/>
                <a:sym typeface="Arial Narrow"/>
              </a:rPr>
            </a:br>
            <a:r>
              <a:rPr kumimoji="0" sz="1800" b="1" i="0" u="none" strike="noStrike" kern="1200" cap="none" spc="0" normalizeH="0" baseline="0" noProof="0" dirty="0">
                <a:ln>
                  <a:noFill/>
                </a:ln>
                <a:solidFill>
                  <a:srgbClr val="FFFFFF"/>
                </a:solidFill>
                <a:effectLst/>
                <a:uLnTx/>
                <a:uFillTx/>
                <a:latin typeface="Arial" pitchFamily="34" charset="0"/>
                <a:ea typeface="Arial Narrow"/>
                <a:cs typeface="Arial" pitchFamily="34" charset="0"/>
                <a:sym typeface="Arial Narrow"/>
              </a:rPr>
              <a:t>from</a:t>
            </a:r>
            <a:endParaRPr kumimoji="0" sz="2400" b="0" i="0" u="none" strike="noStrike" kern="1200" cap="none" spc="0" normalizeH="0" baseline="0" noProof="0" dirty="0">
              <a:ln>
                <a:noFill/>
              </a:ln>
              <a:solidFill>
                <a:srgbClr val="958D85"/>
              </a:solidFill>
              <a:effectLst/>
              <a:uLnTx/>
              <a:uFillTx/>
              <a:latin typeface="Arial" pitchFamily="34" charset="0"/>
              <a:ea typeface="Arial"/>
              <a:cs typeface="Arial" pitchFamily="34" charset="0"/>
              <a:sym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pitchFamily="34" charset="0"/>
                <a:ea typeface="Arial Narrow"/>
                <a:cs typeface="Arial" pitchFamily="34" charset="0"/>
                <a:sym typeface="Arial Narrow"/>
              </a:rPr>
              <a:t>-</a:t>
            </a:r>
            <a: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t>Rotarians</a:t>
            </a:r>
            <a:endParaRPr kumimoji="0" sz="2400" b="0" i="0" u="none" strike="noStrike" kern="1200" cap="none" spc="0" normalizeH="0" baseline="0" noProof="0" dirty="0">
              <a:ln>
                <a:noFill/>
              </a:ln>
              <a:solidFill>
                <a:srgbClr val="958D85"/>
              </a:solidFill>
              <a:effectLst/>
              <a:uLnTx/>
              <a:uFillTx/>
              <a:latin typeface="Arial Narrow" panose="020B0606020202030204" pitchFamily="34" charset="0"/>
              <a:ea typeface="Arial"/>
              <a:cs typeface="Arial" pitchFamily="34" charset="0"/>
              <a:sym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t>- Rotary   </a:t>
            </a:r>
            <a:b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br>
            <a: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t>  Clubs</a:t>
            </a:r>
            <a:endParaRPr kumimoji="0" sz="2400" b="0" i="0" u="none" strike="noStrike" kern="1200" cap="none" spc="0" normalizeH="0" baseline="0" noProof="0" dirty="0">
              <a:ln>
                <a:noFill/>
              </a:ln>
              <a:solidFill>
                <a:srgbClr val="958D85"/>
              </a:solidFill>
              <a:effectLst/>
              <a:uLnTx/>
              <a:uFillTx/>
              <a:latin typeface="Arial Narrow" panose="020B0606020202030204" pitchFamily="34" charset="0"/>
              <a:ea typeface="Arial"/>
              <a:cs typeface="Arial" pitchFamily="34" charset="0"/>
              <a:sym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t>- Others</a:t>
            </a:r>
            <a:endParaRPr kumimoji="0" lang="en-CA" sz="2400" b="1" i="0" u="none" strike="noStrike" kern="1200" cap="none" spc="0" normalizeH="0" baseline="0" noProof="0" dirty="0">
              <a:ln>
                <a:noFill/>
              </a:ln>
              <a:solidFill>
                <a:srgbClr val="FFFFFF"/>
              </a:solidFill>
              <a:effectLst/>
              <a:uLnTx/>
              <a:uFillTx/>
              <a:latin typeface="Arial Narrow" panose="020B0606020202030204" pitchFamily="34" charset="0"/>
              <a:ea typeface="Arial"/>
              <a:cs typeface="Arial" pitchFamily="34" charset="0"/>
              <a:sym typeface="Arial Narrow"/>
            </a:endParaRPr>
          </a:p>
          <a:p>
            <a:pPr marL="0" marR="0" lvl="0" indent="0" algn="l" defTabSz="914400" rtl="0" eaLnBrk="1" fontAlgn="auto" latinLnBrk="0" hangingPunct="1">
              <a:lnSpc>
                <a:spcPct val="100000"/>
              </a:lnSpc>
              <a:spcBef>
                <a:spcPts val="1400"/>
              </a:spcBef>
              <a:spcAft>
                <a:spcPts val="0"/>
              </a:spcAft>
              <a:buClrTx/>
              <a:buSzTx/>
              <a:buFontTx/>
              <a:buNone/>
              <a:tabLst/>
              <a:defRPr/>
            </a:pP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endPar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endParaRPr>
          </a:p>
          <a:p>
            <a:pPr marL="0" marR="0" lvl="0" indent="0" algn="ctr" defTabSz="914400" rtl="0" eaLnBrk="1" fontAlgn="auto" latinLnBrk="0" hangingPunct="1">
              <a:lnSpc>
                <a:spcPct val="100000"/>
              </a:lnSpc>
              <a:spcBef>
                <a:spcPts val="1400"/>
              </a:spcBef>
              <a:spcAft>
                <a:spcPts val="0"/>
              </a:spcAft>
              <a:buClrTx/>
              <a:buSzTx/>
              <a:buFontTx/>
              <a:buNone/>
              <a:tabLst/>
              <a:defRPr/>
            </a:pPr>
            <a:r>
              <a:rPr kumimoji="0" lang="en-CA" sz="2000" b="0" i="0" u="none" strike="noStrike" kern="1200" cap="none" spc="0" normalizeH="0" baseline="0" noProof="0" dirty="0">
                <a:ln>
                  <a:noFill/>
                </a:ln>
                <a:solidFill>
                  <a:prstClr val="white">
                    <a:lumMod val="95000"/>
                  </a:prstClr>
                </a:solidFill>
                <a:effectLst/>
                <a:uLnTx/>
                <a:uFillTx/>
                <a:latin typeface="Arial" pitchFamily="34" charset="0"/>
                <a:ea typeface="Times New Roman"/>
                <a:cs typeface="Arial" pitchFamily="34" charset="0"/>
                <a:sym typeface="Times New Roman"/>
              </a:rPr>
              <a:t>-Investments</a:t>
            </a:r>
            <a:r>
              <a:rPr kumimoji="0" sz="2400" b="0" i="0" u="none" strike="noStrike" kern="1200" cap="none" spc="0" normalizeH="0" baseline="0" noProof="0" dirty="0">
                <a:ln>
                  <a:noFill/>
                </a:ln>
                <a:solidFill>
                  <a:srgbClr val="004080"/>
                </a:solidFill>
                <a:effectLst/>
                <a:uLnTx/>
                <a:uFillTx/>
                <a:latin typeface="Times New Roman"/>
                <a:ea typeface="Times New Roman"/>
                <a:cs typeface="Times New Roman"/>
                <a:sym typeface="Times New Roman"/>
              </a:rPr>
              <a:t>        </a:t>
            </a:r>
          </a:p>
        </p:txBody>
      </p:sp>
      <p:sp>
        <p:nvSpPr>
          <p:cNvPr id="33" name="Shape 245">
            <a:extLst>
              <a:ext uri="{FF2B5EF4-FFF2-40B4-BE49-F238E27FC236}">
                <a16:creationId xmlns:a16="http://schemas.microsoft.com/office/drawing/2014/main" id="{69E3D6B2-64E0-454B-93B4-E91ACFE4A67A}"/>
              </a:ext>
            </a:extLst>
          </p:cNvPr>
          <p:cNvSpPr/>
          <p:nvPr/>
        </p:nvSpPr>
        <p:spPr>
          <a:xfrm flipV="1">
            <a:off x="7470775" y="5992812"/>
            <a:ext cx="2378077" cy="25401"/>
          </a:xfrm>
          <a:prstGeom prst="line">
            <a:avLst/>
          </a:prstGeom>
          <a:ln w="38100">
            <a:solidFill>
              <a:srgbClr val="4C4C4C"/>
            </a:solidFill>
            <a:prstDash val="dash"/>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35" name="Shape 247">
            <a:extLst>
              <a:ext uri="{FF2B5EF4-FFF2-40B4-BE49-F238E27FC236}">
                <a16:creationId xmlns:a16="http://schemas.microsoft.com/office/drawing/2014/main" id="{3C041814-B549-4FD9-9D4B-B1E65669589D}"/>
              </a:ext>
            </a:extLst>
          </p:cNvPr>
          <p:cNvSpPr/>
          <p:nvPr/>
        </p:nvSpPr>
        <p:spPr>
          <a:xfrm>
            <a:off x="5791201" y="3762373"/>
            <a:ext cx="1776411" cy="861774"/>
          </a:xfrm>
          <a:prstGeom prst="rect">
            <a:avLst/>
          </a:prstGeom>
          <a:solidFill>
            <a:srgbClr val="00B050"/>
          </a:solidFill>
          <a:ln>
            <a:solidFill>
              <a:srgbClr val="44422C"/>
            </a:solidFill>
          </a:ln>
          <a:extLst>
            <a:ext uri="{C572A759-6A51-4108-AA02-DFA0A04FC94B}">
              <ma14:wrappingTextBoxFlag xmlns="" xmlns:ma14="http://schemas.microsoft.com/office/mac/drawingml/2011/main" val="1"/>
            </a:ext>
          </a:extLst>
        </p:spPr>
        <p:txBody>
          <a:bodyPr lIns="0" tIns="0" rIns="0" bIns="0">
            <a:spAutoFit/>
          </a:bodyPr>
          <a:lstStyle>
            <a:lvl1pPr algn="ctr">
              <a:defRPr sz="28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2800" b="1" i="0" u="none" strike="noStrike" kern="1200" cap="none" spc="0" normalizeH="0" baseline="0" noProof="0">
                <a:ln>
                  <a:noFill/>
                </a:ln>
                <a:solidFill>
                  <a:srgbClr val="FFFFFF"/>
                </a:solidFill>
                <a:effectLst/>
                <a:uLnTx/>
                <a:uFillTx/>
                <a:latin typeface="Calibri"/>
                <a:ea typeface="+mn-ea"/>
                <a:cs typeface="+mn-cs"/>
              </a:rPr>
              <a:t>Annual Fund</a:t>
            </a:r>
          </a:p>
        </p:txBody>
      </p:sp>
      <p:sp>
        <p:nvSpPr>
          <p:cNvPr id="36" name="Shape 248">
            <a:extLst>
              <a:ext uri="{FF2B5EF4-FFF2-40B4-BE49-F238E27FC236}">
                <a16:creationId xmlns:a16="http://schemas.microsoft.com/office/drawing/2014/main" id="{EE04754B-CBD6-4546-8B05-9BEEB2284C04}"/>
              </a:ext>
            </a:extLst>
          </p:cNvPr>
          <p:cNvSpPr/>
          <p:nvPr/>
        </p:nvSpPr>
        <p:spPr>
          <a:xfrm>
            <a:off x="5803897" y="5737223"/>
            <a:ext cx="1763715" cy="738664"/>
          </a:xfrm>
          <a:prstGeom prst="rect">
            <a:avLst/>
          </a:prstGeom>
          <a:solidFill>
            <a:srgbClr val="00B050"/>
          </a:solidFill>
          <a:ln>
            <a:solidFill>
              <a:srgbClr val="44422C"/>
            </a:solidFill>
          </a:ln>
          <a:extLst>
            <a:ext uri="{C572A759-6A51-4108-AA02-DFA0A04FC94B}">
              <ma14:wrappingTextBoxFlag xmlns="" xmlns:ma14="http://schemas.microsoft.com/office/mac/drawingml/2011/main" val="1"/>
            </a:ext>
          </a:extLst>
        </p:spPr>
        <p:txBody>
          <a:bodyPr lIns="0" tIns="0" rIns="0" bIns="0">
            <a:spAutoFit/>
          </a:bodyPr>
          <a:lstStyle>
            <a:lvl1pPr algn="ctr">
              <a:defRPr sz="24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2400" b="1" i="0" u="none" strike="noStrike" kern="1200" cap="none" spc="0" normalizeH="0" baseline="0" noProof="0">
                <a:ln>
                  <a:noFill/>
                </a:ln>
                <a:solidFill>
                  <a:srgbClr val="FFFFFF"/>
                </a:solidFill>
                <a:effectLst/>
                <a:uLnTx/>
                <a:uFillTx/>
                <a:latin typeface="Calibri"/>
                <a:ea typeface="+mn-ea"/>
                <a:cs typeface="+mn-cs"/>
              </a:rPr>
              <a:t>Endowment Fund</a:t>
            </a:r>
          </a:p>
        </p:txBody>
      </p:sp>
      <p:sp>
        <p:nvSpPr>
          <p:cNvPr id="39" name="Shape 252">
            <a:extLst>
              <a:ext uri="{FF2B5EF4-FFF2-40B4-BE49-F238E27FC236}">
                <a16:creationId xmlns:a16="http://schemas.microsoft.com/office/drawing/2014/main" id="{F0572F5C-C5FA-421C-B5F5-3E714230C0FB}"/>
              </a:ext>
            </a:extLst>
          </p:cNvPr>
          <p:cNvSpPr/>
          <p:nvPr/>
        </p:nvSpPr>
        <p:spPr>
          <a:xfrm>
            <a:off x="8204040" y="6018213"/>
            <a:ext cx="900436"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b="1">
                <a:solidFill>
                  <a:srgbClr val="958D85"/>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b="0">
                <a:solidFill>
                  <a:srgbClr val="000000"/>
                </a:solidFill>
              </a:defRPr>
            </a:pPr>
            <a:r>
              <a:rPr kumimoji="0" sz="1800" b="1" i="0" u="none" strike="noStrike" kern="1200" cap="none" spc="0" normalizeH="0" baseline="0" noProof="0" dirty="0">
                <a:ln>
                  <a:noFill/>
                </a:ln>
                <a:solidFill>
                  <a:prstClr val="black"/>
                </a:solidFill>
                <a:effectLst/>
                <a:uLnTx/>
                <a:uFillTx/>
                <a:latin typeface="Calibri"/>
                <a:ea typeface="+mn-ea"/>
                <a:cs typeface="+mn-cs"/>
              </a:rPr>
              <a:t>Earnings</a:t>
            </a:r>
          </a:p>
        </p:txBody>
      </p:sp>
      <p:sp>
        <p:nvSpPr>
          <p:cNvPr id="40" name="Shape 254">
            <a:extLst>
              <a:ext uri="{FF2B5EF4-FFF2-40B4-BE49-F238E27FC236}">
                <a16:creationId xmlns:a16="http://schemas.microsoft.com/office/drawing/2014/main" id="{B32CF409-5DAE-4956-8C64-2D932B159860}"/>
              </a:ext>
            </a:extLst>
          </p:cNvPr>
          <p:cNvSpPr/>
          <p:nvPr/>
        </p:nvSpPr>
        <p:spPr>
          <a:xfrm>
            <a:off x="4286309" y="4179888"/>
            <a:ext cx="1261947"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mn-cs"/>
              </a:rPr>
              <a:t>~ $100 M +</a:t>
            </a:r>
            <a:endParaRPr kumimoji="0" sz="2400" b="0"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mn-cs"/>
              </a:rPr>
              <a:t>Held 3 years</a:t>
            </a:r>
          </a:p>
        </p:txBody>
      </p:sp>
      <p:sp>
        <p:nvSpPr>
          <p:cNvPr id="41" name="Shape 258">
            <a:extLst>
              <a:ext uri="{FF2B5EF4-FFF2-40B4-BE49-F238E27FC236}">
                <a16:creationId xmlns:a16="http://schemas.microsoft.com/office/drawing/2014/main" id="{5FBB1D14-8332-4730-8587-FB21B4D899ED}"/>
              </a:ext>
            </a:extLst>
          </p:cNvPr>
          <p:cNvSpPr/>
          <p:nvPr/>
        </p:nvSpPr>
        <p:spPr>
          <a:xfrm>
            <a:off x="9180514" y="4649806"/>
            <a:ext cx="666751" cy="14232"/>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grpSp>
        <p:nvGrpSpPr>
          <p:cNvPr id="61" name="Group 60">
            <a:extLst>
              <a:ext uri="{FF2B5EF4-FFF2-40B4-BE49-F238E27FC236}">
                <a16:creationId xmlns:a16="http://schemas.microsoft.com/office/drawing/2014/main" id="{928A50B3-AA3A-488B-8C73-EE395CB76241}"/>
              </a:ext>
            </a:extLst>
          </p:cNvPr>
          <p:cNvGrpSpPr/>
          <p:nvPr/>
        </p:nvGrpSpPr>
        <p:grpSpPr>
          <a:xfrm>
            <a:off x="4211641" y="2730905"/>
            <a:ext cx="5594352" cy="669114"/>
            <a:chOff x="4254499" y="2577324"/>
            <a:chExt cx="5594352" cy="669114"/>
          </a:xfrm>
        </p:grpSpPr>
        <p:sp>
          <p:nvSpPr>
            <p:cNvPr id="37" name="Shape 250">
              <a:extLst>
                <a:ext uri="{FF2B5EF4-FFF2-40B4-BE49-F238E27FC236}">
                  <a16:creationId xmlns:a16="http://schemas.microsoft.com/office/drawing/2014/main" id="{200A4999-4F01-40FC-AF70-55D2586FCFBB}"/>
                </a:ext>
              </a:extLst>
            </p:cNvPr>
            <p:cNvSpPr/>
            <p:nvPr/>
          </p:nvSpPr>
          <p:spPr>
            <a:xfrm>
              <a:off x="7475538" y="3043220"/>
              <a:ext cx="2373313" cy="17"/>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38" name="Shape 251">
              <a:extLst>
                <a:ext uri="{FF2B5EF4-FFF2-40B4-BE49-F238E27FC236}">
                  <a16:creationId xmlns:a16="http://schemas.microsoft.com/office/drawing/2014/main" id="{8C9449F5-7ABF-4580-A645-1C87FCA48880}"/>
                </a:ext>
              </a:extLst>
            </p:cNvPr>
            <p:cNvSpPr/>
            <p:nvPr/>
          </p:nvSpPr>
          <p:spPr>
            <a:xfrm flipV="1">
              <a:off x="4254499" y="2979738"/>
              <a:ext cx="1703391" cy="17463"/>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grpSp>
          <p:nvGrpSpPr>
            <p:cNvPr id="42" name="Group 262">
              <a:extLst>
                <a:ext uri="{FF2B5EF4-FFF2-40B4-BE49-F238E27FC236}">
                  <a16:creationId xmlns:a16="http://schemas.microsoft.com/office/drawing/2014/main" id="{FB88E8FA-51F7-4178-8DD8-83C53ACEAF9B}"/>
                </a:ext>
              </a:extLst>
            </p:cNvPr>
            <p:cNvGrpSpPr/>
            <p:nvPr/>
          </p:nvGrpSpPr>
          <p:grpSpPr>
            <a:xfrm>
              <a:off x="5971382" y="2577324"/>
              <a:ext cx="1366839" cy="669114"/>
              <a:chOff x="0" y="0"/>
              <a:chExt cx="1366836" cy="669112"/>
            </a:xfrm>
          </p:grpSpPr>
          <p:pic>
            <p:nvPicPr>
              <p:cNvPr id="43" name="image15.png" descr="rotary_centers_logo_c">
                <a:extLst>
                  <a:ext uri="{FF2B5EF4-FFF2-40B4-BE49-F238E27FC236}">
                    <a16:creationId xmlns:a16="http://schemas.microsoft.com/office/drawing/2014/main" id="{C57FB9A0-A593-431A-A552-3EB21B9FF39D}"/>
                  </a:ext>
                </a:extLst>
              </p:cNvPr>
              <p:cNvPicPr/>
              <p:nvPr/>
            </p:nvPicPr>
            <p:blipFill>
              <a:blip r:embed="rId3" cstate="print"/>
              <a:stretch>
                <a:fillRect/>
              </a:stretch>
            </p:blipFill>
            <p:spPr>
              <a:xfrm>
                <a:off x="0" y="0"/>
                <a:ext cx="581001" cy="539848"/>
              </a:xfrm>
              <a:prstGeom prst="rect">
                <a:avLst/>
              </a:prstGeom>
              <a:ln w="12700" cap="flat">
                <a:noFill/>
                <a:miter lim="400000"/>
              </a:ln>
              <a:effectLst/>
            </p:spPr>
          </p:pic>
          <p:sp>
            <p:nvSpPr>
              <p:cNvPr id="44" name="Shape 260">
                <a:extLst>
                  <a:ext uri="{FF2B5EF4-FFF2-40B4-BE49-F238E27FC236}">
                    <a16:creationId xmlns:a16="http://schemas.microsoft.com/office/drawing/2014/main" id="{A3805C83-6764-4C9E-A2C1-055FC7C3CB78}"/>
                  </a:ext>
                </a:extLst>
              </p:cNvPr>
              <p:cNvSpPr/>
              <p:nvPr/>
            </p:nvSpPr>
            <p:spPr>
              <a:xfrm>
                <a:off x="167575" y="305560"/>
                <a:ext cx="475685" cy="253002"/>
              </a:xfrm>
              <a:prstGeom prst="rect">
                <a:avLst/>
              </a:prstGeom>
              <a:solidFill>
                <a:srgbClr val="FFFFFF"/>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958D85"/>
                    </a:solidFill>
                  </a:defRPr>
                </a:pPr>
                <a:endParaRPr kumimoji="0" sz="1800" b="0" i="0" u="none" strike="noStrike" kern="1200" cap="none" spc="0" normalizeH="0" baseline="0" noProof="0">
                  <a:ln>
                    <a:noFill/>
                  </a:ln>
                  <a:solidFill>
                    <a:srgbClr val="958D85"/>
                  </a:solidFill>
                  <a:effectLst/>
                  <a:uLnTx/>
                  <a:uFillTx/>
                  <a:latin typeface="Calibri"/>
                  <a:ea typeface="+mn-ea"/>
                  <a:cs typeface="+mn-cs"/>
                </a:endParaRPr>
              </a:p>
            </p:txBody>
          </p:sp>
          <p:pic>
            <p:nvPicPr>
              <p:cNvPr id="45" name="image10.png" descr="6298_PNG_for_Word_documents_presentations_and_web_use_AdditionalFile">
                <a:extLst>
                  <a:ext uri="{FF2B5EF4-FFF2-40B4-BE49-F238E27FC236}">
                    <a16:creationId xmlns:a16="http://schemas.microsoft.com/office/drawing/2014/main" id="{C50BE464-792D-41F8-8455-29777E0EB507}"/>
                  </a:ext>
                </a:extLst>
              </p:cNvPr>
              <p:cNvPicPr/>
              <p:nvPr/>
            </p:nvPicPr>
            <p:blipFill>
              <a:blip r:embed="rId4" cstate="print"/>
              <a:stretch>
                <a:fillRect/>
              </a:stretch>
            </p:blipFill>
            <p:spPr>
              <a:xfrm>
                <a:off x="27717" y="226360"/>
                <a:ext cx="1339120" cy="442753"/>
              </a:xfrm>
              <a:prstGeom prst="rect">
                <a:avLst/>
              </a:prstGeom>
              <a:ln w="12700" cap="flat">
                <a:noFill/>
                <a:miter lim="400000"/>
              </a:ln>
              <a:effectLst/>
            </p:spPr>
          </p:pic>
        </p:grpSp>
      </p:grpSp>
      <p:sp>
        <p:nvSpPr>
          <p:cNvPr id="27" name="Shape 238">
            <a:extLst>
              <a:ext uri="{FF2B5EF4-FFF2-40B4-BE49-F238E27FC236}">
                <a16:creationId xmlns:a16="http://schemas.microsoft.com/office/drawing/2014/main" id="{263256C9-D356-41D8-931C-9273F8E2C4F0}"/>
              </a:ext>
            </a:extLst>
          </p:cNvPr>
          <p:cNvSpPr/>
          <p:nvPr/>
        </p:nvSpPr>
        <p:spPr>
          <a:xfrm>
            <a:off x="4221903" y="1863058"/>
            <a:ext cx="1964524" cy="0"/>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34" name="Shape 246">
            <a:extLst>
              <a:ext uri="{FF2B5EF4-FFF2-40B4-BE49-F238E27FC236}">
                <a16:creationId xmlns:a16="http://schemas.microsoft.com/office/drawing/2014/main" id="{3A14265A-99E6-4333-9F48-C283F57F10B7}"/>
              </a:ext>
            </a:extLst>
          </p:cNvPr>
          <p:cNvSpPr/>
          <p:nvPr/>
        </p:nvSpPr>
        <p:spPr>
          <a:xfrm flipV="1">
            <a:off x="7207170" y="1869546"/>
            <a:ext cx="2632154" cy="0"/>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pic>
        <p:nvPicPr>
          <p:cNvPr id="46" name="image27.png" descr="http://www.endpolio.org/_assets/img/epn-logo.png">
            <a:extLst>
              <a:ext uri="{FF2B5EF4-FFF2-40B4-BE49-F238E27FC236}">
                <a16:creationId xmlns:a16="http://schemas.microsoft.com/office/drawing/2014/main" id="{D3874C3B-4F99-410F-92C6-14F5AF08E7C6}"/>
              </a:ext>
            </a:extLst>
          </p:cNvPr>
          <p:cNvPicPr/>
          <p:nvPr/>
        </p:nvPicPr>
        <p:blipFill>
          <a:blip r:embed="rId5" cstate="print"/>
          <a:stretch>
            <a:fillRect/>
          </a:stretch>
        </p:blipFill>
        <p:spPr>
          <a:xfrm>
            <a:off x="6186427" y="1352687"/>
            <a:ext cx="1020743" cy="1020743"/>
          </a:xfrm>
          <a:prstGeom prst="rect">
            <a:avLst/>
          </a:prstGeom>
          <a:ln w="12700">
            <a:miter lim="400000"/>
          </a:ln>
        </p:spPr>
      </p:pic>
      <p:sp>
        <p:nvSpPr>
          <p:cNvPr id="47" name="Shape 264">
            <a:extLst>
              <a:ext uri="{FF2B5EF4-FFF2-40B4-BE49-F238E27FC236}">
                <a16:creationId xmlns:a16="http://schemas.microsoft.com/office/drawing/2014/main" id="{2A527489-96FD-4D01-A019-3811AD299EBF}"/>
              </a:ext>
            </a:extLst>
          </p:cNvPr>
          <p:cNvSpPr/>
          <p:nvPr/>
        </p:nvSpPr>
        <p:spPr>
          <a:xfrm>
            <a:off x="6261968" y="2353055"/>
            <a:ext cx="869660" cy="33855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1600" b="1">
                <a:solidFill>
                  <a:srgbClr val="00246C"/>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1600" b="1" i="0" u="none" strike="noStrike" kern="1200" cap="none" spc="0" normalizeH="0" baseline="0" noProof="0" dirty="0">
                <a:ln>
                  <a:noFill/>
                </a:ln>
                <a:solidFill>
                  <a:srgbClr val="00246C"/>
                </a:solidFill>
                <a:effectLst/>
                <a:uLnTx/>
                <a:uFillTx/>
                <a:latin typeface="Calibri"/>
                <a:ea typeface="+mn-ea"/>
                <a:cs typeface="+mn-cs"/>
              </a:rPr>
              <a:t>PolioPlus</a:t>
            </a:r>
          </a:p>
        </p:txBody>
      </p:sp>
      <p:sp>
        <p:nvSpPr>
          <p:cNvPr id="48" name="Shape 265">
            <a:extLst>
              <a:ext uri="{FF2B5EF4-FFF2-40B4-BE49-F238E27FC236}">
                <a16:creationId xmlns:a16="http://schemas.microsoft.com/office/drawing/2014/main" id="{01CC8431-AC37-40A6-A4D0-C78046BABD68}"/>
              </a:ext>
            </a:extLst>
          </p:cNvPr>
          <p:cNvSpPr/>
          <p:nvPr/>
        </p:nvSpPr>
        <p:spPr>
          <a:xfrm>
            <a:off x="7553186" y="3940562"/>
            <a:ext cx="681039"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b="1">
                <a:solidFill>
                  <a:srgbClr val="958D85"/>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b="0">
                <a:solidFill>
                  <a:srgbClr val="000000"/>
                </a:solidFill>
              </a:defRPr>
            </a:pPr>
            <a:r>
              <a:rPr kumimoji="0" lang="en-CA" sz="1800" b="1" i="0" u="none" strike="noStrike" kern="1200" cap="none" spc="0" normalizeH="0" baseline="0" noProof="0" dirty="0">
                <a:ln>
                  <a:noFill/>
                </a:ln>
                <a:solidFill>
                  <a:prstClr val="black"/>
                </a:solidFill>
                <a:effectLst/>
                <a:uLnTx/>
                <a:uFillTx/>
                <a:latin typeface="Calibri"/>
                <a:ea typeface="+mn-ea"/>
                <a:cs typeface="+mn-cs"/>
              </a:rPr>
              <a:t>47.5</a:t>
            </a:r>
            <a:r>
              <a:rPr kumimoji="0" sz="1800" b="1" i="0" u="none" strike="noStrike" kern="1200" cap="none" spc="0" normalizeH="0" baseline="0" noProof="0" dirty="0">
                <a:ln>
                  <a:noFill/>
                </a:ln>
                <a:solidFill>
                  <a:prstClr val="black"/>
                </a:solidFill>
                <a:effectLst/>
                <a:uLnTx/>
                <a:uFillTx/>
                <a:latin typeface="Calibri"/>
                <a:ea typeface="+mn-ea"/>
                <a:cs typeface="+mn-cs"/>
              </a:rPr>
              <a:t>%</a:t>
            </a:r>
          </a:p>
        </p:txBody>
      </p:sp>
      <p:sp>
        <p:nvSpPr>
          <p:cNvPr id="49" name="Shape 266">
            <a:extLst>
              <a:ext uri="{FF2B5EF4-FFF2-40B4-BE49-F238E27FC236}">
                <a16:creationId xmlns:a16="http://schemas.microsoft.com/office/drawing/2014/main" id="{74DE2BD1-3016-410D-85F5-375CA974C205}"/>
              </a:ext>
            </a:extLst>
          </p:cNvPr>
          <p:cNvSpPr/>
          <p:nvPr/>
        </p:nvSpPr>
        <p:spPr>
          <a:xfrm>
            <a:off x="7364015" y="4577542"/>
            <a:ext cx="1119191"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a:ea typeface="+mn-ea"/>
                <a:cs typeface="+mn-cs"/>
              </a:rPr>
              <a:t>47.5</a:t>
            </a:r>
            <a:r>
              <a:rPr kumimoji="0" sz="1800" b="1" i="0" u="none" strike="noStrike" kern="1200" cap="none" spc="0" normalizeH="0" baseline="0" noProof="0" dirty="0">
                <a:ln>
                  <a:noFill/>
                </a:ln>
                <a:solidFill>
                  <a:prstClr val="black"/>
                </a:solidFill>
                <a:effectLst/>
                <a:uLnTx/>
                <a:uFillTx/>
                <a:latin typeface="Calibri"/>
                <a:ea typeface="+mn-ea"/>
                <a:cs typeface="+mn-cs"/>
              </a:rPr>
              <a:t>%</a:t>
            </a:r>
            <a:endParaRPr kumimoji="0" sz="24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50" name="Shape 267">
            <a:extLst>
              <a:ext uri="{FF2B5EF4-FFF2-40B4-BE49-F238E27FC236}">
                <a16:creationId xmlns:a16="http://schemas.microsoft.com/office/drawing/2014/main" id="{5942250E-D9A9-4827-A048-93056BD7107C}"/>
              </a:ext>
            </a:extLst>
          </p:cNvPr>
          <p:cNvSpPr/>
          <p:nvPr/>
        </p:nvSpPr>
        <p:spPr>
          <a:xfrm>
            <a:off x="8293102" y="4275566"/>
            <a:ext cx="1119191" cy="738664"/>
          </a:xfrm>
          <a:prstGeom prst="rect">
            <a:avLst/>
          </a:prstGeom>
          <a:solidFill>
            <a:srgbClr val="00B050"/>
          </a:solidFill>
          <a:ln>
            <a:solidFill>
              <a:srgbClr val="44422C"/>
            </a:solidFill>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a:ea typeface="+mn-ea"/>
                <a:cs typeface="+mn-cs"/>
              </a:rPr>
              <a:t>World </a:t>
            </a:r>
            <a:endParaRPr kumimoji="0" sz="1800" b="0" i="0" u="none" strike="noStrike" kern="1200" cap="none" spc="0" normalizeH="0" baseline="0" noProof="0">
              <a:ln>
                <a:noFill/>
              </a:ln>
              <a:solidFill>
                <a:srgbClr val="958D8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a:ea typeface="+mn-ea"/>
                <a:cs typeface="+mn-cs"/>
              </a:rPr>
              <a:t>Fund</a:t>
            </a:r>
          </a:p>
        </p:txBody>
      </p:sp>
      <p:sp>
        <p:nvSpPr>
          <p:cNvPr id="52" name="Shape 258">
            <a:extLst>
              <a:ext uri="{FF2B5EF4-FFF2-40B4-BE49-F238E27FC236}">
                <a16:creationId xmlns:a16="http://schemas.microsoft.com/office/drawing/2014/main" id="{2888A60C-FBD6-4E38-8E92-E3A6DE828715}"/>
              </a:ext>
            </a:extLst>
          </p:cNvPr>
          <p:cNvSpPr/>
          <p:nvPr/>
        </p:nvSpPr>
        <p:spPr>
          <a:xfrm>
            <a:off x="9164638" y="3899118"/>
            <a:ext cx="666751" cy="14232"/>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51" name="Shape 268">
            <a:extLst>
              <a:ext uri="{FF2B5EF4-FFF2-40B4-BE49-F238E27FC236}">
                <a16:creationId xmlns:a16="http://schemas.microsoft.com/office/drawing/2014/main" id="{51BA68B2-15E3-4CAF-B9DC-E2E3D41D9569}"/>
              </a:ext>
            </a:extLst>
          </p:cNvPr>
          <p:cNvSpPr/>
          <p:nvPr/>
        </p:nvSpPr>
        <p:spPr>
          <a:xfrm>
            <a:off x="8277226" y="3722132"/>
            <a:ext cx="1119191" cy="369332"/>
          </a:xfrm>
          <a:prstGeom prst="rect">
            <a:avLst/>
          </a:prstGeom>
          <a:solidFill>
            <a:srgbClr val="00B050"/>
          </a:solidFill>
          <a:ln>
            <a:solidFill>
              <a:srgbClr val="44422C"/>
            </a:solidFill>
          </a:ln>
          <a:extLst>
            <a:ext uri="{C572A759-6A51-4108-AA02-DFA0A04FC94B}">
              <ma14:wrappingTextBoxFlag xmlns="" xmlns:ma14="http://schemas.microsoft.com/office/mac/drawingml/2011/main" val="1"/>
            </a:ext>
          </a:extLst>
        </p:spPr>
        <p:txBody>
          <a:bodyPr lIns="0" tIns="0" rIns="0" bIns="0">
            <a:spAutoFit/>
          </a:bodyPr>
          <a:lstStyle>
            <a:lvl1pPr algn="ctr">
              <a:defRPr sz="24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2400" b="1" i="0" u="none" strike="noStrike" kern="1200" cap="none" spc="0" normalizeH="0" baseline="0" noProof="0">
                <a:ln>
                  <a:noFill/>
                </a:ln>
                <a:solidFill>
                  <a:srgbClr val="FFFFFF"/>
                </a:solidFill>
                <a:effectLst/>
                <a:uLnTx/>
                <a:uFillTx/>
                <a:latin typeface="Calibri"/>
                <a:ea typeface="+mn-ea"/>
                <a:cs typeface="+mn-cs"/>
              </a:rPr>
              <a:t>DDF</a:t>
            </a:r>
          </a:p>
        </p:txBody>
      </p:sp>
      <p:sp>
        <p:nvSpPr>
          <p:cNvPr id="53" name="Shape 258">
            <a:extLst>
              <a:ext uri="{FF2B5EF4-FFF2-40B4-BE49-F238E27FC236}">
                <a16:creationId xmlns:a16="http://schemas.microsoft.com/office/drawing/2014/main" id="{C85BD5F4-900D-4A29-B13C-5849FB32C543}"/>
              </a:ext>
            </a:extLst>
          </p:cNvPr>
          <p:cNvSpPr/>
          <p:nvPr/>
        </p:nvSpPr>
        <p:spPr>
          <a:xfrm>
            <a:off x="7583488" y="3880064"/>
            <a:ext cx="666751" cy="14232"/>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54" name="Shape 258">
            <a:extLst>
              <a:ext uri="{FF2B5EF4-FFF2-40B4-BE49-F238E27FC236}">
                <a16:creationId xmlns:a16="http://schemas.microsoft.com/office/drawing/2014/main" id="{219413C6-61EA-4531-AE07-91202E06E700}"/>
              </a:ext>
            </a:extLst>
          </p:cNvPr>
          <p:cNvSpPr/>
          <p:nvPr/>
        </p:nvSpPr>
        <p:spPr>
          <a:xfrm>
            <a:off x="7592617" y="4510908"/>
            <a:ext cx="666751" cy="14232"/>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cxnSp>
        <p:nvCxnSpPr>
          <p:cNvPr id="4" name="Straight Arrow Connector 3">
            <a:extLst>
              <a:ext uri="{FF2B5EF4-FFF2-40B4-BE49-F238E27FC236}">
                <a16:creationId xmlns:a16="http://schemas.microsoft.com/office/drawing/2014/main" id="{AFCFC73A-555C-41E7-8931-3A3DFAC486C8}"/>
              </a:ext>
            </a:extLst>
          </p:cNvPr>
          <p:cNvCxnSpPr>
            <a:cxnSpLocks/>
          </p:cNvCxnSpPr>
          <p:nvPr/>
        </p:nvCxnSpPr>
        <p:spPr>
          <a:xfrm>
            <a:off x="5487474" y="4147081"/>
            <a:ext cx="315182" cy="734257"/>
          </a:xfrm>
          <a:prstGeom prst="straightConnector1">
            <a:avLst/>
          </a:prstGeom>
          <a:ln w="31750">
            <a:tailEnd type="triangle" w="lg" len="sm"/>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AE64D584-4847-4718-B2B9-BF6BD65160C6}"/>
              </a:ext>
            </a:extLst>
          </p:cNvPr>
          <p:cNvSpPr txBox="1"/>
          <p:nvPr/>
        </p:nvSpPr>
        <p:spPr>
          <a:xfrm>
            <a:off x="5683929" y="4889907"/>
            <a:ext cx="1345523" cy="584775"/>
          </a:xfrm>
          <a:prstGeom prst="rect">
            <a:avLst/>
          </a:prstGeom>
          <a:solidFill>
            <a:schemeClr val="accent6">
              <a:lumMod val="75000"/>
            </a:schemeClr>
          </a:solidFill>
          <a:ln>
            <a:solidFill>
              <a:schemeClr val="dk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white"/>
                </a:solidFill>
                <a:effectLst/>
                <a:uLnTx/>
                <a:uFillTx/>
                <a:latin typeface="Arial Narrow Bold"/>
                <a:ea typeface="+mn-ea"/>
                <a:cs typeface="Arial Narrow Bold"/>
              </a:rPr>
              <a:t>Operating Expense</a:t>
            </a:r>
          </a:p>
        </p:txBody>
      </p:sp>
      <p:sp>
        <p:nvSpPr>
          <p:cNvPr id="6" name="TextBox 5">
            <a:extLst>
              <a:ext uri="{FF2B5EF4-FFF2-40B4-BE49-F238E27FC236}">
                <a16:creationId xmlns:a16="http://schemas.microsoft.com/office/drawing/2014/main" id="{9C02357B-57A8-4FA3-B9B4-E358400E8E8D}"/>
              </a:ext>
            </a:extLst>
          </p:cNvPr>
          <p:cNvSpPr txBox="1"/>
          <p:nvPr/>
        </p:nvSpPr>
        <p:spPr>
          <a:xfrm>
            <a:off x="4787719" y="5028020"/>
            <a:ext cx="943677" cy="369332"/>
          </a:xfrm>
          <a:prstGeom prst="rect">
            <a:avLst/>
          </a:prstGeom>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a:ea typeface="+mn-ea"/>
                <a:cs typeface="Arial Narrow Bold"/>
              </a:rPr>
              <a:t>5%</a:t>
            </a:r>
          </a:p>
        </p:txBody>
      </p:sp>
    </p:spTree>
    <p:extLst>
      <p:ext uri="{BB962C8B-B14F-4D97-AF65-F5344CB8AC3E}">
        <p14:creationId xmlns:p14="http://schemas.microsoft.com/office/powerpoint/2010/main" val="41372145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BE9329-6DD0-CAD3-ABEF-6B71EB7CBFA3}"/>
              </a:ext>
            </a:extLst>
          </p:cNvPr>
          <p:cNvPicPr>
            <a:picLocks noChangeAspect="1"/>
          </p:cNvPicPr>
          <p:nvPr/>
        </p:nvPicPr>
        <p:blipFill>
          <a:blip r:embed="rId2"/>
          <a:stretch>
            <a:fillRect/>
          </a:stretch>
        </p:blipFill>
        <p:spPr>
          <a:xfrm>
            <a:off x="366094" y="1399928"/>
            <a:ext cx="6448425" cy="4248150"/>
          </a:xfrm>
          <a:prstGeom prst="rect">
            <a:avLst/>
          </a:prstGeom>
        </p:spPr>
      </p:pic>
      <p:sp>
        <p:nvSpPr>
          <p:cNvPr id="4" name="TextBox 3">
            <a:extLst>
              <a:ext uri="{FF2B5EF4-FFF2-40B4-BE49-F238E27FC236}">
                <a16:creationId xmlns:a16="http://schemas.microsoft.com/office/drawing/2014/main" id="{60EDF9EE-59AC-E3DE-07CD-E3BA60729207}"/>
              </a:ext>
            </a:extLst>
          </p:cNvPr>
          <p:cNvSpPr txBox="1"/>
          <p:nvPr/>
        </p:nvSpPr>
        <p:spPr>
          <a:xfrm>
            <a:off x="10053638" y="2359980"/>
            <a:ext cx="1967377" cy="646331"/>
          </a:xfrm>
          <a:prstGeom prst="rect">
            <a:avLst/>
          </a:prstGeom>
          <a:noFill/>
        </p:spPr>
        <p:txBody>
          <a:bodyPr wrap="square" rtlCol="0">
            <a:spAutoFit/>
          </a:bodyPr>
          <a:lstStyle/>
          <a:p>
            <a:r>
              <a:rPr lang="en-US" b="1" dirty="0"/>
              <a:t>We do not want to go back to this:</a:t>
            </a:r>
            <a:endParaRPr lang="en-CA" dirty="0"/>
          </a:p>
        </p:txBody>
      </p:sp>
      <p:pic>
        <p:nvPicPr>
          <p:cNvPr id="5" name="Picture 4" descr="A group of children with crutches&#10;&#10;AI-generated content may be incorrect.">
            <a:extLst>
              <a:ext uri="{FF2B5EF4-FFF2-40B4-BE49-F238E27FC236}">
                <a16:creationId xmlns:a16="http://schemas.microsoft.com/office/drawing/2014/main" id="{C3B8FD75-362C-3C47-2795-49891B956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569" y="3813716"/>
            <a:ext cx="2926859" cy="2192319"/>
          </a:xfrm>
          <a:prstGeom prst="rect">
            <a:avLst/>
          </a:prstGeom>
        </p:spPr>
      </p:pic>
      <p:pic>
        <p:nvPicPr>
          <p:cNvPr id="7" name="Picture 6" descr="A group of people in a room&#10;&#10;AI-generated content may be incorrect.">
            <a:extLst>
              <a:ext uri="{FF2B5EF4-FFF2-40B4-BE49-F238E27FC236}">
                <a16:creationId xmlns:a16="http://schemas.microsoft.com/office/drawing/2014/main" id="{8FCAA800-8D4F-3771-EE9E-092C1F3DF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7569" y="1552575"/>
            <a:ext cx="2926859" cy="2261142"/>
          </a:xfrm>
          <a:prstGeom prst="rect">
            <a:avLst/>
          </a:prstGeom>
        </p:spPr>
      </p:pic>
      <p:sp>
        <p:nvSpPr>
          <p:cNvPr id="8" name="TextBox 7">
            <a:extLst>
              <a:ext uri="{FF2B5EF4-FFF2-40B4-BE49-F238E27FC236}">
                <a16:creationId xmlns:a16="http://schemas.microsoft.com/office/drawing/2014/main" id="{0ADFE8EA-8ECD-A2D6-0465-4DB9F70611A4}"/>
              </a:ext>
            </a:extLst>
          </p:cNvPr>
          <p:cNvSpPr txBox="1"/>
          <p:nvPr/>
        </p:nvSpPr>
        <p:spPr>
          <a:xfrm>
            <a:off x="366094" y="132704"/>
            <a:ext cx="11255298" cy="1077218"/>
          </a:xfrm>
          <a:prstGeom prst="rect">
            <a:avLst/>
          </a:prstGeom>
          <a:noFill/>
        </p:spPr>
        <p:txBody>
          <a:bodyPr wrap="square" rtlCol="0">
            <a:spAutoFit/>
          </a:bodyPr>
          <a:lstStyle/>
          <a:p>
            <a:r>
              <a:rPr lang="en-US" sz="3200" dirty="0">
                <a:solidFill>
                  <a:schemeClr val="bg1"/>
                </a:solidFill>
              </a:rPr>
              <a:t>Establish a fundraiser for PolioPlus: Hold a dinner or a concert Make a donation directly to Polio Plus</a:t>
            </a:r>
            <a:endParaRPr lang="en-CA" sz="3200" dirty="0">
              <a:solidFill>
                <a:schemeClr val="bg1"/>
              </a:solidFill>
            </a:endParaRPr>
          </a:p>
        </p:txBody>
      </p:sp>
    </p:spTree>
    <p:extLst>
      <p:ext uri="{BB962C8B-B14F-4D97-AF65-F5344CB8AC3E}">
        <p14:creationId xmlns:p14="http://schemas.microsoft.com/office/powerpoint/2010/main" val="41266645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2598D2-EA49-568B-23B3-33598F47B5CB}"/>
              </a:ext>
            </a:extLst>
          </p:cNvPr>
          <p:cNvSpPr txBox="1"/>
          <p:nvPr/>
        </p:nvSpPr>
        <p:spPr>
          <a:xfrm>
            <a:off x="412594" y="289932"/>
            <a:ext cx="11779405" cy="584775"/>
          </a:xfrm>
          <a:prstGeom prst="rect">
            <a:avLst/>
          </a:prstGeom>
          <a:noFill/>
        </p:spPr>
        <p:txBody>
          <a:bodyPr wrap="square" rtlCol="0">
            <a:spAutoFit/>
          </a:bodyPr>
          <a:lstStyle/>
          <a:p>
            <a:r>
              <a:rPr lang="en-CA" sz="3200" dirty="0">
                <a:solidFill>
                  <a:schemeClr val="bg1"/>
                </a:solidFill>
              </a:rPr>
              <a:t>There are three serotypes of wild poliovirus: type 1, type2 and type 3</a:t>
            </a:r>
          </a:p>
        </p:txBody>
      </p:sp>
      <p:sp>
        <p:nvSpPr>
          <p:cNvPr id="5" name="TextBox 4">
            <a:extLst>
              <a:ext uri="{FF2B5EF4-FFF2-40B4-BE49-F238E27FC236}">
                <a16:creationId xmlns:a16="http://schemas.microsoft.com/office/drawing/2014/main" id="{E6045AFF-B635-C64E-0084-237B1C1F2C44}"/>
              </a:ext>
            </a:extLst>
          </p:cNvPr>
          <p:cNvSpPr txBox="1"/>
          <p:nvPr/>
        </p:nvSpPr>
        <p:spPr>
          <a:xfrm>
            <a:off x="1182029" y="1739590"/>
            <a:ext cx="9478537" cy="2677656"/>
          </a:xfrm>
          <a:prstGeom prst="rect">
            <a:avLst/>
          </a:prstGeom>
          <a:noFill/>
        </p:spPr>
        <p:txBody>
          <a:bodyPr wrap="square" rtlCol="0">
            <a:spAutoFit/>
          </a:bodyPr>
          <a:lstStyle/>
          <a:p>
            <a:r>
              <a:rPr lang="en-CA" sz="2400" dirty="0"/>
              <a:t>Type 2 wild poliovirus was declared eradicated in September 2015 with the last virus detected in India in 1999</a:t>
            </a:r>
          </a:p>
          <a:p>
            <a:endParaRPr lang="en-CA" sz="2400" dirty="0"/>
          </a:p>
          <a:p>
            <a:r>
              <a:rPr lang="en-CA" sz="2400" dirty="0"/>
              <a:t>Type 3 wild poliovirus was declared eradicated in October 2019. It was last detected in November 2012.</a:t>
            </a:r>
          </a:p>
          <a:p>
            <a:endParaRPr lang="en-CA" sz="2400" dirty="0"/>
          </a:p>
          <a:p>
            <a:r>
              <a:rPr lang="en-CA" sz="2400" dirty="0"/>
              <a:t>Only type 1 wild poliovirus remains</a:t>
            </a:r>
          </a:p>
        </p:txBody>
      </p:sp>
    </p:spTree>
    <p:extLst>
      <p:ext uri="{BB962C8B-B14F-4D97-AF65-F5344CB8AC3E}">
        <p14:creationId xmlns:p14="http://schemas.microsoft.com/office/powerpoint/2010/main" val="97579356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EF1D2-4A4D-3D0B-AA65-09C5CB930ED3}"/>
              </a:ext>
            </a:extLst>
          </p:cNvPr>
          <p:cNvSpPr txBox="1"/>
          <p:nvPr/>
        </p:nvSpPr>
        <p:spPr>
          <a:xfrm>
            <a:off x="5016781" y="1238182"/>
            <a:ext cx="7007486" cy="5262979"/>
          </a:xfrm>
          <a:prstGeom prst="rect">
            <a:avLst/>
          </a:prstGeom>
          <a:noFill/>
        </p:spPr>
        <p:txBody>
          <a:bodyPr wrap="square" rtlCol="0">
            <a:spAutoFit/>
          </a:bodyPr>
          <a:lstStyle/>
          <a:p>
            <a:r>
              <a:rPr lang="en-US" sz="2400" dirty="0"/>
              <a:t>From 21 to 23 April 2025, Afghanistan carried out its first nationwide polio vaccination campaign of the year, immunizing over 11 million children under five. The effort was synchronized with a similar campaign in </a:t>
            </a:r>
            <a:r>
              <a:rPr lang="en-US" sz="2400" dirty="0" err="1"/>
              <a:t>neighbouring</a:t>
            </a:r>
            <a:r>
              <a:rPr lang="en-US" sz="2400" dirty="0"/>
              <a:t> Pakistan—a vital strategy in what remains a race against time to stop poliovirus transmission in the last two endemic countries on earth.</a:t>
            </a:r>
          </a:p>
          <a:p>
            <a:r>
              <a:rPr lang="en-US" sz="2400" dirty="0"/>
              <a:t>Just four weeks later, Afghanistan implemented a second nationwide campaign in May, again synchronized with Pakistan. This back-to-back coordination is helping to close immunity gaps and intensify the fight against the virus ahead of the high transmission season.</a:t>
            </a:r>
          </a:p>
        </p:txBody>
      </p:sp>
      <p:sp>
        <p:nvSpPr>
          <p:cNvPr id="3" name="TextBox 2">
            <a:extLst>
              <a:ext uri="{FF2B5EF4-FFF2-40B4-BE49-F238E27FC236}">
                <a16:creationId xmlns:a16="http://schemas.microsoft.com/office/drawing/2014/main" id="{8F9C6270-E302-EDB6-7F24-B0913517FE82}"/>
              </a:ext>
            </a:extLst>
          </p:cNvPr>
          <p:cNvSpPr txBox="1"/>
          <p:nvPr/>
        </p:nvSpPr>
        <p:spPr>
          <a:xfrm>
            <a:off x="665018" y="356839"/>
            <a:ext cx="9649860" cy="584775"/>
          </a:xfrm>
          <a:prstGeom prst="rect">
            <a:avLst/>
          </a:prstGeom>
          <a:noFill/>
        </p:spPr>
        <p:txBody>
          <a:bodyPr wrap="square" rtlCol="0">
            <a:spAutoFit/>
          </a:bodyPr>
          <a:lstStyle/>
          <a:p>
            <a:r>
              <a:rPr lang="en-CA" sz="3200" dirty="0">
                <a:solidFill>
                  <a:schemeClr val="bg1"/>
                </a:solidFill>
              </a:rPr>
              <a:t>The fight to end Polio Continues</a:t>
            </a:r>
          </a:p>
        </p:txBody>
      </p:sp>
      <p:pic>
        <p:nvPicPr>
          <p:cNvPr id="5" name="Picture 4" descr="A person giving a child a medicine&#10;&#10;AI-generated content may be incorrect.">
            <a:extLst>
              <a:ext uri="{FF2B5EF4-FFF2-40B4-BE49-F238E27FC236}">
                <a16:creationId xmlns:a16="http://schemas.microsoft.com/office/drawing/2014/main" id="{F37068F4-3B53-53B7-F214-E801529A3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33" y="1411293"/>
            <a:ext cx="4711624" cy="2692356"/>
          </a:xfrm>
          <a:prstGeom prst="rect">
            <a:avLst/>
          </a:prstGeom>
        </p:spPr>
      </p:pic>
      <p:sp>
        <p:nvSpPr>
          <p:cNvPr id="6" name="TextBox 5">
            <a:extLst>
              <a:ext uri="{FF2B5EF4-FFF2-40B4-BE49-F238E27FC236}">
                <a16:creationId xmlns:a16="http://schemas.microsoft.com/office/drawing/2014/main" id="{6F0C12A6-7573-23DD-732D-62AF1E98917A}"/>
              </a:ext>
            </a:extLst>
          </p:cNvPr>
          <p:cNvSpPr txBox="1"/>
          <p:nvPr/>
        </p:nvSpPr>
        <p:spPr>
          <a:xfrm>
            <a:off x="412595" y="4337824"/>
            <a:ext cx="3769112" cy="1200329"/>
          </a:xfrm>
          <a:prstGeom prst="rect">
            <a:avLst/>
          </a:prstGeom>
          <a:noFill/>
        </p:spPr>
        <p:txBody>
          <a:bodyPr wrap="square" rtlCol="0">
            <a:spAutoFit/>
          </a:bodyPr>
          <a:lstStyle/>
          <a:p>
            <a:r>
              <a:rPr lang="en-CA" sz="2400" b="1" dirty="0"/>
              <a:t>Cases as of September 20</a:t>
            </a:r>
            <a:r>
              <a:rPr lang="en-CA" sz="2400" b="1" baseline="30000" dirty="0"/>
              <a:t>th</a:t>
            </a:r>
            <a:endParaRPr lang="en-CA" sz="2400" b="1" dirty="0"/>
          </a:p>
          <a:p>
            <a:pPr marL="285750" indent="-285750">
              <a:buFont typeface="Arial" panose="020B0604020202020204" pitchFamily="34" charset="0"/>
              <a:buChar char="•"/>
            </a:pPr>
            <a:r>
              <a:rPr lang="en-CA" sz="2400" dirty="0"/>
              <a:t>Afghanistan    4</a:t>
            </a:r>
          </a:p>
          <a:p>
            <a:pPr marL="285750" indent="-285750">
              <a:buFont typeface="Arial" panose="020B0604020202020204" pitchFamily="34" charset="0"/>
              <a:buChar char="•"/>
            </a:pPr>
            <a:r>
              <a:rPr lang="en-CA" sz="2400" dirty="0"/>
              <a:t>Pakistan          26</a:t>
            </a:r>
          </a:p>
        </p:txBody>
      </p:sp>
    </p:spTree>
    <p:extLst>
      <p:ext uri="{BB962C8B-B14F-4D97-AF65-F5344CB8AC3E}">
        <p14:creationId xmlns:p14="http://schemas.microsoft.com/office/powerpoint/2010/main" val="69918398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ABFF01-C17A-F607-18D3-6264EE34058D}"/>
              </a:ext>
            </a:extLst>
          </p:cNvPr>
          <p:cNvSpPr txBox="1"/>
          <p:nvPr/>
        </p:nvSpPr>
        <p:spPr>
          <a:xfrm>
            <a:off x="334537" y="245327"/>
            <a:ext cx="9623502" cy="584775"/>
          </a:xfrm>
          <a:prstGeom prst="rect">
            <a:avLst/>
          </a:prstGeom>
          <a:noFill/>
        </p:spPr>
        <p:txBody>
          <a:bodyPr wrap="square" rtlCol="0">
            <a:spAutoFit/>
          </a:bodyPr>
          <a:lstStyle/>
          <a:p>
            <a:r>
              <a:rPr lang="en-CA" sz="3200" dirty="0">
                <a:solidFill>
                  <a:schemeClr val="bg1"/>
                </a:solidFill>
              </a:rPr>
              <a:t>Circulating Vaccine-Derived Polioviruses</a:t>
            </a:r>
          </a:p>
        </p:txBody>
      </p:sp>
      <p:pic>
        <p:nvPicPr>
          <p:cNvPr id="6" name="Picture 5">
            <a:extLst>
              <a:ext uri="{FF2B5EF4-FFF2-40B4-BE49-F238E27FC236}">
                <a16:creationId xmlns:a16="http://schemas.microsoft.com/office/drawing/2014/main" id="{A9F289FD-5D5C-55E1-803F-EEBED7FF6A41}"/>
              </a:ext>
            </a:extLst>
          </p:cNvPr>
          <p:cNvPicPr>
            <a:picLocks noChangeAspect="1"/>
          </p:cNvPicPr>
          <p:nvPr/>
        </p:nvPicPr>
        <p:blipFill>
          <a:blip r:embed="rId3">
            <a:extLst>
              <a:ext uri="{28A0092B-C50C-407E-A947-70E740481C1C}">
                <a14:useLocalDpi xmlns:a14="http://schemas.microsoft.com/office/drawing/2010/main" val="0"/>
              </a:ext>
            </a:extLst>
          </a:blip>
          <a:srcRect t="32846" b="31382"/>
          <a:stretch>
            <a:fillRect/>
          </a:stretch>
        </p:blipFill>
        <p:spPr>
          <a:xfrm>
            <a:off x="2466277" y="2166456"/>
            <a:ext cx="8697191" cy="3111191"/>
          </a:xfrm>
          <a:prstGeom prst="rect">
            <a:avLst/>
          </a:prstGeom>
        </p:spPr>
      </p:pic>
      <p:sp>
        <p:nvSpPr>
          <p:cNvPr id="7" name="TextBox 6">
            <a:extLst>
              <a:ext uri="{FF2B5EF4-FFF2-40B4-BE49-F238E27FC236}">
                <a16:creationId xmlns:a16="http://schemas.microsoft.com/office/drawing/2014/main" id="{A41FD34D-571D-9ABC-EF58-1BD369BCF948}"/>
              </a:ext>
            </a:extLst>
          </p:cNvPr>
          <p:cNvSpPr txBox="1"/>
          <p:nvPr/>
        </p:nvSpPr>
        <p:spPr>
          <a:xfrm>
            <a:off x="2888165" y="1435387"/>
            <a:ext cx="1717288" cy="367991"/>
          </a:xfrm>
          <a:prstGeom prst="rect">
            <a:avLst/>
          </a:prstGeom>
          <a:noFill/>
        </p:spPr>
        <p:txBody>
          <a:bodyPr wrap="square" rtlCol="0">
            <a:spAutoFit/>
          </a:bodyPr>
          <a:lstStyle/>
          <a:p>
            <a:r>
              <a:rPr lang="en-CA" dirty="0"/>
              <a:t>Vaccination</a:t>
            </a:r>
          </a:p>
        </p:txBody>
      </p:sp>
      <p:sp>
        <p:nvSpPr>
          <p:cNvPr id="8" name="TextBox 7">
            <a:extLst>
              <a:ext uri="{FF2B5EF4-FFF2-40B4-BE49-F238E27FC236}">
                <a16:creationId xmlns:a16="http://schemas.microsoft.com/office/drawing/2014/main" id="{25497BBF-5611-BA60-1A93-D1653474033A}"/>
              </a:ext>
            </a:extLst>
          </p:cNvPr>
          <p:cNvSpPr txBox="1"/>
          <p:nvPr/>
        </p:nvSpPr>
        <p:spPr>
          <a:xfrm>
            <a:off x="2720898" y="5519854"/>
            <a:ext cx="2062975" cy="646331"/>
          </a:xfrm>
          <a:prstGeom prst="rect">
            <a:avLst/>
          </a:prstGeom>
          <a:noFill/>
        </p:spPr>
        <p:txBody>
          <a:bodyPr wrap="square" rtlCol="0">
            <a:spAutoFit/>
          </a:bodyPr>
          <a:lstStyle/>
          <a:p>
            <a:r>
              <a:rPr lang="en-CA" dirty="0"/>
              <a:t>Weakened Vaccine is excreted</a:t>
            </a:r>
          </a:p>
        </p:txBody>
      </p:sp>
      <p:sp>
        <p:nvSpPr>
          <p:cNvPr id="9" name="TextBox 8">
            <a:extLst>
              <a:ext uri="{FF2B5EF4-FFF2-40B4-BE49-F238E27FC236}">
                <a16:creationId xmlns:a16="http://schemas.microsoft.com/office/drawing/2014/main" id="{ACD3AA32-4809-B8E6-CB61-E6DD9EB46E24}"/>
              </a:ext>
            </a:extLst>
          </p:cNvPr>
          <p:cNvSpPr txBox="1"/>
          <p:nvPr/>
        </p:nvSpPr>
        <p:spPr>
          <a:xfrm>
            <a:off x="4783873" y="1466385"/>
            <a:ext cx="1717288" cy="367991"/>
          </a:xfrm>
          <a:prstGeom prst="rect">
            <a:avLst/>
          </a:prstGeom>
          <a:noFill/>
        </p:spPr>
        <p:txBody>
          <a:bodyPr wrap="square" rtlCol="0">
            <a:spAutoFit/>
          </a:bodyPr>
          <a:lstStyle/>
          <a:p>
            <a:r>
              <a:rPr lang="en-CA" dirty="0"/>
              <a:t>Contamination</a:t>
            </a:r>
          </a:p>
        </p:txBody>
      </p:sp>
      <p:sp>
        <p:nvSpPr>
          <p:cNvPr id="10" name="TextBox 9">
            <a:extLst>
              <a:ext uri="{FF2B5EF4-FFF2-40B4-BE49-F238E27FC236}">
                <a16:creationId xmlns:a16="http://schemas.microsoft.com/office/drawing/2014/main" id="{983FD92B-A316-2630-991F-F4E394CE2AB8}"/>
              </a:ext>
            </a:extLst>
          </p:cNvPr>
          <p:cNvSpPr txBox="1"/>
          <p:nvPr/>
        </p:nvSpPr>
        <p:spPr>
          <a:xfrm>
            <a:off x="4952618" y="5519854"/>
            <a:ext cx="1862254" cy="923330"/>
          </a:xfrm>
          <a:prstGeom prst="rect">
            <a:avLst/>
          </a:prstGeom>
          <a:noFill/>
        </p:spPr>
        <p:txBody>
          <a:bodyPr wrap="square" rtlCol="0">
            <a:spAutoFit/>
          </a:bodyPr>
          <a:lstStyle/>
          <a:p>
            <a:r>
              <a:rPr lang="en-CA" dirty="0"/>
              <a:t>Feces contaminate water sources</a:t>
            </a:r>
          </a:p>
        </p:txBody>
      </p:sp>
      <p:sp>
        <p:nvSpPr>
          <p:cNvPr id="11" name="TextBox 10">
            <a:extLst>
              <a:ext uri="{FF2B5EF4-FFF2-40B4-BE49-F238E27FC236}">
                <a16:creationId xmlns:a16="http://schemas.microsoft.com/office/drawing/2014/main" id="{8382BE3E-0658-F316-67A4-F049657F225E}"/>
              </a:ext>
            </a:extLst>
          </p:cNvPr>
          <p:cNvSpPr txBox="1"/>
          <p:nvPr/>
        </p:nvSpPr>
        <p:spPr>
          <a:xfrm>
            <a:off x="6924907" y="1466385"/>
            <a:ext cx="1717288" cy="369332"/>
          </a:xfrm>
          <a:prstGeom prst="rect">
            <a:avLst/>
          </a:prstGeom>
          <a:noFill/>
        </p:spPr>
        <p:txBody>
          <a:bodyPr wrap="square" rtlCol="0">
            <a:spAutoFit/>
          </a:bodyPr>
          <a:lstStyle/>
          <a:p>
            <a:r>
              <a:rPr lang="en-CA" dirty="0"/>
              <a:t>Ingestion</a:t>
            </a:r>
          </a:p>
        </p:txBody>
      </p:sp>
      <p:sp>
        <p:nvSpPr>
          <p:cNvPr id="12" name="TextBox 11">
            <a:extLst>
              <a:ext uri="{FF2B5EF4-FFF2-40B4-BE49-F238E27FC236}">
                <a16:creationId xmlns:a16="http://schemas.microsoft.com/office/drawing/2014/main" id="{796D27BB-BC6F-7DF0-C6B7-CC4793714A21}"/>
              </a:ext>
            </a:extLst>
          </p:cNvPr>
          <p:cNvSpPr txBox="1"/>
          <p:nvPr/>
        </p:nvSpPr>
        <p:spPr>
          <a:xfrm>
            <a:off x="6924907" y="5519854"/>
            <a:ext cx="2085278" cy="923330"/>
          </a:xfrm>
          <a:prstGeom prst="rect">
            <a:avLst/>
          </a:prstGeom>
          <a:noFill/>
        </p:spPr>
        <p:txBody>
          <a:bodyPr wrap="square" rtlCol="0">
            <a:spAutoFit/>
          </a:bodyPr>
          <a:lstStyle/>
          <a:p>
            <a:r>
              <a:rPr lang="en-CA" dirty="0"/>
              <a:t>Virus is ingested through unsafe water/food</a:t>
            </a:r>
          </a:p>
        </p:txBody>
      </p:sp>
      <p:sp>
        <p:nvSpPr>
          <p:cNvPr id="13" name="TextBox 12">
            <a:extLst>
              <a:ext uri="{FF2B5EF4-FFF2-40B4-BE49-F238E27FC236}">
                <a16:creationId xmlns:a16="http://schemas.microsoft.com/office/drawing/2014/main" id="{E5F970FB-8AED-6CC1-47EC-45FA5FB2B3F2}"/>
              </a:ext>
            </a:extLst>
          </p:cNvPr>
          <p:cNvSpPr txBox="1"/>
          <p:nvPr/>
        </p:nvSpPr>
        <p:spPr>
          <a:xfrm>
            <a:off x="8887521" y="1491355"/>
            <a:ext cx="2040673" cy="369332"/>
          </a:xfrm>
          <a:prstGeom prst="rect">
            <a:avLst/>
          </a:prstGeom>
          <a:noFill/>
        </p:spPr>
        <p:txBody>
          <a:bodyPr wrap="square" rtlCol="0">
            <a:spAutoFit/>
          </a:bodyPr>
          <a:lstStyle/>
          <a:p>
            <a:r>
              <a:rPr lang="en-CA" dirty="0"/>
              <a:t>Community Spread</a:t>
            </a:r>
          </a:p>
        </p:txBody>
      </p:sp>
      <p:sp>
        <p:nvSpPr>
          <p:cNvPr id="14" name="TextBox 13">
            <a:extLst>
              <a:ext uri="{FF2B5EF4-FFF2-40B4-BE49-F238E27FC236}">
                <a16:creationId xmlns:a16="http://schemas.microsoft.com/office/drawing/2014/main" id="{F78A01AD-4977-2E3A-7F60-B5EE6712F4BF}"/>
              </a:ext>
            </a:extLst>
          </p:cNvPr>
          <p:cNvSpPr txBox="1"/>
          <p:nvPr/>
        </p:nvSpPr>
        <p:spPr>
          <a:xfrm>
            <a:off x="9110546" y="5519854"/>
            <a:ext cx="2709747" cy="646331"/>
          </a:xfrm>
          <a:prstGeom prst="rect">
            <a:avLst/>
          </a:prstGeom>
          <a:noFill/>
        </p:spPr>
        <p:txBody>
          <a:bodyPr wrap="square" rtlCol="0">
            <a:spAutoFit/>
          </a:bodyPr>
          <a:lstStyle/>
          <a:p>
            <a:r>
              <a:rPr lang="en-CA" dirty="0"/>
              <a:t>Virus spreads potentially mutating causing CVDP</a:t>
            </a:r>
          </a:p>
        </p:txBody>
      </p:sp>
    </p:spTree>
    <p:extLst>
      <p:ext uri="{BB962C8B-B14F-4D97-AF65-F5344CB8AC3E}">
        <p14:creationId xmlns:p14="http://schemas.microsoft.com/office/powerpoint/2010/main" val="56900314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4F47469B-8BD5-2CB6-B01A-0B9DF20AA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137" y="1436648"/>
            <a:ext cx="5298688" cy="5298688"/>
          </a:xfrm>
          <a:prstGeom prst="rect">
            <a:avLst/>
          </a:prstGeom>
        </p:spPr>
      </p:pic>
      <p:sp>
        <p:nvSpPr>
          <p:cNvPr id="4" name="TextBox 3">
            <a:extLst>
              <a:ext uri="{FF2B5EF4-FFF2-40B4-BE49-F238E27FC236}">
                <a16:creationId xmlns:a16="http://schemas.microsoft.com/office/drawing/2014/main" id="{D434BCBC-F4A1-9E33-4A18-9A413766F189}"/>
              </a:ext>
            </a:extLst>
          </p:cNvPr>
          <p:cNvSpPr txBox="1"/>
          <p:nvPr/>
        </p:nvSpPr>
        <p:spPr>
          <a:xfrm>
            <a:off x="479502" y="289932"/>
            <a:ext cx="9645805" cy="584775"/>
          </a:xfrm>
          <a:prstGeom prst="rect">
            <a:avLst/>
          </a:prstGeom>
          <a:noFill/>
        </p:spPr>
        <p:txBody>
          <a:bodyPr wrap="square" rtlCol="0">
            <a:spAutoFit/>
          </a:bodyPr>
          <a:lstStyle/>
          <a:p>
            <a:r>
              <a:rPr lang="en-CA" sz="3200" dirty="0">
                <a:solidFill>
                  <a:schemeClr val="bg1"/>
                </a:solidFill>
              </a:rPr>
              <a:t>World Polio Day October 24th</a:t>
            </a:r>
          </a:p>
        </p:txBody>
      </p:sp>
    </p:spTree>
    <p:extLst>
      <p:ext uri="{BB962C8B-B14F-4D97-AF65-F5344CB8AC3E}">
        <p14:creationId xmlns:p14="http://schemas.microsoft.com/office/powerpoint/2010/main" val="373545072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 night sky&#10;&#10;Description automatically generated">
            <a:extLst>
              <a:ext uri="{FF2B5EF4-FFF2-40B4-BE49-F238E27FC236}">
                <a16:creationId xmlns:a16="http://schemas.microsoft.com/office/drawing/2014/main" id="{F7C91A16-1CE9-2713-AC34-C03664841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1879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DEDF-6402-463F-990B-018A093E45A2}"/>
              </a:ext>
            </a:extLst>
          </p:cNvPr>
          <p:cNvSpPr txBox="1">
            <a:spLocks/>
          </p:cNvSpPr>
          <p:nvPr/>
        </p:nvSpPr>
        <p:spPr>
          <a:xfrm>
            <a:off x="443108" y="426129"/>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Bold"/>
                <a:ea typeface="+mj-ea"/>
              </a:rPr>
              <a:t>AREAS OF FOCUS</a:t>
            </a:r>
          </a:p>
        </p:txBody>
      </p:sp>
      <p:pic>
        <p:nvPicPr>
          <p:cNvPr id="4" name="Picture 3">
            <a:extLst>
              <a:ext uri="{FF2B5EF4-FFF2-40B4-BE49-F238E27FC236}">
                <a16:creationId xmlns:a16="http://schemas.microsoft.com/office/drawing/2014/main" id="{1CEDD323-9429-4168-90EE-C95B3E9E7A36}"/>
              </a:ext>
            </a:extLst>
          </p:cNvPr>
          <p:cNvPicPr>
            <a:picLocks noChangeAspect="1"/>
          </p:cNvPicPr>
          <p:nvPr/>
        </p:nvPicPr>
        <p:blipFill>
          <a:blip r:embed="rId3"/>
          <a:stretch>
            <a:fillRect/>
          </a:stretch>
        </p:blipFill>
        <p:spPr>
          <a:xfrm>
            <a:off x="119591" y="1361017"/>
            <a:ext cx="2894542" cy="2562381"/>
          </a:xfrm>
          <a:prstGeom prst="rect">
            <a:avLst/>
          </a:prstGeom>
        </p:spPr>
      </p:pic>
      <p:pic>
        <p:nvPicPr>
          <p:cNvPr id="5" name="Picture 4">
            <a:extLst>
              <a:ext uri="{FF2B5EF4-FFF2-40B4-BE49-F238E27FC236}">
                <a16:creationId xmlns:a16="http://schemas.microsoft.com/office/drawing/2014/main" id="{C8649812-21A7-4365-91BF-08D37A67CE98}"/>
              </a:ext>
            </a:extLst>
          </p:cNvPr>
          <p:cNvPicPr>
            <a:picLocks noChangeAspect="1"/>
          </p:cNvPicPr>
          <p:nvPr/>
        </p:nvPicPr>
        <p:blipFill>
          <a:blip r:embed="rId4"/>
          <a:stretch>
            <a:fillRect/>
          </a:stretch>
        </p:blipFill>
        <p:spPr>
          <a:xfrm>
            <a:off x="3201458" y="1361017"/>
            <a:ext cx="2894542" cy="2562381"/>
          </a:xfrm>
          <a:prstGeom prst="rect">
            <a:avLst/>
          </a:prstGeom>
        </p:spPr>
      </p:pic>
      <p:pic>
        <p:nvPicPr>
          <p:cNvPr id="6" name="Picture 5">
            <a:extLst>
              <a:ext uri="{FF2B5EF4-FFF2-40B4-BE49-F238E27FC236}">
                <a16:creationId xmlns:a16="http://schemas.microsoft.com/office/drawing/2014/main" id="{62107F10-215F-42D7-8E2F-FC3DE96ED4AB}"/>
              </a:ext>
            </a:extLst>
          </p:cNvPr>
          <p:cNvPicPr>
            <a:picLocks noChangeAspect="1"/>
          </p:cNvPicPr>
          <p:nvPr/>
        </p:nvPicPr>
        <p:blipFill>
          <a:blip r:embed="rId5"/>
          <a:stretch>
            <a:fillRect/>
          </a:stretch>
        </p:blipFill>
        <p:spPr>
          <a:xfrm>
            <a:off x="6188604" y="1361018"/>
            <a:ext cx="2709333" cy="2583490"/>
          </a:xfrm>
          <a:prstGeom prst="rect">
            <a:avLst/>
          </a:prstGeom>
        </p:spPr>
      </p:pic>
      <p:pic>
        <p:nvPicPr>
          <p:cNvPr id="7" name="Picture 6">
            <a:extLst>
              <a:ext uri="{FF2B5EF4-FFF2-40B4-BE49-F238E27FC236}">
                <a16:creationId xmlns:a16="http://schemas.microsoft.com/office/drawing/2014/main" id="{895DD6A6-A526-47C4-8BEF-B83F50C5D4F8}"/>
              </a:ext>
            </a:extLst>
          </p:cNvPr>
          <p:cNvPicPr>
            <a:picLocks noChangeAspect="1"/>
          </p:cNvPicPr>
          <p:nvPr/>
        </p:nvPicPr>
        <p:blipFill>
          <a:blip r:embed="rId6"/>
          <a:stretch>
            <a:fillRect/>
          </a:stretch>
        </p:blipFill>
        <p:spPr>
          <a:xfrm>
            <a:off x="8990542" y="1366309"/>
            <a:ext cx="2894542" cy="2578199"/>
          </a:xfrm>
          <a:prstGeom prst="rect">
            <a:avLst/>
          </a:prstGeom>
        </p:spPr>
      </p:pic>
      <p:pic>
        <p:nvPicPr>
          <p:cNvPr id="8" name="Picture 7">
            <a:extLst>
              <a:ext uri="{FF2B5EF4-FFF2-40B4-BE49-F238E27FC236}">
                <a16:creationId xmlns:a16="http://schemas.microsoft.com/office/drawing/2014/main" id="{70A533B6-8F5F-4BC1-AF01-0DE831AA60E3}"/>
              </a:ext>
            </a:extLst>
          </p:cNvPr>
          <p:cNvPicPr>
            <a:picLocks noChangeAspect="1"/>
          </p:cNvPicPr>
          <p:nvPr/>
        </p:nvPicPr>
        <p:blipFill>
          <a:blip r:embed="rId7"/>
          <a:stretch>
            <a:fillRect/>
          </a:stretch>
        </p:blipFill>
        <p:spPr>
          <a:xfrm>
            <a:off x="6003395" y="4076601"/>
            <a:ext cx="2894542" cy="2578199"/>
          </a:xfrm>
          <a:prstGeom prst="rect">
            <a:avLst/>
          </a:prstGeom>
        </p:spPr>
      </p:pic>
      <p:pic>
        <p:nvPicPr>
          <p:cNvPr id="9" name="Picture 8">
            <a:extLst>
              <a:ext uri="{FF2B5EF4-FFF2-40B4-BE49-F238E27FC236}">
                <a16:creationId xmlns:a16="http://schemas.microsoft.com/office/drawing/2014/main" id="{9B13E7CB-9A66-486C-B9CF-CD23EFEAA41C}"/>
              </a:ext>
            </a:extLst>
          </p:cNvPr>
          <p:cNvPicPr>
            <a:picLocks noChangeAspect="1"/>
          </p:cNvPicPr>
          <p:nvPr/>
        </p:nvPicPr>
        <p:blipFill>
          <a:blip r:embed="rId8"/>
          <a:stretch>
            <a:fillRect/>
          </a:stretch>
        </p:blipFill>
        <p:spPr>
          <a:xfrm>
            <a:off x="8990542" y="4076601"/>
            <a:ext cx="2894542" cy="2578199"/>
          </a:xfrm>
          <a:prstGeom prst="rect">
            <a:avLst/>
          </a:prstGeom>
        </p:spPr>
      </p:pic>
      <p:pic>
        <p:nvPicPr>
          <p:cNvPr id="13" name="Picture 12" descr="A picture containing company name&#10;&#10;Description automatically generated">
            <a:extLst>
              <a:ext uri="{FF2B5EF4-FFF2-40B4-BE49-F238E27FC236}">
                <a16:creationId xmlns:a16="http://schemas.microsoft.com/office/drawing/2014/main" id="{40A7E892-72CB-4928-B7FC-6BE7A7183B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2681" y="25391"/>
            <a:ext cx="7566211" cy="1203533"/>
          </a:xfrm>
          <a:prstGeom prst="rect">
            <a:avLst/>
          </a:prstGeom>
        </p:spPr>
      </p:pic>
      <p:pic>
        <p:nvPicPr>
          <p:cNvPr id="3" name="Picture 2">
            <a:extLst>
              <a:ext uri="{FF2B5EF4-FFF2-40B4-BE49-F238E27FC236}">
                <a16:creationId xmlns:a16="http://schemas.microsoft.com/office/drawing/2014/main" id="{042346C3-3F85-1F8E-B98E-4433F871D532}"/>
              </a:ext>
            </a:extLst>
          </p:cNvPr>
          <p:cNvPicPr>
            <a:picLocks noChangeAspect="1"/>
          </p:cNvPicPr>
          <p:nvPr/>
        </p:nvPicPr>
        <p:blipFill rotWithShape="1">
          <a:blip r:embed="rId10"/>
          <a:srcRect l="16887" r="21382" b="18379"/>
          <a:stretch/>
        </p:blipFill>
        <p:spPr>
          <a:xfrm>
            <a:off x="3318727" y="4094965"/>
            <a:ext cx="2660004" cy="2025257"/>
          </a:xfrm>
          <a:prstGeom prst="rect">
            <a:avLst/>
          </a:prstGeom>
        </p:spPr>
      </p:pic>
      <p:sp>
        <p:nvSpPr>
          <p:cNvPr id="11" name="TextBox 10">
            <a:extLst>
              <a:ext uri="{FF2B5EF4-FFF2-40B4-BE49-F238E27FC236}">
                <a16:creationId xmlns:a16="http://schemas.microsoft.com/office/drawing/2014/main" id="{C8D32AD0-01FE-4BCE-BF50-1B0AFAF8A05B}"/>
              </a:ext>
            </a:extLst>
          </p:cNvPr>
          <p:cNvSpPr txBox="1"/>
          <p:nvPr/>
        </p:nvSpPr>
        <p:spPr>
          <a:xfrm>
            <a:off x="3318727" y="6250675"/>
            <a:ext cx="24952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Calibri"/>
                <a:ea typeface="+mn-ea"/>
                <a:cs typeface="+mn-cs"/>
              </a:rPr>
              <a:t>Supporting the Environment</a:t>
            </a:r>
          </a:p>
        </p:txBody>
      </p:sp>
      <p:sp>
        <p:nvSpPr>
          <p:cNvPr id="12" name="TextBox 11">
            <a:extLst>
              <a:ext uri="{FF2B5EF4-FFF2-40B4-BE49-F238E27FC236}">
                <a16:creationId xmlns:a16="http://schemas.microsoft.com/office/drawing/2014/main" id="{08DCD9D6-2E5C-E4B3-13C7-C258B89FE948}"/>
              </a:ext>
            </a:extLst>
          </p:cNvPr>
          <p:cNvSpPr txBox="1"/>
          <p:nvPr/>
        </p:nvSpPr>
        <p:spPr>
          <a:xfrm>
            <a:off x="252549" y="4076601"/>
            <a:ext cx="27615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Global Grants can support projects in any of Rotary’s seven areas of focus</a:t>
            </a:r>
          </a:p>
        </p:txBody>
      </p:sp>
    </p:spTree>
    <p:extLst>
      <p:ext uri="{BB962C8B-B14F-4D97-AF65-F5344CB8AC3E}">
        <p14:creationId xmlns:p14="http://schemas.microsoft.com/office/powerpoint/2010/main" val="12454551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8ADD-BB5C-99A1-94C6-DAFDC09B9239}"/>
              </a:ext>
            </a:extLst>
          </p:cNvPr>
          <p:cNvSpPr>
            <a:spLocks noGrp="1"/>
          </p:cNvSpPr>
          <p:nvPr>
            <p:ph type="title"/>
          </p:nvPr>
        </p:nvSpPr>
        <p:spPr>
          <a:xfrm>
            <a:off x="676508" y="174277"/>
            <a:ext cx="9855200" cy="487362"/>
          </a:xfrm>
        </p:spPr>
        <p:txBody>
          <a:bodyPr>
            <a:noAutofit/>
          </a:bodyPr>
          <a:lstStyle/>
          <a:p>
            <a:r>
              <a:rPr lang="en-CA" sz="3200" dirty="0"/>
              <a:t>Presenter – Ian Grant District Rotary Foundation Chair</a:t>
            </a:r>
          </a:p>
        </p:txBody>
      </p:sp>
      <p:pic>
        <p:nvPicPr>
          <p:cNvPr id="8" name="Picture 7" descr="A person smiling in front of a blue background&#10;&#10;AI-generated content may be incorrect.">
            <a:extLst>
              <a:ext uri="{FF2B5EF4-FFF2-40B4-BE49-F238E27FC236}">
                <a16:creationId xmlns:a16="http://schemas.microsoft.com/office/drawing/2014/main" id="{4C8F6AA7-ADF1-594B-076D-98999AB1D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888" y="1221057"/>
            <a:ext cx="5311535" cy="4689090"/>
          </a:xfrm>
          <a:prstGeom prst="rect">
            <a:avLst/>
          </a:prstGeom>
        </p:spPr>
      </p:pic>
    </p:spTree>
    <p:extLst>
      <p:ext uri="{BB962C8B-B14F-4D97-AF65-F5344CB8AC3E}">
        <p14:creationId xmlns:p14="http://schemas.microsoft.com/office/powerpoint/2010/main" val="3238792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face mask and holding a sign&#10;&#10;Description automatically generated">
            <a:extLst>
              <a:ext uri="{FF2B5EF4-FFF2-40B4-BE49-F238E27FC236}">
                <a16:creationId xmlns:a16="http://schemas.microsoft.com/office/drawing/2014/main" id="{68333598-0378-1B11-2B27-CBE20588C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6" y="113211"/>
            <a:ext cx="12197546" cy="6383383"/>
          </a:xfrm>
          <a:prstGeom prst="rect">
            <a:avLst/>
          </a:prstGeom>
        </p:spPr>
      </p:pic>
    </p:spTree>
    <p:extLst>
      <p:ext uri="{BB962C8B-B14F-4D97-AF65-F5344CB8AC3E}">
        <p14:creationId xmlns:p14="http://schemas.microsoft.com/office/powerpoint/2010/main" val="284504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227D-ABE8-9BB1-AF4B-7FB5F394B7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B40230-A703-3F88-4434-5AB7C119DFB1}"/>
              </a:ext>
            </a:extLst>
          </p:cNvPr>
          <p:cNvPicPr>
            <a:picLocks noChangeAspect="1"/>
          </p:cNvPicPr>
          <p:nvPr/>
        </p:nvPicPr>
        <p:blipFill>
          <a:blip r:embed="rId2"/>
          <a:stretch>
            <a:fillRect/>
          </a:stretch>
        </p:blipFill>
        <p:spPr>
          <a:xfrm>
            <a:off x="3356517" y="1477861"/>
            <a:ext cx="7550780" cy="5224021"/>
          </a:xfrm>
          <a:prstGeom prst="rect">
            <a:avLst/>
          </a:prstGeom>
        </p:spPr>
      </p:pic>
      <p:sp>
        <p:nvSpPr>
          <p:cNvPr id="4" name="TextBox 3">
            <a:extLst>
              <a:ext uri="{FF2B5EF4-FFF2-40B4-BE49-F238E27FC236}">
                <a16:creationId xmlns:a16="http://schemas.microsoft.com/office/drawing/2014/main" id="{CAD413DF-31D1-3331-7F69-EE194DCFC6FC}"/>
              </a:ext>
            </a:extLst>
          </p:cNvPr>
          <p:cNvSpPr txBox="1"/>
          <p:nvPr/>
        </p:nvSpPr>
        <p:spPr>
          <a:xfrm>
            <a:off x="358698" y="156118"/>
            <a:ext cx="1147460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Calibri"/>
                <a:ea typeface="+mn-ea"/>
                <a:cs typeface="+mn-cs"/>
              </a:rPr>
              <a:t>Check out the Service Projects Center on </a:t>
            </a:r>
            <a:r>
              <a:rPr kumimoji="0" lang="en-CA" sz="3200" b="0" i="0" u="none" strike="noStrike" kern="1200" cap="none" spc="0" normalizeH="0" baseline="0" noProof="0" dirty="0" err="1">
                <a:ln>
                  <a:noFill/>
                </a:ln>
                <a:solidFill>
                  <a:prstClr val="white"/>
                </a:solidFill>
                <a:effectLst/>
                <a:uLnTx/>
                <a:uFillTx/>
                <a:latin typeface="Calibri"/>
                <a:ea typeface="+mn-ea"/>
                <a:cs typeface="+mn-cs"/>
              </a:rPr>
              <a:t>MyRotary</a:t>
            </a:r>
            <a:r>
              <a:rPr kumimoji="0" lang="en-CA" sz="32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Calibri"/>
                <a:ea typeface="+mn-ea"/>
                <a:cs typeface="+mn-cs"/>
              </a:rPr>
              <a:t>See what other clubs have done for projects and find partners for global grants</a:t>
            </a:r>
          </a:p>
        </p:txBody>
      </p:sp>
    </p:spTree>
    <p:extLst>
      <p:ext uri="{BB962C8B-B14F-4D97-AF65-F5344CB8AC3E}">
        <p14:creationId xmlns:p14="http://schemas.microsoft.com/office/powerpoint/2010/main" val="2059259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different types of funds&#10;&#10;Description automatically generated">
            <a:extLst>
              <a:ext uri="{FF2B5EF4-FFF2-40B4-BE49-F238E27FC236}">
                <a16:creationId xmlns:a16="http://schemas.microsoft.com/office/drawing/2014/main" id="{314D8C8C-1FDE-376D-F674-A375A96D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240" y="1424305"/>
            <a:ext cx="10382856" cy="5433695"/>
          </a:xfrm>
          <a:prstGeom prst="rect">
            <a:avLst/>
          </a:prstGeom>
        </p:spPr>
      </p:pic>
      <p:sp>
        <p:nvSpPr>
          <p:cNvPr id="4" name="TextBox 3">
            <a:extLst>
              <a:ext uri="{FF2B5EF4-FFF2-40B4-BE49-F238E27FC236}">
                <a16:creationId xmlns:a16="http://schemas.microsoft.com/office/drawing/2014/main" id="{888EDF0B-A873-D7E2-45B0-CAB168A43411}"/>
              </a:ext>
            </a:extLst>
          </p:cNvPr>
          <p:cNvSpPr txBox="1"/>
          <p:nvPr/>
        </p:nvSpPr>
        <p:spPr>
          <a:xfrm>
            <a:off x="527901" y="160256"/>
            <a:ext cx="69287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Who Manages the Grant Funds</a:t>
            </a:r>
          </a:p>
        </p:txBody>
      </p:sp>
    </p:spTree>
    <p:extLst>
      <p:ext uri="{BB962C8B-B14F-4D97-AF65-F5344CB8AC3E}">
        <p14:creationId xmlns:p14="http://schemas.microsoft.com/office/powerpoint/2010/main" val="20748483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DA517167-9650-4F4C-97E9-C1CC1A1F2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924" y="4115900"/>
            <a:ext cx="1810703" cy="14754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656B74BD-9A33-4D9F-9277-5E2975448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51" y="2609913"/>
            <a:ext cx="1786316" cy="14632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339335D2-CEEE-4F9D-A856-D5DDA526E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679" y="2265598"/>
            <a:ext cx="1713156" cy="13961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a:extLst>
              <a:ext uri="{FF2B5EF4-FFF2-40B4-BE49-F238E27FC236}">
                <a16:creationId xmlns:a16="http://schemas.microsoft.com/office/drawing/2014/main" id="{A7A3D52C-3D04-4E95-B024-F23DC44B5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6073" y="2750075"/>
            <a:ext cx="1749737" cy="1426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FD277E17-4447-493A-97FA-2EBE267E84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1932" y="4424338"/>
            <a:ext cx="1694867" cy="13839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17">
            <a:extLst>
              <a:ext uri="{FF2B5EF4-FFF2-40B4-BE49-F238E27FC236}">
                <a16:creationId xmlns:a16="http://schemas.microsoft.com/office/drawing/2014/main" id="{4FCD871F-80F8-4BE7-852F-9A831DFBE0C6}"/>
              </a:ext>
            </a:extLst>
          </p:cNvPr>
          <p:cNvGrpSpPr/>
          <p:nvPr/>
        </p:nvGrpSpPr>
        <p:grpSpPr>
          <a:xfrm rot="663273">
            <a:off x="3300141" y="2578508"/>
            <a:ext cx="1414105" cy="687156"/>
            <a:chOff x="3542184" y="2144764"/>
            <a:chExt cx="1414105" cy="687156"/>
          </a:xfrm>
        </p:grpSpPr>
        <p:sp>
          <p:nvSpPr>
            <p:cNvPr id="5" name="AutoShape 10">
              <a:extLst>
                <a:ext uri="{FF2B5EF4-FFF2-40B4-BE49-F238E27FC236}">
                  <a16:creationId xmlns:a16="http://schemas.microsoft.com/office/drawing/2014/main" id="{62CEE0E9-E282-49F6-9E1C-BCBC947D19BF}"/>
                </a:ext>
              </a:extLst>
            </p:cNvPr>
            <p:cNvSpPr>
              <a:spLocks noChangeArrowheads="1"/>
            </p:cNvSpPr>
            <p:nvPr/>
          </p:nvSpPr>
          <p:spPr bwMode="auto">
            <a:xfrm rot="20527161">
              <a:off x="3542184" y="2144764"/>
              <a:ext cx="1217301" cy="687156"/>
            </a:xfrm>
            <a:prstGeom prst="rightArrow">
              <a:avLst>
                <a:gd name="adj1" fmla="val 50000"/>
                <a:gd name="adj2" fmla="val 44289"/>
              </a:avLst>
            </a:prstGeom>
            <a:solidFill>
              <a:srgbClr val="4F6228"/>
            </a:solidFill>
            <a:ln w="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 Box 11">
              <a:extLst>
                <a:ext uri="{FF2B5EF4-FFF2-40B4-BE49-F238E27FC236}">
                  <a16:creationId xmlns:a16="http://schemas.microsoft.com/office/drawing/2014/main" id="{0FCDF576-DDF9-40C7-B61A-DC0CBA4E672F}"/>
                </a:ext>
              </a:extLst>
            </p:cNvPr>
            <p:cNvSpPr txBox="1">
              <a:spLocks noChangeArrowheads="1"/>
            </p:cNvSpPr>
            <p:nvPr/>
          </p:nvSpPr>
          <p:spPr bwMode="auto">
            <a:xfrm rot="20593905">
              <a:off x="3572641" y="2301428"/>
              <a:ext cx="1383648" cy="3735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3 years later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Group 18">
            <a:extLst>
              <a:ext uri="{FF2B5EF4-FFF2-40B4-BE49-F238E27FC236}">
                <a16:creationId xmlns:a16="http://schemas.microsoft.com/office/drawing/2014/main" id="{936CC5C0-D977-4997-AB77-C3A83ECD7583}"/>
              </a:ext>
            </a:extLst>
          </p:cNvPr>
          <p:cNvGrpSpPr/>
          <p:nvPr/>
        </p:nvGrpSpPr>
        <p:grpSpPr>
          <a:xfrm rot="1084271">
            <a:off x="3173267" y="3676839"/>
            <a:ext cx="1413796" cy="811458"/>
            <a:chOff x="3572641" y="3196923"/>
            <a:chExt cx="1383648" cy="687156"/>
          </a:xfrm>
        </p:grpSpPr>
        <p:sp>
          <p:nvSpPr>
            <p:cNvPr id="3" name="AutoShape 4">
              <a:extLst>
                <a:ext uri="{FF2B5EF4-FFF2-40B4-BE49-F238E27FC236}">
                  <a16:creationId xmlns:a16="http://schemas.microsoft.com/office/drawing/2014/main" id="{B2593BE6-70BA-4869-AB35-570220713F65}"/>
                </a:ext>
              </a:extLst>
            </p:cNvPr>
            <p:cNvSpPr>
              <a:spLocks noChangeArrowheads="1"/>
            </p:cNvSpPr>
            <p:nvPr/>
          </p:nvSpPr>
          <p:spPr bwMode="auto">
            <a:xfrm rot="939776">
              <a:off x="3596461" y="3196923"/>
              <a:ext cx="1217301" cy="687156"/>
            </a:xfrm>
            <a:prstGeom prst="rightArrow">
              <a:avLst>
                <a:gd name="adj1" fmla="val 50000"/>
                <a:gd name="adj2" fmla="val 44289"/>
              </a:avLst>
            </a:prstGeom>
            <a:solidFill>
              <a:srgbClr val="4F6228"/>
            </a:solidFill>
            <a:ln w="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 Box 12">
              <a:extLst>
                <a:ext uri="{FF2B5EF4-FFF2-40B4-BE49-F238E27FC236}">
                  <a16:creationId xmlns:a16="http://schemas.microsoft.com/office/drawing/2014/main" id="{0A6CE984-5025-4320-A77D-B8C798DF9964}"/>
                </a:ext>
              </a:extLst>
            </p:cNvPr>
            <p:cNvSpPr txBox="1">
              <a:spLocks noChangeArrowheads="1"/>
            </p:cNvSpPr>
            <p:nvPr/>
          </p:nvSpPr>
          <p:spPr bwMode="auto">
            <a:xfrm rot="1014345">
              <a:off x="3572641" y="3437639"/>
              <a:ext cx="1383648" cy="3735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3 years later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 name="Text Box 13">
            <a:extLst>
              <a:ext uri="{FF2B5EF4-FFF2-40B4-BE49-F238E27FC236}">
                <a16:creationId xmlns:a16="http://schemas.microsoft.com/office/drawing/2014/main" id="{080339CA-F6EB-41DE-863F-FAE1A7EF529F}"/>
              </a:ext>
            </a:extLst>
          </p:cNvPr>
          <p:cNvSpPr txBox="1">
            <a:spLocks noChangeArrowheads="1"/>
          </p:cNvSpPr>
          <p:nvPr/>
        </p:nvSpPr>
        <p:spPr bwMode="auto">
          <a:xfrm>
            <a:off x="4604009" y="3115577"/>
            <a:ext cx="1997757" cy="7341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47.5%  Retained by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Rotary Foundation The World Fund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Global Grants) </a:t>
            </a:r>
          </a:p>
        </p:txBody>
      </p:sp>
      <p:sp>
        <p:nvSpPr>
          <p:cNvPr id="9" name="AutoShape 14">
            <a:extLst>
              <a:ext uri="{FF2B5EF4-FFF2-40B4-BE49-F238E27FC236}">
                <a16:creationId xmlns:a16="http://schemas.microsoft.com/office/drawing/2014/main" id="{A303F7AB-46A4-4020-A246-13CE83BBB54A}"/>
              </a:ext>
            </a:extLst>
          </p:cNvPr>
          <p:cNvSpPr>
            <a:spLocks noChangeArrowheads="1"/>
          </p:cNvSpPr>
          <p:nvPr/>
        </p:nvSpPr>
        <p:spPr bwMode="auto">
          <a:xfrm rot="19917574">
            <a:off x="6015061" y="4198848"/>
            <a:ext cx="1627923" cy="221218"/>
          </a:xfrm>
          <a:prstGeom prst="rightArrow">
            <a:avLst>
              <a:gd name="adj1" fmla="val 50000"/>
              <a:gd name="adj2" fmla="val 183978"/>
            </a:avLst>
          </a:prstGeom>
          <a:solidFill>
            <a:srgbClr val="4F6228"/>
          </a:solidFill>
          <a:ln w="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5">
            <a:extLst>
              <a:ext uri="{FF2B5EF4-FFF2-40B4-BE49-F238E27FC236}">
                <a16:creationId xmlns:a16="http://schemas.microsoft.com/office/drawing/2014/main" id="{D7AD85D4-05EC-4114-8A53-ECF2A293DFA1}"/>
              </a:ext>
            </a:extLst>
          </p:cNvPr>
          <p:cNvSpPr>
            <a:spLocks noChangeArrowheads="1"/>
          </p:cNvSpPr>
          <p:nvPr/>
        </p:nvSpPr>
        <p:spPr bwMode="auto">
          <a:xfrm rot="705299">
            <a:off x="6281576" y="5077034"/>
            <a:ext cx="1627923" cy="221218"/>
          </a:xfrm>
          <a:prstGeom prst="rightArrow">
            <a:avLst>
              <a:gd name="adj1" fmla="val 50000"/>
              <a:gd name="adj2" fmla="val 183978"/>
            </a:avLst>
          </a:prstGeom>
          <a:solidFill>
            <a:srgbClr val="4F6228"/>
          </a:solidFill>
          <a:ln w="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 Box 20">
            <a:extLst>
              <a:ext uri="{FF2B5EF4-FFF2-40B4-BE49-F238E27FC236}">
                <a16:creationId xmlns:a16="http://schemas.microsoft.com/office/drawing/2014/main" id="{98580A79-B4F6-4D8D-AB8B-54B58E1C4B7C}"/>
              </a:ext>
            </a:extLst>
          </p:cNvPr>
          <p:cNvSpPr txBox="1">
            <a:spLocks noChangeArrowheads="1"/>
          </p:cNvSpPr>
          <p:nvPr/>
        </p:nvSpPr>
        <p:spPr bwMode="auto">
          <a:xfrm>
            <a:off x="815193" y="4276200"/>
            <a:ext cx="2307087" cy="8758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Total Amount contributed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By D5040 clubs &amp; individuals to the annual fund share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3A107A1A-1A6B-4DDA-88D6-486A4F1C62D2}"/>
              </a:ext>
            </a:extLst>
          </p:cNvPr>
          <p:cNvSpPr txBox="1"/>
          <p:nvPr/>
        </p:nvSpPr>
        <p:spPr>
          <a:xfrm>
            <a:off x="501524" y="356952"/>
            <a:ext cx="10842172" cy="646331"/>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Arial Narrow Bold"/>
                <a:ea typeface="+mn-ea"/>
                <a:cs typeface="Arial Narrow Bold"/>
              </a:rPr>
              <a:t>District Grant Funds available for 2025-26 ~ C$86,596</a:t>
            </a:r>
          </a:p>
        </p:txBody>
      </p:sp>
      <p:sp>
        <p:nvSpPr>
          <p:cNvPr id="2" name="TextBox 1">
            <a:extLst>
              <a:ext uri="{FF2B5EF4-FFF2-40B4-BE49-F238E27FC236}">
                <a16:creationId xmlns:a16="http://schemas.microsoft.com/office/drawing/2014/main" id="{62A37FA5-B593-4A87-8F9B-A4568DB0CFB8}"/>
              </a:ext>
            </a:extLst>
          </p:cNvPr>
          <p:cNvSpPr txBox="1"/>
          <p:nvPr/>
        </p:nvSpPr>
        <p:spPr>
          <a:xfrm>
            <a:off x="1153245" y="1690070"/>
            <a:ext cx="1358312" cy="369332"/>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Narrow Bold"/>
                <a:ea typeface="+mn-ea"/>
                <a:cs typeface="Arial Narrow Bold"/>
              </a:rPr>
              <a:t>2022-2023</a:t>
            </a:r>
          </a:p>
        </p:txBody>
      </p:sp>
      <p:sp>
        <p:nvSpPr>
          <p:cNvPr id="27" name="TextBox 26">
            <a:extLst>
              <a:ext uri="{FF2B5EF4-FFF2-40B4-BE49-F238E27FC236}">
                <a16:creationId xmlns:a16="http://schemas.microsoft.com/office/drawing/2014/main" id="{D7D4E402-B840-4798-9AEB-9E848681A014}"/>
              </a:ext>
            </a:extLst>
          </p:cNvPr>
          <p:cNvSpPr txBox="1"/>
          <p:nvPr/>
        </p:nvSpPr>
        <p:spPr>
          <a:xfrm>
            <a:off x="5243454" y="1677987"/>
            <a:ext cx="1358312" cy="369332"/>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Narrow Bold"/>
                <a:ea typeface="+mn-ea"/>
                <a:cs typeface="Arial Narrow Bold"/>
              </a:rPr>
              <a:t>2025-2026</a:t>
            </a:r>
          </a:p>
        </p:txBody>
      </p:sp>
      <p:sp>
        <p:nvSpPr>
          <p:cNvPr id="20" name="TextBox 19">
            <a:extLst>
              <a:ext uri="{FF2B5EF4-FFF2-40B4-BE49-F238E27FC236}">
                <a16:creationId xmlns:a16="http://schemas.microsoft.com/office/drawing/2014/main" id="{21C633D5-5EC2-49E2-9559-A28A2C4AD555}"/>
              </a:ext>
            </a:extLst>
          </p:cNvPr>
          <p:cNvSpPr txBox="1"/>
          <p:nvPr/>
        </p:nvSpPr>
        <p:spPr>
          <a:xfrm>
            <a:off x="4604009" y="5707464"/>
            <a:ext cx="2068096" cy="523220"/>
          </a:xfrm>
          <a:prstGeom prst="rect">
            <a:avLst/>
          </a:prstGeom>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Narrow Bold"/>
                <a:ea typeface="+mn-ea"/>
                <a:cs typeface="Arial Narrow Bold"/>
              </a:rPr>
              <a:t>47.5% District Designated Funds, Global + District</a:t>
            </a:r>
          </a:p>
        </p:txBody>
      </p:sp>
      <p:sp>
        <p:nvSpPr>
          <p:cNvPr id="21" name="TextBox 20">
            <a:extLst>
              <a:ext uri="{FF2B5EF4-FFF2-40B4-BE49-F238E27FC236}">
                <a16:creationId xmlns:a16="http://schemas.microsoft.com/office/drawing/2014/main" id="{ED9C91BE-84BF-4D3E-9CEF-05AF61707A30}"/>
              </a:ext>
            </a:extLst>
          </p:cNvPr>
          <p:cNvSpPr txBox="1"/>
          <p:nvPr/>
        </p:nvSpPr>
        <p:spPr>
          <a:xfrm>
            <a:off x="8640130" y="2186183"/>
            <a:ext cx="2059835" cy="738664"/>
          </a:xfrm>
          <a:prstGeom prst="rect">
            <a:avLst/>
          </a:prstGeom>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Narrow Bold"/>
                <a:ea typeface="+mn-ea"/>
                <a:cs typeface="Arial Narrow Bold"/>
              </a:rPr>
              <a:t>District Designated Funds (DDF) used for matching in Global Grants</a:t>
            </a:r>
          </a:p>
        </p:txBody>
      </p:sp>
      <p:sp>
        <p:nvSpPr>
          <p:cNvPr id="31" name="TextBox 30">
            <a:extLst>
              <a:ext uri="{FF2B5EF4-FFF2-40B4-BE49-F238E27FC236}">
                <a16:creationId xmlns:a16="http://schemas.microsoft.com/office/drawing/2014/main" id="{1B71237B-9D50-45AA-B866-E403C2DB0D78}"/>
              </a:ext>
            </a:extLst>
          </p:cNvPr>
          <p:cNvSpPr txBox="1"/>
          <p:nvPr/>
        </p:nvSpPr>
        <p:spPr>
          <a:xfrm>
            <a:off x="9236080" y="4077476"/>
            <a:ext cx="2059835" cy="1815882"/>
          </a:xfrm>
          <a:prstGeom prst="rect">
            <a:avLst/>
          </a:prstGeom>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Narrow Bold"/>
                <a:ea typeface="+mn-ea"/>
                <a:cs typeface="Arial Narrow Bold"/>
              </a:rPr>
              <a:t>District Designated Funds (DDF) available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Narrow Bold"/>
                <a:ea typeface="+mn-ea"/>
                <a:cs typeface="Arial Narrow Bold"/>
              </a:rPr>
              <a:t>for District Grants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effectLst/>
                <a:uLnTx/>
                <a:uFillTx/>
                <a:latin typeface="Arial Narrow Bold"/>
                <a:ea typeface="+mn-ea"/>
                <a:cs typeface="Arial Narrow Bold"/>
              </a:rPr>
              <a:t>US$63,209</a:t>
            </a:r>
            <a:r>
              <a:rPr kumimoji="0" lang="en-CA" sz="1400" b="1" i="0" u="none" strike="noStrike" kern="1200" cap="none" spc="0" normalizeH="0" baseline="0" noProof="0" dirty="0">
                <a:ln>
                  <a:noFill/>
                </a:ln>
                <a:effectLst/>
                <a:uLnTx/>
                <a:uFillTx/>
                <a:latin typeface="Arial Narrow Bold"/>
                <a:ea typeface="+mn-ea"/>
                <a:cs typeface="Arial Narrow Bold"/>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effectLst/>
                <a:uLnTx/>
                <a:uFillTx/>
                <a:latin typeface="Arial Narrow Bold"/>
                <a:ea typeface="+mn-ea"/>
                <a:cs typeface="Arial Narrow Bold"/>
              </a:rPr>
              <a:t>C$</a:t>
            </a:r>
            <a:r>
              <a:rPr lang="en-CA" sz="2000" b="1" dirty="0">
                <a:latin typeface="Arial Narrow Bold"/>
                <a:cs typeface="Arial Narrow Bold"/>
              </a:rPr>
              <a:t>86,596</a:t>
            </a:r>
            <a:r>
              <a:rPr kumimoji="0" lang="en-CA" sz="2000" b="1" i="0" u="none" strike="noStrike" kern="1200" cap="none" spc="0" normalizeH="0" baseline="0" noProof="0" dirty="0">
                <a:ln>
                  <a:noFill/>
                </a:ln>
                <a:solidFill>
                  <a:prstClr val="black"/>
                </a:solidFill>
                <a:effectLst/>
                <a:uLnTx/>
                <a:uFillTx/>
                <a:latin typeface="Arial Narrow Bold"/>
                <a:ea typeface="+mn-ea"/>
                <a:cs typeface="Arial Narrow Bold"/>
              </a:rPr>
              <a:t>*</a:t>
            </a:r>
          </a:p>
        </p:txBody>
      </p:sp>
      <p:sp>
        <p:nvSpPr>
          <p:cNvPr id="23" name="TextBox 22">
            <a:extLst>
              <a:ext uri="{FF2B5EF4-FFF2-40B4-BE49-F238E27FC236}">
                <a16:creationId xmlns:a16="http://schemas.microsoft.com/office/drawing/2014/main" id="{CD69841F-39C5-4EF3-9CD7-52AA18B798E2}"/>
              </a:ext>
            </a:extLst>
          </p:cNvPr>
          <p:cNvSpPr txBox="1"/>
          <p:nvPr/>
        </p:nvSpPr>
        <p:spPr>
          <a:xfrm>
            <a:off x="6672105" y="4407323"/>
            <a:ext cx="1749737" cy="523220"/>
          </a:xfrm>
          <a:prstGeom prst="rect">
            <a:avLst/>
          </a:prstGeom>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Narrow Bold"/>
                <a:ea typeface="+mn-ea"/>
                <a:cs typeface="Arial Narrow Bold"/>
              </a:rPr>
              <a:t>District Designated Funds are evenly split</a:t>
            </a:r>
          </a:p>
        </p:txBody>
      </p:sp>
      <p:sp>
        <p:nvSpPr>
          <p:cNvPr id="4" name="Oval 3">
            <a:extLst>
              <a:ext uri="{FF2B5EF4-FFF2-40B4-BE49-F238E27FC236}">
                <a16:creationId xmlns:a16="http://schemas.microsoft.com/office/drawing/2014/main" id="{0C16D944-0A58-41AA-B220-35C9952A5632}"/>
              </a:ext>
            </a:extLst>
          </p:cNvPr>
          <p:cNvSpPr/>
          <p:nvPr/>
        </p:nvSpPr>
        <p:spPr>
          <a:xfrm>
            <a:off x="8413673" y="3734960"/>
            <a:ext cx="3575126" cy="2988167"/>
          </a:xfrm>
          <a:prstGeom prst="ellipse">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EFAB478-92F9-B2A1-BA69-8D6B6CBCAA48}"/>
              </a:ext>
            </a:extLst>
          </p:cNvPr>
          <p:cNvSpPr txBox="1"/>
          <p:nvPr/>
        </p:nvSpPr>
        <p:spPr>
          <a:xfrm>
            <a:off x="1153245" y="5002977"/>
            <a:ext cx="1477522" cy="369332"/>
          </a:xfrm>
          <a:prstGeom prst="rect">
            <a:avLst/>
          </a:prstGeom>
          <a:noFill/>
        </p:spPr>
        <p:txBody>
          <a:bodyPr wrap="square" rtlCol="0">
            <a:spAutoFit/>
          </a:bodyPr>
          <a:lstStyle/>
          <a:p>
            <a:r>
              <a:rPr lang="en-CA" dirty="0"/>
              <a:t>$256,105</a:t>
            </a:r>
          </a:p>
        </p:txBody>
      </p:sp>
      <p:sp>
        <p:nvSpPr>
          <p:cNvPr id="12" name="TextBox 11">
            <a:extLst>
              <a:ext uri="{FF2B5EF4-FFF2-40B4-BE49-F238E27FC236}">
                <a16:creationId xmlns:a16="http://schemas.microsoft.com/office/drawing/2014/main" id="{137674FA-DA75-737D-B56C-61196D9DFFB9}"/>
              </a:ext>
            </a:extLst>
          </p:cNvPr>
          <p:cNvSpPr txBox="1"/>
          <p:nvPr/>
        </p:nvSpPr>
        <p:spPr>
          <a:xfrm>
            <a:off x="4875020" y="4063755"/>
            <a:ext cx="1254973" cy="369332"/>
          </a:xfrm>
          <a:prstGeom prst="rect">
            <a:avLst/>
          </a:prstGeom>
          <a:noFill/>
        </p:spPr>
        <p:txBody>
          <a:bodyPr wrap="square" rtlCol="0">
            <a:spAutoFit/>
          </a:bodyPr>
          <a:lstStyle/>
          <a:p>
            <a:r>
              <a:rPr lang="en-CA" dirty="0"/>
              <a:t>$120,369</a:t>
            </a:r>
          </a:p>
        </p:txBody>
      </p:sp>
      <p:sp>
        <p:nvSpPr>
          <p:cNvPr id="13" name="TextBox 12">
            <a:extLst>
              <a:ext uri="{FF2B5EF4-FFF2-40B4-BE49-F238E27FC236}">
                <a16:creationId xmlns:a16="http://schemas.microsoft.com/office/drawing/2014/main" id="{027A2100-89E8-4EE4-5F87-29351F1645D7}"/>
              </a:ext>
            </a:extLst>
          </p:cNvPr>
          <p:cNvSpPr txBox="1"/>
          <p:nvPr/>
        </p:nvSpPr>
        <p:spPr>
          <a:xfrm>
            <a:off x="4803637" y="6262690"/>
            <a:ext cx="1254973" cy="369332"/>
          </a:xfrm>
          <a:prstGeom prst="rect">
            <a:avLst/>
          </a:prstGeom>
          <a:noFill/>
        </p:spPr>
        <p:txBody>
          <a:bodyPr wrap="square" rtlCol="0">
            <a:spAutoFit/>
          </a:bodyPr>
          <a:lstStyle/>
          <a:p>
            <a:r>
              <a:rPr lang="en-CA" dirty="0"/>
              <a:t>$120,369</a:t>
            </a:r>
          </a:p>
        </p:txBody>
      </p:sp>
      <p:sp>
        <p:nvSpPr>
          <p:cNvPr id="16" name="TextBox 15">
            <a:extLst>
              <a:ext uri="{FF2B5EF4-FFF2-40B4-BE49-F238E27FC236}">
                <a16:creationId xmlns:a16="http://schemas.microsoft.com/office/drawing/2014/main" id="{01035562-CEEB-0B18-7933-76818F067FBB}"/>
              </a:ext>
            </a:extLst>
          </p:cNvPr>
          <p:cNvSpPr txBox="1"/>
          <p:nvPr/>
        </p:nvSpPr>
        <p:spPr>
          <a:xfrm>
            <a:off x="9076799" y="2915786"/>
            <a:ext cx="1472255" cy="369332"/>
          </a:xfrm>
          <a:prstGeom prst="rect">
            <a:avLst/>
          </a:prstGeom>
          <a:noFill/>
        </p:spPr>
        <p:txBody>
          <a:bodyPr wrap="square" rtlCol="0">
            <a:spAutoFit/>
          </a:bodyPr>
          <a:lstStyle/>
          <a:p>
            <a:r>
              <a:rPr lang="en-CA" dirty="0"/>
              <a:t>$63,209</a:t>
            </a:r>
          </a:p>
        </p:txBody>
      </p:sp>
      <p:sp>
        <p:nvSpPr>
          <p:cNvPr id="22" name="TextBox 21">
            <a:extLst>
              <a:ext uri="{FF2B5EF4-FFF2-40B4-BE49-F238E27FC236}">
                <a16:creationId xmlns:a16="http://schemas.microsoft.com/office/drawing/2014/main" id="{5FA3B7C8-0533-B541-6CE9-767C1A72ECC2}"/>
              </a:ext>
            </a:extLst>
          </p:cNvPr>
          <p:cNvSpPr txBox="1"/>
          <p:nvPr/>
        </p:nvSpPr>
        <p:spPr>
          <a:xfrm>
            <a:off x="6707191" y="5740656"/>
            <a:ext cx="1875089" cy="861774"/>
          </a:xfrm>
          <a:prstGeom prst="rect">
            <a:avLst/>
          </a:prstGeom>
          <a:noFill/>
        </p:spPr>
        <p:txBody>
          <a:bodyPr wrap="square" rtlCol="0">
            <a:spAutoFit/>
          </a:bodyPr>
          <a:lstStyle/>
          <a:p>
            <a:r>
              <a:rPr lang="en-CA" sz="1400" dirty="0">
                <a:latin typeface="Arial Narrow Bold" panose="020B0706020202030204" pitchFamily="34" charset="0"/>
              </a:rPr>
              <a:t>Endowment Earnings add </a:t>
            </a:r>
            <a:r>
              <a:rPr lang="en-CA" dirty="0"/>
              <a:t>$6,050 </a:t>
            </a:r>
            <a:r>
              <a:rPr lang="en-CA" sz="1400" dirty="0">
                <a:latin typeface="Arial Narrow Bold" panose="020B0706020202030204" pitchFamily="34" charset="0"/>
              </a:rPr>
              <a:t>for total </a:t>
            </a:r>
            <a:r>
              <a:rPr lang="en-CA" dirty="0"/>
              <a:t>$126,419</a:t>
            </a:r>
          </a:p>
        </p:txBody>
      </p:sp>
    </p:spTree>
    <p:extLst>
      <p:ext uri="{BB962C8B-B14F-4D97-AF65-F5344CB8AC3E}">
        <p14:creationId xmlns:p14="http://schemas.microsoft.com/office/powerpoint/2010/main" val="404901405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1129-225D-4212-821C-58B8B9EE3AD7}"/>
              </a:ext>
            </a:extLst>
          </p:cNvPr>
          <p:cNvSpPr txBox="1">
            <a:spLocks/>
          </p:cNvSpPr>
          <p:nvPr/>
        </p:nvSpPr>
        <p:spPr>
          <a:xfrm>
            <a:off x="1713109" y="426129"/>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Bold"/>
                <a:ea typeface="+mj-ea"/>
                <a:sym typeface="Calibri"/>
              </a:rPr>
              <a:t>ROTARY FOUNDATION GRANTS</a:t>
            </a:r>
          </a:p>
        </p:txBody>
      </p:sp>
      <p:pic>
        <p:nvPicPr>
          <p:cNvPr id="3" name="Picture 2">
            <a:extLst>
              <a:ext uri="{FF2B5EF4-FFF2-40B4-BE49-F238E27FC236}">
                <a16:creationId xmlns:a16="http://schemas.microsoft.com/office/drawing/2014/main" id="{74BFAB09-E853-4428-8798-D9496277E2D7}"/>
              </a:ext>
            </a:extLst>
          </p:cNvPr>
          <p:cNvPicPr>
            <a:picLocks noChangeAspect="1"/>
          </p:cNvPicPr>
          <p:nvPr/>
        </p:nvPicPr>
        <p:blipFill>
          <a:blip r:embed="rId3"/>
          <a:stretch>
            <a:fillRect/>
          </a:stretch>
        </p:blipFill>
        <p:spPr>
          <a:xfrm>
            <a:off x="2063496" y="1411186"/>
            <a:ext cx="2734056" cy="3526652"/>
          </a:xfrm>
          <a:prstGeom prst="rect">
            <a:avLst/>
          </a:prstGeom>
        </p:spPr>
      </p:pic>
      <p:sp>
        <p:nvSpPr>
          <p:cNvPr id="5" name="TextBox 4">
            <a:extLst>
              <a:ext uri="{FF2B5EF4-FFF2-40B4-BE49-F238E27FC236}">
                <a16:creationId xmlns:a16="http://schemas.microsoft.com/office/drawing/2014/main" id="{8C167166-871E-4AB1-9665-8EE20C81C677}"/>
              </a:ext>
            </a:extLst>
          </p:cNvPr>
          <p:cNvSpPr txBox="1"/>
          <p:nvPr/>
        </p:nvSpPr>
        <p:spPr>
          <a:xfrm>
            <a:off x="2127504" y="5123650"/>
            <a:ext cx="803757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Calibri"/>
                <a:sym typeface="Calibri"/>
              </a:rPr>
              <a:t>These two guides, both available on the District 5040 website, member area, Grants, Documents. Reviewing these should be your first step in applying for a grant</a:t>
            </a:r>
          </a:p>
        </p:txBody>
      </p:sp>
      <p:pic>
        <p:nvPicPr>
          <p:cNvPr id="6" name="Picture 5">
            <a:extLst>
              <a:ext uri="{FF2B5EF4-FFF2-40B4-BE49-F238E27FC236}">
                <a16:creationId xmlns:a16="http://schemas.microsoft.com/office/drawing/2014/main" id="{ADFB1145-5EA5-4E8B-8CC7-79F8A3139DA7}"/>
              </a:ext>
            </a:extLst>
          </p:cNvPr>
          <p:cNvPicPr>
            <a:picLocks noChangeAspect="1"/>
          </p:cNvPicPr>
          <p:nvPr/>
        </p:nvPicPr>
        <p:blipFill>
          <a:blip r:embed="rId3"/>
          <a:stretch>
            <a:fillRect/>
          </a:stretch>
        </p:blipFill>
        <p:spPr>
          <a:xfrm>
            <a:off x="2063496" y="1411185"/>
            <a:ext cx="2734056" cy="3526652"/>
          </a:xfrm>
          <a:prstGeom prst="rect">
            <a:avLst/>
          </a:prstGeom>
        </p:spPr>
      </p:pic>
      <p:pic>
        <p:nvPicPr>
          <p:cNvPr id="4" name="Picture 3">
            <a:extLst>
              <a:ext uri="{FF2B5EF4-FFF2-40B4-BE49-F238E27FC236}">
                <a16:creationId xmlns:a16="http://schemas.microsoft.com/office/drawing/2014/main" id="{CC4F8338-FE13-6889-F1DE-36806456EE94}"/>
              </a:ext>
            </a:extLst>
          </p:cNvPr>
          <p:cNvPicPr>
            <a:picLocks noChangeAspect="1"/>
          </p:cNvPicPr>
          <p:nvPr/>
        </p:nvPicPr>
        <p:blipFill>
          <a:blip r:embed="rId4"/>
          <a:stretch>
            <a:fillRect/>
          </a:stretch>
        </p:blipFill>
        <p:spPr>
          <a:xfrm>
            <a:off x="9567597" y="5663058"/>
            <a:ext cx="1658468" cy="883764"/>
          </a:xfrm>
          <a:prstGeom prst="rect">
            <a:avLst/>
          </a:prstGeom>
        </p:spPr>
      </p:pic>
      <p:pic>
        <p:nvPicPr>
          <p:cNvPr id="8" name="Picture 7" descr="A blue and green map of the world&#10;&#10;AI-generated content may be incorrect.">
            <a:extLst>
              <a:ext uri="{FF2B5EF4-FFF2-40B4-BE49-F238E27FC236}">
                <a16:creationId xmlns:a16="http://schemas.microsoft.com/office/drawing/2014/main" id="{4AF27BC9-C1E0-FE4C-E7D5-4EBFF2589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706" y="1615251"/>
            <a:ext cx="4114684" cy="3146320"/>
          </a:xfrm>
          <a:prstGeom prst="rect">
            <a:avLst/>
          </a:prstGeom>
        </p:spPr>
      </p:pic>
    </p:spTree>
    <p:extLst>
      <p:ext uri="{BB962C8B-B14F-4D97-AF65-F5344CB8AC3E}">
        <p14:creationId xmlns:p14="http://schemas.microsoft.com/office/powerpoint/2010/main" val="20242038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C247DE-EBAF-9DDA-02E9-4BE0D2BF46CB}"/>
              </a:ext>
            </a:extLst>
          </p:cNvPr>
          <p:cNvSpPr txBox="1"/>
          <p:nvPr/>
        </p:nvSpPr>
        <p:spPr>
          <a:xfrm>
            <a:off x="396240" y="152400"/>
            <a:ext cx="7010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Ways to Support the Foundation</a:t>
            </a:r>
          </a:p>
        </p:txBody>
      </p:sp>
      <p:sp>
        <p:nvSpPr>
          <p:cNvPr id="3" name="Oval 2">
            <a:extLst>
              <a:ext uri="{FF2B5EF4-FFF2-40B4-BE49-F238E27FC236}">
                <a16:creationId xmlns:a16="http://schemas.microsoft.com/office/drawing/2014/main" id="{37A1FA05-B4FE-D8D9-B1B5-F56D982358B5}"/>
              </a:ext>
            </a:extLst>
          </p:cNvPr>
          <p:cNvSpPr/>
          <p:nvPr/>
        </p:nvSpPr>
        <p:spPr>
          <a:xfrm>
            <a:off x="4419600" y="3098800"/>
            <a:ext cx="2987040" cy="1137920"/>
          </a:xfrm>
          <a:prstGeom prst="ellipse">
            <a:avLst/>
          </a:prstGeom>
          <a:gradFill>
            <a:gsLst>
              <a:gs pos="100000">
                <a:schemeClr val="accent1"/>
              </a:gs>
              <a:gs pos="100000">
                <a:schemeClr val="accent1">
                  <a:tint val="100000"/>
                  <a:shade val="100000"/>
                  <a:satMod val="130000"/>
                </a:schemeClr>
              </a:gs>
              <a:gs pos="6000">
                <a:schemeClr val="tx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57F9DE0F-CDB0-44D4-2975-D7224CBACC71}"/>
              </a:ext>
            </a:extLst>
          </p:cNvPr>
          <p:cNvSpPr/>
          <p:nvPr/>
        </p:nvSpPr>
        <p:spPr>
          <a:xfrm>
            <a:off x="8341360" y="1960880"/>
            <a:ext cx="2600960" cy="146812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71AA9128-412B-24D4-8104-5B6BFCAE58F4}"/>
              </a:ext>
            </a:extLst>
          </p:cNvPr>
          <p:cNvSpPr/>
          <p:nvPr/>
        </p:nvSpPr>
        <p:spPr>
          <a:xfrm>
            <a:off x="4572000" y="1300480"/>
            <a:ext cx="2428240" cy="93472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848860BF-879E-402C-C92C-26B36ECC8645}"/>
              </a:ext>
            </a:extLst>
          </p:cNvPr>
          <p:cNvSpPr/>
          <p:nvPr/>
        </p:nvSpPr>
        <p:spPr>
          <a:xfrm>
            <a:off x="8432800" y="4338320"/>
            <a:ext cx="2600960" cy="137160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7FDC2BFA-C458-413B-7A24-67A885249F97}"/>
              </a:ext>
            </a:extLst>
          </p:cNvPr>
          <p:cNvSpPr/>
          <p:nvPr/>
        </p:nvSpPr>
        <p:spPr>
          <a:xfrm>
            <a:off x="4572000" y="4693920"/>
            <a:ext cx="2738120" cy="137160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6F8DE696-6657-9165-93D3-F746A2DB60B3}"/>
              </a:ext>
            </a:extLst>
          </p:cNvPr>
          <p:cNvSpPr/>
          <p:nvPr/>
        </p:nvSpPr>
        <p:spPr>
          <a:xfrm>
            <a:off x="944880" y="2153920"/>
            <a:ext cx="2428240" cy="93472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7D6B1A7-B193-E9B7-B927-D045F5080191}"/>
              </a:ext>
            </a:extLst>
          </p:cNvPr>
          <p:cNvSpPr/>
          <p:nvPr/>
        </p:nvSpPr>
        <p:spPr>
          <a:xfrm>
            <a:off x="670560" y="4272558"/>
            <a:ext cx="2702560" cy="137160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DD4A472-121C-7597-89D7-68CFFAD84A93}"/>
              </a:ext>
            </a:extLst>
          </p:cNvPr>
          <p:cNvSpPr txBox="1"/>
          <p:nvPr/>
        </p:nvSpPr>
        <p:spPr>
          <a:xfrm>
            <a:off x="5013960" y="3252261"/>
            <a:ext cx="1986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mn-cs"/>
              </a:rPr>
              <a:t>The Rotary Foundation</a:t>
            </a:r>
          </a:p>
        </p:txBody>
      </p:sp>
      <p:sp>
        <p:nvSpPr>
          <p:cNvPr id="12" name="TextBox 11">
            <a:extLst>
              <a:ext uri="{FF2B5EF4-FFF2-40B4-BE49-F238E27FC236}">
                <a16:creationId xmlns:a16="http://schemas.microsoft.com/office/drawing/2014/main" id="{43EED5A5-9B64-D108-A56D-9131D4EED98E}"/>
              </a:ext>
            </a:extLst>
          </p:cNvPr>
          <p:cNvSpPr txBox="1"/>
          <p:nvPr/>
        </p:nvSpPr>
        <p:spPr>
          <a:xfrm>
            <a:off x="5013960" y="1380698"/>
            <a:ext cx="14884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Annual Fund</a:t>
            </a:r>
          </a:p>
        </p:txBody>
      </p:sp>
      <p:sp>
        <p:nvSpPr>
          <p:cNvPr id="13" name="TextBox 12">
            <a:extLst>
              <a:ext uri="{FF2B5EF4-FFF2-40B4-BE49-F238E27FC236}">
                <a16:creationId xmlns:a16="http://schemas.microsoft.com/office/drawing/2014/main" id="{8E1E4C2B-AE79-2996-4A76-6E6D62EA6615}"/>
              </a:ext>
            </a:extLst>
          </p:cNvPr>
          <p:cNvSpPr txBox="1"/>
          <p:nvPr/>
        </p:nvSpPr>
        <p:spPr>
          <a:xfrm>
            <a:off x="1391920" y="2235200"/>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Polio Plus Fund</a:t>
            </a:r>
          </a:p>
        </p:txBody>
      </p:sp>
      <p:sp>
        <p:nvSpPr>
          <p:cNvPr id="14" name="TextBox 13">
            <a:extLst>
              <a:ext uri="{FF2B5EF4-FFF2-40B4-BE49-F238E27FC236}">
                <a16:creationId xmlns:a16="http://schemas.microsoft.com/office/drawing/2014/main" id="{897F3DE7-90CD-F27C-D591-234DA05EFB21}"/>
              </a:ext>
            </a:extLst>
          </p:cNvPr>
          <p:cNvSpPr txBox="1"/>
          <p:nvPr/>
        </p:nvSpPr>
        <p:spPr>
          <a:xfrm>
            <a:off x="8747760" y="2094775"/>
            <a:ext cx="2194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Endowment Fund -  Named Endowment</a:t>
            </a:r>
          </a:p>
        </p:txBody>
      </p:sp>
      <p:sp>
        <p:nvSpPr>
          <p:cNvPr id="15" name="TextBox 14">
            <a:extLst>
              <a:ext uri="{FF2B5EF4-FFF2-40B4-BE49-F238E27FC236}">
                <a16:creationId xmlns:a16="http://schemas.microsoft.com/office/drawing/2014/main" id="{757F203C-E634-4252-5370-CD90CCB212C1}"/>
              </a:ext>
            </a:extLst>
          </p:cNvPr>
          <p:cNvSpPr txBox="1"/>
          <p:nvPr/>
        </p:nvSpPr>
        <p:spPr>
          <a:xfrm>
            <a:off x="8747760" y="4472216"/>
            <a:ext cx="2194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Planned Giving  Benefactor / Bequest</a:t>
            </a:r>
          </a:p>
        </p:txBody>
      </p:sp>
      <p:sp>
        <p:nvSpPr>
          <p:cNvPr id="16" name="TextBox 15">
            <a:extLst>
              <a:ext uri="{FF2B5EF4-FFF2-40B4-BE49-F238E27FC236}">
                <a16:creationId xmlns:a16="http://schemas.microsoft.com/office/drawing/2014/main" id="{20EF3BA7-218E-3ACE-514F-B713AB437169}"/>
              </a:ext>
            </a:extLst>
          </p:cNvPr>
          <p:cNvSpPr txBox="1"/>
          <p:nvPr/>
        </p:nvSpPr>
        <p:spPr>
          <a:xfrm>
            <a:off x="772160" y="4472215"/>
            <a:ext cx="26009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Restricted Giving – approved Global Grant</a:t>
            </a:r>
          </a:p>
        </p:txBody>
      </p:sp>
      <p:sp>
        <p:nvSpPr>
          <p:cNvPr id="17" name="TextBox 16">
            <a:extLst>
              <a:ext uri="{FF2B5EF4-FFF2-40B4-BE49-F238E27FC236}">
                <a16:creationId xmlns:a16="http://schemas.microsoft.com/office/drawing/2014/main" id="{48C12B85-48DD-C0EE-609C-7814C6DF7718}"/>
              </a:ext>
            </a:extLst>
          </p:cNvPr>
          <p:cNvSpPr txBox="1"/>
          <p:nvPr/>
        </p:nvSpPr>
        <p:spPr>
          <a:xfrm>
            <a:off x="4688840" y="4938038"/>
            <a:ext cx="26009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Restricted Giving – Disaster Response Fund</a:t>
            </a:r>
          </a:p>
        </p:txBody>
      </p:sp>
      <p:cxnSp>
        <p:nvCxnSpPr>
          <p:cNvPr id="19" name="Straight Arrow Connector 18">
            <a:extLst>
              <a:ext uri="{FF2B5EF4-FFF2-40B4-BE49-F238E27FC236}">
                <a16:creationId xmlns:a16="http://schemas.microsoft.com/office/drawing/2014/main" id="{BD365A87-E18B-8CB9-2BDA-28518609EB4E}"/>
              </a:ext>
            </a:extLst>
          </p:cNvPr>
          <p:cNvCxnSpPr>
            <a:cxnSpLocks/>
          </p:cNvCxnSpPr>
          <p:nvPr/>
        </p:nvCxnSpPr>
        <p:spPr>
          <a:xfrm>
            <a:off x="3322320" y="2765921"/>
            <a:ext cx="1315720" cy="673824"/>
          </a:xfrm>
          <a:prstGeom prst="straightConnector1">
            <a:avLst/>
          </a:prstGeom>
          <a:ln w="57150">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90AA637-C7E5-5880-9DBB-FDB28CA450CF}"/>
              </a:ext>
            </a:extLst>
          </p:cNvPr>
          <p:cNvCxnSpPr/>
          <p:nvPr/>
        </p:nvCxnSpPr>
        <p:spPr>
          <a:xfrm flipH="1">
            <a:off x="7208520" y="2868245"/>
            <a:ext cx="1148080" cy="55372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D20C3270-9BAC-3CF5-F566-F143B3F3EC3C}"/>
              </a:ext>
            </a:extLst>
          </p:cNvPr>
          <p:cNvCxnSpPr>
            <a:stCxn id="5" idx="4"/>
          </p:cNvCxnSpPr>
          <p:nvPr/>
        </p:nvCxnSpPr>
        <p:spPr>
          <a:xfrm>
            <a:off x="5786120" y="2235200"/>
            <a:ext cx="0" cy="85344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5A2428D-59AA-473A-1792-C6865097BCB5}"/>
              </a:ext>
            </a:extLst>
          </p:cNvPr>
          <p:cNvCxnSpPr/>
          <p:nvPr/>
        </p:nvCxnSpPr>
        <p:spPr>
          <a:xfrm flipH="1" flipV="1">
            <a:off x="7289800" y="3881120"/>
            <a:ext cx="1234440" cy="9144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1CF36D1-BA00-8EEC-80A4-C175A5E7A1BA}"/>
              </a:ext>
            </a:extLst>
          </p:cNvPr>
          <p:cNvCxnSpPr>
            <a:stCxn id="8" idx="0"/>
            <a:endCxn id="3" idx="4"/>
          </p:cNvCxnSpPr>
          <p:nvPr/>
        </p:nvCxnSpPr>
        <p:spPr>
          <a:xfrm flipH="1" flipV="1">
            <a:off x="5913120" y="4236720"/>
            <a:ext cx="27940" cy="4572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6D597F82-7BB3-3A92-7FA0-A9AE570466B0}"/>
              </a:ext>
            </a:extLst>
          </p:cNvPr>
          <p:cNvCxnSpPr/>
          <p:nvPr/>
        </p:nvCxnSpPr>
        <p:spPr>
          <a:xfrm flipV="1">
            <a:off x="3322320" y="3952240"/>
            <a:ext cx="1249680" cy="84328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516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BA1260-6D7E-81CC-9AC4-F9234C4C2A81}"/>
              </a:ext>
            </a:extLst>
          </p:cNvPr>
          <p:cNvPicPr>
            <a:picLocks noChangeAspect="1"/>
          </p:cNvPicPr>
          <p:nvPr/>
        </p:nvPicPr>
        <p:blipFill rotWithShape="1">
          <a:blip r:embed="rId3"/>
          <a:srcRect l="1929" t="27556" r="1115" b="2518"/>
          <a:stretch/>
        </p:blipFill>
        <p:spPr>
          <a:xfrm>
            <a:off x="1259839" y="1056640"/>
            <a:ext cx="9672321" cy="4795520"/>
          </a:xfrm>
          <a:prstGeom prst="rect">
            <a:avLst/>
          </a:prstGeom>
        </p:spPr>
      </p:pic>
      <p:sp>
        <p:nvSpPr>
          <p:cNvPr id="4" name="TextBox 3">
            <a:extLst>
              <a:ext uri="{FF2B5EF4-FFF2-40B4-BE49-F238E27FC236}">
                <a16:creationId xmlns:a16="http://schemas.microsoft.com/office/drawing/2014/main" id="{70931078-5653-42CE-094E-EB2C8B894067}"/>
              </a:ext>
            </a:extLst>
          </p:cNvPr>
          <p:cNvSpPr txBox="1"/>
          <p:nvPr/>
        </p:nvSpPr>
        <p:spPr>
          <a:xfrm>
            <a:off x="833666" y="121920"/>
            <a:ext cx="816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What Counts for What</a:t>
            </a:r>
          </a:p>
        </p:txBody>
      </p:sp>
    </p:spTree>
    <p:extLst>
      <p:ext uri="{BB962C8B-B14F-4D97-AF65-F5344CB8AC3E}">
        <p14:creationId xmlns:p14="http://schemas.microsoft.com/office/powerpoint/2010/main" val="1363343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38F0-EC4F-4D23-9E0F-E686430679A1}"/>
              </a:ext>
            </a:extLst>
          </p:cNvPr>
          <p:cNvSpPr>
            <a:spLocks noGrp="1"/>
          </p:cNvSpPr>
          <p:nvPr>
            <p:ph type="title"/>
          </p:nvPr>
        </p:nvSpPr>
        <p:spPr>
          <a:xfrm>
            <a:off x="-560101" y="132735"/>
            <a:ext cx="9603275" cy="629264"/>
          </a:xfrm>
        </p:spPr>
        <p:txBody>
          <a:bodyPr>
            <a:normAutofit fontScale="90000"/>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MEANINGFUL WAYS TO GIVE</a:t>
            </a:r>
          </a:p>
        </p:txBody>
      </p:sp>
      <p:sp>
        <p:nvSpPr>
          <p:cNvPr id="3" name="Content Placeholder 2">
            <a:extLst>
              <a:ext uri="{FF2B5EF4-FFF2-40B4-BE49-F238E27FC236}">
                <a16:creationId xmlns:a16="http://schemas.microsoft.com/office/drawing/2014/main" id="{20F21BDE-780C-4A8B-AD63-ABDCDEDE8D1F}"/>
              </a:ext>
            </a:extLst>
          </p:cNvPr>
          <p:cNvSpPr>
            <a:spLocks noGrp="1"/>
          </p:cNvSpPr>
          <p:nvPr>
            <p:ph idx="1"/>
          </p:nvPr>
        </p:nvSpPr>
        <p:spPr>
          <a:xfrm>
            <a:off x="1103236" y="1377588"/>
            <a:ext cx="9603276" cy="4248150"/>
          </a:xfrm>
        </p:spPr>
        <p:txBody>
          <a:bodyPr>
            <a:normAutofit fontScale="92500" lnSpcReduction="20000"/>
          </a:bodyPr>
          <a:lstStyle/>
          <a:p>
            <a:pPr marL="0" indent="0">
              <a:buNone/>
            </a:pPr>
            <a:r>
              <a:rPr lang="en-US" sz="2400" b="1" dirty="0">
                <a:latin typeface="Arial" panose="020B0604020202020204" pitchFamily="34" charset="0"/>
                <a:cs typeface="Arial" panose="020B0604020202020204" pitchFamily="34" charset="0"/>
              </a:rPr>
              <a:t>Rotary Foundation Sustaining Member</a:t>
            </a:r>
          </a:p>
          <a:p>
            <a:r>
              <a:rPr lang="en-US" sz="2400" dirty="0">
                <a:latin typeface="Arial" panose="020B0604020202020204" pitchFamily="34" charset="0"/>
                <a:cs typeface="Arial" panose="020B0604020202020204" pitchFamily="34" charset="0"/>
              </a:rPr>
              <a:t>When you give $100 or more per year to the Annual Fund.</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Paul Harris Fellow</a:t>
            </a:r>
          </a:p>
          <a:p>
            <a:r>
              <a:rPr lang="en-US" sz="2400" dirty="0">
                <a:latin typeface="Arial" panose="020B0604020202020204" pitchFamily="34" charset="0"/>
                <a:cs typeface="Arial" panose="020B0604020202020204" pitchFamily="34" charset="0"/>
              </a:rPr>
              <a:t>Become a Paul Harris Fellow when your cumulative donation level hits $1,000 </a:t>
            </a:r>
          </a:p>
          <a:p>
            <a:r>
              <a:rPr lang="en-US" sz="2400" dirty="0">
                <a:latin typeface="Arial" panose="020B0604020202020204" pitchFamily="34" charset="0"/>
                <a:cs typeface="Arial" panose="020B0604020202020204" pitchFamily="34" charset="0"/>
              </a:rPr>
              <a:t>When you give additional gifts of $1,000 or more to the Annual Fund, PolioPlus, or an approved Foundation grant.</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Benefactor</a:t>
            </a:r>
          </a:p>
          <a:p>
            <a:r>
              <a:rPr lang="en-US" sz="2400" dirty="0">
                <a:latin typeface="Arial" panose="020B0604020202020204" pitchFamily="34" charset="0"/>
                <a:cs typeface="Arial" panose="020B0604020202020204" pitchFamily="34" charset="0"/>
              </a:rPr>
              <a:t>When you include the </a:t>
            </a:r>
            <a:r>
              <a:rPr lang="en-US" sz="2400" b="1" dirty="0">
                <a:latin typeface="Arial" panose="020B0604020202020204" pitchFamily="34" charset="0"/>
                <a:cs typeface="Arial" panose="020B0604020202020204" pitchFamily="34" charset="0"/>
                <a:hlinkClick r:id="rId3"/>
              </a:rPr>
              <a:t>Endowment Fund</a:t>
            </a:r>
            <a:r>
              <a:rPr lang="en-US" sz="2400" dirty="0">
                <a:latin typeface="Arial" panose="020B0604020202020204" pitchFamily="34" charset="0"/>
                <a:cs typeface="Arial" panose="020B0604020202020204" pitchFamily="34" charset="0"/>
              </a:rPr>
              <a:t> as a beneficiary in your estate plans or when you donate over $1,000 and less than $10,000 to the fund outright. </a:t>
            </a:r>
          </a:p>
          <a:p>
            <a:endParaRPr lang="en-US" dirty="0"/>
          </a:p>
        </p:txBody>
      </p:sp>
    </p:spTree>
    <p:extLst>
      <p:ext uri="{BB962C8B-B14F-4D97-AF65-F5344CB8AC3E}">
        <p14:creationId xmlns:p14="http://schemas.microsoft.com/office/powerpoint/2010/main" val="3701648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38F0-EC4F-4D23-9E0F-E686430679A1}"/>
              </a:ext>
            </a:extLst>
          </p:cNvPr>
          <p:cNvSpPr>
            <a:spLocks noGrp="1"/>
          </p:cNvSpPr>
          <p:nvPr>
            <p:ph type="title"/>
          </p:nvPr>
        </p:nvSpPr>
        <p:spPr/>
        <p:txBody>
          <a:bodyPr>
            <a:normAutofit fontScale="90000"/>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AS YOUR GIVING ACCELERATES</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0F21BDE-780C-4A8B-AD63-ABDCDEDE8D1F}"/>
              </a:ext>
            </a:extLst>
          </p:cNvPr>
          <p:cNvSpPr>
            <a:spLocks noGrp="1"/>
          </p:cNvSpPr>
          <p:nvPr>
            <p:ph idx="1"/>
          </p:nvPr>
        </p:nvSpPr>
        <p:spPr>
          <a:xfrm>
            <a:off x="1294362" y="1447255"/>
            <a:ext cx="9603276" cy="4205631"/>
          </a:xfrm>
        </p:spPr>
        <p:txBody>
          <a:bodyPr>
            <a:normAutofit fontScale="92500"/>
          </a:bodyPr>
          <a:lstStyle/>
          <a:p>
            <a:pPr marL="0" indent="0">
              <a:buNone/>
            </a:pPr>
            <a:r>
              <a:rPr lang="en-US" sz="2400" b="1" dirty="0">
                <a:latin typeface="Arial" panose="020B0604020202020204" pitchFamily="34" charset="0"/>
                <a:cs typeface="Arial" panose="020B0604020202020204" pitchFamily="34" charset="0"/>
              </a:rPr>
              <a:t>Bequest Society</a:t>
            </a:r>
          </a:p>
          <a:p>
            <a:r>
              <a:rPr lang="en-US" sz="2400" dirty="0">
                <a:latin typeface="Arial" panose="020B0604020202020204" pitchFamily="34" charset="0"/>
                <a:cs typeface="Arial" panose="020B0604020202020204" pitchFamily="34" charset="0"/>
              </a:rPr>
              <a:t>When you make a commitment for future gifts of $10,000 or more to The Rotary Foundation, you’ll be invited to join the Bequest Society.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Major Donor</a:t>
            </a:r>
          </a:p>
          <a:p>
            <a:r>
              <a:rPr lang="en-US" sz="2400" dirty="0">
                <a:latin typeface="Arial" panose="020B0604020202020204" pitchFamily="34" charset="0"/>
                <a:cs typeface="Arial" panose="020B0604020202020204" pitchFamily="34" charset="0"/>
              </a:rPr>
              <a:t>When your cumulative donations reach $10,000. </a:t>
            </a:r>
          </a:p>
          <a:p>
            <a:r>
              <a:rPr lang="en-US" sz="2400" dirty="0">
                <a:latin typeface="Arial" panose="020B0604020202020204" pitchFamily="34" charset="0"/>
                <a:cs typeface="Arial" panose="020B0604020202020204" pitchFamily="34" charset="0"/>
              </a:rPr>
              <a:t>Level 1: $10,000 to $24,999</a:t>
            </a:r>
          </a:p>
          <a:p>
            <a:r>
              <a:rPr lang="en-US" sz="2400" dirty="0">
                <a:latin typeface="Arial" panose="020B0604020202020204" pitchFamily="34" charset="0"/>
                <a:cs typeface="Arial" panose="020B0604020202020204" pitchFamily="34" charset="0"/>
              </a:rPr>
              <a:t>Level 2: $25,000 to $49,999</a:t>
            </a:r>
          </a:p>
          <a:p>
            <a:r>
              <a:rPr lang="en-US" sz="2400" dirty="0">
                <a:latin typeface="Arial" panose="020B0604020202020204" pitchFamily="34" charset="0"/>
                <a:cs typeface="Arial" panose="020B0604020202020204" pitchFamily="34" charset="0"/>
              </a:rPr>
              <a:t>Level 3: $50,000 to $99,999</a:t>
            </a:r>
          </a:p>
          <a:p>
            <a:r>
              <a:rPr lang="en-US" sz="2400" dirty="0">
                <a:latin typeface="Arial" panose="020B0604020202020204" pitchFamily="34" charset="0"/>
                <a:cs typeface="Arial" panose="020B0604020202020204" pitchFamily="34" charset="0"/>
              </a:rPr>
              <a:t>Level 4: $100,000 to $249,999</a:t>
            </a:r>
          </a:p>
          <a:p>
            <a:endParaRPr lang="en-US" dirty="0"/>
          </a:p>
        </p:txBody>
      </p:sp>
    </p:spTree>
    <p:extLst>
      <p:ext uri="{BB962C8B-B14F-4D97-AF65-F5344CB8AC3E}">
        <p14:creationId xmlns:p14="http://schemas.microsoft.com/office/powerpoint/2010/main" val="876073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2F8548B-D11A-4DB1-977F-EC016427AA3D}"/>
              </a:ext>
            </a:extLst>
          </p:cNvPr>
          <p:cNvSpPr txBox="1">
            <a:spLocks/>
          </p:cNvSpPr>
          <p:nvPr/>
        </p:nvSpPr>
        <p:spPr>
          <a:xfrm>
            <a:off x="1062165" y="1349477"/>
            <a:ext cx="9625781" cy="415904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Arch Klumph Society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When your cumulative donations reach $250,000. Recognition includes an induction ceremony and your picture and biography in the Arch Klumph Society interactive gallery at the Rotary International headquarters in Evanston, Illinois, USA.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Trustees Circle: $250,000 to $499,999</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Chair’s Circle: $500,000 to $999,999</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Foundation Circle: $1,000,000 to $2,499,999</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Platinum Trustees Circle: $2,500,000 to $4,999,999</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Platinum Chair’s Circle: $5,000,000 to $9,999,999</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Platinum Foundation Circle: $10,000,000 and above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Legacy Society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Calibri"/>
                <a:ea typeface="+mn-ea"/>
                <a:cs typeface="Arial" panose="020B0604020202020204" pitchFamily="34" charset="0"/>
              </a:rPr>
              <a:t>When you promise a gift of $1 million or more to the Endowment, you’ll be listed in Rotary’s annual report and invited to exclusive Rotary International and Foundation events.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le 2">
            <a:extLst>
              <a:ext uri="{FF2B5EF4-FFF2-40B4-BE49-F238E27FC236}">
                <a16:creationId xmlns:a16="http://schemas.microsoft.com/office/drawing/2014/main" id="{D286AC3F-9121-4E45-8406-209C766FFF5E}"/>
              </a:ext>
            </a:extLst>
          </p:cNvPr>
          <p:cNvSpPr>
            <a:spLocks noGrp="1"/>
          </p:cNvSpPr>
          <p:nvPr>
            <p:ph type="title"/>
          </p:nvPr>
        </p:nvSpPr>
        <p:spPr>
          <a:xfrm>
            <a:off x="696686" y="127819"/>
            <a:ext cx="11303725" cy="664661"/>
          </a:xfrm>
        </p:spPr>
        <p:txBody>
          <a:bodyPr>
            <a:noAutofit/>
          </a:bodyPr>
          <a:lstStyle/>
          <a:p>
            <a:r>
              <a:rPr lang="en-US" sz="3600" b="1" dirty="0">
                <a:latin typeface="+mn-lt"/>
                <a:ea typeface="Tahoma" panose="020B0604030504040204" pitchFamily="34" charset="0"/>
                <a:cs typeface="Tahoma" panose="020B0604030504040204" pitchFamily="34" charset="0"/>
              </a:rPr>
              <a:t>Substantial Commitment’s to The Rotary  Foundation</a:t>
            </a:r>
          </a:p>
        </p:txBody>
      </p:sp>
    </p:spTree>
    <p:extLst>
      <p:ext uri="{BB962C8B-B14F-4D97-AF65-F5344CB8AC3E}">
        <p14:creationId xmlns:p14="http://schemas.microsoft.com/office/powerpoint/2010/main" val="48420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F9F833-5482-ECBC-1693-06C025AE51C6}"/>
              </a:ext>
            </a:extLst>
          </p:cNvPr>
          <p:cNvSpPr txBox="1"/>
          <p:nvPr/>
        </p:nvSpPr>
        <p:spPr>
          <a:xfrm>
            <a:off x="777797" y="0"/>
            <a:ext cx="10636405" cy="1077218"/>
          </a:xfrm>
          <a:prstGeom prst="rect">
            <a:avLst/>
          </a:prstGeom>
          <a:noFill/>
        </p:spPr>
        <p:txBody>
          <a:bodyPr wrap="square" rtlCol="0">
            <a:spAutoFit/>
          </a:bodyPr>
          <a:lstStyle/>
          <a:p>
            <a:r>
              <a:rPr lang="en-CA" sz="3200" dirty="0">
                <a:solidFill>
                  <a:schemeClr val="bg1"/>
                </a:solidFill>
              </a:rPr>
              <a:t>The Rotary Foundation reached several major milestones in 2024-25 that will expand our reach and increase our impact</a:t>
            </a:r>
          </a:p>
        </p:txBody>
      </p:sp>
      <p:sp>
        <p:nvSpPr>
          <p:cNvPr id="9" name="TextBox 8">
            <a:extLst>
              <a:ext uri="{FF2B5EF4-FFF2-40B4-BE49-F238E27FC236}">
                <a16:creationId xmlns:a16="http://schemas.microsoft.com/office/drawing/2014/main" id="{59AE0106-57DE-BB0C-364A-6CEF48DC040D}"/>
              </a:ext>
            </a:extLst>
          </p:cNvPr>
          <p:cNvSpPr txBox="1"/>
          <p:nvPr/>
        </p:nvSpPr>
        <p:spPr>
          <a:xfrm>
            <a:off x="2779442" y="1576996"/>
            <a:ext cx="8650558" cy="1477328"/>
          </a:xfrm>
          <a:prstGeom prst="rect">
            <a:avLst/>
          </a:prstGeom>
          <a:noFill/>
        </p:spPr>
        <p:txBody>
          <a:bodyPr wrap="square">
            <a:spAutoFit/>
          </a:bodyPr>
          <a:lstStyle/>
          <a:p>
            <a:r>
              <a:rPr lang="en-US" b="1" dirty="0"/>
              <a:t>Together, we raised more than $569 million (unaudited) in gifts and commitments, surpassing our ambitious $500 million goal. Donors strengthened our future by contributing to the Endowment resulting in net assets and commitments of $2.050 billion as of 30 June 2025, exceeding our </a:t>
            </a:r>
            <a:r>
              <a:rPr lang="en-US" b="1" i="1" dirty="0"/>
              <a:t>$2.025 billion by 2025</a:t>
            </a:r>
            <a:r>
              <a:rPr lang="en-US" b="1" dirty="0"/>
              <a:t> campaign goal! </a:t>
            </a:r>
            <a:r>
              <a:rPr lang="en-US" dirty="0"/>
              <a:t>This generosity ensures that we will keep Doing Good in the World for generations to come.</a:t>
            </a:r>
            <a:endParaRPr lang="en-CA" dirty="0"/>
          </a:p>
        </p:txBody>
      </p:sp>
      <p:pic>
        <p:nvPicPr>
          <p:cNvPr id="11" name="Picture 10" descr="A blue and orange circle with white text&#10;&#10;AI-generated content may be incorrect.">
            <a:extLst>
              <a:ext uri="{FF2B5EF4-FFF2-40B4-BE49-F238E27FC236}">
                <a16:creationId xmlns:a16="http://schemas.microsoft.com/office/drawing/2014/main" id="{C2982244-CF73-FAC1-B690-877AD269E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05" y="1659555"/>
            <a:ext cx="2034503" cy="1674659"/>
          </a:xfrm>
          <a:prstGeom prst="rect">
            <a:avLst/>
          </a:prstGeom>
        </p:spPr>
      </p:pic>
      <p:sp>
        <p:nvSpPr>
          <p:cNvPr id="13" name="TextBox 12">
            <a:extLst>
              <a:ext uri="{FF2B5EF4-FFF2-40B4-BE49-F238E27FC236}">
                <a16:creationId xmlns:a16="http://schemas.microsoft.com/office/drawing/2014/main" id="{45710B53-8712-63B7-3967-0EDD85748F36}"/>
              </a:ext>
            </a:extLst>
          </p:cNvPr>
          <p:cNvSpPr txBox="1"/>
          <p:nvPr/>
        </p:nvSpPr>
        <p:spPr>
          <a:xfrm>
            <a:off x="3048929" y="3235624"/>
            <a:ext cx="8280709" cy="2585323"/>
          </a:xfrm>
          <a:prstGeom prst="rect">
            <a:avLst/>
          </a:prstGeom>
          <a:noFill/>
        </p:spPr>
        <p:txBody>
          <a:bodyPr wrap="square">
            <a:spAutoFit/>
          </a:bodyPr>
          <a:lstStyle/>
          <a:p>
            <a:pPr marL="457200" marR="0">
              <a:buFont typeface="Arial" panose="020B0604020202020204" pitchFamily="34" charset="0"/>
              <a:buChar char="•"/>
            </a:pPr>
            <a:r>
              <a:rPr lang="en-US" dirty="0"/>
              <a:t>Thanks to you, we’ve been achieving meaningful change. In 2024-25, The Rotary Foundation was able to: </a:t>
            </a:r>
            <a:r>
              <a:rPr lang="en-US" dirty="0">
                <a:effectLst/>
              </a:rPr>
              <a:t>Award 1,424 global grants, 468 district grants, and 74 disaster response grants</a:t>
            </a:r>
          </a:p>
          <a:p>
            <a:pPr marL="457200" marR="0">
              <a:buFont typeface="Arial" panose="020B0604020202020204" pitchFamily="34" charset="0"/>
              <a:buChar char="•"/>
            </a:pPr>
            <a:r>
              <a:rPr lang="en-US" dirty="0">
                <a:effectLst/>
              </a:rPr>
              <a:t>Renew our agreement with the Gates Foundation, recommitting to the fight to end polio</a:t>
            </a:r>
          </a:p>
          <a:p>
            <a:pPr marL="457200" marR="0">
              <a:buFont typeface="Arial" panose="020B0604020202020204" pitchFamily="34" charset="0"/>
              <a:buChar char="•"/>
            </a:pPr>
            <a:r>
              <a:rPr lang="en-US" dirty="0">
                <a:effectLst/>
              </a:rPr>
              <a:t>Award the Programs of Scale grant to an initiative that works to build peace in Colombia</a:t>
            </a:r>
          </a:p>
          <a:p>
            <a:pPr marL="457200" marR="0">
              <a:buFont typeface="Arial" panose="020B0604020202020204" pitchFamily="34" charset="0"/>
              <a:buChar char="•"/>
            </a:pPr>
            <a:r>
              <a:rPr lang="en-US" dirty="0">
                <a:effectLst/>
              </a:rPr>
              <a:t>Partner with Symbiosis International University to create a Rotary Peace Center in India</a:t>
            </a:r>
          </a:p>
        </p:txBody>
      </p:sp>
    </p:spTree>
    <p:extLst>
      <p:ext uri="{BB962C8B-B14F-4D97-AF65-F5344CB8AC3E}">
        <p14:creationId xmlns:p14="http://schemas.microsoft.com/office/powerpoint/2010/main" val="416446231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AB4F95-1D1F-CB5F-3FE1-C64CAB1A2AB6}"/>
              </a:ext>
            </a:extLst>
          </p:cNvPr>
          <p:cNvSpPr txBox="1"/>
          <p:nvPr/>
        </p:nvSpPr>
        <p:spPr>
          <a:xfrm>
            <a:off x="294640" y="111760"/>
            <a:ext cx="8290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Named Endowed Fund</a:t>
            </a:r>
          </a:p>
        </p:txBody>
      </p:sp>
      <p:pic>
        <p:nvPicPr>
          <p:cNvPr id="3" name="Picture 2">
            <a:extLst>
              <a:ext uri="{FF2B5EF4-FFF2-40B4-BE49-F238E27FC236}">
                <a16:creationId xmlns:a16="http://schemas.microsoft.com/office/drawing/2014/main" id="{E8B60AD2-171A-DA4D-E941-9BB36D12C95C}"/>
              </a:ext>
            </a:extLst>
          </p:cNvPr>
          <p:cNvPicPr/>
          <p:nvPr/>
        </p:nvPicPr>
        <p:blipFill rotWithShape="1">
          <a:blip r:embed="rId3"/>
          <a:srcRect l="16331" t="28822" r="66523" b="44228"/>
          <a:stretch/>
        </p:blipFill>
        <p:spPr bwMode="auto">
          <a:xfrm>
            <a:off x="416560" y="1351265"/>
            <a:ext cx="7020560" cy="4155469"/>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36E1E48-9602-E907-01A9-C34EB91B3EFD}"/>
              </a:ext>
            </a:extLst>
          </p:cNvPr>
          <p:cNvSpPr txBox="1"/>
          <p:nvPr/>
        </p:nvSpPr>
        <p:spPr>
          <a:xfrm>
            <a:off x="7548880" y="1910080"/>
            <a:ext cx="430784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A </a:t>
            </a:r>
            <a:r>
              <a:rPr kumimoji="0" lang="en-US" sz="1800" b="1"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Named Endowed Fund </a:t>
            </a: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of $25,000 established in 1994 has provided spendable earning since then of over $38,000, which is more than the original gift amount.  Additionally, the fair market value has grown to over $36,000.The graph demonstrates how an Endowment Fund contribution continues to give and grow over time.</a:t>
            </a:r>
          </a:p>
        </p:txBody>
      </p:sp>
    </p:spTree>
    <p:extLst>
      <p:ext uri="{BB962C8B-B14F-4D97-AF65-F5344CB8AC3E}">
        <p14:creationId xmlns:p14="http://schemas.microsoft.com/office/powerpoint/2010/main" val="3250329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93750-63AC-7CF0-6836-794AFC55D367}"/>
              </a:ext>
            </a:extLst>
          </p:cNvPr>
          <p:cNvSpPr>
            <a:spLocks noGrp="1"/>
          </p:cNvSpPr>
          <p:nvPr>
            <p:ph type="title"/>
          </p:nvPr>
        </p:nvSpPr>
        <p:spPr>
          <a:xfrm>
            <a:off x="217714" y="178844"/>
            <a:ext cx="11486605" cy="487362"/>
          </a:xfrm>
        </p:spPr>
        <p:txBody>
          <a:bodyPr>
            <a:noAutofit/>
          </a:bodyPr>
          <a:lstStyle/>
          <a:p>
            <a:r>
              <a:rPr lang="en-CA" sz="3600" dirty="0">
                <a:latin typeface="+mn-lt"/>
              </a:rPr>
              <a:t>Consider Including a Bequest to Rotary in your Estate Plans</a:t>
            </a:r>
          </a:p>
        </p:txBody>
      </p:sp>
      <p:pic>
        <p:nvPicPr>
          <p:cNvPr id="5" name="Picture 4" descr="A close-up of a hand holding a crystal ball&#10;&#10;Description automatically generated">
            <a:extLst>
              <a:ext uri="{FF2B5EF4-FFF2-40B4-BE49-F238E27FC236}">
                <a16:creationId xmlns:a16="http://schemas.microsoft.com/office/drawing/2014/main" id="{99E3670F-5290-C8DD-E078-4092DC5D2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20" y="1088352"/>
            <a:ext cx="9250680" cy="4848898"/>
          </a:xfrm>
          <a:prstGeom prst="rect">
            <a:avLst/>
          </a:prstGeom>
        </p:spPr>
      </p:pic>
    </p:spTree>
    <p:extLst>
      <p:ext uri="{BB962C8B-B14F-4D97-AF65-F5344CB8AC3E}">
        <p14:creationId xmlns:p14="http://schemas.microsoft.com/office/powerpoint/2010/main" val="4041588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FDA9B9-EAB4-01EA-1BF9-FE747B71D799}"/>
              </a:ext>
            </a:extLst>
          </p:cNvPr>
          <p:cNvPicPr>
            <a:picLocks noChangeAspect="1"/>
          </p:cNvPicPr>
          <p:nvPr/>
        </p:nvPicPr>
        <p:blipFill>
          <a:blip r:embed="rId2"/>
          <a:stretch>
            <a:fillRect/>
          </a:stretch>
        </p:blipFill>
        <p:spPr>
          <a:xfrm>
            <a:off x="47625" y="1663273"/>
            <a:ext cx="12096750" cy="2371725"/>
          </a:xfrm>
          <a:prstGeom prst="rect">
            <a:avLst/>
          </a:prstGeom>
        </p:spPr>
      </p:pic>
      <p:sp>
        <p:nvSpPr>
          <p:cNvPr id="4" name="Arrow: Down 3">
            <a:extLst>
              <a:ext uri="{FF2B5EF4-FFF2-40B4-BE49-F238E27FC236}">
                <a16:creationId xmlns:a16="http://schemas.microsoft.com/office/drawing/2014/main" id="{34FF71A7-E43D-FFC6-D8E2-D703472B7015}"/>
              </a:ext>
            </a:extLst>
          </p:cNvPr>
          <p:cNvSpPr/>
          <p:nvPr/>
        </p:nvSpPr>
        <p:spPr>
          <a:xfrm rot="10800000">
            <a:off x="9300117" y="2965353"/>
            <a:ext cx="334537" cy="591015"/>
          </a:xfrm>
          <a:prstGeom prst="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AEA64136-3B18-898B-1FA3-CBC24202501D}"/>
              </a:ext>
            </a:extLst>
          </p:cNvPr>
          <p:cNvSpPr txBox="1"/>
          <p:nvPr/>
        </p:nvSpPr>
        <p:spPr>
          <a:xfrm>
            <a:off x="367990" y="245327"/>
            <a:ext cx="8129239" cy="584775"/>
          </a:xfrm>
          <a:prstGeom prst="rect">
            <a:avLst/>
          </a:prstGeom>
          <a:noFill/>
        </p:spPr>
        <p:txBody>
          <a:bodyPr wrap="square" rtlCol="0">
            <a:spAutoFit/>
          </a:bodyPr>
          <a:lstStyle/>
          <a:p>
            <a:r>
              <a:rPr lang="en-CA" sz="3200" dirty="0">
                <a:solidFill>
                  <a:schemeClr val="bg1"/>
                </a:solidFill>
              </a:rPr>
              <a:t>Log into </a:t>
            </a:r>
            <a:r>
              <a:rPr lang="en-CA" sz="3200" dirty="0" err="1">
                <a:solidFill>
                  <a:schemeClr val="bg1"/>
                </a:solidFill>
              </a:rPr>
              <a:t>MyRotary</a:t>
            </a:r>
            <a:endParaRPr lang="en-CA" sz="3200" dirty="0">
              <a:solidFill>
                <a:schemeClr val="bg1"/>
              </a:solidFill>
            </a:endParaRPr>
          </a:p>
        </p:txBody>
      </p:sp>
      <p:sp>
        <p:nvSpPr>
          <p:cNvPr id="6" name="TextBox 5">
            <a:extLst>
              <a:ext uri="{FF2B5EF4-FFF2-40B4-BE49-F238E27FC236}">
                <a16:creationId xmlns:a16="http://schemas.microsoft.com/office/drawing/2014/main" id="{4521CE22-BAA5-22D0-8C83-69BBD78BBF20}"/>
              </a:ext>
            </a:extLst>
          </p:cNvPr>
          <p:cNvSpPr txBox="1"/>
          <p:nvPr/>
        </p:nvSpPr>
        <p:spPr>
          <a:xfrm>
            <a:off x="8497229" y="4293220"/>
            <a:ext cx="2051825" cy="830997"/>
          </a:xfrm>
          <a:prstGeom prst="rect">
            <a:avLst/>
          </a:prstGeom>
          <a:noFill/>
        </p:spPr>
        <p:txBody>
          <a:bodyPr wrap="square" rtlCol="0">
            <a:spAutoFit/>
          </a:bodyPr>
          <a:lstStyle/>
          <a:p>
            <a:pPr algn="ctr"/>
            <a:r>
              <a:rPr lang="en-CA" sz="2400" dirty="0"/>
              <a:t>Click on the Donate Button</a:t>
            </a:r>
          </a:p>
        </p:txBody>
      </p:sp>
    </p:spTree>
    <p:extLst>
      <p:ext uri="{BB962C8B-B14F-4D97-AF65-F5344CB8AC3E}">
        <p14:creationId xmlns:p14="http://schemas.microsoft.com/office/powerpoint/2010/main" val="3535518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37556-C1E0-2315-352F-B377FF893CF4}"/>
              </a:ext>
            </a:extLst>
          </p:cNvPr>
          <p:cNvPicPr>
            <a:picLocks noChangeAspect="1"/>
          </p:cNvPicPr>
          <p:nvPr/>
        </p:nvPicPr>
        <p:blipFill>
          <a:blip r:embed="rId3"/>
          <a:stretch>
            <a:fillRect/>
          </a:stretch>
        </p:blipFill>
        <p:spPr>
          <a:xfrm>
            <a:off x="-3721" y="912338"/>
            <a:ext cx="6040061" cy="5143022"/>
          </a:xfrm>
          <a:prstGeom prst="rect">
            <a:avLst/>
          </a:prstGeom>
        </p:spPr>
      </p:pic>
      <p:pic>
        <p:nvPicPr>
          <p:cNvPr id="5" name="Picture 4">
            <a:extLst>
              <a:ext uri="{FF2B5EF4-FFF2-40B4-BE49-F238E27FC236}">
                <a16:creationId xmlns:a16="http://schemas.microsoft.com/office/drawing/2014/main" id="{8410DD31-F9DA-0C7D-1BA5-D5698B58CFE1}"/>
              </a:ext>
            </a:extLst>
          </p:cNvPr>
          <p:cNvPicPr>
            <a:picLocks noChangeAspect="1"/>
          </p:cNvPicPr>
          <p:nvPr/>
        </p:nvPicPr>
        <p:blipFill>
          <a:blip r:embed="rId4"/>
          <a:stretch>
            <a:fillRect/>
          </a:stretch>
        </p:blipFill>
        <p:spPr>
          <a:xfrm>
            <a:off x="6155662" y="1386358"/>
            <a:ext cx="5916078" cy="4404842"/>
          </a:xfrm>
          <a:prstGeom prst="rect">
            <a:avLst/>
          </a:prstGeom>
        </p:spPr>
      </p:pic>
      <p:sp>
        <p:nvSpPr>
          <p:cNvPr id="6" name="TextBox 5">
            <a:extLst>
              <a:ext uri="{FF2B5EF4-FFF2-40B4-BE49-F238E27FC236}">
                <a16:creationId xmlns:a16="http://schemas.microsoft.com/office/drawing/2014/main" id="{B472E7D6-40A0-5432-CAB8-644B4B346385}"/>
              </a:ext>
            </a:extLst>
          </p:cNvPr>
          <p:cNvSpPr txBox="1"/>
          <p:nvPr/>
        </p:nvSpPr>
        <p:spPr>
          <a:xfrm>
            <a:off x="93100" y="186029"/>
            <a:ext cx="11978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Calibri"/>
                <a:ea typeface="+mn-ea"/>
                <a:cs typeface="+mn-cs"/>
              </a:rPr>
              <a:t>Donate on-line through </a:t>
            </a:r>
            <a:r>
              <a:rPr kumimoji="0" lang="en-CA" sz="3200" b="1" i="0" u="none" strike="noStrike" kern="1200" cap="none" spc="0" normalizeH="0" baseline="0" noProof="0" dirty="0" err="1">
                <a:ln>
                  <a:noFill/>
                </a:ln>
                <a:solidFill>
                  <a:prstClr val="white"/>
                </a:solidFill>
                <a:effectLst/>
                <a:uLnTx/>
                <a:uFillTx/>
                <a:latin typeface="Calibri"/>
                <a:ea typeface="+mn-ea"/>
                <a:cs typeface="+mn-cs"/>
              </a:rPr>
              <a:t>MyRotary</a:t>
            </a:r>
            <a:endParaRPr kumimoji="0" lang="en-CA"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05079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F8CA31-1F44-EEEC-5333-A625FF961967}"/>
              </a:ext>
            </a:extLst>
          </p:cNvPr>
          <p:cNvSpPr txBox="1"/>
          <p:nvPr/>
        </p:nvSpPr>
        <p:spPr>
          <a:xfrm>
            <a:off x="245327" y="178420"/>
            <a:ext cx="7248293" cy="584775"/>
          </a:xfrm>
          <a:prstGeom prst="rect">
            <a:avLst/>
          </a:prstGeom>
          <a:noFill/>
        </p:spPr>
        <p:txBody>
          <a:bodyPr wrap="square" rtlCol="0">
            <a:spAutoFit/>
          </a:bodyPr>
          <a:lstStyle/>
          <a:p>
            <a:r>
              <a:rPr lang="en-CA" sz="3200" dirty="0">
                <a:solidFill>
                  <a:schemeClr val="bg1"/>
                </a:solidFill>
              </a:rPr>
              <a:t>How to Donate on Behalf of Members</a:t>
            </a:r>
          </a:p>
        </p:txBody>
      </p:sp>
      <p:sp>
        <p:nvSpPr>
          <p:cNvPr id="3" name="TextBox 2">
            <a:extLst>
              <a:ext uri="{FF2B5EF4-FFF2-40B4-BE49-F238E27FC236}">
                <a16:creationId xmlns:a16="http://schemas.microsoft.com/office/drawing/2014/main" id="{AB6F892E-0695-093B-00B9-B4A08E7A7268}"/>
              </a:ext>
            </a:extLst>
          </p:cNvPr>
          <p:cNvSpPr txBox="1"/>
          <p:nvPr/>
        </p:nvSpPr>
        <p:spPr>
          <a:xfrm>
            <a:off x="1193180" y="1628078"/>
            <a:ext cx="8162693" cy="1200329"/>
          </a:xfrm>
          <a:prstGeom prst="rect">
            <a:avLst/>
          </a:prstGeom>
          <a:noFill/>
        </p:spPr>
        <p:txBody>
          <a:bodyPr wrap="square" rtlCol="0">
            <a:spAutoFit/>
          </a:bodyPr>
          <a:lstStyle/>
          <a:p>
            <a:r>
              <a:rPr lang="en-CA" sz="2400" dirty="0"/>
              <a:t>If members donate at club meetings or events you can enter their contributions for them ensuring they get the recognition and tax receipts.</a:t>
            </a:r>
          </a:p>
        </p:txBody>
      </p:sp>
    </p:spTree>
    <p:extLst>
      <p:ext uri="{BB962C8B-B14F-4D97-AF65-F5344CB8AC3E}">
        <p14:creationId xmlns:p14="http://schemas.microsoft.com/office/powerpoint/2010/main" val="763058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37556-C1E0-2315-352F-B377FF893CF4}"/>
              </a:ext>
            </a:extLst>
          </p:cNvPr>
          <p:cNvPicPr>
            <a:picLocks noChangeAspect="1"/>
          </p:cNvPicPr>
          <p:nvPr/>
        </p:nvPicPr>
        <p:blipFill>
          <a:blip r:embed="rId3"/>
          <a:stretch>
            <a:fillRect/>
          </a:stretch>
        </p:blipFill>
        <p:spPr>
          <a:xfrm>
            <a:off x="-3721" y="912338"/>
            <a:ext cx="6040061" cy="5143022"/>
          </a:xfrm>
          <a:prstGeom prst="rect">
            <a:avLst/>
          </a:prstGeom>
        </p:spPr>
      </p:pic>
      <p:sp>
        <p:nvSpPr>
          <p:cNvPr id="6" name="TextBox 5">
            <a:extLst>
              <a:ext uri="{FF2B5EF4-FFF2-40B4-BE49-F238E27FC236}">
                <a16:creationId xmlns:a16="http://schemas.microsoft.com/office/drawing/2014/main" id="{B472E7D6-40A0-5432-CAB8-644B4B346385}"/>
              </a:ext>
            </a:extLst>
          </p:cNvPr>
          <p:cNvSpPr txBox="1"/>
          <p:nvPr/>
        </p:nvSpPr>
        <p:spPr>
          <a:xfrm>
            <a:off x="93100" y="186029"/>
            <a:ext cx="11978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Calibri"/>
                <a:ea typeface="+mn-ea"/>
                <a:cs typeface="+mn-cs"/>
              </a:rPr>
              <a:t>Donate on-line through </a:t>
            </a:r>
            <a:r>
              <a:rPr kumimoji="0" lang="en-CA" sz="3200" b="1" i="0" u="none" strike="noStrike" kern="1200" cap="none" spc="0" normalizeH="0" baseline="0" noProof="0" dirty="0" err="1">
                <a:ln>
                  <a:noFill/>
                </a:ln>
                <a:solidFill>
                  <a:prstClr val="white"/>
                </a:solidFill>
                <a:effectLst/>
                <a:uLnTx/>
                <a:uFillTx/>
                <a:latin typeface="Calibri"/>
                <a:ea typeface="+mn-ea"/>
                <a:cs typeface="+mn-cs"/>
              </a:rPr>
              <a:t>MyRotary</a:t>
            </a:r>
            <a:endParaRPr kumimoji="0" lang="en-CA"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A75AB46-A459-B4D7-F438-D020FB2DFDB4}"/>
              </a:ext>
            </a:extLst>
          </p:cNvPr>
          <p:cNvPicPr>
            <a:picLocks noChangeAspect="1"/>
          </p:cNvPicPr>
          <p:nvPr/>
        </p:nvPicPr>
        <p:blipFill>
          <a:blip r:embed="rId4"/>
          <a:stretch>
            <a:fillRect/>
          </a:stretch>
        </p:blipFill>
        <p:spPr>
          <a:xfrm>
            <a:off x="6155662" y="1824232"/>
            <a:ext cx="5592881" cy="2116455"/>
          </a:xfrm>
          <a:prstGeom prst="rect">
            <a:avLst/>
          </a:prstGeom>
        </p:spPr>
      </p:pic>
    </p:spTree>
    <p:extLst>
      <p:ext uri="{BB962C8B-B14F-4D97-AF65-F5344CB8AC3E}">
        <p14:creationId xmlns:p14="http://schemas.microsoft.com/office/powerpoint/2010/main" val="2331565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6A1AF8-D1E7-8643-5A24-C13CEBF12E6A}"/>
              </a:ext>
            </a:extLst>
          </p:cNvPr>
          <p:cNvPicPr>
            <a:picLocks noChangeAspect="1"/>
          </p:cNvPicPr>
          <p:nvPr/>
        </p:nvPicPr>
        <p:blipFill>
          <a:blip r:embed="rId2"/>
          <a:stretch>
            <a:fillRect/>
          </a:stretch>
        </p:blipFill>
        <p:spPr>
          <a:xfrm>
            <a:off x="3601844" y="1071320"/>
            <a:ext cx="6442606" cy="5675168"/>
          </a:xfrm>
          <a:prstGeom prst="rect">
            <a:avLst/>
          </a:prstGeom>
        </p:spPr>
      </p:pic>
    </p:spTree>
    <p:extLst>
      <p:ext uri="{BB962C8B-B14F-4D97-AF65-F5344CB8AC3E}">
        <p14:creationId xmlns:p14="http://schemas.microsoft.com/office/powerpoint/2010/main" val="2063132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CD4B4C8-C7C9-E323-E5BC-AEE5A89356CE}"/>
              </a:ext>
            </a:extLst>
          </p:cNvPr>
          <p:cNvSpPr txBox="1">
            <a:spLocks noChangeArrowheads="1"/>
          </p:cNvSpPr>
          <p:nvPr/>
        </p:nvSpPr>
        <p:spPr bwMode="auto">
          <a:xfrm>
            <a:off x="1280160" y="939800"/>
            <a:ext cx="9875520" cy="5328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Regular and automatic giving to The Rotary Foundation</a:t>
            </a: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endParaRP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You subscribe to Netflix and Prime, why not subscribe to Humanity</a:t>
            </a: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with Rotary Direct?</a:t>
            </a: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endParaRP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Reasons for using TRF’s recurring giving program:</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Donor is connected directly to their giving (Deductions through dues are not always understood.)</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Club convenience! Club leadership work is minimized.</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Signing up once ensures continuous support.</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Signing up is simple. Recurring payments can be through a credit card. Set up online, on the phone, or by mail.</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It’s easier to give smaller amounts in more frequency.</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It’s efficient! It reduces TRF administration and marketing costs.</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Its secure! It’s the safest and most secure way to contribute.</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Making changes is easy! It’s easy to changes right on the RI website.</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Increasing the recurring amount gradually is less of a burden.</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Tracking the history by the giver giving is easy on the RI website.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endParaRPr>
          </a:p>
        </p:txBody>
      </p:sp>
      <p:sp>
        <p:nvSpPr>
          <p:cNvPr id="3" name="TextBox 2">
            <a:extLst>
              <a:ext uri="{FF2B5EF4-FFF2-40B4-BE49-F238E27FC236}">
                <a16:creationId xmlns:a16="http://schemas.microsoft.com/office/drawing/2014/main" id="{CEBCFB95-7537-3C44-4450-1190F1136D28}"/>
              </a:ext>
            </a:extLst>
          </p:cNvPr>
          <p:cNvSpPr txBox="1"/>
          <p:nvPr/>
        </p:nvSpPr>
        <p:spPr>
          <a:xfrm>
            <a:off x="436880" y="121920"/>
            <a:ext cx="70002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Rotary Direct</a:t>
            </a:r>
          </a:p>
        </p:txBody>
      </p:sp>
      <p:pic>
        <p:nvPicPr>
          <p:cNvPr id="4" name="Picture 3">
            <a:extLst>
              <a:ext uri="{FF2B5EF4-FFF2-40B4-BE49-F238E27FC236}">
                <a16:creationId xmlns:a16="http://schemas.microsoft.com/office/drawing/2014/main" id="{77453525-CE1E-BDBE-C1B7-F364170464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1680" y="1007011"/>
            <a:ext cx="3259200" cy="1370676"/>
          </a:xfrm>
          <a:prstGeom prst="rect">
            <a:avLst/>
          </a:prstGeom>
        </p:spPr>
      </p:pic>
    </p:spTree>
    <p:extLst>
      <p:ext uri="{BB962C8B-B14F-4D97-AF65-F5344CB8AC3E}">
        <p14:creationId xmlns:p14="http://schemas.microsoft.com/office/powerpoint/2010/main" val="3060338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F87B0-8BD0-912F-9B9A-97B8387EB26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B6170F-5051-3792-E741-B15B206CA17F}"/>
              </a:ext>
            </a:extLst>
          </p:cNvPr>
          <p:cNvSpPr txBox="1"/>
          <p:nvPr/>
        </p:nvSpPr>
        <p:spPr>
          <a:xfrm>
            <a:off x="501805" y="301083"/>
            <a:ext cx="11480398" cy="646331"/>
          </a:xfrm>
          <a:prstGeom prst="rect">
            <a:avLst/>
          </a:prstGeom>
          <a:noFill/>
        </p:spPr>
        <p:txBody>
          <a:bodyPr wrap="square" rtlCol="0">
            <a:spAutoFit/>
          </a:bodyPr>
          <a:lstStyle/>
          <a:p>
            <a:r>
              <a:rPr lang="en-CA" sz="3600" b="1" dirty="0">
                <a:solidFill>
                  <a:schemeClr val="bg1"/>
                </a:solidFill>
              </a:rPr>
              <a:t>Setup Payments in Rotary Direct – Tax Receipts at year end</a:t>
            </a:r>
          </a:p>
        </p:txBody>
      </p:sp>
      <p:sp>
        <p:nvSpPr>
          <p:cNvPr id="3" name="TextBox 2">
            <a:extLst>
              <a:ext uri="{FF2B5EF4-FFF2-40B4-BE49-F238E27FC236}">
                <a16:creationId xmlns:a16="http://schemas.microsoft.com/office/drawing/2014/main" id="{088E5472-48EB-280A-DD19-C4969E01EBA2}"/>
              </a:ext>
            </a:extLst>
          </p:cNvPr>
          <p:cNvSpPr txBox="1"/>
          <p:nvPr/>
        </p:nvSpPr>
        <p:spPr>
          <a:xfrm>
            <a:off x="1582459" y="1720840"/>
            <a:ext cx="7276533" cy="3785652"/>
          </a:xfrm>
          <a:prstGeom prst="rect">
            <a:avLst/>
          </a:prstGeom>
          <a:noFill/>
        </p:spPr>
        <p:txBody>
          <a:bodyPr wrap="square" rtlCol="0">
            <a:spAutoFit/>
          </a:bodyPr>
          <a:lstStyle/>
          <a:p>
            <a:pPr algn="ctr"/>
            <a:r>
              <a:rPr lang="en-CA" sz="2400" b="1" dirty="0"/>
              <a:t>Every Rotarian Every Year </a:t>
            </a:r>
            <a:r>
              <a:rPr lang="en-CA" sz="2400" dirty="0"/>
              <a:t>- $25 US  </a:t>
            </a:r>
            <a:r>
              <a:rPr lang="en-CA" sz="2400" b="1" dirty="0"/>
              <a:t>$2.80 CA  per month ($16.80 twice a year, minimum Rotary Direct is $10US)</a:t>
            </a:r>
          </a:p>
          <a:p>
            <a:pPr algn="ctr"/>
            <a:endParaRPr lang="en-CA" sz="2400" dirty="0"/>
          </a:p>
          <a:p>
            <a:pPr algn="ctr"/>
            <a:r>
              <a:rPr lang="en-CA" sz="2400" b="1" dirty="0"/>
              <a:t>Sustaining Member </a:t>
            </a:r>
            <a:r>
              <a:rPr lang="en-CA" sz="2400" dirty="0"/>
              <a:t>- $100US </a:t>
            </a:r>
            <a:r>
              <a:rPr lang="en-CA" sz="2400" b="1" dirty="0"/>
              <a:t>$12.50 CA per month</a:t>
            </a:r>
          </a:p>
          <a:p>
            <a:pPr algn="ctr"/>
            <a:endParaRPr lang="en-CA" sz="2400" dirty="0"/>
          </a:p>
          <a:p>
            <a:pPr algn="ctr"/>
            <a:r>
              <a:rPr lang="en-CA" sz="2400" b="1" dirty="0"/>
              <a:t>Paul Harris </a:t>
            </a:r>
            <a:r>
              <a:rPr lang="en-CA" sz="2400" dirty="0"/>
              <a:t>- $1,000US  </a:t>
            </a:r>
            <a:r>
              <a:rPr lang="en-CA" sz="2400" b="1" dirty="0"/>
              <a:t>$112.50CA per month</a:t>
            </a:r>
          </a:p>
          <a:p>
            <a:pPr algn="ctr"/>
            <a:endParaRPr lang="en-CA" sz="2400" dirty="0"/>
          </a:p>
          <a:p>
            <a:pPr algn="ctr"/>
            <a:r>
              <a:rPr lang="en-CA" sz="2400" b="1" dirty="0"/>
              <a:t>Paul Harris Society - $1,000US every year</a:t>
            </a:r>
          </a:p>
          <a:p>
            <a:pPr algn="ctr"/>
            <a:endParaRPr lang="en-CA" sz="2400" dirty="0"/>
          </a:p>
          <a:p>
            <a:pPr algn="ctr"/>
            <a:r>
              <a:rPr lang="en-CA" sz="2400" b="1" dirty="0"/>
              <a:t>Polio Plus Society - $100US every year</a:t>
            </a:r>
          </a:p>
        </p:txBody>
      </p:sp>
    </p:spTree>
    <p:extLst>
      <p:ext uri="{BB962C8B-B14F-4D97-AF65-F5344CB8AC3E}">
        <p14:creationId xmlns:p14="http://schemas.microsoft.com/office/powerpoint/2010/main" val="546499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D1553-E31F-E321-57DF-9A509111EFD8}"/>
              </a:ext>
            </a:extLst>
          </p:cNvPr>
          <p:cNvSpPr txBox="1"/>
          <p:nvPr/>
        </p:nvSpPr>
        <p:spPr>
          <a:xfrm>
            <a:off x="471340" y="160256"/>
            <a:ext cx="83521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Calibri"/>
                <a:ea typeface="+mn-ea"/>
                <a:cs typeface="+mn-cs"/>
              </a:rPr>
              <a:t>How to View Your Donor History</a:t>
            </a:r>
          </a:p>
        </p:txBody>
      </p:sp>
      <p:pic>
        <p:nvPicPr>
          <p:cNvPr id="6" name="Picture 5">
            <a:extLst>
              <a:ext uri="{FF2B5EF4-FFF2-40B4-BE49-F238E27FC236}">
                <a16:creationId xmlns:a16="http://schemas.microsoft.com/office/drawing/2014/main" id="{E6BD8704-DC35-4C24-8FAB-5DD728B9D2FC}"/>
              </a:ext>
            </a:extLst>
          </p:cNvPr>
          <p:cNvPicPr>
            <a:picLocks noChangeAspect="1"/>
          </p:cNvPicPr>
          <p:nvPr/>
        </p:nvPicPr>
        <p:blipFill>
          <a:blip r:embed="rId3"/>
          <a:stretch>
            <a:fillRect/>
          </a:stretch>
        </p:blipFill>
        <p:spPr>
          <a:xfrm>
            <a:off x="75412" y="1351316"/>
            <a:ext cx="11126771" cy="2077684"/>
          </a:xfrm>
          <a:prstGeom prst="rect">
            <a:avLst/>
          </a:prstGeom>
        </p:spPr>
      </p:pic>
      <p:sp>
        <p:nvSpPr>
          <p:cNvPr id="2" name="Arrow: Down 1">
            <a:extLst>
              <a:ext uri="{FF2B5EF4-FFF2-40B4-BE49-F238E27FC236}">
                <a16:creationId xmlns:a16="http://schemas.microsoft.com/office/drawing/2014/main" id="{82E4144D-CAD2-DEF8-ECBB-CB9F0DA4081A}"/>
              </a:ext>
            </a:extLst>
          </p:cNvPr>
          <p:cNvSpPr/>
          <p:nvPr/>
        </p:nvSpPr>
        <p:spPr>
          <a:xfrm>
            <a:off x="10199802" y="989813"/>
            <a:ext cx="254524" cy="3770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Arrow: Right 4">
            <a:extLst>
              <a:ext uri="{FF2B5EF4-FFF2-40B4-BE49-F238E27FC236}">
                <a16:creationId xmlns:a16="http://schemas.microsoft.com/office/drawing/2014/main" id="{9BDA4768-327C-C583-2B23-49682B5FBF2F}"/>
              </a:ext>
            </a:extLst>
          </p:cNvPr>
          <p:cNvSpPr/>
          <p:nvPr/>
        </p:nvSpPr>
        <p:spPr>
          <a:xfrm rot="10800000">
            <a:off x="10762263" y="2155903"/>
            <a:ext cx="452487" cy="2342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2AACCC2-A2F2-0952-E245-F20E6F35D9F2}"/>
              </a:ext>
            </a:extLst>
          </p:cNvPr>
          <p:cNvPicPr>
            <a:picLocks noChangeAspect="1"/>
          </p:cNvPicPr>
          <p:nvPr/>
        </p:nvPicPr>
        <p:blipFill rotWithShape="1">
          <a:blip r:embed="rId4"/>
          <a:srcRect t="59134" b="-2"/>
          <a:stretch/>
        </p:blipFill>
        <p:spPr>
          <a:xfrm>
            <a:off x="631595" y="3586475"/>
            <a:ext cx="8930326" cy="1776952"/>
          </a:xfrm>
          <a:prstGeom prst="rect">
            <a:avLst/>
          </a:prstGeom>
        </p:spPr>
      </p:pic>
      <p:sp>
        <p:nvSpPr>
          <p:cNvPr id="8" name="Arrow: Right 7">
            <a:extLst>
              <a:ext uri="{FF2B5EF4-FFF2-40B4-BE49-F238E27FC236}">
                <a16:creationId xmlns:a16="http://schemas.microsoft.com/office/drawing/2014/main" id="{DDC46AE4-1B51-7104-AB8A-38B1571E5203}"/>
              </a:ext>
            </a:extLst>
          </p:cNvPr>
          <p:cNvSpPr/>
          <p:nvPr/>
        </p:nvSpPr>
        <p:spPr>
          <a:xfrm>
            <a:off x="306866" y="4392891"/>
            <a:ext cx="649458" cy="2960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41D8F079-5445-20B1-5286-A27FF980A490}"/>
              </a:ext>
            </a:extLst>
          </p:cNvPr>
          <p:cNvPicPr>
            <a:picLocks noChangeAspect="1"/>
          </p:cNvPicPr>
          <p:nvPr/>
        </p:nvPicPr>
        <p:blipFill>
          <a:blip r:embed="rId5"/>
          <a:stretch>
            <a:fillRect/>
          </a:stretch>
        </p:blipFill>
        <p:spPr>
          <a:xfrm>
            <a:off x="5638797" y="4918441"/>
            <a:ext cx="5781675" cy="1647825"/>
          </a:xfrm>
          <a:prstGeom prst="rect">
            <a:avLst/>
          </a:prstGeom>
        </p:spPr>
      </p:pic>
      <p:sp>
        <p:nvSpPr>
          <p:cNvPr id="11" name="Arrow: Right 10">
            <a:extLst>
              <a:ext uri="{FF2B5EF4-FFF2-40B4-BE49-F238E27FC236}">
                <a16:creationId xmlns:a16="http://schemas.microsoft.com/office/drawing/2014/main" id="{E38AAD8F-3812-71AF-E54D-B37CF32FFD5E}"/>
              </a:ext>
            </a:extLst>
          </p:cNvPr>
          <p:cNvSpPr/>
          <p:nvPr/>
        </p:nvSpPr>
        <p:spPr>
          <a:xfrm>
            <a:off x="5231876" y="5506684"/>
            <a:ext cx="612742" cy="2168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6C7E61B-3CCF-B9D8-216C-5DD7521C0D14}"/>
              </a:ext>
            </a:extLst>
          </p:cNvPr>
          <p:cNvSpPr txBox="1"/>
          <p:nvPr/>
        </p:nvSpPr>
        <p:spPr>
          <a:xfrm flipH="1">
            <a:off x="10454326" y="950419"/>
            <a:ext cx="158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3" name="TextBox 12">
            <a:extLst>
              <a:ext uri="{FF2B5EF4-FFF2-40B4-BE49-F238E27FC236}">
                <a16:creationId xmlns:a16="http://schemas.microsoft.com/office/drawing/2014/main" id="{E8DBECD1-CCC2-BAD0-E0E9-A01696210411}"/>
              </a:ext>
            </a:extLst>
          </p:cNvPr>
          <p:cNvSpPr txBox="1"/>
          <p:nvPr/>
        </p:nvSpPr>
        <p:spPr>
          <a:xfrm>
            <a:off x="11273522" y="2088364"/>
            <a:ext cx="2687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4" name="TextBox 13">
            <a:extLst>
              <a:ext uri="{FF2B5EF4-FFF2-40B4-BE49-F238E27FC236}">
                <a16:creationId xmlns:a16="http://schemas.microsoft.com/office/drawing/2014/main" id="{C4EB11D1-6200-138B-468E-4A6B481FAFD7}"/>
              </a:ext>
            </a:extLst>
          </p:cNvPr>
          <p:cNvSpPr txBox="1"/>
          <p:nvPr/>
        </p:nvSpPr>
        <p:spPr>
          <a:xfrm>
            <a:off x="306866" y="4171607"/>
            <a:ext cx="324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15" name="TextBox 14">
            <a:extLst>
              <a:ext uri="{FF2B5EF4-FFF2-40B4-BE49-F238E27FC236}">
                <a16:creationId xmlns:a16="http://schemas.microsoft.com/office/drawing/2014/main" id="{226EBB12-0286-F9F3-FA00-61CDDF452C51}"/>
              </a:ext>
            </a:extLst>
          </p:cNvPr>
          <p:cNvSpPr txBox="1"/>
          <p:nvPr/>
        </p:nvSpPr>
        <p:spPr>
          <a:xfrm>
            <a:off x="4873657" y="5410848"/>
            <a:ext cx="358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4</a:t>
            </a:r>
          </a:p>
        </p:txBody>
      </p:sp>
    </p:spTree>
    <p:extLst>
      <p:ext uri="{BB962C8B-B14F-4D97-AF65-F5344CB8AC3E}">
        <p14:creationId xmlns:p14="http://schemas.microsoft.com/office/powerpoint/2010/main" val="236404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6B48740-2628-A4CE-4B23-A0FA3348459F}"/>
              </a:ext>
            </a:extLst>
          </p:cNvPr>
          <p:cNvGraphicFramePr>
            <a:graphicFrameLocks/>
          </p:cNvGraphicFramePr>
          <p:nvPr>
            <p:extLst>
              <p:ext uri="{D42A27DB-BD31-4B8C-83A1-F6EECF244321}">
                <p14:modId xmlns:p14="http://schemas.microsoft.com/office/powerpoint/2010/main" val="2028192799"/>
              </p:ext>
            </p:extLst>
          </p:nvPr>
        </p:nvGraphicFramePr>
        <p:xfrm>
          <a:off x="354279" y="1523010"/>
          <a:ext cx="2970811" cy="2015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EE997491-968C-3F00-465E-E7FD64777104}"/>
              </a:ext>
            </a:extLst>
          </p:cNvPr>
          <p:cNvGraphicFramePr>
            <a:graphicFrameLocks/>
          </p:cNvGraphicFramePr>
          <p:nvPr>
            <p:extLst>
              <p:ext uri="{D42A27DB-BD31-4B8C-83A1-F6EECF244321}">
                <p14:modId xmlns:p14="http://schemas.microsoft.com/office/powerpoint/2010/main" val="120045143"/>
              </p:ext>
            </p:extLst>
          </p:nvPr>
        </p:nvGraphicFramePr>
        <p:xfrm>
          <a:off x="4242458" y="1502229"/>
          <a:ext cx="2970811" cy="20366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3C819BE4-108C-B15B-F703-B9D5ED33C361}"/>
              </a:ext>
            </a:extLst>
          </p:cNvPr>
          <p:cNvGraphicFramePr>
            <a:graphicFrameLocks/>
          </p:cNvGraphicFramePr>
          <p:nvPr>
            <p:extLst>
              <p:ext uri="{D42A27DB-BD31-4B8C-83A1-F6EECF244321}">
                <p14:modId xmlns:p14="http://schemas.microsoft.com/office/powerpoint/2010/main" val="3400170404"/>
              </p:ext>
            </p:extLst>
          </p:nvPr>
        </p:nvGraphicFramePr>
        <p:xfrm>
          <a:off x="7825836" y="1561603"/>
          <a:ext cx="2553197" cy="197724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D10EE148-2650-7E58-0100-1D44B3C00FF0}"/>
              </a:ext>
            </a:extLst>
          </p:cNvPr>
          <p:cNvSpPr txBox="1"/>
          <p:nvPr/>
        </p:nvSpPr>
        <p:spPr>
          <a:xfrm>
            <a:off x="795647" y="3603563"/>
            <a:ext cx="2030680" cy="369332"/>
          </a:xfrm>
          <a:prstGeom prst="rect">
            <a:avLst/>
          </a:prstGeom>
          <a:noFill/>
        </p:spPr>
        <p:txBody>
          <a:bodyPr wrap="square" rtlCol="0">
            <a:spAutoFit/>
          </a:bodyPr>
          <a:lstStyle/>
          <a:p>
            <a:r>
              <a:rPr lang="en-CA" dirty="0"/>
              <a:t>47% Drop</a:t>
            </a:r>
          </a:p>
        </p:txBody>
      </p:sp>
      <p:sp>
        <p:nvSpPr>
          <p:cNvPr id="8" name="TextBox 7">
            <a:extLst>
              <a:ext uri="{FF2B5EF4-FFF2-40B4-BE49-F238E27FC236}">
                <a16:creationId xmlns:a16="http://schemas.microsoft.com/office/drawing/2014/main" id="{A8E141E0-F09F-73C7-9F48-773D4657CD29}"/>
              </a:ext>
            </a:extLst>
          </p:cNvPr>
          <p:cNvSpPr txBox="1"/>
          <p:nvPr/>
        </p:nvSpPr>
        <p:spPr>
          <a:xfrm>
            <a:off x="4797632" y="3569711"/>
            <a:ext cx="1876302" cy="369332"/>
          </a:xfrm>
          <a:prstGeom prst="rect">
            <a:avLst/>
          </a:prstGeom>
          <a:noFill/>
        </p:spPr>
        <p:txBody>
          <a:bodyPr wrap="square" rtlCol="0">
            <a:spAutoFit/>
          </a:bodyPr>
          <a:lstStyle/>
          <a:p>
            <a:r>
              <a:rPr lang="en-CA" dirty="0"/>
              <a:t>37% Drop</a:t>
            </a:r>
          </a:p>
        </p:txBody>
      </p:sp>
      <p:sp>
        <p:nvSpPr>
          <p:cNvPr id="9" name="TextBox 8">
            <a:extLst>
              <a:ext uri="{FF2B5EF4-FFF2-40B4-BE49-F238E27FC236}">
                <a16:creationId xmlns:a16="http://schemas.microsoft.com/office/drawing/2014/main" id="{10635D83-306F-BD76-0CA2-4BD7DE8E8523}"/>
              </a:ext>
            </a:extLst>
          </p:cNvPr>
          <p:cNvSpPr txBox="1"/>
          <p:nvPr/>
        </p:nvSpPr>
        <p:spPr>
          <a:xfrm>
            <a:off x="8241475" y="3580093"/>
            <a:ext cx="1876302" cy="369332"/>
          </a:xfrm>
          <a:prstGeom prst="rect">
            <a:avLst/>
          </a:prstGeom>
          <a:noFill/>
        </p:spPr>
        <p:txBody>
          <a:bodyPr wrap="square" rtlCol="0">
            <a:spAutoFit/>
          </a:bodyPr>
          <a:lstStyle/>
          <a:p>
            <a:r>
              <a:rPr lang="en-CA" dirty="0"/>
              <a:t>29% Drop</a:t>
            </a:r>
          </a:p>
        </p:txBody>
      </p:sp>
      <p:grpSp>
        <p:nvGrpSpPr>
          <p:cNvPr id="11" name="Group 10">
            <a:extLst>
              <a:ext uri="{FF2B5EF4-FFF2-40B4-BE49-F238E27FC236}">
                <a16:creationId xmlns:a16="http://schemas.microsoft.com/office/drawing/2014/main" id="{46593423-7FB2-D67F-9B87-FF92AC9E7ABB}"/>
              </a:ext>
            </a:extLst>
          </p:cNvPr>
          <p:cNvGrpSpPr/>
          <p:nvPr/>
        </p:nvGrpSpPr>
        <p:grpSpPr>
          <a:xfrm>
            <a:off x="6998526" y="4266213"/>
            <a:ext cx="4015835" cy="2405950"/>
            <a:chOff x="5086599" y="4278088"/>
            <a:chExt cx="4015835" cy="2405950"/>
          </a:xfrm>
        </p:grpSpPr>
        <p:graphicFrame>
          <p:nvGraphicFramePr>
            <p:cNvPr id="6" name="Chart 5">
              <a:extLst>
                <a:ext uri="{FF2B5EF4-FFF2-40B4-BE49-F238E27FC236}">
                  <a16:creationId xmlns:a16="http://schemas.microsoft.com/office/drawing/2014/main" id="{2EF2B49F-5C18-119C-51D3-BAC6BAED712D}"/>
                </a:ext>
              </a:extLst>
            </p:cNvPr>
            <p:cNvGraphicFramePr>
              <a:graphicFrameLocks/>
            </p:cNvGraphicFramePr>
            <p:nvPr>
              <p:extLst>
                <p:ext uri="{D42A27DB-BD31-4B8C-83A1-F6EECF244321}">
                  <p14:modId xmlns:p14="http://schemas.microsoft.com/office/powerpoint/2010/main" val="2138663654"/>
                </p:ext>
              </p:extLst>
            </p:nvPr>
          </p:nvGraphicFramePr>
          <p:xfrm>
            <a:off x="5086599" y="4278088"/>
            <a:ext cx="4015835" cy="2036618"/>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6DA7B2F9-9B29-060B-A779-24CAC53DC624}"/>
                </a:ext>
              </a:extLst>
            </p:cNvPr>
            <p:cNvSpPr txBox="1"/>
            <p:nvPr/>
          </p:nvSpPr>
          <p:spPr>
            <a:xfrm>
              <a:off x="6229598" y="6314706"/>
              <a:ext cx="1729836" cy="369332"/>
            </a:xfrm>
            <a:prstGeom prst="rect">
              <a:avLst/>
            </a:prstGeom>
            <a:noFill/>
          </p:spPr>
          <p:txBody>
            <a:bodyPr wrap="square" rtlCol="0">
              <a:spAutoFit/>
            </a:bodyPr>
            <a:lstStyle/>
            <a:p>
              <a:r>
                <a:rPr lang="en-CA" dirty="0"/>
                <a:t>6% Drop</a:t>
              </a:r>
            </a:p>
          </p:txBody>
        </p:sp>
      </p:grpSp>
      <p:graphicFrame>
        <p:nvGraphicFramePr>
          <p:cNvPr id="12" name="Chart 11">
            <a:extLst>
              <a:ext uri="{FF2B5EF4-FFF2-40B4-BE49-F238E27FC236}">
                <a16:creationId xmlns:a16="http://schemas.microsoft.com/office/drawing/2014/main" id="{453ED681-503B-8F32-4867-94A8619B5A76}"/>
              </a:ext>
            </a:extLst>
          </p:cNvPr>
          <p:cNvGraphicFramePr>
            <a:graphicFrameLocks/>
          </p:cNvGraphicFramePr>
          <p:nvPr>
            <p:extLst>
              <p:ext uri="{D42A27DB-BD31-4B8C-83A1-F6EECF244321}">
                <p14:modId xmlns:p14="http://schemas.microsoft.com/office/powerpoint/2010/main" val="3541523422"/>
              </p:ext>
            </p:extLst>
          </p:nvPr>
        </p:nvGraphicFramePr>
        <p:xfrm>
          <a:off x="3038601" y="4316680"/>
          <a:ext cx="3388426" cy="2036619"/>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2D4B585D-712B-00C4-0FEC-9FE7C7687489}"/>
              </a:ext>
            </a:extLst>
          </p:cNvPr>
          <p:cNvSpPr txBox="1"/>
          <p:nvPr/>
        </p:nvSpPr>
        <p:spPr>
          <a:xfrm>
            <a:off x="4061361" y="6353299"/>
            <a:ext cx="1436914" cy="369332"/>
          </a:xfrm>
          <a:prstGeom prst="rect">
            <a:avLst/>
          </a:prstGeom>
          <a:noFill/>
        </p:spPr>
        <p:txBody>
          <a:bodyPr wrap="square" rtlCol="0">
            <a:spAutoFit/>
          </a:bodyPr>
          <a:lstStyle/>
          <a:p>
            <a:r>
              <a:rPr lang="en-CA" dirty="0"/>
              <a:t>28% Drop</a:t>
            </a:r>
          </a:p>
        </p:txBody>
      </p:sp>
      <p:sp>
        <p:nvSpPr>
          <p:cNvPr id="14" name="TextBox 13">
            <a:extLst>
              <a:ext uri="{FF2B5EF4-FFF2-40B4-BE49-F238E27FC236}">
                <a16:creationId xmlns:a16="http://schemas.microsoft.com/office/drawing/2014/main" id="{515130F5-4518-05EA-0BE9-D6C0576AA920}"/>
              </a:ext>
            </a:extLst>
          </p:cNvPr>
          <p:cNvSpPr txBox="1"/>
          <p:nvPr/>
        </p:nvSpPr>
        <p:spPr>
          <a:xfrm>
            <a:off x="635827" y="237185"/>
            <a:ext cx="9481950" cy="646331"/>
          </a:xfrm>
          <a:prstGeom prst="rect">
            <a:avLst/>
          </a:prstGeom>
          <a:noFill/>
        </p:spPr>
        <p:txBody>
          <a:bodyPr wrap="square" rtlCol="0">
            <a:spAutoFit/>
          </a:bodyPr>
          <a:lstStyle/>
          <a:p>
            <a:r>
              <a:rPr lang="en-CA" sz="3600" b="1" dirty="0">
                <a:solidFill>
                  <a:schemeClr val="bg1"/>
                </a:solidFill>
              </a:rPr>
              <a:t>Foundation Participation Trends District 5040</a:t>
            </a:r>
          </a:p>
        </p:txBody>
      </p:sp>
    </p:spTree>
    <p:extLst>
      <p:ext uri="{BB962C8B-B14F-4D97-AF65-F5344CB8AC3E}">
        <p14:creationId xmlns:p14="http://schemas.microsoft.com/office/powerpoint/2010/main" val="37778607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71BE7-D100-EA15-9BD9-52FE6F313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551" y="1159495"/>
            <a:ext cx="4872611" cy="5481687"/>
          </a:xfrm>
          <a:prstGeom prst="rect">
            <a:avLst/>
          </a:prstGeom>
        </p:spPr>
      </p:pic>
    </p:spTree>
    <p:extLst>
      <p:ext uri="{BB962C8B-B14F-4D97-AF65-F5344CB8AC3E}">
        <p14:creationId xmlns:p14="http://schemas.microsoft.com/office/powerpoint/2010/main" val="639211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5F5AE-F1C9-6197-823A-F6DFE75D2C43}"/>
              </a:ext>
            </a:extLst>
          </p:cNvPr>
          <p:cNvPicPr>
            <a:picLocks noChangeAspect="1"/>
          </p:cNvPicPr>
          <p:nvPr/>
        </p:nvPicPr>
        <p:blipFill>
          <a:blip r:embed="rId2"/>
          <a:stretch>
            <a:fillRect/>
          </a:stretch>
        </p:blipFill>
        <p:spPr>
          <a:xfrm>
            <a:off x="3553674" y="936703"/>
            <a:ext cx="7470699" cy="5519272"/>
          </a:xfrm>
          <a:prstGeom prst="rect">
            <a:avLst/>
          </a:prstGeom>
        </p:spPr>
      </p:pic>
      <p:sp>
        <p:nvSpPr>
          <p:cNvPr id="4" name="Arrow: Right 3">
            <a:extLst>
              <a:ext uri="{FF2B5EF4-FFF2-40B4-BE49-F238E27FC236}">
                <a16:creationId xmlns:a16="http://schemas.microsoft.com/office/drawing/2014/main" id="{C165CFE0-2495-AB43-7C0A-1E0456492B07}"/>
              </a:ext>
            </a:extLst>
          </p:cNvPr>
          <p:cNvSpPr/>
          <p:nvPr/>
        </p:nvSpPr>
        <p:spPr>
          <a:xfrm rot="10800000">
            <a:off x="8887522" y="4906536"/>
            <a:ext cx="591015" cy="245325"/>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Arrow: Right 4">
            <a:extLst>
              <a:ext uri="{FF2B5EF4-FFF2-40B4-BE49-F238E27FC236}">
                <a16:creationId xmlns:a16="http://schemas.microsoft.com/office/drawing/2014/main" id="{6AA68E8A-E212-C739-369B-D1CE56ADF8BB}"/>
              </a:ext>
            </a:extLst>
          </p:cNvPr>
          <p:cNvSpPr/>
          <p:nvPr/>
        </p:nvSpPr>
        <p:spPr>
          <a:xfrm rot="10800000">
            <a:off x="8887522" y="5642517"/>
            <a:ext cx="591015" cy="245325"/>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B39323A2-DC11-E6C9-9AD2-9663D74B5D93}"/>
              </a:ext>
            </a:extLst>
          </p:cNvPr>
          <p:cNvSpPr txBox="1"/>
          <p:nvPr/>
        </p:nvSpPr>
        <p:spPr>
          <a:xfrm>
            <a:off x="332509" y="154379"/>
            <a:ext cx="11400312" cy="584775"/>
          </a:xfrm>
          <a:prstGeom prst="rect">
            <a:avLst/>
          </a:prstGeom>
          <a:noFill/>
        </p:spPr>
        <p:txBody>
          <a:bodyPr wrap="square" rtlCol="0">
            <a:spAutoFit/>
          </a:bodyPr>
          <a:lstStyle/>
          <a:p>
            <a:r>
              <a:rPr lang="en-CA" sz="3200" b="1" dirty="0">
                <a:solidFill>
                  <a:schemeClr val="bg1"/>
                </a:solidFill>
              </a:rPr>
              <a:t>As Foundation Chair or President you can access these reports</a:t>
            </a:r>
          </a:p>
        </p:txBody>
      </p:sp>
      <p:sp>
        <p:nvSpPr>
          <p:cNvPr id="7" name="Arrow: Right 6">
            <a:extLst>
              <a:ext uri="{FF2B5EF4-FFF2-40B4-BE49-F238E27FC236}">
                <a16:creationId xmlns:a16="http://schemas.microsoft.com/office/drawing/2014/main" id="{CC40D664-F4E6-5099-169C-DB898CD91BA0}"/>
              </a:ext>
            </a:extLst>
          </p:cNvPr>
          <p:cNvSpPr/>
          <p:nvPr/>
        </p:nvSpPr>
        <p:spPr>
          <a:xfrm rot="13033393">
            <a:off x="9725891" y="3123210"/>
            <a:ext cx="676893" cy="305790"/>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66676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704C7-BC84-16FC-4D64-4E40C27B9113}"/>
              </a:ext>
            </a:extLst>
          </p:cNvPr>
          <p:cNvPicPr>
            <a:picLocks noChangeAspect="1"/>
          </p:cNvPicPr>
          <p:nvPr/>
        </p:nvPicPr>
        <p:blipFill>
          <a:blip r:embed="rId2"/>
          <a:stretch>
            <a:fillRect/>
          </a:stretch>
        </p:blipFill>
        <p:spPr>
          <a:xfrm>
            <a:off x="2192276" y="985652"/>
            <a:ext cx="9226604" cy="5638965"/>
          </a:xfrm>
          <a:prstGeom prst="rect">
            <a:avLst/>
          </a:prstGeom>
        </p:spPr>
      </p:pic>
      <p:sp>
        <p:nvSpPr>
          <p:cNvPr id="3" name="TextBox 2">
            <a:extLst>
              <a:ext uri="{FF2B5EF4-FFF2-40B4-BE49-F238E27FC236}">
                <a16:creationId xmlns:a16="http://schemas.microsoft.com/office/drawing/2014/main" id="{C572BAEE-6B29-0B2C-E453-34ED187EBA47}"/>
              </a:ext>
            </a:extLst>
          </p:cNvPr>
          <p:cNvSpPr txBox="1"/>
          <p:nvPr/>
        </p:nvSpPr>
        <p:spPr>
          <a:xfrm>
            <a:off x="225631" y="201881"/>
            <a:ext cx="10010899" cy="584775"/>
          </a:xfrm>
          <a:prstGeom prst="rect">
            <a:avLst/>
          </a:prstGeom>
          <a:noFill/>
        </p:spPr>
        <p:txBody>
          <a:bodyPr wrap="square" rtlCol="0">
            <a:spAutoFit/>
          </a:bodyPr>
          <a:lstStyle/>
          <a:p>
            <a:r>
              <a:rPr lang="en-CA" sz="3200" b="1" dirty="0">
                <a:solidFill>
                  <a:schemeClr val="bg1"/>
                </a:solidFill>
              </a:rPr>
              <a:t>This report shows member participation</a:t>
            </a:r>
          </a:p>
        </p:txBody>
      </p:sp>
      <p:sp>
        <p:nvSpPr>
          <p:cNvPr id="5" name="Rectangle 4">
            <a:extLst>
              <a:ext uri="{FF2B5EF4-FFF2-40B4-BE49-F238E27FC236}">
                <a16:creationId xmlns:a16="http://schemas.microsoft.com/office/drawing/2014/main" id="{FFC5073F-CD91-1411-847D-73F62E319486}"/>
              </a:ext>
            </a:extLst>
          </p:cNvPr>
          <p:cNvSpPr/>
          <p:nvPr/>
        </p:nvSpPr>
        <p:spPr>
          <a:xfrm>
            <a:off x="2339439" y="3586348"/>
            <a:ext cx="1971304" cy="260069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3565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AA166-764B-4005-5A7C-F30757C43C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4A8BB2-D1A3-2DBC-B24F-31003688FDCF}"/>
              </a:ext>
            </a:extLst>
          </p:cNvPr>
          <p:cNvPicPr>
            <a:picLocks noChangeAspect="1"/>
          </p:cNvPicPr>
          <p:nvPr/>
        </p:nvPicPr>
        <p:blipFill>
          <a:blip r:embed="rId2"/>
          <a:stretch>
            <a:fillRect/>
          </a:stretch>
        </p:blipFill>
        <p:spPr>
          <a:xfrm>
            <a:off x="2265180" y="1021278"/>
            <a:ext cx="7661640" cy="5836722"/>
          </a:xfrm>
          <a:prstGeom prst="rect">
            <a:avLst/>
          </a:prstGeom>
        </p:spPr>
      </p:pic>
      <p:sp>
        <p:nvSpPr>
          <p:cNvPr id="3" name="TextBox 2">
            <a:extLst>
              <a:ext uri="{FF2B5EF4-FFF2-40B4-BE49-F238E27FC236}">
                <a16:creationId xmlns:a16="http://schemas.microsoft.com/office/drawing/2014/main" id="{78097965-0EF9-31A2-D31C-F9FDFDD7DA3C}"/>
              </a:ext>
            </a:extLst>
          </p:cNvPr>
          <p:cNvSpPr txBox="1"/>
          <p:nvPr/>
        </p:nvSpPr>
        <p:spPr>
          <a:xfrm>
            <a:off x="249381" y="213756"/>
            <a:ext cx="9951523" cy="584775"/>
          </a:xfrm>
          <a:prstGeom prst="rect">
            <a:avLst/>
          </a:prstGeom>
          <a:noFill/>
        </p:spPr>
        <p:txBody>
          <a:bodyPr wrap="square" rtlCol="0">
            <a:spAutoFit/>
          </a:bodyPr>
          <a:lstStyle/>
          <a:p>
            <a:r>
              <a:rPr lang="en-CA" sz="3200" b="1" dirty="0">
                <a:solidFill>
                  <a:schemeClr val="bg1"/>
                </a:solidFill>
              </a:rPr>
              <a:t>This report shows your club’s donations over 5 years</a:t>
            </a:r>
          </a:p>
        </p:txBody>
      </p:sp>
    </p:spTree>
    <p:extLst>
      <p:ext uri="{BB962C8B-B14F-4D97-AF65-F5344CB8AC3E}">
        <p14:creationId xmlns:p14="http://schemas.microsoft.com/office/powerpoint/2010/main" val="223304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D2A32-A357-C9BB-62F3-45000B870A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F37E7E-C25D-3B14-A9C5-C781BF5A568B}"/>
              </a:ext>
            </a:extLst>
          </p:cNvPr>
          <p:cNvSpPr txBox="1"/>
          <p:nvPr/>
        </p:nvSpPr>
        <p:spPr>
          <a:xfrm>
            <a:off x="836341" y="379141"/>
            <a:ext cx="5876693" cy="646331"/>
          </a:xfrm>
          <a:prstGeom prst="rect">
            <a:avLst/>
          </a:prstGeom>
          <a:noFill/>
        </p:spPr>
        <p:txBody>
          <a:bodyPr wrap="square" rtlCol="0">
            <a:spAutoFit/>
          </a:bodyPr>
          <a:lstStyle/>
          <a:p>
            <a:pPr lvl="1"/>
            <a:r>
              <a:rPr lang="en-CA" sz="3600" b="1">
                <a:solidFill>
                  <a:schemeClr val="bg1"/>
                </a:solidFill>
              </a:rPr>
              <a:t>District website</a:t>
            </a:r>
            <a:endParaRPr lang="en-CA" sz="3600" b="1" dirty="0">
              <a:solidFill>
                <a:schemeClr val="bg1"/>
              </a:solidFill>
            </a:endParaRPr>
          </a:p>
        </p:txBody>
      </p:sp>
      <p:pic>
        <p:nvPicPr>
          <p:cNvPr id="4" name="Picture 3" descr="A blue and green map of the world&#10;&#10;AI-generated content may be incorrect.">
            <a:extLst>
              <a:ext uri="{FF2B5EF4-FFF2-40B4-BE49-F238E27FC236}">
                <a16:creationId xmlns:a16="http://schemas.microsoft.com/office/drawing/2014/main" id="{F683E27D-5E26-446C-8F58-5A43FF62F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887" y="4458952"/>
            <a:ext cx="1798802" cy="1375466"/>
          </a:xfrm>
          <a:prstGeom prst="rect">
            <a:avLst/>
          </a:prstGeom>
        </p:spPr>
      </p:pic>
      <p:pic>
        <p:nvPicPr>
          <p:cNvPr id="6" name="Picture 5" descr="A guide to district grants&#10;&#10;AI-generated content may be incorrect.">
            <a:extLst>
              <a:ext uri="{FF2B5EF4-FFF2-40B4-BE49-F238E27FC236}">
                <a16:creationId xmlns:a16="http://schemas.microsoft.com/office/drawing/2014/main" id="{59E2C07E-2B75-CD57-B9B8-2B25ACFEB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7" y="1922997"/>
            <a:ext cx="1484283" cy="1913535"/>
          </a:xfrm>
          <a:prstGeom prst="rect">
            <a:avLst/>
          </a:prstGeom>
        </p:spPr>
      </p:pic>
      <p:pic>
        <p:nvPicPr>
          <p:cNvPr id="8" name="Picture 7">
            <a:extLst>
              <a:ext uri="{FF2B5EF4-FFF2-40B4-BE49-F238E27FC236}">
                <a16:creationId xmlns:a16="http://schemas.microsoft.com/office/drawing/2014/main" id="{AD806591-F401-9C2A-A4CB-F4FC48893802}"/>
              </a:ext>
            </a:extLst>
          </p:cNvPr>
          <p:cNvPicPr>
            <a:picLocks noChangeAspect="1"/>
          </p:cNvPicPr>
          <p:nvPr/>
        </p:nvPicPr>
        <p:blipFill>
          <a:blip r:embed="rId4"/>
          <a:stretch>
            <a:fillRect/>
          </a:stretch>
        </p:blipFill>
        <p:spPr>
          <a:xfrm>
            <a:off x="4263241" y="1722581"/>
            <a:ext cx="6943106" cy="2314369"/>
          </a:xfrm>
          <a:prstGeom prst="rect">
            <a:avLst/>
          </a:prstGeom>
        </p:spPr>
      </p:pic>
      <p:sp>
        <p:nvSpPr>
          <p:cNvPr id="9" name="TextBox 8">
            <a:extLst>
              <a:ext uri="{FF2B5EF4-FFF2-40B4-BE49-F238E27FC236}">
                <a16:creationId xmlns:a16="http://schemas.microsoft.com/office/drawing/2014/main" id="{0A19DC39-9346-100E-46C1-8C3EF35AE378}"/>
              </a:ext>
            </a:extLst>
          </p:cNvPr>
          <p:cNvSpPr txBox="1"/>
          <p:nvPr/>
        </p:nvSpPr>
        <p:spPr>
          <a:xfrm>
            <a:off x="4263241" y="4458952"/>
            <a:ext cx="7148946" cy="1200329"/>
          </a:xfrm>
          <a:prstGeom prst="rect">
            <a:avLst/>
          </a:prstGeom>
          <a:noFill/>
        </p:spPr>
        <p:txBody>
          <a:bodyPr wrap="square" rtlCol="0">
            <a:spAutoFit/>
          </a:bodyPr>
          <a:lstStyle/>
          <a:p>
            <a:r>
              <a:rPr lang="en-CA" dirty="0"/>
              <a:t>The 5040 District website has information on applying for grants. It is also the place to apply for and report on district grants.</a:t>
            </a:r>
          </a:p>
          <a:p>
            <a:endParaRPr lang="en-CA" dirty="0"/>
          </a:p>
          <a:p>
            <a:r>
              <a:rPr lang="en-CA" b="1" dirty="0"/>
              <a:t>Global Grants must be applied for through </a:t>
            </a:r>
            <a:r>
              <a:rPr lang="en-CA" b="1" dirty="0" err="1"/>
              <a:t>MyRotary</a:t>
            </a:r>
            <a:endParaRPr lang="en-CA" b="1" dirty="0"/>
          </a:p>
        </p:txBody>
      </p:sp>
    </p:spTree>
    <p:extLst>
      <p:ext uri="{BB962C8B-B14F-4D97-AF65-F5344CB8AC3E}">
        <p14:creationId xmlns:p14="http://schemas.microsoft.com/office/powerpoint/2010/main" val="1456095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617E1-14E0-9558-B423-81D111EEE9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B59DC1-1206-59AB-F1D5-72A255FE8A4F}"/>
              </a:ext>
            </a:extLst>
          </p:cNvPr>
          <p:cNvSpPr txBox="1"/>
          <p:nvPr/>
        </p:nvSpPr>
        <p:spPr>
          <a:xfrm>
            <a:off x="858644" y="367990"/>
            <a:ext cx="8207297" cy="646331"/>
          </a:xfrm>
          <a:prstGeom prst="rect">
            <a:avLst/>
          </a:prstGeom>
          <a:noFill/>
        </p:spPr>
        <p:txBody>
          <a:bodyPr wrap="square" rtlCol="0">
            <a:spAutoFit/>
          </a:bodyPr>
          <a:lstStyle/>
          <a:p>
            <a:r>
              <a:rPr lang="en-CA" sz="3600" b="1" dirty="0">
                <a:solidFill>
                  <a:schemeClr val="bg1"/>
                </a:solidFill>
              </a:rPr>
              <a:t>Stories about Grants</a:t>
            </a:r>
          </a:p>
        </p:txBody>
      </p:sp>
      <p:pic>
        <p:nvPicPr>
          <p:cNvPr id="4" name="Picture 3" descr="A yellow star with blue text&#10;&#10;AI-generated content may be incorrect.">
            <a:extLst>
              <a:ext uri="{FF2B5EF4-FFF2-40B4-BE49-F238E27FC236}">
                <a16:creationId xmlns:a16="http://schemas.microsoft.com/office/drawing/2014/main" id="{CD554B4F-BC0D-C614-3CD7-8A4FA899A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21" y="1460703"/>
            <a:ext cx="1523093" cy="1401249"/>
          </a:xfrm>
          <a:prstGeom prst="rect">
            <a:avLst/>
          </a:prstGeom>
        </p:spPr>
      </p:pic>
      <p:sp>
        <p:nvSpPr>
          <p:cNvPr id="5" name="TextBox 4">
            <a:extLst>
              <a:ext uri="{FF2B5EF4-FFF2-40B4-BE49-F238E27FC236}">
                <a16:creationId xmlns:a16="http://schemas.microsoft.com/office/drawing/2014/main" id="{7811EED1-A704-BBA8-636D-324087906EE8}"/>
              </a:ext>
            </a:extLst>
          </p:cNvPr>
          <p:cNvSpPr txBox="1"/>
          <p:nvPr/>
        </p:nvSpPr>
        <p:spPr>
          <a:xfrm>
            <a:off x="2695699" y="1852551"/>
            <a:ext cx="7445828" cy="2677656"/>
          </a:xfrm>
          <a:prstGeom prst="rect">
            <a:avLst/>
          </a:prstGeom>
          <a:noFill/>
        </p:spPr>
        <p:txBody>
          <a:bodyPr wrap="square" rtlCol="0">
            <a:spAutoFit/>
          </a:bodyPr>
          <a:lstStyle/>
          <a:p>
            <a:r>
              <a:rPr lang="en-CA" sz="2400" dirty="0"/>
              <a:t>On the district 5040 website this symbol identifies a story about a project funded by a grant.</a:t>
            </a:r>
          </a:p>
          <a:p>
            <a:endParaRPr lang="en-CA" sz="2400" dirty="0"/>
          </a:p>
          <a:p>
            <a:r>
              <a:rPr lang="en-CA" sz="2400" dirty="0"/>
              <a:t>Use these stories to show where grant funds go and the impact they can have.</a:t>
            </a:r>
          </a:p>
          <a:p>
            <a:endParaRPr lang="en-CA" sz="2400" dirty="0"/>
          </a:p>
          <a:p>
            <a:r>
              <a:rPr lang="en-CA" sz="2400" dirty="0"/>
              <a:t>Stories can be impactful and highlight why we give</a:t>
            </a:r>
          </a:p>
        </p:txBody>
      </p:sp>
    </p:spTree>
    <p:extLst>
      <p:ext uri="{BB962C8B-B14F-4D97-AF65-F5344CB8AC3E}">
        <p14:creationId xmlns:p14="http://schemas.microsoft.com/office/powerpoint/2010/main" val="146292198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FA123B-5BA9-2B79-66CC-7954B996B0A8}"/>
              </a:ext>
            </a:extLst>
          </p:cNvPr>
          <p:cNvPicPr>
            <a:picLocks noChangeAspect="1"/>
          </p:cNvPicPr>
          <p:nvPr/>
        </p:nvPicPr>
        <p:blipFill>
          <a:blip r:embed="rId2"/>
          <a:stretch>
            <a:fillRect/>
          </a:stretch>
        </p:blipFill>
        <p:spPr>
          <a:xfrm>
            <a:off x="285007" y="1542854"/>
            <a:ext cx="5467713" cy="2150371"/>
          </a:xfrm>
          <a:prstGeom prst="rect">
            <a:avLst/>
          </a:prstGeom>
        </p:spPr>
      </p:pic>
      <p:pic>
        <p:nvPicPr>
          <p:cNvPr id="5" name="Picture 4">
            <a:extLst>
              <a:ext uri="{FF2B5EF4-FFF2-40B4-BE49-F238E27FC236}">
                <a16:creationId xmlns:a16="http://schemas.microsoft.com/office/drawing/2014/main" id="{26D709E5-32DA-961A-0009-64D8029241B8}"/>
              </a:ext>
            </a:extLst>
          </p:cNvPr>
          <p:cNvPicPr>
            <a:picLocks noChangeAspect="1"/>
          </p:cNvPicPr>
          <p:nvPr/>
        </p:nvPicPr>
        <p:blipFill>
          <a:blip r:embed="rId3"/>
          <a:stretch>
            <a:fillRect/>
          </a:stretch>
        </p:blipFill>
        <p:spPr>
          <a:xfrm>
            <a:off x="6096000" y="1542854"/>
            <a:ext cx="5350385" cy="2431410"/>
          </a:xfrm>
          <a:prstGeom prst="rect">
            <a:avLst/>
          </a:prstGeom>
        </p:spPr>
      </p:pic>
      <p:pic>
        <p:nvPicPr>
          <p:cNvPr id="7" name="Picture 6">
            <a:extLst>
              <a:ext uri="{FF2B5EF4-FFF2-40B4-BE49-F238E27FC236}">
                <a16:creationId xmlns:a16="http://schemas.microsoft.com/office/drawing/2014/main" id="{666A3D0C-6591-7986-8199-E7D24138DD08}"/>
              </a:ext>
            </a:extLst>
          </p:cNvPr>
          <p:cNvPicPr>
            <a:picLocks noChangeAspect="1"/>
          </p:cNvPicPr>
          <p:nvPr/>
        </p:nvPicPr>
        <p:blipFill>
          <a:blip r:embed="rId4"/>
          <a:stretch>
            <a:fillRect/>
          </a:stretch>
        </p:blipFill>
        <p:spPr>
          <a:xfrm>
            <a:off x="6096000" y="4240598"/>
            <a:ext cx="5350385" cy="2322350"/>
          </a:xfrm>
          <a:prstGeom prst="rect">
            <a:avLst/>
          </a:prstGeom>
        </p:spPr>
      </p:pic>
      <p:pic>
        <p:nvPicPr>
          <p:cNvPr id="9" name="Picture 8">
            <a:extLst>
              <a:ext uri="{FF2B5EF4-FFF2-40B4-BE49-F238E27FC236}">
                <a16:creationId xmlns:a16="http://schemas.microsoft.com/office/drawing/2014/main" id="{D4F4122B-E095-A683-B3DC-341AEB423D13}"/>
              </a:ext>
            </a:extLst>
          </p:cNvPr>
          <p:cNvPicPr>
            <a:picLocks noChangeAspect="1"/>
          </p:cNvPicPr>
          <p:nvPr/>
        </p:nvPicPr>
        <p:blipFill>
          <a:blip r:embed="rId5"/>
          <a:stretch>
            <a:fillRect/>
          </a:stretch>
        </p:blipFill>
        <p:spPr>
          <a:xfrm>
            <a:off x="285007" y="3693225"/>
            <a:ext cx="5467712" cy="2222487"/>
          </a:xfrm>
          <a:prstGeom prst="rect">
            <a:avLst/>
          </a:prstGeom>
        </p:spPr>
      </p:pic>
      <p:sp>
        <p:nvSpPr>
          <p:cNvPr id="10" name="TextBox 9">
            <a:extLst>
              <a:ext uri="{FF2B5EF4-FFF2-40B4-BE49-F238E27FC236}">
                <a16:creationId xmlns:a16="http://schemas.microsoft.com/office/drawing/2014/main" id="{A7A4654D-5405-CFD9-2FC0-F2237E84A57E}"/>
              </a:ext>
            </a:extLst>
          </p:cNvPr>
          <p:cNvSpPr txBox="1"/>
          <p:nvPr/>
        </p:nvSpPr>
        <p:spPr>
          <a:xfrm>
            <a:off x="285007" y="175551"/>
            <a:ext cx="9310255" cy="1077218"/>
          </a:xfrm>
          <a:prstGeom prst="rect">
            <a:avLst/>
          </a:prstGeom>
          <a:noFill/>
        </p:spPr>
        <p:txBody>
          <a:bodyPr wrap="square" rtlCol="0">
            <a:spAutoFit/>
          </a:bodyPr>
          <a:lstStyle/>
          <a:p>
            <a:r>
              <a:rPr lang="en-CA" sz="3200" dirty="0">
                <a:solidFill>
                  <a:schemeClr val="bg1"/>
                </a:solidFill>
              </a:rPr>
              <a:t>Think about how you can use these stories to promote donations to the Foundation</a:t>
            </a:r>
          </a:p>
        </p:txBody>
      </p:sp>
    </p:spTree>
    <p:extLst>
      <p:ext uri="{BB962C8B-B14F-4D97-AF65-F5344CB8AC3E}">
        <p14:creationId xmlns:p14="http://schemas.microsoft.com/office/powerpoint/2010/main" val="82573757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8ACFC-7E8D-C321-3054-08ECE09FEFA8}"/>
              </a:ext>
            </a:extLst>
          </p:cNvPr>
          <p:cNvSpPr txBox="1"/>
          <p:nvPr/>
        </p:nvSpPr>
        <p:spPr>
          <a:xfrm>
            <a:off x="379141" y="390293"/>
            <a:ext cx="5798635" cy="646331"/>
          </a:xfrm>
          <a:prstGeom prst="rect">
            <a:avLst/>
          </a:prstGeom>
          <a:noFill/>
        </p:spPr>
        <p:txBody>
          <a:bodyPr wrap="square" rtlCol="0">
            <a:spAutoFit/>
          </a:bodyPr>
          <a:lstStyle/>
          <a:p>
            <a:r>
              <a:rPr lang="en-CA" sz="3600" b="1">
                <a:solidFill>
                  <a:schemeClr val="bg1"/>
                </a:solidFill>
              </a:rPr>
              <a:t>Foundation minute</a:t>
            </a:r>
            <a:endParaRPr lang="en-CA" sz="3600" b="1" dirty="0">
              <a:solidFill>
                <a:schemeClr val="bg1"/>
              </a:solidFill>
            </a:endParaRPr>
          </a:p>
        </p:txBody>
      </p:sp>
      <p:sp>
        <p:nvSpPr>
          <p:cNvPr id="3" name="TextBox 2">
            <a:extLst>
              <a:ext uri="{FF2B5EF4-FFF2-40B4-BE49-F238E27FC236}">
                <a16:creationId xmlns:a16="http://schemas.microsoft.com/office/drawing/2014/main" id="{E55AF699-8B34-B555-599F-48010AF787DF}"/>
              </a:ext>
            </a:extLst>
          </p:cNvPr>
          <p:cNvSpPr txBox="1"/>
          <p:nvPr/>
        </p:nvSpPr>
        <p:spPr>
          <a:xfrm>
            <a:off x="691376" y="1828800"/>
            <a:ext cx="10125307" cy="3416320"/>
          </a:xfrm>
          <a:prstGeom prst="rect">
            <a:avLst/>
          </a:prstGeom>
          <a:noFill/>
        </p:spPr>
        <p:txBody>
          <a:bodyPr wrap="square" rtlCol="0">
            <a:spAutoFit/>
          </a:bodyPr>
          <a:lstStyle/>
          <a:p>
            <a:r>
              <a:rPr lang="en-CA" sz="2400" dirty="0"/>
              <a:t>Take a minute at the beginning of each meeting to highlight something about the Foundation</a:t>
            </a:r>
          </a:p>
          <a:p>
            <a:pPr marL="285750" indent="-285750">
              <a:buFont typeface="Arial" panose="020B0604020202020204" pitchFamily="34" charset="0"/>
              <a:buChar char="•"/>
            </a:pPr>
            <a:r>
              <a:rPr lang="en-CA" sz="2400" dirty="0"/>
              <a:t>The current status of Polio</a:t>
            </a:r>
          </a:p>
          <a:p>
            <a:pPr marL="285750" indent="-285750">
              <a:buFont typeface="Arial" panose="020B0604020202020204" pitchFamily="34" charset="0"/>
              <a:buChar char="•"/>
            </a:pPr>
            <a:r>
              <a:rPr lang="en-CA" sz="2400" dirty="0"/>
              <a:t>How to donate on-line</a:t>
            </a:r>
          </a:p>
          <a:p>
            <a:pPr marL="285750" indent="-285750">
              <a:buFont typeface="Arial" panose="020B0604020202020204" pitchFamily="34" charset="0"/>
              <a:buChar char="•"/>
            </a:pPr>
            <a:r>
              <a:rPr lang="en-CA" sz="2400" dirty="0"/>
              <a:t>A story about a local district grant</a:t>
            </a:r>
          </a:p>
          <a:p>
            <a:pPr marL="285750" indent="-285750">
              <a:buFont typeface="Arial" panose="020B0604020202020204" pitchFamily="34" charset="0"/>
              <a:buChar char="•"/>
            </a:pPr>
            <a:r>
              <a:rPr lang="en-CA" sz="2400" dirty="0"/>
              <a:t>A story about a global grant</a:t>
            </a:r>
          </a:p>
          <a:p>
            <a:pPr marL="285750" indent="-285750">
              <a:buFont typeface="Arial" panose="020B0604020202020204" pitchFamily="34" charset="0"/>
              <a:buChar char="•"/>
            </a:pPr>
            <a:r>
              <a:rPr lang="en-CA" sz="2400" dirty="0"/>
              <a:t>How the Foundation got started</a:t>
            </a:r>
          </a:p>
          <a:p>
            <a:pPr marL="285750" indent="-285750">
              <a:buFont typeface="Arial" panose="020B0604020202020204" pitchFamily="34" charset="0"/>
              <a:buChar char="•"/>
            </a:pPr>
            <a:r>
              <a:rPr lang="en-CA" sz="2400" dirty="0"/>
              <a:t>Where the club stands against it’s Foundation goals</a:t>
            </a:r>
          </a:p>
          <a:p>
            <a:pPr marL="285750" indent="-285750">
              <a:buFont typeface="Arial" panose="020B0604020202020204" pitchFamily="34" charset="0"/>
              <a:buChar char="•"/>
            </a:pPr>
            <a:r>
              <a:rPr lang="en-CA" sz="2400" dirty="0"/>
              <a:t>Be creative</a:t>
            </a:r>
          </a:p>
        </p:txBody>
      </p:sp>
    </p:spTree>
    <p:extLst>
      <p:ext uri="{BB962C8B-B14F-4D97-AF65-F5344CB8AC3E}">
        <p14:creationId xmlns:p14="http://schemas.microsoft.com/office/powerpoint/2010/main" val="7026402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933F5B-B6C1-9637-019C-4AA67015FE7B}"/>
              </a:ext>
            </a:extLst>
          </p:cNvPr>
          <p:cNvSpPr txBox="1"/>
          <p:nvPr/>
        </p:nvSpPr>
        <p:spPr>
          <a:xfrm>
            <a:off x="858644" y="367990"/>
            <a:ext cx="8207297" cy="646331"/>
          </a:xfrm>
          <a:prstGeom prst="rect">
            <a:avLst/>
          </a:prstGeom>
          <a:noFill/>
        </p:spPr>
        <p:txBody>
          <a:bodyPr wrap="square" rtlCol="0">
            <a:spAutoFit/>
          </a:bodyPr>
          <a:lstStyle/>
          <a:p>
            <a:r>
              <a:rPr lang="en-CA" sz="3600" b="1" dirty="0">
                <a:solidFill>
                  <a:schemeClr val="bg1"/>
                </a:solidFill>
              </a:rPr>
              <a:t>Presentation Materials</a:t>
            </a:r>
          </a:p>
        </p:txBody>
      </p:sp>
      <p:sp>
        <p:nvSpPr>
          <p:cNvPr id="4" name="TextBox 3">
            <a:extLst>
              <a:ext uri="{FF2B5EF4-FFF2-40B4-BE49-F238E27FC236}">
                <a16:creationId xmlns:a16="http://schemas.microsoft.com/office/drawing/2014/main" id="{F6A587DD-D6D6-F1C0-6945-561AAE421368}"/>
              </a:ext>
            </a:extLst>
          </p:cNvPr>
          <p:cNvSpPr txBox="1"/>
          <p:nvPr/>
        </p:nvSpPr>
        <p:spPr>
          <a:xfrm>
            <a:off x="1605776" y="1639229"/>
            <a:ext cx="6378497" cy="2215991"/>
          </a:xfrm>
          <a:prstGeom prst="rect">
            <a:avLst/>
          </a:prstGeom>
          <a:noFill/>
        </p:spPr>
        <p:txBody>
          <a:bodyPr wrap="square" rtlCol="0">
            <a:spAutoFit/>
          </a:bodyPr>
          <a:lstStyle/>
          <a:p>
            <a:r>
              <a:rPr lang="en-CA" sz="2400" dirty="0" err="1"/>
              <a:t>Powerpoint</a:t>
            </a:r>
            <a:r>
              <a:rPr lang="en-CA" sz="2400" dirty="0"/>
              <a:t> Presentations you can use and adapt:</a:t>
            </a:r>
          </a:p>
          <a:p>
            <a:endParaRPr lang="en-CA" dirty="0"/>
          </a:p>
          <a:p>
            <a:pPr marL="285750" indent="-285750">
              <a:buFont typeface="Arial" panose="020B0604020202020204" pitchFamily="34" charset="0"/>
              <a:buChar char="•"/>
            </a:pPr>
            <a:r>
              <a:rPr lang="en-CA" sz="2400" dirty="0"/>
              <a:t>The History of the Foundation</a:t>
            </a:r>
          </a:p>
          <a:p>
            <a:pPr marL="285750" indent="-285750">
              <a:buFont typeface="Arial" panose="020B0604020202020204" pitchFamily="34" charset="0"/>
              <a:buChar char="•"/>
            </a:pPr>
            <a:r>
              <a:rPr lang="en-CA" sz="2400" dirty="0"/>
              <a:t>The Mechanics of the Foundation – How it works</a:t>
            </a:r>
          </a:p>
          <a:p>
            <a:pPr marL="285750" indent="-285750">
              <a:buFont typeface="Arial" panose="020B0604020202020204" pitchFamily="34" charset="0"/>
              <a:buChar char="•"/>
            </a:pPr>
            <a:r>
              <a:rPr lang="en-CA" sz="2400" dirty="0"/>
              <a:t>Why Give to the Foundation</a:t>
            </a:r>
          </a:p>
        </p:txBody>
      </p:sp>
      <p:sp>
        <p:nvSpPr>
          <p:cNvPr id="5" name="TextBox 4">
            <a:extLst>
              <a:ext uri="{FF2B5EF4-FFF2-40B4-BE49-F238E27FC236}">
                <a16:creationId xmlns:a16="http://schemas.microsoft.com/office/drawing/2014/main" id="{DEE7D39D-190F-C4D1-B425-C6940F5E6A6E}"/>
              </a:ext>
            </a:extLst>
          </p:cNvPr>
          <p:cNvSpPr txBox="1"/>
          <p:nvPr/>
        </p:nvSpPr>
        <p:spPr>
          <a:xfrm>
            <a:off x="5084956" y="3879963"/>
            <a:ext cx="5151863" cy="1323439"/>
          </a:xfrm>
          <a:prstGeom prst="rect">
            <a:avLst/>
          </a:prstGeom>
          <a:noFill/>
        </p:spPr>
        <p:txBody>
          <a:bodyPr wrap="square" rtlCol="0">
            <a:spAutoFit/>
          </a:bodyPr>
          <a:lstStyle/>
          <a:p>
            <a:r>
              <a:rPr lang="en-CA" sz="2000" dirty="0"/>
              <a:t>These can be found on the district 5040 site  </a:t>
            </a:r>
          </a:p>
          <a:p>
            <a:r>
              <a:rPr lang="en-CA" sz="2000" dirty="0"/>
              <a:t>  Our Programs</a:t>
            </a:r>
          </a:p>
          <a:p>
            <a:r>
              <a:rPr lang="en-CA" sz="2000" dirty="0"/>
              <a:t>     Foundation/Grants</a:t>
            </a:r>
          </a:p>
          <a:p>
            <a:r>
              <a:rPr lang="en-CA" sz="2000" dirty="0"/>
              <a:t>         Foundation</a:t>
            </a:r>
          </a:p>
        </p:txBody>
      </p:sp>
    </p:spTree>
    <p:extLst>
      <p:ext uri="{BB962C8B-B14F-4D97-AF65-F5344CB8AC3E}">
        <p14:creationId xmlns:p14="http://schemas.microsoft.com/office/powerpoint/2010/main" val="106074213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D8E5-B793-8F81-D36E-F0DD3B692E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B8BBE1-21D4-05DB-8EA1-DEA523B4E089}"/>
              </a:ext>
            </a:extLst>
          </p:cNvPr>
          <p:cNvSpPr txBox="1"/>
          <p:nvPr/>
        </p:nvSpPr>
        <p:spPr>
          <a:xfrm>
            <a:off x="501803" y="101440"/>
            <a:ext cx="9734725" cy="1200329"/>
          </a:xfrm>
          <a:prstGeom prst="rect">
            <a:avLst/>
          </a:prstGeom>
          <a:noFill/>
        </p:spPr>
        <p:txBody>
          <a:bodyPr wrap="square" rtlCol="0">
            <a:spAutoFit/>
          </a:bodyPr>
          <a:lstStyle/>
          <a:p>
            <a:r>
              <a:rPr lang="en-CA" sz="3600" b="1" dirty="0">
                <a:solidFill>
                  <a:schemeClr val="bg1"/>
                </a:solidFill>
              </a:rPr>
              <a:t>The District Foundation Committee</a:t>
            </a:r>
          </a:p>
          <a:p>
            <a:r>
              <a:rPr lang="en-CA" sz="3600" b="1" dirty="0">
                <a:solidFill>
                  <a:schemeClr val="bg1"/>
                </a:solidFill>
              </a:rPr>
              <a:t>Support for Foundation Chairs and Presidents</a:t>
            </a:r>
          </a:p>
        </p:txBody>
      </p:sp>
      <p:pic>
        <p:nvPicPr>
          <p:cNvPr id="23" name="Picture 22" descr="A person in a suit and tie&#10;&#10;AI-generated content may be incorrect.">
            <a:extLst>
              <a:ext uri="{FF2B5EF4-FFF2-40B4-BE49-F238E27FC236}">
                <a16:creationId xmlns:a16="http://schemas.microsoft.com/office/drawing/2014/main" id="{961E8CBE-4F1F-01CF-948D-0584E24E5F94}"/>
              </a:ext>
            </a:extLst>
          </p:cNvPr>
          <p:cNvPicPr>
            <a:picLocks noChangeAspect="1"/>
          </p:cNvPicPr>
          <p:nvPr/>
        </p:nvPicPr>
        <p:blipFill>
          <a:blip r:embed="rId2">
            <a:extLst>
              <a:ext uri="{28A0092B-C50C-407E-A947-70E740481C1C}">
                <a14:useLocalDpi xmlns:a14="http://schemas.microsoft.com/office/drawing/2010/main" val="0"/>
              </a:ext>
            </a:extLst>
          </a:blip>
          <a:srcRect b="8694"/>
          <a:stretch>
            <a:fillRect/>
          </a:stretch>
        </p:blipFill>
        <p:spPr>
          <a:xfrm>
            <a:off x="3955045" y="1422194"/>
            <a:ext cx="1590405" cy="2180331"/>
          </a:xfrm>
          <a:prstGeom prst="rect">
            <a:avLst/>
          </a:prstGeom>
        </p:spPr>
      </p:pic>
      <p:pic>
        <p:nvPicPr>
          <p:cNvPr id="25" name="Picture 24" descr="A person in a white shirt&#10;&#10;AI-generated content may be incorrect.">
            <a:extLst>
              <a:ext uri="{FF2B5EF4-FFF2-40B4-BE49-F238E27FC236}">
                <a16:creationId xmlns:a16="http://schemas.microsoft.com/office/drawing/2014/main" id="{73C75186-5F4A-4270-1F4B-3CE0698767E1}"/>
              </a:ext>
            </a:extLst>
          </p:cNvPr>
          <p:cNvPicPr>
            <a:picLocks noChangeAspect="1"/>
          </p:cNvPicPr>
          <p:nvPr/>
        </p:nvPicPr>
        <p:blipFill>
          <a:blip r:embed="rId3">
            <a:extLst>
              <a:ext uri="{28A0092B-C50C-407E-A947-70E740481C1C}">
                <a14:useLocalDpi xmlns:a14="http://schemas.microsoft.com/office/drawing/2010/main" val="0"/>
              </a:ext>
            </a:extLst>
          </a:blip>
          <a:srcRect l="7994"/>
          <a:stretch>
            <a:fillRect/>
          </a:stretch>
        </p:blipFill>
        <p:spPr>
          <a:xfrm>
            <a:off x="9442175" y="1379071"/>
            <a:ext cx="1886058" cy="2049929"/>
          </a:xfrm>
          <a:prstGeom prst="rect">
            <a:avLst/>
          </a:prstGeom>
        </p:spPr>
      </p:pic>
      <p:pic>
        <p:nvPicPr>
          <p:cNvPr id="27" name="Picture 26" descr="A person in a suit and tie&#10;&#10;AI-generated content may be incorrect.">
            <a:extLst>
              <a:ext uri="{FF2B5EF4-FFF2-40B4-BE49-F238E27FC236}">
                <a16:creationId xmlns:a16="http://schemas.microsoft.com/office/drawing/2014/main" id="{706DBA2D-2568-76E0-CCE4-C55F9B9FFECF}"/>
              </a:ext>
            </a:extLst>
          </p:cNvPr>
          <p:cNvPicPr>
            <a:picLocks noChangeAspect="1"/>
          </p:cNvPicPr>
          <p:nvPr/>
        </p:nvPicPr>
        <p:blipFill>
          <a:blip r:embed="rId4">
            <a:extLst>
              <a:ext uri="{28A0092B-C50C-407E-A947-70E740481C1C}">
                <a14:useLocalDpi xmlns:a14="http://schemas.microsoft.com/office/drawing/2010/main" val="0"/>
              </a:ext>
            </a:extLst>
          </a:blip>
          <a:srcRect b="12620"/>
          <a:stretch>
            <a:fillRect/>
          </a:stretch>
        </p:blipFill>
        <p:spPr>
          <a:xfrm>
            <a:off x="6646552" y="1378774"/>
            <a:ext cx="1713678" cy="2049930"/>
          </a:xfrm>
          <a:prstGeom prst="rect">
            <a:avLst/>
          </a:prstGeom>
        </p:spPr>
      </p:pic>
      <p:pic>
        <p:nvPicPr>
          <p:cNvPr id="29" name="Picture 28" descr="A person in a suit and tie&#10;&#10;AI-generated content may be incorrect.">
            <a:extLst>
              <a:ext uri="{FF2B5EF4-FFF2-40B4-BE49-F238E27FC236}">
                <a16:creationId xmlns:a16="http://schemas.microsoft.com/office/drawing/2014/main" id="{07C42FEB-F9FD-A26B-A650-B22A4231649E}"/>
              </a:ext>
            </a:extLst>
          </p:cNvPr>
          <p:cNvPicPr>
            <a:picLocks noChangeAspect="1"/>
          </p:cNvPicPr>
          <p:nvPr/>
        </p:nvPicPr>
        <p:blipFill>
          <a:blip r:embed="rId5">
            <a:extLst>
              <a:ext uri="{28A0092B-C50C-407E-A947-70E740481C1C}">
                <a14:useLocalDpi xmlns:a14="http://schemas.microsoft.com/office/drawing/2010/main" val="0"/>
              </a:ext>
            </a:extLst>
          </a:blip>
          <a:srcRect l="3247" r="9091"/>
          <a:stretch>
            <a:fillRect/>
          </a:stretch>
        </p:blipFill>
        <p:spPr>
          <a:xfrm>
            <a:off x="7291450" y="4426157"/>
            <a:ext cx="2137559" cy="2019300"/>
          </a:xfrm>
          <a:prstGeom prst="rect">
            <a:avLst/>
          </a:prstGeom>
        </p:spPr>
      </p:pic>
      <p:pic>
        <p:nvPicPr>
          <p:cNvPr id="31" name="Picture 30" descr="A person smiling for a picture&#10;&#10;AI-generated content may be incorrect.">
            <a:extLst>
              <a:ext uri="{FF2B5EF4-FFF2-40B4-BE49-F238E27FC236}">
                <a16:creationId xmlns:a16="http://schemas.microsoft.com/office/drawing/2014/main" id="{56009A4C-10C1-48F9-3428-E865F2CD69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7611" y="4426157"/>
            <a:ext cx="1694867" cy="2180331"/>
          </a:xfrm>
          <a:prstGeom prst="rect">
            <a:avLst/>
          </a:prstGeom>
        </p:spPr>
      </p:pic>
      <p:sp>
        <p:nvSpPr>
          <p:cNvPr id="32" name="TextBox 31">
            <a:extLst>
              <a:ext uri="{FF2B5EF4-FFF2-40B4-BE49-F238E27FC236}">
                <a16:creationId xmlns:a16="http://schemas.microsoft.com/office/drawing/2014/main" id="{C460B1FA-D7EC-D70E-FFFF-982F4C25442C}"/>
              </a:ext>
            </a:extLst>
          </p:cNvPr>
          <p:cNvSpPr txBox="1"/>
          <p:nvPr/>
        </p:nvSpPr>
        <p:spPr>
          <a:xfrm>
            <a:off x="501804" y="3526971"/>
            <a:ext cx="2942040" cy="646331"/>
          </a:xfrm>
          <a:prstGeom prst="rect">
            <a:avLst/>
          </a:prstGeom>
          <a:noFill/>
        </p:spPr>
        <p:txBody>
          <a:bodyPr wrap="square" rtlCol="0">
            <a:spAutoFit/>
          </a:bodyPr>
          <a:lstStyle/>
          <a:p>
            <a:r>
              <a:rPr lang="en-CA" dirty="0"/>
              <a:t>Ian Grant</a:t>
            </a:r>
          </a:p>
          <a:p>
            <a:r>
              <a:rPr lang="en-CA" dirty="0"/>
              <a:t>Chair</a:t>
            </a:r>
          </a:p>
        </p:txBody>
      </p:sp>
      <p:sp>
        <p:nvSpPr>
          <p:cNvPr id="33" name="TextBox 32">
            <a:extLst>
              <a:ext uri="{FF2B5EF4-FFF2-40B4-BE49-F238E27FC236}">
                <a16:creationId xmlns:a16="http://schemas.microsoft.com/office/drawing/2014/main" id="{F8606D9B-872D-D2D4-351B-CC16155AF977}"/>
              </a:ext>
            </a:extLst>
          </p:cNvPr>
          <p:cNvSpPr txBox="1"/>
          <p:nvPr/>
        </p:nvSpPr>
        <p:spPr>
          <a:xfrm>
            <a:off x="3955044" y="3723789"/>
            <a:ext cx="1694867" cy="646331"/>
          </a:xfrm>
          <a:prstGeom prst="rect">
            <a:avLst/>
          </a:prstGeom>
          <a:noFill/>
        </p:spPr>
        <p:txBody>
          <a:bodyPr wrap="square" rtlCol="0">
            <a:spAutoFit/>
          </a:bodyPr>
          <a:lstStyle/>
          <a:p>
            <a:r>
              <a:rPr lang="en-CA" dirty="0"/>
              <a:t>Lorne Calder</a:t>
            </a:r>
          </a:p>
          <a:p>
            <a:r>
              <a:rPr lang="en-CA" dirty="0"/>
              <a:t>Vice-chair</a:t>
            </a:r>
          </a:p>
        </p:txBody>
      </p:sp>
      <p:sp>
        <p:nvSpPr>
          <p:cNvPr id="34" name="TextBox 33">
            <a:extLst>
              <a:ext uri="{FF2B5EF4-FFF2-40B4-BE49-F238E27FC236}">
                <a16:creationId xmlns:a16="http://schemas.microsoft.com/office/drawing/2014/main" id="{D49EE29D-DB3E-41F7-1D2C-E3364CF213A4}"/>
              </a:ext>
            </a:extLst>
          </p:cNvPr>
          <p:cNvSpPr txBox="1"/>
          <p:nvPr/>
        </p:nvSpPr>
        <p:spPr>
          <a:xfrm>
            <a:off x="6646552" y="3716977"/>
            <a:ext cx="1808679" cy="646331"/>
          </a:xfrm>
          <a:prstGeom prst="rect">
            <a:avLst/>
          </a:prstGeom>
          <a:noFill/>
        </p:spPr>
        <p:txBody>
          <a:bodyPr wrap="square" rtlCol="0">
            <a:spAutoFit/>
          </a:bodyPr>
          <a:lstStyle/>
          <a:p>
            <a:r>
              <a:rPr lang="en-CA" dirty="0"/>
              <a:t>Del </a:t>
            </a:r>
            <a:r>
              <a:rPr lang="en-CA" dirty="0" err="1"/>
              <a:t>Patersen</a:t>
            </a:r>
            <a:endParaRPr lang="en-CA" dirty="0"/>
          </a:p>
          <a:p>
            <a:r>
              <a:rPr lang="en-CA" dirty="0"/>
              <a:t>Major Gifts</a:t>
            </a:r>
          </a:p>
        </p:txBody>
      </p:sp>
      <p:sp>
        <p:nvSpPr>
          <p:cNvPr id="35" name="TextBox 34">
            <a:extLst>
              <a:ext uri="{FF2B5EF4-FFF2-40B4-BE49-F238E27FC236}">
                <a16:creationId xmlns:a16="http://schemas.microsoft.com/office/drawing/2014/main" id="{8C779C5E-BC00-CC4D-CFCC-F9FE415A5F56}"/>
              </a:ext>
            </a:extLst>
          </p:cNvPr>
          <p:cNvSpPr txBox="1"/>
          <p:nvPr/>
        </p:nvSpPr>
        <p:spPr>
          <a:xfrm>
            <a:off x="9559636" y="3800104"/>
            <a:ext cx="2006930" cy="646331"/>
          </a:xfrm>
          <a:prstGeom prst="rect">
            <a:avLst/>
          </a:prstGeom>
          <a:noFill/>
        </p:spPr>
        <p:txBody>
          <a:bodyPr wrap="square" rtlCol="0">
            <a:spAutoFit/>
          </a:bodyPr>
          <a:lstStyle/>
          <a:p>
            <a:r>
              <a:rPr lang="en-CA" dirty="0"/>
              <a:t>Matt Caparas</a:t>
            </a:r>
          </a:p>
          <a:p>
            <a:r>
              <a:rPr lang="en-CA" dirty="0"/>
              <a:t>Polio</a:t>
            </a:r>
          </a:p>
        </p:txBody>
      </p:sp>
      <p:sp>
        <p:nvSpPr>
          <p:cNvPr id="36" name="TextBox 35">
            <a:extLst>
              <a:ext uri="{FF2B5EF4-FFF2-40B4-BE49-F238E27FC236}">
                <a16:creationId xmlns:a16="http://schemas.microsoft.com/office/drawing/2014/main" id="{2941E90A-22DA-44F4-C8A3-B1D9D4AF09A6}"/>
              </a:ext>
            </a:extLst>
          </p:cNvPr>
          <p:cNvSpPr txBox="1"/>
          <p:nvPr/>
        </p:nvSpPr>
        <p:spPr>
          <a:xfrm>
            <a:off x="5011387" y="4963886"/>
            <a:ext cx="1713678" cy="646331"/>
          </a:xfrm>
          <a:prstGeom prst="rect">
            <a:avLst/>
          </a:prstGeom>
          <a:noFill/>
        </p:spPr>
        <p:txBody>
          <a:bodyPr wrap="square" rtlCol="0">
            <a:spAutoFit/>
          </a:bodyPr>
          <a:lstStyle/>
          <a:p>
            <a:r>
              <a:rPr lang="en-CA" dirty="0"/>
              <a:t>Liz Scroggins</a:t>
            </a:r>
          </a:p>
          <a:p>
            <a:r>
              <a:rPr lang="en-CA" dirty="0"/>
              <a:t>District Grants</a:t>
            </a:r>
          </a:p>
        </p:txBody>
      </p:sp>
      <p:sp>
        <p:nvSpPr>
          <p:cNvPr id="37" name="TextBox 36">
            <a:extLst>
              <a:ext uri="{FF2B5EF4-FFF2-40B4-BE49-F238E27FC236}">
                <a16:creationId xmlns:a16="http://schemas.microsoft.com/office/drawing/2014/main" id="{2B19ED8A-20B5-F94E-E670-6B34D759092F}"/>
              </a:ext>
            </a:extLst>
          </p:cNvPr>
          <p:cNvSpPr txBox="1"/>
          <p:nvPr/>
        </p:nvSpPr>
        <p:spPr>
          <a:xfrm>
            <a:off x="9749642" y="4963886"/>
            <a:ext cx="1721922" cy="646331"/>
          </a:xfrm>
          <a:prstGeom prst="rect">
            <a:avLst/>
          </a:prstGeom>
          <a:noFill/>
        </p:spPr>
        <p:txBody>
          <a:bodyPr wrap="square" rtlCol="0">
            <a:spAutoFit/>
          </a:bodyPr>
          <a:lstStyle/>
          <a:p>
            <a:r>
              <a:rPr lang="en-CA" dirty="0"/>
              <a:t>Bill Hellyer</a:t>
            </a:r>
          </a:p>
          <a:p>
            <a:r>
              <a:rPr lang="en-CA" dirty="0"/>
              <a:t>Global Grants</a:t>
            </a:r>
          </a:p>
        </p:txBody>
      </p:sp>
      <p:pic>
        <p:nvPicPr>
          <p:cNvPr id="38" name="Picture 37" descr="A person smiling in front of a blue background&#10;&#10;AI-generated content may be incorrect.">
            <a:extLst>
              <a:ext uri="{FF2B5EF4-FFF2-40B4-BE49-F238E27FC236}">
                <a16:creationId xmlns:a16="http://schemas.microsoft.com/office/drawing/2014/main" id="{D2E95345-440B-C88D-1D06-2DCF185309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00" y="1564327"/>
            <a:ext cx="2177871" cy="1922652"/>
          </a:xfrm>
          <a:prstGeom prst="rect">
            <a:avLst/>
          </a:prstGeom>
        </p:spPr>
      </p:pic>
    </p:spTree>
    <p:extLst>
      <p:ext uri="{BB962C8B-B14F-4D97-AF65-F5344CB8AC3E}">
        <p14:creationId xmlns:p14="http://schemas.microsoft.com/office/powerpoint/2010/main" val="46999909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A27BE-4EFE-E182-2B70-EA2644BD45C1}"/>
              </a:ext>
            </a:extLst>
          </p:cNvPr>
          <p:cNvSpPr txBox="1"/>
          <p:nvPr/>
        </p:nvSpPr>
        <p:spPr>
          <a:xfrm>
            <a:off x="2835234" y="1362568"/>
            <a:ext cx="6145480" cy="464890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rPr>
              <a:t>The Role of Club </a:t>
            </a:r>
            <a:r>
              <a:rPr lang="en-CA" sz="2800" dirty="0">
                <a:solidFill>
                  <a:prstClr val="black"/>
                </a:solidFill>
                <a:latin typeface="Aptos" panose="02110004020202020204"/>
              </a:rPr>
              <a:t>F</a:t>
            </a:r>
            <a:r>
              <a:rPr kumimoji="0" lang="en-CA" sz="2800" b="0" i="0" u="none" strike="noStrike" kern="1200" cap="none" spc="0" normalizeH="0" baseline="0" noProof="0" dirty="0" err="1">
                <a:ln>
                  <a:noFill/>
                </a:ln>
                <a:solidFill>
                  <a:prstClr val="black"/>
                </a:solidFill>
                <a:effectLst/>
                <a:uLnTx/>
                <a:uFillTx/>
                <a:latin typeface="Aptos" panose="02110004020202020204"/>
                <a:ea typeface="+mn-ea"/>
                <a:cs typeface="+mn-cs"/>
              </a:rPr>
              <a:t>oundation</a:t>
            </a:r>
            <a:r>
              <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n-CA" sz="2800" dirty="0">
                <a:solidFill>
                  <a:prstClr val="black"/>
                </a:solidFill>
                <a:latin typeface="Aptos" panose="02110004020202020204"/>
              </a:rPr>
              <a:t>C</a:t>
            </a:r>
            <a:r>
              <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rPr>
              <a:t>hairs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rPr>
              <a:t>Foundation Basics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rPr>
              <a:t>Tools for Foundation Chairs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110004020202020204"/>
                <a:ea typeface="+mn-ea"/>
                <a:cs typeface="+mn-cs"/>
              </a:rPr>
              <a:t>Reports available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110004020202020204"/>
                <a:ea typeface="+mn-ea"/>
                <a:cs typeface="+mn-cs"/>
              </a:rPr>
              <a:t>Presentation materials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110004020202020204"/>
                <a:ea typeface="+mn-ea"/>
                <a:cs typeface="+mn-cs"/>
              </a:rPr>
              <a:t>Foundation minute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110004020202020204"/>
                <a:ea typeface="+mn-ea"/>
                <a:cs typeface="+mn-cs"/>
              </a:rPr>
              <a:t>District website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rPr>
              <a:t>Support for Foundation Chairs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rPr>
              <a:t>EREY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rPr>
              <a:t>Rotary Direct</a:t>
            </a:r>
          </a:p>
        </p:txBody>
      </p:sp>
      <p:sp>
        <p:nvSpPr>
          <p:cNvPr id="4" name="TextBox 3">
            <a:extLst>
              <a:ext uri="{FF2B5EF4-FFF2-40B4-BE49-F238E27FC236}">
                <a16:creationId xmlns:a16="http://schemas.microsoft.com/office/drawing/2014/main" id="{E9EA927F-713B-2F5F-D084-CCA6776C62B0}"/>
              </a:ext>
            </a:extLst>
          </p:cNvPr>
          <p:cNvSpPr txBox="1"/>
          <p:nvPr/>
        </p:nvSpPr>
        <p:spPr>
          <a:xfrm>
            <a:off x="819397" y="130629"/>
            <a:ext cx="6175169" cy="584775"/>
          </a:xfrm>
          <a:prstGeom prst="rect">
            <a:avLst/>
          </a:prstGeom>
          <a:noFill/>
        </p:spPr>
        <p:txBody>
          <a:bodyPr wrap="square" rtlCol="0">
            <a:spAutoFit/>
          </a:bodyPr>
          <a:lstStyle/>
          <a:p>
            <a:r>
              <a:rPr lang="en-CA" sz="3200" b="1" dirty="0">
                <a:solidFill>
                  <a:schemeClr val="bg1"/>
                </a:solidFill>
              </a:rPr>
              <a:t>AGENDA</a:t>
            </a:r>
          </a:p>
        </p:txBody>
      </p:sp>
    </p:spTree>
    <p:extLst>
      <p:ext uri="{BB962C8B-B14F-4D97-AF65-F5344CB8AC3E}">
        <p14:creationId xmlns:p14="http://schemas.microsoft.com/office/powerpoint/2010/main" val="2611418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62E18-EB4F-CF1C-9D66-40FC0BCCFC7C}"/>
              </a:ext>
            </a:extLst>
          </p:cNvPr>
          <p:cNvPicPr>
            <a:picLocks noChangeAspect="1"/>
          </p:cNvPicPr>
          <p:nvPr/>
        </p:nvPicPr>
        <p:blipFill>
          <a:blip r:embed="rId2"/>
          <a:stretch>
            <a:fillRect/>
          </a:stretch>
        </p:blipFill>
        <p:spPr>
          <a:xfrm>
            <a:off x="2419814" y="1347826"/>
            <a:ext cx="8933985" cy="5057736"/>
          </a:xfrm>
          <a:prstGeom prst="rect">
            <a:avLst/>
          </a:prstGeom>
        </p:spPr>
      </p:pic>
      <p:sp>
        <p:nvSpPr>
          <p:cNvPr id="4" name="Arrow: Right 3">
            <a:extLst>
              <a:ext uri="{FF2B5EF4-FFF2-40B4-BE49-F238E27FC236}">
                <a16:creationId xmlns:a16="http://schemas.microsoft.com/office/drawing/2014/main" id="{59281747-E147-D17A-5267-6E7B3745923A}"/>
              </a:ext>
            </a:extLst>
          </p:cNvPr>
          <p:cNvSpPr/>
          <p:nvPr/>
        </p:nvSpPr>
        <p:spPr>
          <a:xfrm rot="10800000">
            <a:off x="11240429" y="5207619"/>
            <a:ext cx="646771" cy="212987"/>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9377621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59161-5C31-59B5-320F-F4F6BA3BF6B8}"/>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FE4543C-8EF3-EB63-A89E-86475A8268D2}"/>
              </a:ext>
            </a:extLst>
          </p:cNvPr>
          <p:cNvGraphicFramePr>
            <a:graphicFrameLocks/>
          </p:cNvGraphicFramePr>
          <p:nvPr/>
        </p:nvGraphicFramePr>
        <p:xfrm>
          <a:off x="354279" y="1523010"/>
          <a:ext cx="2970811" cy="2015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F16F2FA1-539D-B69C-6698-458AF715B01D}"/>
              </a:ext>
            </a:extLst>
          </p:cNvPr>
          <p:cNvGraphicFramePr>
            <a:graphicFrameLocks/>
          </p:cNvGraphicFramePr>
          <p:nvPr/>
        </p:nvGraphicFramePr>
        <p:xfrm>
          <a:off x="4242458" y="1502229"/>
          <a:ext cx="2970811" cy="20366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9A6D3E1-4466-90C8-3A64-6339B0034838}"/>
              </a:ext>
            </a:extLst>
          </p:cNvPr>
          <p:cNvGraphicFramePr>
            <a:graphicFrameLocks/>
          </p:cNvGraphicFramePr>
          <p:nvPr/>
        </p:nvGraphicFramePr>
        <p:xfrm>
          <a:off x="7825836" y="1561603"/>
          <a:ext cx="2553197" cy="197724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28E2D82A-3DE3-33E8-70C1-179540C3F925}"/>
              </a:ext>
            </a:extLst>
          </p:cNvPr>
          <p:cNvSpPr txBox="1"/>
          <p:nvPr/>
        </p:nvSpPr>
        <p:spPr>
          <a:xfrm>
            <a:off x="795647" y="3603563"/>
            <a:ext cx="2030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47% Drop</a:t>
            </a:r>
          </a:p>
        </p:txBody>
      </p:sp>
      <p:sp>
        <p:nvSpPr>
          <p:cNvPr id="8" name="TextBox 7">
            <a:extLst>
              <a:ext uri="{FF2B5EF4-FFF2-40B4-BE49-F238E27FC236}">
                <a16:creationId xmlns:a16="http://schemas.microsoft.com/office/drawing/2014/main" id="{6C2045CF-A27D-58D2-4D07-0AA5E6ABA37C}"/>
              </a:ext>
            </a:extLst>
          </p:cNvPr>
          <p:cNvSpPr txBox="1"/>
          <p:nvPr/>
        </p:nvSpPr>
        <p:spPr>
          <a:xfrm>
            <a:off x="4797632" y="3569711"/>
            <a:ext cx="1876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37% Drop</a:t>
            </a:r>
          </a:p>
        </p:txBody>
      </p:sp>
      <p:sp>
        <p:nvSpPr>
          <p:cNvPr id="9" name="TextBox 8">
            <a:extLst>
              <a:ext uri="{FF2B5EF4-FFF2-40B4-BE49-F238E27FC236}">
                <a16:creationId xmlns:a16="http://schemas.microsoft.com/office/drawing/2014/main" id="{326B4FF9-22CB-1BF8-B154-B6DFD140E727}"/>
              </a:ext>
            </a:extLst>
          </p:cNvPr>
          <p:cNvSpPr txBox="1"/>
          <p:nvPr/>
        </p:nvSpPr>
        <p:spPr>
          <a:xfrm>
            <a:off x="8241475" y="3580093"/>
            <a:ext cx="1876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29% Drop</a:t>
            </a:r>
          </a:p>
        </p:txBody>
      </p:sp>
      <p:grpSp>
        <p:nvGrpSpPr>
          <p:cNvPr id="11" name="Group 10">
            <a:extLst>
              <a:ext uri="{FF2B5EF4-FFF2-40B4-BE49-F238E27FC236}">
                <a16:creationId xmlns:a16="http://schemas.microsoft.com/office/drawing/2014/main" id="{EC6D72AE-7226-C721-F5E4-EE8CBE93835D}"/>
              </a:ext>
            </a:extLst>
          </p:cNvPr>
          <p:cNvGrpSpPr/>
          <p:nvPr/>
        </p:nvGrpSpPr>
        <p:grpSpPr>
          <a:xfrm>
            <a:off x="6998526" y="4266213"/>
            <a:ext cx="4015835" cy="2405950"/>
            <a:chOff x="5086599" y="4278088"/>
            <a:chExt cx="4015835" cy="2405950"/>
          </a:xfrm>
        </p:grpSpPr>
        <p:graphicFrame>
          <p:nvGraphicFramePr>
            <p:cNvPr id="6" name="Chart 5">
              <a:extLst>
                <a:ext uri="{FF2B5EF4-FFF2-40B4-BE49-F238E27FC236}">
                  <a16:creationId xmlns:a16="http://schemas.microsoft.com/office/drawing/2014/main" id="{2506BBA6-D7E7-0241-2B41-D70A1E5A7EEA}"/>
                </a:ext>
              </a:extLst>
            </p:cNvPr>
            <p:cNvGraphicFramePr>
              <a:graphicFrameLocks/>
            </p:cNvGraphicFramePr>
            <p:nvPr/>
          </p:nvGraphicFramePr>
          <p:xfrm>
            <a:off x="5086599" y="4278088"/>
            <a:ext cx="4015835" cy="2036618"/>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B0E3989F-BB34-2B9C-93A0-EE2BAD0F8AFB}"/>
                </a:ext>
              </a:extLst>
            </p:cNvPr>
            <p:cNvSpPr txBox="1"/>
            <p:nvPr/>
          </p:nvSpPr>
          <p:spPr>
            <a:xfrm>
              <a:off x="6229598" y="6314706"/>
              <a:ext cx="1729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6% Drop</a:t>
              </a:r>
            </a:p>
          </p:txBody>
        </p:sp>
      </p:grpSp>
      <p:graphicFrame>
        <p:nvGraphicFramePr>
          <p:cNvPr id="12" name="Chart 11">
            <a:extLst>
              <a:ext uri="{FF2B5EF4-FFF2-40B4-BE49-F238E27FC236}">
                <a16:creationId xmlns:a16="http://schemas.microsoft.com/office/drawing/2014/main" id="{3A993C55-4BDE-8A4A-4323-B839308F457F}"/>
              </a:ext>
            </a:extLst>
          </p:cNvPr>
          <p:cNvGraphicFramePr>
            <a:graphicFrameLocks/>
          </p:cNvGraphicFramePr>
          <p:nvPr/>
        </p:nvGraphicFramePr>
        <p:xfrm>
          <a:off x="3038601" y="4316680"/>
          <a:ext cx="3388426" cy="2036619"/>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04D65958-F238-6AA6-EB12-5DFC534C05DF}"/>
              </a:ext>
            </a:extLst>
          </p:cNvPr>
          <p:cNvSpPr txBox="1"/>
          <p:nvPr/>
        </p:nvSpPr>
        <p:spPr>
          <a:xfrm>
            <a:off x="4061361" y="6353299"/>
            <a:ext cx="14369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28% Drop</a:t>
            </a:r>
          </a:p>
        </p:txBody>
      </p:sp>
      <p:sp>
        <p:nvSpPr>
          <p:cNvPr id="14" name="TextBox 13">
            <a:extLst>
              <a:ext uri="{FF2B5EF4-FFF2-40B4-BE49-F238E27FC236}">
                <a16:creationId xmlns:a16="http://schemas.microsoft.com/office/drawing/2014/main" id="{046DA6EF-133D-61D2-A198-461D50D536EB}"/>
              </a:ext>
            </a:extLst>
          </p:cNvPr>
          <p:cNvSpPr txBox="1"/>
          <p:nvPr/>
        </p:nvSpPr>
        <p:spPr>
          <a:xfrm>
            <a:off x="635827" y="237185"/>
            <a:ext cx="9481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Foundation Participation Trends District 5040</a:t>
            </a:r>
          </a:p>
        </p:txBody>
      </p:sp>
    </p:spTree>
    <p:extLst>
      <p:ext uri="{BB962C8B-B14F-4D97-AF65-F5344CB8AC3E}">
        <p14:creationId xmlns:p14="http://schemas.microsoft.com/office/powerpoint/2010/main" val="360050485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a:extLst>
              <a:ext uri="{FF2B5EF4-FFF2-40B4-BE49-F238E27FC236}">
                <a16:creationId xmlns:a16="http://schemas.microsoft.com/office/drawing/2014/main" id="{E2E0FF76-E73D-374F-1339-B9AB9295B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0695" y="1328421"/>
            <a:ext cx="9488649" cy="5343905"/>
          </a:xfrm>
          <a:prstGeom prst="rect">
            <a:avLst/>
          </a:prstGeom>
        </p:spPr>
      </p:pic>
    </p:spTree>
    <p:extLst>
      <p:ext uri="{BB962C8B-B14F-4D97-AF65-F5344CB8AC3E}">
        <p14:creationId xmlns:p14="http://schemas.microsoft.com/office/powerpoint/2010/main" val="175661440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C80A-43A8-789B-EDE8-E19B22149AB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8D12C0-8AB4-DA30-E91D-506E952579C7}"/>
              </a:ext>
            </a:extLst>
          </p:cNvPr>
          <p:cNvSpPr txBox="1"/>
          <p:nvPr/>
        </p:nvSpPr>
        <p:spPr>
          <a:xfrm>
            <a:off x="368135" y="249382"/>
            <a:ext cx="7837714" cy="584775"/>
          </a:xfrm>
          <a:prstGeom prst="rect">
            <a:avLst/>
          </a:prstGeom>
          <a:noFill/>
        </p:spPr>
        <p:txBody>
          <a:bodyPr wrap="square" rtlCol="0">
            <a:spAutoFit/>
          </a:bodyPr>
          <a:lstStyle/>
          <a:p>
            <a:r>
              <a:rPr lang="en-CA" sz="3200" b="1" dirty="0">
                <a:solidFill>
                  <a:schemeClr val="bg1"/>
                </a:solidFill>
              </a:rPr>
              <a:t>The Challenge – Improve your club’s numbers</a:t>
            </a:r>
          </a:p>
        </p:txBody>
      </p:sp>
      <p:sp>
        <p:nvSpPr>
          <p:cNvPr id="7" name="TextBox 6">
            <a:extLst>
              <a:ext uri="{FF2B5EF4-FFF2-40B4-BE49-F238E27FC236}">
                <a16:creationId xmlns:a16="http://schemas.microsoft.com/office/drawing/2014/main" id="{026F115B-6CEA-7815-1394-8B8357DE421B}"/>
              </a:ext>
            </a:extLst>
          </p:cNvPr>
          <p:cNvSpPr txBox="1"/>
          <p:nvPr/>
        </p:nvSpPr>
        <p:spPr>
          <a:xfrm>
            <a:off x="1116279" y="1542734"/>
            <a:ext cx="1816925" cy="461665"/>
          </a:xfrm>
          <a:prstGeom prst="rect">
            <a:avLst/>
          </a:prstGeom>
          <a:noFill/>
        </p:spPr>
        <p:txBody>
          <a:bodyPr wrap="square" rtlCol="0">
            <a:spAutoFit/>
          </a:bodyPr>
          <a:lstStyle/>
          <a:p>
            <a:r>
              <a:rPr lang="en-CA" sz="2400" b="1" dirty="0"/>
              <a:t>EREY</a:t>
            </a:r>
          </a:p>
        </p:txBody>
      </p:sp>
      <p:sp>
        <p:nvSpPr>
          <p:cNvPr id="8" name="TextBox 7">
            <a:extLst>
              <a:ext uri="{FF2B5EF4-FFF2-40B4-BE49-F238E27FC236}">
                <a16:creationId xmlns:a16="http://schemas.microsoft.com/office/drawing/2014/main" id="{BB6BD275-3BB7-B258-A8A7-1C405F23F1C8}"/>
              </a:ext>
            </a:extLst>
          </p:cNvPr>
          <p:cNvSpPr txBox="1"/>
          <p:nvPr/>
        </p:nvSpPr>
        <p:spPr>
          <a:xfrm>
            <a:off x="368135" y="2364714"/>
            <a:ext cx="3301341" cy="461665"/>
          </a:xfrm>
          <a:prstGeom prst="rect">
            <a:avLst/>
          </a:prstGeom>
          <a:noFill/>
        </p:spPr>
        <p:txBody>
          <a:bodyPr wrap="square" rtlCol="0">
            <a:spAutoFit/>
          </a:bodyPr>
          <a:lstStyle/>
          <a:p>
            <a:r>
              <a:rPr lang="en-CA" sz="2400" b="1" dirty="0"/>
              <a:t>Sustaining Members</a:t>
            </a:r>
          </a:p>
        </p:txBody>
      </p:sp>
      <p:sp>
        <p:nvSpPr>
          <p:cNvPr id="9" name="TextBox 8">
            <a:extLst>
              <a:ext uri="{FF2B5EF4-FFF2-40B4-BE49-F238E27FC236}">
                <a16:creationId xmlns:a16="http://schemas.microsoft.com/office/drawing/2014/main" id="{D23F47F5-B2EF-AE87-4493-BD4A78E8E6A1}"/>
              </a:ext>
            </a:extLst>
          </p:cNvPr>
          <p:cNvSpPr txBox="1"/>
          <p:nvPr/>
        </p:nvSpPr>
        <p:spPr>
          <a:xfrm>
            <a:off x="368135" y="3128357"/>
            <a:ext cx="3693226" cy="461665"/>
          </a:xfrm>
          <a:prstGeom prst="rect">
            <a:avLst/>
          </a:prstGeom>
          <a:noFill/>
        </p:spPr>
        <p:txBody>
          <a:bodyPr wrap="square" rtlCol="0">
            <a:spAutoFit/>
          </a:bodyPr>
          <a:lstStyle/>
          <a:p>
            <a:r>
              <a:rPr lang="en-CA" sz="2400" b="1" dirty="0"/>
              <a:t>PHS Eligible</a:t>
            </a:r>
          </a:p>
        </p:txBody>
      </p:sp>
      <p:sp>
        <p:nvSpPr>
          <p:cNvPr id="10" name="TextBox 9">
            <a:extLst>
              <a:ext uri="{FF2B5EF4-FFF2-40B4-BE49-F238E27FC236}">
                <a16:creationId xmlns:a16="http://schemas.microsoft.com/office/drawing/2014/main" id="{43EB6EDF-45AA-067E-DC28-C6610BD3BD23}"/>
              </a:ext>
            </a:extLst>
          </p:cNvPr>
          <p:cNvSpPr txBox="1"/>
          <p:nvPr/>
        </p:nvSpPr>
        <p:spPr>
          <a:xfrm>
            <a:off x="6096000" y="1732953"/>
            <a:ext cx="3503221" cy="461665"/>
          </a:xfrm>
          <a:prstGeom prst="rect">
            <a:avLst/>
          </a:prstGeom>
          <a:noFill/>
        </p:spPr>
        <p:txBody>
          <a:bodyPr wrap="square" rtlCol="0">
            <a:spAutoFit/>
          </a:bodyPr>
          <a:lstStyle/>
          <a:p>
            <a:r>
              <a:rPr lang="en-CA" sz="2400" b="1" dirty="0"/>
              <a:t>Annual Fund Donations</a:t>
            </a:r>
          </a:p>
        </p:txBody>
      </p:sp>
      <p:sp>
        <p:nvSpPr>
          <p:cNvPr id="11" name="TextBox 10">
            <a:extLst>
              <a:ext uri="{FF2B5EF4-FFF2-40B4-BE49-F238E27FC236}">
                <a16:creationId xmlns:a16="http://schemas.microsoft.com/office/drawing/2014/main" id="{AFC10D19-5927-58B2-621B-2BE5CFDAA58C}"/>
              </a:ext>
            </a:extLst>
          </p:cNvPr>
          <p:cNvSpPr txBox="1"/>
          <p:nvPr/>
        </p:nvSpPr>
        <p:spPr>
          <a:xfrm>
            <a:off x="6095999" y="2654135"/>
            <a:ext cx="3206337" cy="461665"/>
          </a:xfrm>
          <a:prstGeom prst="rect">
            <a:avLst/>
          </a:prstGeom>
          <a:noFill/>
        </p:spPr>
        <p:txBody>
          <a:bodyPr wrap="square" rtlCol="0">
            <a:spAutoFit/>
          </a:bodyPr>
          <a:lstStyle/>
          <a:p>
            <a:r>
              <a:rPr lang="en-CA" sz="2400" b="1" dirty="0"/>
              <a:t>Polio Fund Donations</a:t>
            </a:r>
          </a:p>
        </p:txBody>
      </p:sp>
      <p:sp>
        <p:nvSpPr>
          <p:cNvPr id="12" name="TextBox 11">
            <a:extLst>
              <a:ext uri="{FF2B5EF4-FFF2-40B4-BE49-F238E27FC236}">
                <a16:creationId xmlns:a16="http://schemas.microsoft.com/office/drawing/2014/main" id="{70F709B7-B636-2E2D-7C5C-C81BC77EBEDD}"/>
              </a:ext>
            </a:extLst>
          </p:cNvPr>
          <p:cNvSpPr txBox="1"/>
          <p:nvPr/>
        </p:nvSpPr>
        <p:spPr>
          <a:xfrm>
            <a:off x="6159334" y="4727331"/>
            <a:ext cx="3693226" cy="461665"/>
          </a:xfrm>
          <a:prstGeom prst="rect">
            <a:avLst/>
          </a:prstGeom>
          <a:noFill/>
        </p:spPr>
        <p:txBody>
          <a:bodyPr wrap="square" rtlCol="0">
            <a:spAutoFit/>
          </a:bodyPr>
          <a:lstStyle/>
          <a:p>
            <a:r>
              <a:rPr lang="en-CA" sz="2400" b="1" dirty="0"/>
              <a:t>Bequests</a:t>
            </a:r>
          </a:p>
        </p:txBody>
      </p:sp>
      <p:sp>
        <p:nvSpPr>
          <p:cNvPr id="13" name="TextBox 12">
            <a:extLst>
              <a:ext uri="{FF2B5EF4-FFF2-40B4-BE49-F238E27FC236}">
                <a16:creationId xmlns:a16="http://schemas.microsoft.com/office/drawing/2014/main" id="{C77509AD-FB70-BE78-FB05-1B171B5E9405}"/>
              </a:ext>
            </a:extLst>
          </p:cNvPr>
          <p:cNvSpPr txBox="1"/>
          <p:nvPr/>
        </p:nvSpPr>
        <p:spPr>
          <a:xfrm>
            <a:off x="368135" y="3949568"/>
            <a:ext cx="3123211" cy="461665"/>
          </a:xfrm>
          <a:prstGeom prst="rect">
            <a:avLst/>
          </a:prstGeom>
          <a:noFill/>
        </p:spPr>
        <p:txBody>
          <a:bodyPr wrap="square" rtlCol="0">
            <a:spAutoFit/>
          </a:bodyPr>
          <a:lstStyle/>
          <a:p>
            <a:r>
              <a:rPr lang="en-CA" sz="2400" b="1" dirty="0"/>
              <a:t>Endowments</a:t>
            </a:r>
          </a:p>
        </p:txBody>
      </p:sp>
      <p:sp>
        <p:nvSpPr>
          <p:cNvPr id="14" name="TextBox 13">
            <a:extLst>
              <a:ext uri="{FF2B5EF4-FFF2-40B4-BE49-F238E27FC236}">
                <a16:creationId xmlns:a16="http://schemas.microsoft.com/office/drawing/2014/main" id="{57DFDADD-F514-AD7D-4657-A45C6D39D83B}"/>
              </a:ext>
            </a:extLst>
          </p:cNvPr>
          <p:cNvSpPr txBox="1"/>
          <p:nvPr/>
        </p:nvSpPr>
        <p:spPr>
          <a:xfrm>
            <a:off x="6095999" y="3652398"/>
            <a:ext cx="3206338" cy="461665"/>
          </a:xfrm>
          <a:prstGeom prst="rect">
            <a:avLst/>
          </a:prstGeom>
          <a:noFill/>
        </p:spPr>
        <p:txBody>
          <a:bodyPr wrap="square" rtlCol="0">
            <a:spAutoFit/>
          </a:bodyPr>
          <a:lstStyle/>
          <a:p>
            <a:r>
              <a:rPr lang="en-CA" sz="2400" b="1" dirty="0"/>
              <a:t>Rotary Direct Members</a:t>
            </a:r>
          </a:p>
        </p:txBody>
      </p:sp>
      <p:sp>
        <p:nvSpPr>
          <p:cNvPr id="15" name="Arrow: Down 14">
            <a:extLst>
              <a:ext uri="{FF2B5EF4-FFF2-40B4-BE49-F238E27FC236}">
                <a16:creationId xmlns:a16="http://schemas.microsoft.com/office/drawing/2014/main" id="{90D72A8F-B68C-1F5F-000E-DE31F3DE22A6}"/>
              </a:ext>
            </a:extLst>
          </p:cNvPr>
          <p:cNvSpPr/>
          <p:nvPr/>
        </p:nvSpPr>
        <p:spPr>
          <a:xfrm rot="10800000">
            <a:off x="2155371" y="1518799"/>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5E6B9B7B-C32A-C1C7-12A1-FE9301AC4EEB}"/>
              </a:ext>
            </a:extLst>
          </p:cNvPr>
          <p:cNvSpPr/>
          <p:nvPr/>
        </p:nvSpPr>
        <p:spPr>
          <a:xfrm rot="10800000">
            <a:off x="9387448" y="3643467"/>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Arrow: Down 16">
            <a:extLst>
              <a:ext uri="{FF2B5EF4-FFF2-40B4-BE49-F238E27FC236}">
                <a16:creationId xmlns:a16="http://schemas.microsoft.com/office/drawing/2014/main" id="{8A7647D9-EA7F-1371-6FA6-3DF36F96A3CC}"/>
              </a:ext>
            </a:extLst>
          </p:cNvPr>
          <p:cNvSpPr/>
          <p:nvPr/>
        </p:nvSpPr>
        <p:spPr>
          <a:xfrm rot="10800000">
            <a:off x="9456717" y="2589836"/>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Arrow: Down 17">
            <a:extLst>
              <a:ext uri="{FF2B5EF4-FFF2-40B4-BE49-F238E27FC236}">
                <a16:creationId xmlns:a16="http://schemas.microsoft.com/office/drawing/2014/main" id="{C51BD034-4A09-20B3-95A5-76290D042AEC}"/>
              </a:ext>
            </a:extLst>
          </p:cNvPr>
          <p:cNvSpPr/>
          <p:nvPr/>
        </p:nvSpPr>
        <p:spPr>
          <a:xfrm rot="10800000">
            <a:off x="9498278" y="1749632"/>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Arrow: Down 18">
            <a:extLst>
              <a:ext uri="{FF2B5EF4-FFF2-40B4-BE49-F238E27FC236}">
                <a16:creationId xmlns:a16="http://schemas.microsoft.com/office/drawing/2014/main" id="{6CC3C9ED-7D1E-A565-31C0-643332CC5189}"/>
              </a:ext>
            </a:extLst>
          </p:cNvPr>
          <p:cNvSpPr/>
          <p:nvPr/>
        </p:nvSpPr>
        <p:spPr>
          <a:xfrm rot="10800000">
            <a:off x="2295892" y="3090199"/>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0" name="Arrow: Down 19">
            <a:extLst>
              <a:ext uri="{FF2B5EF4-FFF2-40B4-BE49-F238E27FC236}">
                <a16:creationId xmlns:a16="http://schemas.microsoft.com/office/drawing/2014/main" id="{43CEE52B-E0F6-4514-DFC0-D82363C3B47D}"/>
              </a:ext>
            </a:extLst>
          </p:cNvPr>
          <p:cNvSpPr/>
          <p:nvPr/>
        </p:nvSpPr>
        <p:spPr>
          <a:xfrm rot="10800000">
            <a:off x="2462144" y="3951025"/>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Arrow: Down 20">
            <a:extLst>
              <a:ext uri="{FF2B5EF4-FFF2-40B4-BE49-F238E27FC236}">
                <a16:creationId xmlns:a16="http://schemas.microsoft.com/office/drawing/2014/main" id="{40D30FEB-19A3-7623-817A-AC0E8B5039C3}"/>
              </a:ext>
            </a:extLst>
          </p:cNvPr>
          <p:cNvSpPr/>
          <p:nvPr/>
        </p:nvSpPr>
        <p:spPr>
          <a:xfrm rot="10800000">
            <a:off x="7720939" y="4727331"/>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C3C5F746-D389-574A-237C-0698B38396CD}"/>
              </a:ext>
            </a:extLst>
          </p:cNvPr>
          <p:cNvSpPr txBox="1"/>
          <p:nvPr/>
        </p:nvSpPr>
        <p:spPr>
          <a:xfrm>
            <a:off x="225631" y="5026314"/>
            <a:ext cx="3586348" cy="461665"/>
          </a:xfrm>
          <a:prstGeom prst="rect">
            <a:avLst/>
          </a:prstGeom>
          <a:noFill/>
        </p:spPr>
        <p:txBody>
          <a:bodyPr wrap="square" rtlCol="0">
            <a:spAutoFit/>
          </a:bodyPr>
          <a:lstStyle/>
          <a:p>
            <a:r>
              <a:rPr lang="en-CA" sz="2400" b="1" dirty="0"/>
              <a:t>District Grant Applications</a:t>
            </a:r>
          </a:p>
        </p:txBody>
      </p:sp>
      <p:sp>
        <p:nvSpPr>
          <p:cNvPr id="23" name="TextBox 22">
            <a:extLst>
              <a:ext uri="{FF2B5EF4-FFF2-40B4-BE49-F238E27FC236}">
                <a16:creationId xmlns:a16="http://schemas.microsoft.com/office/drawing/2014/main" id="{F8627088-76EC-19E5-5BE6-E3EEE06B8FF7}"/>
              </a:ext>
            </a:extLst>
          </p:cNvPr>
          <p:cNvSpPr txBox="1"/>
          <p:nvPr/>
        </p:nvSpPr>
        <p:spPr>
          <a:xfrm>
            <a:off x="6095999" y="5607116"/>
            <a:ext cx="4093030" cy="461665"/>
          </a:xfrm>
          <a:prstGeom prst="rect">
            <a:avLst/>
          </a:prstGeom>
          <a:noFill/>
        </p:spPr>
        <p:txBody>
          <a:bodyPr wrap="square" rtlCol="0">
            <a:spAutoFit/>
          </a:bodyPr>
          <a:lstStyle/>
          <a:p>
            <a:r>
              <a:rPr lang="en-CA" sz="2400" b="1" dirty="0"/>
              <a:t>Global Grant Applications</a:t>
            </a:r>
          </a:p>
        </p:txBody>
      </p:sp>
      <p:sp>
        <p:nvSpPr>
          <p:cNvPr id="24" name="Arrow: Down 23">
            <a:extLst>
              <a:ext uri="{FF2B5EF4-FFF2-40B4-BE49-F238E27FC236}">
                <a16:creationId xmlns:a16="http://schemas.microsoft.com/office/drawing/2014/main" id="{AE377C47-2267-09CB-A394-8F9E64336ABE}"/>
              </a:ext>
            </a:extLst>
          </p:cNvPr>
          <p:cNvSpPr/>
          <p:nvPr/>
        </p:nvSpPr>
        <p:spPr>
          <a:xfrm rot="10800000">
            <a:off x="4001984" y="5026314"/>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5" name="Arrow: Down 24">
            <a:extLst>
              <a:ext uri="{FF2B5EF4-FFF2-40B4-BE49-F238E27FC236}">
                <a16:creationId xmlns:a16="http://schemas.microsoft.com/office/drawing/2014/main" id="{163FD81A-0D2D-1227-31DC-35AFE9C1DC46}"/>
              </a:ext>
            </a:extLst>
          </p:cNvPr>
          <p:cNvSpPr/>
          <p:nvPr/>
        </p:nvSpPr>
        <p:spPr>
          <a:xfrm rot="10800000">
            <a:off x="9710056" y="5607116"/>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6" name="Arrow: Down 25">
            <a:extLst>
              <a:ext uri="{FF2B5EF4-FFF2-40B4-BE49-F238E27FC236}">
                <a16:creationId xmlns:a16="http://schemas.microsoft.com/office/drawing/2014/main" id="{42F787C3-9DC1-B054-42C6-D2ACCEF0372E}"/>
              </a:ext>
            </a:extLst>
          </p:cNvPr>
          <p:cNvSpPr/>
          <p:nvPr/>
        </p:nvSpPr>
        <p:spPr>
          <a:xfrm rot="10800000">
            <a:off x="3319155" y="2384321"/>
            <a:ext cx="285008" cy="461665"/>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0374629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18FF-BED3-B6AD-45D3-DBAB4F0799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E1875-EE71-698C-42D4-4D7ED3ED8DFB}"/>
              </a:ext>
            </a:extLst>
          </p:cNvPr>
          <p:cNvSpPr txBox="1"/>
          <p:nvPr/>
        </p:nvSpPr>
        <p:spPr>
          <a:xfrm>
            <a:off x="434898" y="111512"/>
            <a:ext cx="9199756" cy="707886"/>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prstClr val="white"/>
                </a:solidFill>
                <a:effectLst/>
                <a:uLnTx/>
                <a:uFillTx/>
                <a:latin typeface="Arial Narrow Bold"/>
                <a:ea typeface="+mn-ea"/>
                <a:cs typeface="Arial Narrow Bold"/>
              </a:rPr>
              <a:t>How to do it</a:t>
            </a:r>
          </a:p>
        </p:txBody>
      </p:sp>
      <p:sp>
        <p:nvSpPr>
          <p:cNvPr id="6" name="TextBox 5">
            <a:extLst>
              <a:ext uri="{FF2B5EF4-FFF2-40B4-BE49-F238E27FC236}">
                <a16:creationId xmlns:a16="http://schemas.microsoft.com/office/drawing/2014/main" id="{2F072C4E-F0CE-35EB-FF81-99DA35FD7D98}"/>
              </a:ext>
            </a:extLst>
          </p:cNvPr>
          <p:cNvSpPr txBox="1"/>
          <p:nvPr/>
        </p:nvSpPr>
        <p:spPr>
          <a:xfrm>
            <a:off x="2484839" y="1410412"/>
            <a:ext cx="9072748" cy="4801314"/>
          </a:xfrm>
          <a:prstGeom prst="rect">
            <a:avLst/>
          </a:prstGeom>
          <a:noFill/>
        </p:spPr>
        <p:txBody>
          <a:bodyPr wrap="square" rtlCol="0">
            <a:spAutoFit/>
          </a:bodyPr>
          <a:lstStyle/>
          <a:p>
            <a:pPr marL="285750" indent="-285750">
              <a:buFont typeface="Arial" panose="020B0604020202020204" pitchFamily="34" charset="0"/>
              <a:buChar char="•"/>
            </a:pPr>
            <a:r>
              <a:rPr lang="en-CA" sz="2400" dirty="0"/>
              <a:t>Set Goals</a:t>
            </a:r>
          </a:p>
          <a:p>
            <a:pPr marL="285750" indent="-285750">
              <a:buFont typeface="Arial" panose="020B0604020202020204" pitchFamily="34" charset="0"/>
              <a:buChar char="•"/>
            </a:pPr>
            <a:r>
              <a:rPr lang="en-CA" sz="2400" dirty="0"/>
              <a:t>Talk about the foundation</a:t>
            </a:r>
          </a:p>
          <a:p>
            <a:pPr marL="285750" indent="-285750">
              <a:buFont typeface="Arial" panose="020B0604020202020204" pitchFamily="34" charset="0"/>
              <a:buChar char="•"/>
            </a:pPr>
            <a:r>
              <a:rPr lang="en-CA" sz="2400" dirty="0"/>
              <a:t>Give presentations on the foundation</a:t>
            </a:r>
          </a:p>
          <a:p>
            <a:pPr marL="285750" indent="-285750">
              <a:buFont typeface="Arial" panose="020B0604020202020204" pitchFamily="34" charset="0"/>
              <a:buChar char="•"/>
            </a:pPr>
            <a:r>
              <a:rPr lang="en-CA" sz="2400" dirty="0"/>
              <a:t>Have a foundation moment at each meeting</a:t>
            </a:r>
          </a:p>
          <a:p>
            <a:pPr marL="285750" indent="-285750">
              <a:buFont typeface="Arial" panose="020B0604020202020204" pitchFamily="34" charset="0"/>
              <a:buChar char="•"/>
            </a:pPr>
            <a:r>
              <a:rPr lang="en-CA" sz="2400" dirty="0"/>
              <a:t>Challenge your club to apply for grants</a:t>
            </a:r>
          </a:p>
          <a:p>
            <a:pPr marL="285750" indent="-285750">
              <a:buFont typeface="Arial" panose="020B0604020202020204" pitchFamily="34" charset="0"/>
              <a:buChar char="•"/>
            </a:pPr>
            <a:r>
              <a:rPr lang="en-CA" sz="2400" dirty="0"/>
              <a:t>Use stories showing the impact of grants</a:t>
            </a:r>
          </a:p>
          <a:p>
            <a:pPr marL="285750" indent="-285750">
              <a:buFont typeface="Arial" panose="020B0604020202020204" pitchFamily="34" charset="0"/>
              <a:buChar char="•"/>
            </a:pPr>
            <a:r>
              <a:rPr lang="en-CA" sz="2400" dirty="0"/>
              <a:t>Show members how to contribute on-line</a:t>
            </a:r>
          </a:p>
          <a:p>
            <a:pPr marL="285750" indent="-285750">
              <a:buFont typeface="Arial" panose="020B0604020202020204" pitchFamily="34" charset="0"/>
              <a:buChar char="•"/>
            </a:pPr>
            <a:r>
              <a:rPr lang="en-CA" sz="2400" dirty="0"/>
              <a:t>Show members how to set up Rotary Direct payments</a:t>
            </a:r>
          </a:p>
          <a:p>
            <a:pPr marL="285750" indent="-285750">
              <a:buFont typeface="Arial" panose="020B0604020202020204" pitchFamily="34" charset="0"/>
              <a:buChar char="•"/>
            </a:pPr>
            <a:r>
              <a:rPr lang="en-CA" sz="2400" dirty="0"/>
              <a:t>Help members set up their </a:t>
            </a:r>
            <a:r>
              <a:rPr lang="en-CA" sz="2400" dirty="0" err="1"/>
              <a:t>MyRotary</a:t>
            </a:r>
            <a:r>
              <a:rPr lang="en-CA" sz="2400" dirty="0"/>
              <a:t> account</a:t>
            </a:r>
          </a:p>
          <a:p>
            <a:pPr marL="285750" indent="-285750">
              <a:buFont typeface="Arial" panose="020B0604020202020204" pitchFamily="34" charset="0"/>
              <a:buChar char="•"/>
            </a:pPr>
            <a:r>
              <a:rPr lang="en-CA" sz="2400" dirty="0"/>
              <a:t>Lead by example</a:t>
            </a:r>
          </a:p>
          <a:p>
            <a:pPr marL="285750" indent="-285750">
              <a:buFont typeface="Arial" panose="020B0604020202020204" pitchFamily="34" charset="0"/>
              <a:buChar char="•"/>
            </a:pPr>
            <a:r>
              <a:rPr lang="en-CA" sz="2400" dirty="0"/>
              <a:t>Hold foundation fundraising events</a:t>
            </a:r>
          </a:p>
          <a:p>
            <a:pPr marL="285750" indent="-285750">
              <a:buFont typeface="Arial" panose="020B0604020202020204" pitchFamily="34" charset="0"/>
              <a:buChar char="•"/>
            </a:pPr>
            <a:r>
              <a:rPr lang="en-CA" sz="2400" dirty="0"/>
              <a:t>Have district foundation team members present at your club</a:t>
            </a:r>
          </a:p>
          <a:p>
            <a:endParaRPr lang="en-CA" dirty="0"/>
          </a:p>
        </p:txBody>
      </p:sp>
    </p:spTree>
    <p:extLst>
      <p:ext uri="{BB962C8B-B14F-4D97-AF65-F5344CB8AC3E}">
        <p14:creationId xmlns:p14="http://schemas.microsoft.com/office/powerpoint/2010/main" val="153712345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48D045-8B6C-495E-BA95-CD25BEECC3E5}"/>
              </a:ext>
            </a:extLst>
          </p:cNvPr>
          <p:cNvSpPr txBox="1"/>
          <p:nvPr/>
        </p:nvSpPr>
        <p:spPr>
          <a:xfrm>
            <a:off x="434898" y="111512"/>
            <a:ext cx="9199756" cy="707886"/>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prstClr val="white"/>
                </a:solidFill>
                <a:effectLst/>
                <a:uLnTx/>
                <a:uFillTx/>
                <a:latin typeface="Arial Narrow Bold"/>
                <a:ea typeface="+mn-ea"/>
                <a:cs typeface="Arial Narrow Bold"/>
              </a:rPr>
              <a:t>Questions</a:t>
            </a:r>
          </a:p>
        </p:txBody>
      </p:sp>
      <p:pic>
        <p:nvPicPr>
          <p:cNvPr id="3" name="Picture 2" descr="C:\Users\Ian\AppData\Local\Microsoft\Windows\INetCache\IE\D7S943LV\Questionmark[1].jpg">
            <a:extLst>
              <a:ext uri="{FF2B5EF4-FFF2-40B4-BE49-F238E27FC236}">
                <a16:creationId xmlns:a16="http://schemas.microsoft.com/office/drawing/2014/main" id="{F4ABA211-747E-4D3B-A58B-68BEA039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713" y="2196790"/>
            <a:ext cx="2515715" cy="31446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Ian\AppData\Local\Microsoft\Windows\INetCache\IE\D7S943LV\Questionmark[1].jpg">
            <a:extLst>
              <a:ext uri="{FF2B5EF4-FFF2-40B4-BE49-F238E27FC236}">
                <a16:creationId xmlns:a16="http://schemas.microsoft.com/office/drawing/2014/main" id="{F4ABA211-747E-4D3B-A58B-68BEA039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113" y="2349190"/>
            <a:ext cx="2515715" cy="3144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Ian\AppData\Local\Microsoft\Windows\INetCache\IE\D7S943LV\Questionmark[1].jpg">
            <a:extLst>
              <a:ext uri="{FF2B5EF4-FFF2-40B4-BE49-F238E27FC236}">
                <a16:creationId xmlns:a16="http://schemas.microsoft.com/office/drawing/2014/main" id="{F4ABA211-747E-4D3B-A58B-68BEA039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512" y="2501590"/>
            <a:ext cx="2515715" cy="314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81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5ABD8-06A6-8A5E-EB16-F4D50C7271BC}"/>
              </a:ext>
            </a:extLst>
          </p:cNvPr>
          <p:cNvSpPr txBox="1"/>
          <p:nvPr/>
        </p:nvSpPr>
        <p:spPr>
          <a:xfrm>
            <a:off x="1223159" y="1508442"/>
            <a:ext cx="10058400" cy="3841116"/>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Your chief responsibility as chair of your club’s Rotary Foundation committee is to </a:t>
            </a:r>
            <a:r>
              <a:rPr kumimoji="0" lang="en-US" sz="2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inspire</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your club’s members to give to the Foundation and participate in its activities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Promote Foundation grants and activities and help members participate in them.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Attend the grant management seminar to ensure that your club qualifies for Rotary Foundation district and global grants.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Work with your president to </a:t>
            </a:r>
            <a:r>
              <a:rPr kumimoji="0" lang="en-US" sz="24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set Foundation Goals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and monitor progress to achieving them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Conduct inspirational, Foundation-focused club programs </a:t>
            </a:r>
          </a:p>
        </p:txBody>
      </p:sp>
      <p:sp>
        <p:nvSpPr>
          <p:cNvPr id="4" name="TextBox 3">
            <a:extLst>
              <a:ext uri="{FF2B5EF4-FFF2-40B4-BE49-F238E27FC236}">
                <a16:creationId xmlns:a16="http://schemas.microsoft.com/office/drawing/2014/main" id="{2E69666E-0F71-7BEC-B213-9DFA5566644D}"/>
              </a:ext>
            </a:extLst>
          </p:cNvPr>
          <p:cNvSpPr txBox="1"/>
          <p:nvPr/>
        </p:nvSpPr>
        <p:spPr>
          <a:xfrm>
            <a:off x="819397" y="166255"/>
            <a:ext cx="8122722" cy="584775"/>
          </a:xfrm>
          <a:prstGeom prst="rect">
            <a:avLst/>
          </a:prstGeom>
          <a:noFill/>
        </p:spPr>
        <p:txBody>
          <a:bodyPr wrap="square" rtlCol="0">
            <a:spAutoFit/>
          </a:bodyPr>
          <a:lstStyle/>
          <a:p>
            <a:r>
              <a:rPr lang="en-CA" sz="3200" b="1">
                <a:solidFill>
                  <a:schemeClr val="bg1"/>
                </a:solidFill>
              </a:rPr>
              <a:t>The Role of Club Foundation Chairs</a:t>
            </a:r>
            <a:endParaRPr lang="en-CA" sz="3200" b="1" dirty="0">
              <a:solidFill>
                <a:schemeClr val="bg1"/>
              </a:solidFill>
            </a:endParaRPr>
          </a:p>
        </p:txBody>
      </p:sp>
    </p:spTree>
    <p:extLst>
      <p:ext uri="{BB962C8B-B14F-4D97-AF65-F5344CB8AC3E}">
        <p14:creationId xmlns:p14="http://schemas.microsoft.com/office/powerpoint/2010/main" val="1548117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foundation&#10;&#10;Description automatically generated">
            <a:extLst>
              <a:ext uri="{FF2B5EF4-FFF2-40B4-BE49-F238E27FC236}">
                <a16:creationId xmlns:a16="http://schemas.microsoft.com/office/drawing/2014/main" id="{6988D937-B23B-8CBA-99A6-14A0CCCE8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40" y="0"/>
            <a:ext cx="11408720" cy="6858000"/>
          </a:xfrm>
          <a:prstGeom prst="rect">
            <a:avLst/>
          </a:prstGeom>
        </p:spPr>
      </p:pic>
    </p:spTree>
    <p:extLst>
      <p:ext uri="{BB962C8B-B14F-4D97-AF65-F5344CB8AC3E}">
        <p14:creationId xmlns:p14="http://schemas.microsoft.com/office/powerpoint/2010/main" val="179291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half" idx="12"/>
          </p:nvPr>
        </p:nvSpPr>
        <p:spPr>
          <a:xfrm>
            <a:off x="1899562" y="1606711"/>
            <a:ext cx="4084061" cy="4180860"/>
          </a:xfrm>
        </p:spPr>
        <p:txBody>
          <a:bodyPr>
            <a:noAutofit/>
          </a:bodyPr>
          <a:lstStyle/>
          <a:p>
            <a:pPr marL="0" indent="0">
              <a:spcBef>
                <a:spcPts val="0"/>
              </a:spcBef>
              <a:buNone/>
            </a:pPr>
            <a:r>
              <a:rPr lang="en-US" altLang="en-US" sz="2600" dirty="0">
                <a:ea typeface="ＭＳ Ｐゴシック" pitchFamily="34" charset="-128"/>
              </a:rPr>
              <a:t>The mission of The Rotary Foundation is to enable Rotarians to advance world understanding, goodwill, and peace through the improvement of health, the support of education, and the alleviation of poverty.</a:t>
            </a:r>
            <a:endParaRPr lang="en-US" altLang="en-US" sz="2600" dirty="0">
              <a:ea typeface="ＭＳ Ｐゴシック" pitchFamily="34" charset="-128"/>
              <a:cs typeface="ヒラギノ角ゴ Pro W3" pitchFamily="-84" charset="-128"/>
            </a:endParaRPr>
          </a:p>
          <a:p>
            <a:pPr marL="0" indent="0">
              <a:spcBef>
                <a:spcPts val="0"/>
              </a:spcBef>
              <a:buNone/>
            </a:pPr>
            <a:endParaRPr lang="en-US" sz="2600" dirty="0"/>
          </a:p>
        </p:txBody>
      </p:sp>
      <p:sp>
        <p:nvSpPr>
          <p:cNvPr id="8" name="Title 7"/>
          <p:cNvSpPr>
            <a:spLocks noGrp="1"/>
          </p:cNvSpPr>
          <p:nvPr>
            <p:ph type="title"/>
          </p:nvPr>
        </p:nvSpPr>
        <p:spPr>
          <a:xfrm>
            <a:off x="1040744" y="230110"/>
            <a:ext cx="7391400" cy="487362"/>
          </a:xfrm>
        </p:spPr>
        <p:txBody>
          <a:bodyPr>
            <a:noAutofit/>
          </a:bodyPr>
          <a:lstStyle/>
          <a:p>
            <a:r>
              <a:rPr lang="en-US" altLang="en-US" sz="3600" dirty="0">
                <a:latin typeface="+mn-lt"/>
                <a:ea typeface="ＭＳ Ｐゴシック" pitchFamily="34" charset="-128"/>
              </a:rPr>
              <a:t>The Rotary Foundation’s Mission</a:t>
            </a:r>
            <a:endParaRPr lang="en-US" sz="3600" dirty="0">
              <a:latin typeface="+mn-lt"/>
            </a:endParaRPr>
          </a:p>
        </p:txBody>
      </p:sp>
      <p:pic>
        <p:nvPicPr>
          <p:cNvPr id="2" name="Content Placeholder 1"/>
          <p:cNvPicPr>
            <a:picLocks noGrp="1" noChangeAspect="1"/>
          </p:cNvPicPr>
          <p:nvPr>
            <p:ph sz="half" idx="11"/>
          </p:nvPr>
        </p:nvPicPr>
        <p:blipFill rotWithShape="1">
          <a:blip r:embed="rId3" cstate="email">
            <a:extLst>
              <a:ext uri="{28A0092B-C50C-407E-A947-70E740481C1C}">
                <a14:useLocalDpi xmlns:a14="http://schemas.microsoft.com/office/drawing/2010/main"/>
              </a:ext>
            </a:extLst>
          </a:blip>
          <a:srcRect/>
          <a:stretch/>
        </p:blipFill>
        <p:spPr>
          <a:xfrm>
            <a:off x="6167440" y="1666876"/>
            <a:ext cx="1837409" cy="1954213"/>
          </a:xfrm>
        </p:spPr>
      </p:pic>
      <p:pic>
        <p:nvPicPr>
          <p:cNvPr id="3" name="Content Placeholder 2"/>
          <p:cNvPicPr>
            <a:picLocks noGrp="1" noChangeAspect="1"/>
          </p:cNvPicPr>
          <p:nvPr>
            <p:ph sz="half" idx="13"/>
          </p:nvPr>
        </p:nvPicPr>
        <p:blipFill rotWithShape="1">
          <a:blip r:embed="rId4" cstate="email">
            <a:extLst>
              <a:ext uri="{28A0092B-C50C-407E-A947-70E740481C1C}">
                <a14:useLocalDpi xmlns:a14="http://schemas.microsoft.com/office/drawing/2010/main"/>
              </a:ext>
            </a:extLst>
          </a:blip>
          <a:srcRect/>
          <a:stretch/>
        </p:blipFill>
        <p:spPr>
          <a:xfrm>
            <a:off x="6167438" y="3700463"/>
            <a:ext cx="1837410" cy="2087108"/>
          </a:xfrm>
        </p:spPr>
      </p:pic>
      <p:pic>
        <p:nvPicPr>
          <p:cNvPr id="4" name="Content Placeholder 3"/>
          <p:cNvPicPr>
            <a:picLocks noGrp="1" noChangeAspect="1"/>
          </p:cNvPicPr>
          <p:nvPr>
            <p:ph sz="half" idx="14"/>
          </p:nvPr>
        </p:nvPicPr>
        <p:blipFill rotWithShape="1">
          <a:blip r:embed="rId5" cstate="email">
            <a:extLst>
              <a:ext uri="{28A0092B-C50C-407E-A947-70E740481C1C}">
                <a14:useLocalDpi xmlns:a14="http://schemas.microsoft.com/office/drawing/2010/main"/>
              </a:ext>
            </a:extLst>
          </a:blip>
          <a:srcRect/>
          <a:stretch/>
        </p:blipFill>
        <p:spPr>
          <a:xfrm>
            <a:off x="8097213" y="1666875"/>
            <a:ext cx="2401455" cy="4120696"/>
          </a:xfrm>
        </p:spPr>
      </p:pic>
      <p:sp>
        <p:nvSpPr>
          <p:cNvPr id="13" name="Subtitle 2"/>
          <p:cNvSpPr txBox="1">
            <a:spLocks/>
          </p:cNvSpPr>
          <p:nvPr/>
        </p:nvSpPr>
        <p:spPr>
          <a:xfrm>
            <a:off x="4395439" y="5967066"/>
            <a:ext cx="7391400" cy="514350"/>
          </a:xfrm>
          <a:prstGeom prst="rect">
            <a:avLst/>
          </a:prstGeom>
        </p:spPr>
        <p:txBody>
          <a:bodyPr>
            <a:no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1" lang="en-US" sz="1800" b="1" i="0" u="none" strike="noStrike" kern="1200" cap="none" spc="0" normalizeH="0" baseline="0" noProof="0" dirty="0">
                <a:ln>
                  <a:noFill/>
                </a:ln>
                <a:solidFill>
                  <a:srgbClr val="01B4E7"/>
                </a:solidFill>
                <a:effectLst/>
                <a:uLnTx/>
                <a:uFillTx/>
                <a:latin typeface="Arial Narrow"/>
                <a:ea typeface="+mn-ea"/>
              </a:rPr>
              <a:t>108 YEARS OF DOING GOOD IN THE WORLD </a:t>
            </a:r>
          </a:p>
          <a:p>
            <a:pPr marL="0" marR="0" lvl="0" indent="0" algn="ctr" defTabSz="457200" rtl="0" eaLnBrk="1" fontAlgn="base" latinLnBrk="0" hangingPunct="1">
              <a:lnSpc>
                <a:spcPct val="100000"/>
              </a:lnSpc>
              <a:spcBef>
                <a:spcPct val="20000"/>
              </a:spcBef>
              <a:spcAft>
                <a:spcPct val="0"/>
              </a:spcAft>
              <a:buClrTx/>
              <a:buSzTx/>
              <a:buFontTx/>
              <a:buNone/>
              <a:tabLst/>
              <a:defRPr/>
            </a:pPr>
            <a:r>
              <a:rPr kumimoji="1" lang="en-US" sz="1800" b="1" i="0" u="none" strike="noStrike" kern="1200" cap="none" spc="0" normalizeH="0" baseline="0" noProof="0" dirty="0">
                <a:ln>
                  <a:noFill/>
                </a:ln>
                <a:solidFill>
                  <a:srgbClr val="01B4E7"/>
                </a:solidFill>
                <a:effectLst/>
                <a:uLnTx/>
                <a:uFillTx/>
                <a:latin typeface="Arial Narrow"/>
                <a:ea typeface="+mn-ea"/>
              </a:rPr>
              <a:t>The Rotary Foundation was started by Arch Klumph in 1917</a:t>
            </a:r>
          </a:p>
        </p:txBody>
      </p:sp>
    </p:spTree>
    <p:extLst>
      <p:ext uri="{BB962C8B-B14F-4D97-AF65-F5344CB8AC3E}">
        <p14:creationId xmlns:p14="http://schemas.microsoft.com/office/powerpoint/2010/main" val="3425129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F06E3-576E-EE17-1186-E6C8E81D803B}"/>
              </a:ext>
            </a:extLst>
          </p:cNvPr>
          <p:cNvSpPr txBox="1"/>
          <p:nvPr/>
        </p:nvSpPr>
        <p:spPr>
          <a:xfrm>
            <a:off x="447040" y="132080"/>
            <a:ext cx="482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A Trusted Charity</a:t>
            </a:r>
          </a:p>
        </p:txBody>
      </p:sp>
      <p:pic>
        <p:nvPicPr>
          <p:cNvPr id="3" name="Picture 2" descr="A person running up stairs with arrows and icons&#10;&#10;Description automatically generated">
            <a:extLst>
              <a:ext uri="{FF2B5EF4-FFF2-40B4-BE49-F238E27FC236}">
                <a16:creationId xmlns:a16="http://schemas.microsoft.com/office/drawing/2014/main" id="{2116F774-392C-537F-4D33-F203A6434EC6}"/>
              </a:ext>
            </a:extLst>
          </p:cNvPr>
          <p:cNvPicPr>
            <a:picLocks noChangeAspect="1"/>
          </p:cNvPicPr>
          <p:nvPr/>
        </p:nvPicPr>
        <p:blipFill rotWithShape="1">
          <a:blip r:embed="rId3">
            <a:extLst>
              <a:ext uri="{28A0092B-C50C-407E-A947-70E740481C1C}">
                <a14:useLocalDpi xmlns:a14="http://schemas.microsoft.com/office/drawing/2010/main" val="0"/>
              </a:ext>
            </a:extLst>
          </a:blip>
          <a:srcRect t="12876" r="1222"/>
          <a:stretch/>
        </p:blipFill>
        <p:spPr>
          <a:xfrm>
            <a:off x="1524000" y="955040"/>
            <a:ext cx="9032240" cy="5805978"/>
          </a:xfrm>
          <a:prstGeom prst="rect">
            <a:avLst/>
          </a:prstGeom>
        </p:spPr>
      </p:pic>
    </p:spTree>
    <p:extLst>
      <p:ext uri="{BB962C8B-B14F-4D97-AF65-F5344CB8AC3E}">
        <p14:creationId xmlns:p14="http://schemas.microsoft.com/office/powerpoint/2010/main" val="305783681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56669</TotalTime>
  <Words>3149</Words>
  <Application>Microsoft Office PowerPoint</Application>
  <PresentationFormat>Widescreen</PresentationFormat>
  <Paragraphs>373</Paragraphs>
  <Slides>55</Slides>
  <Notes>29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55</vt:i4>
      </vt:variant>
    </vt:vector>
  </HeadingPairs>
  <TitlesOfParts>
    <vt:vector size="70" baseType="lpstr">
      <vt:lpstr>ＭＳ Ｐゴシック</vt:lpstr>
      <vt:lpstr>Aptos</vt:lpstr>
      <vt:lpstr>Arial</vt:lpstr>
      <vt:lpstr>Arial Narrow</vt:lpstr>
      <vt:lpstr>Arial Narrow Bold</vt:lpstr>
      <vt:lpstr>Calibri</vt:lpstr>
      <vt:lpstr>Calibri Light</vt:lpstr>
      <vt:lpstr>Georgia</vt:lpstr>
      <vt:lpstr>Tahoma</vt:lpstr>
      <vt:lpstr>Times New Roman</vt:lpstr>
      <vt:lpstr>1_Office Theme</vt:lpstr>
      <vt:lpstr>2_Custom Design</vt:lpstr>
      <vt:lpstr>6_Custom Design</vt:lpstr>
      <vt:lpstr>5_Custom Design</vt:lpstr>
      <vt:lpstr>2_Office Theme</vt:lpstr>
      <vt:lpstr>District Rotary Foundation Forum – Improving our Performance</vt:lpstr>
      <vt:lpstr>Presenter – Ian Grant District Rotary Foundation Chair</vt:lpstr>
      <vt:lpstr>PowerPoint Presentation</vt:lpstr>
      <vt:lpstr>PowerPoint Presentation</vt:lpstr>
      <vt:lpstr>PowerPoint Presentation</vt:lpstr>
      <vt:lpstr>PowerPoint Presentation</vt:lpstr>
      <vt:lpstr>PowerPoint Presentation</vt:lpstr>
      <vt:lpstr>The Rotary Foundation’s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MEANINGFUL WAYS TO GIVE</vt:lpstr>
      <vt:lpstr>AS YOUR GIVING ACCELERATES</vt:lpstr>
      <vt:lpstr>Substantial Commitment’s to The Rotary  Foundation</vt:lpstr>
      <vt:lpstr>PowerPoint Presentation</vt:lpstr>
      <vt:lpstr>Consider Including a Bequest to Rotary in your Estate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 Grant</dc:creator>
  <cp:lastModifiedBy>Ian Grant</cp:lastModifiedBy>
  <cp:revision>51</cp:revision>
  <dcterms:created xsi:type="dcterms:W3CDTF">2025-07-29T01:08:20Z</dcterms:created>
  <dcterms:modified xsi:type="dcterms:W3CDTF">2025-10-03T02:58:34Z</dcterms:modified>
</cp:coreProperties>
</file>