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Lst>
  <p:notesMasterIdLst>
    <p:notesMasterId r:id="rId46"/>
  </p:notesMasterIdLst>
  <p:sldIdLst>
    <p:sldId id="578" r:id="rId4"/>
    <p:sldId id="1000" r:id="rId5"/>
    <p:sldId id="999" r:id="rId6"/>
    <p:sldId id="585" r:id="rId7"/>
    <p:sldId id="583" r:id="rId8"/>
    <p:sldId id="1003" r:id="rId9"/>
    <p:sldId id="993" r:id="rId10"/>
    <p:sldId id="639" r:id="rId11"/>
    <p:sldId id="640" r:id="rId12"/>
    <p:sldId id="748" r:id="rId13"/>
    <p:sldId id="641" r:id="rId14"/>
    <p:sldId id="998" r:id="rId15"/>
    <p:sldId id="952" r:id="rId16"/>
    <p:sldId id="643" r:id="rId17"/>
    <p:sldId id="646" r:id="rId18"/>
    <p:sldId id="756" r:id="rId19"/>
    <p:sldId id="670" r:id="rId20"/>
    <p:sldId id="647" r:id="rId21"/>
    <p:sldId id="648" r:id="rId22"/>
    <p:sldId id="988" r:id="rId23"/>
    <p:sldId id="586" r:id="rId24"/>
    <p:sldId id="590" r:id="rId25"/>
    <p:sldId id="650" r:id="rId26"/>
    <p:sldId id="652" r:id="rId27"/>
    <p:sldId id="653" r:id="rId28"/>
    <p:sldId id="654" r:id="rId29"/>
    <p:sldId id="986" r:id="rId30"/>
    <p:sldId id="658" r:id="rId31"/>
    <p:sldId id="659" r:id="rId32"/>
    <p:sldId id="660" r:id="rId33"/>
    <p:sldId id="1004" r:id="rId34"/>
    <p:sldId id="1002" r:id="rId35"/>
    <p:sldId id="1005" r:id="rId36"/>
    <p:sldId id="1001" r:id="rId37"/>
    <p:sldId id="663" r:id="rId38"/>
    <p:sldId id="664" r:id="rId39"/>
    <p:sldId id="665" r:id="rId40"/>
    <p:sldId id="666" r:id="rId41"/>
    <p:sldId id="667" r:id="rId42"/>
    <p:sldId id="307" r:id="rId43"/>
    <p:sldId id="962" r:id="rId44"/>
    <p:sldId id="5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91" d="100"/>
          <a:sy n="91" d="100"/>
        </p:scale>
        <p:origin x="1254" y="306"/>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397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968D8-2D8B-4350-A23D-2A7360DC511C}" type="datetimeFigureOut">
              <a:rPr lang="en-CA" smtClean="0"/>
              <a:t>2025-09-23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4834D-5D77-46D1-A2F5-C7B1385AA679}" type="slidenum">
              <a:rPr lang="en-CA" smtClean="0"/>
              <a:t>‹#›</a:t>
            </a:fld>
            <a:endParaRPr lang="en-CA"/>
          </a:p>
        </p:txBody>
      </p:sp>
    </p:spTree>
    <p:extLst>
      <p:ext uri="{BB962C8B-B14F-4D97-AF65-F5344CB8AC3E}">
        <p14:creationId xmlns:p14="http://schemas.microsoft.com/office/powerpoint/2010/main" val="347922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aretodreamfilm.co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AE3C2-E355-4028-978E-CA0CC55B65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1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D4834D-5D77-46D1-A2F5-C7B1385AA679}" type="slidenum">
              <a:rPr lang="en-CA" smtClean="0"/>
              <a:t>12</a:t>
            </a:fld>
            <a:endParaRPr lang="en-CA"/>
          </a:p>
        </p:txBody>
      </p:sp>
    </p:spTree>
    <p:extLst>
      <p:ext uri="{BB962C8B-B14F-4D97-AF65-F5344CB8AC3E}">
        <p14:creationId xmlns:p14="http://schemas.microsoft.com/office/powerpoint/2010/main" val="114948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In 1927, Rotary leaders began to show greater interest in the endowment, and the following year, convention delegates formally changed its name to The Rotary Foundation. They also agreed to enlarge its scope and establish a five-member Board of Trustees.  </a:t>
            </a:r>
          </a:p>
          <a:p>
            <a:r>
              <a:rPr lang="en-US" altLang="en-US" dirty="0">
                <a:solidFill>
                  <a:srgbClr val="000000"/>
                </a:solidFill>
                <a:latin typeface="Arial" pitchFamily="34" charset="0"/>
                <a:ea typeface="ＭＳ Ｐゴシック" pitchFamily="34" charset="-128"/>
                <a:cs typeface="ヒラギノ角ゴ Pro W3" pitchFamily="-84" charset="-128"/>
              </a:rPr>
              <a:t>*  The Rotary President appointed the first trustees and named Arch </a:t>
            </a:r>
            <a:r>
              <a:rPr lang="en-US" altLang="en-US" dirty="0" err="1">
                <a:solidFill>
                  <a:srgbClr val="000000"/>
                </a:solidFill>
                <a:latin typeface="Arial" pitchFamily="34" charset="0"/>
                <a:ea typeface="ＭＳ Ｐゴシック" pitchFamily="34" charset="-128"/>
                <a:cs typeface="ヒラギノ角ゴ Pro W3" pitchFamily="-84" charset="-128"/>
              </a:rPr>
              <a:t>Klumph</a:t>
            </a:r>
            <a:r>
              <a:rPr lang="en-US" altLang="en-US" dirty="0">
                <a:solidFill>
                  <a:srgbClr val="000000"/>
                </a:solidFill>
                <a:latin typeface="Arial" pitchFamily="34" charset="0"/>
                <a:ea typeface="ＭＳ Ｐゴシック" pitchFamily="34" charset="-128"/>
                <a:cs typeface="ヒラギノ角ゴ Pro W3" pitchFamily="-84" charset="-128"/>
              </a:rPr>
              <a:t> the trustee chair. He served as chair for seven years, educating Rotarians about the Foundation and encouraging them to contribute. </a:t>
            </a:r>
          </a:p>
          <a:p>
            <a:r>
              <a:rPr lang="en-US" altLang="en-US" dirty="0">
                <a:solidFill>
                  <a:srgbClr val="000000"/>
                </a:solidFill>
                <a:latin typeface="Arial" pitchFamily="34" charset="0"/>
                <a:ea typeface="ＭＳ Ｐゴシック" pitchFamily="34" charset="-128"/>
                <a:cs typeface="ヒラギノ角ゴ Pro W3" pitchFamily="-84" charset="-128"/>
              </a:rPr>
              <a:t>* As mentioned in a previous slide Arch repeated “</a:t>
            </a:r>
            <a:r>
              <a:rPr lang="en-US" altLang="en-US" b="1" u="sng" dirty="0">
                <a:solidFill>
                  <a:srgbClr val="000000"/>
                </a:solidFill>
                <a:latin typeface="Arial" pitchFamily="34" charset="0"/>
                <a:ea typeface="ＭＳ Ｐゴシック" pitchFamily="34" charset="-128"/>
                <a:cs typeface="ヒラギノ角ゴ Pro W3" pitchFamily="-84" charset="-128"/>
              </a:rPr>
              <a:t>Although Arch believed strongly in the need for the Foundation, and again he emphasized that all contributions should be voluntary. He did not want Rotarians to view the Foundation as a tax or assessment on clubs or members, which would have violated the association’s constitution. </a:t>
            </a:r>
          </a:p>
          <a:p>
            <a:r>
              <a:rPr lang="en-US" altLang="en-US" dirty="0">
                <a:solidFill>
                  <a:srgbClr val="000000"/>
                </a:solidFill>
                <a:latin typeface="Arial" pitchFamily="34" charset="0"/>
                <a:ea typeface="ＭＳ Ｐゴシック" pitchFamily="34" charset="-128"/>
                <a:cs typeface="ヒラギノ角ゴ Pro W3" pitchFamily="-84" charset="-128"/>
              </a:rPr>
              <a:t>* Today, the Foundation has 15 trustees who manage the Foundation’s business.</a:t>
            </a:r>
            <a:r>
              <a:rPr lang="en-US" altLang="en-US" baseline="0" dirty="0">
                <a:solidFill>
                  <a:srgbClr val="000000"/>
                </a:solidFill>
                <a:latin typeface="Arial" pitchFamily="34" charset="0"/>
                <a:ea typeface="ＭＳ Ｐゴシック" pitchFamily="34" charset="-128"/>
                <a:cs typeface="ヒラギノ角ゴ Pro W3" pitchFamily="-84" charset="-128"/>
              </a:rPr>
              <a:t> </a:t>
            </a:r>
            <a:r>
              <a:rPr lang="en-US" altLang="en-US" dirty="0">
                <a:solidFill>
                  <a:srgbClr val="000000"/>
                </a:solidFill>
                <a:latin typeface="Arial" pitchFamily="34" charset="0"/>
                <a:ea typeface="ＭＳ Ｐゴシック" pitchFamily="34" charset="-128"/>
                <a:cs typeface="ヒラギノ角ゴ Pro W3" pitchFamily="-84" charset="-128"/>
              </a:rPr>
              <a:t>They are nominated by</a:t>
            </a:r>
            <a:r>
              <a:rPr lang="en-US" altLang="en-US" baseline="0" dirty="0">
                <a:solidFill>
                  <a:srgbClr val="000000"/>
                </a:solidFill>
                <a:latin typeface="Arial" pitchFamily="34" charset="0"/>
                <a:ea typeface="ＭＳ Ｐゴシック" pitchFamily="34" charset="-128"/>
                <a:cs typeface="ヒラギノ角ゴ Pro W3" pitchFamily="-84" charset="-128"/>
              </a:rPr>
              <a:t> the</a:t>
            </a:r>
            <a:r>
              <a:rPr lang="en-US" altLang="en-US" dirty="0">
                <a:solidFill>
                  <a:srgbClr val="000000"/>
                </a:solidFill>
                <a:latin typeface="Arial" pitchFamily="34" charset="0"/>
                <a:ea typeface="ＭＳ Ｐゴシック" pitchFamily="34" charset="-128"/>
                <a:cs typeface="ヒラギノ角ゴ Pro W3" pitchFamily="-84" charset="-128"/>
              </a:rPr>
              <a:t> RI president-elect and elected by the RI Board to serve four-year terms. The trustees elect a chair each year.</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F6ACC-1179-4C40-B110-3DF3D9E8DFF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05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In 1930, the Foundation made its first grant, $500 to the International Society for Crippled Children, now known as Easter Seals. </a:t>
            </a:r>
          </a:p>
          <a:p>
            <a:r>
              <a:rPr lang="en-US" altLang="en-US" dirty="0">
                <a:solidFill>
                  <a:srgbClr val="000000"/>
                </a:solidFill>
                <a:latin typeface="Arial" pitchFamily="34" charset="0"/>
                <a:ea typeface="ＭＳ Ｐゴシック" pitchFamily="34" charset="-128"/>
                <a:cs typeface="ヒラギノ角ゴ Pro W3" pitchFamily="-84" charset="-128"/>
              </a:rPr>
              <a:t>*  Rotarian Edgar “Daddy” Allen had founded Easter Seals in 1919. Rotary founder Paul Harris served on the society’s board of directors.</a:t>
            </a:r>
          </a:p>
          <a:p>
            <a:r>
              <a:rPr lang="en-US" altLang="en-US" dirty="0">
                <a:solidFill>
                  <a:srgbClr val="000000"/>
                </a:solidFill>
                <a:latin typeface="Arial" pitchFamily="34" charset="0"/>
                <a:ea typeface="ＭＳ Ｐゴシック" pitchFamily="34" charset="-128"/>
                <a:cs typeface="ヒラギノ角ゴ Pro W3" pitchFamily="-84" charset="-128"/>
              </a:rPr>
              <a:t>*  In this 1922 photo of the society’s founding members, Allen is in the front</a:t>
            </a:r>
            <a:r>
              <a:rPr lang="en-US" altLang="en-US" baseline="0" dirty="0">
                <a:solidFill>
                  <a:srgbClr val="000000"/>
                </a:solidFill>
                <a:latin typeface="Arial" pitchFamily="34" charset="0"/>
                <a:ea typeface="ＭＳ Ｐゴシック" pitchFamily="34" charset="-128"/>
                <a:cs typeface="ヒラギノ角ゴ Pro W3" pitchFamily="-84" charset="-128"/>
              </a:rPr>
              <a:t> row, third from the left, and Paul Harris is standing next to him, </a:t>
            </a:r>
            <a:r>
              <a:rPr lang="en-US" altLang="en-US" dirty="0">
                <a:solidFill>
                  <a:srgbClr val="000000"/>
                </a:solidFill>
                <a:latin typeface="Arial" pitchFamily="34" charset="0"/>
                <a:ea typeface="ＭＳ Ｐゴシック" pitchFamily="34" charset="-128"/>
                <a:cs typeface="ヒラギノ角ゴ Pro W3" pitchFamily="-84" charset="-128"/>
              </a:rPr>
              <a:t>fourth from the left.</a:t>
            </a:r>
          </a:p>
          <a:p>
            <a:endParaRPr lang="en-US" altLang="en-US" dirty="0">
              <a:solidFill>
                <a:srgbClr val="000000"/>
              </a:solidFill>
              <a:latin typeface="Arial" pitchFamily="34" charset="0"/>
              <a:ea typeface="ＭＳ Ｐゴシック" pitchFamily="34" charset="-128"/>
              <a:cs typeface="ヒラギノ角ゴ Pro W3" pitchFamily="-84" charset="-128"/>
            </a:endParaRP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7334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During its early years, the Foundation explored ways to promote what was then known as the sixth object of Rotary: </a:t>
            </a:r>
            <a:r>
              <a:rPr lang="en-US" altLang="en-US" u="sng" dirty="0">
                <a:solidFill>
                  <a:srgbClr val="000000"/>
                </a:solidFill>
                <a:latin typeface="Arial" pitchFamily="34" charset="0"/>
                <a:ea typeface="ＭＳ Ｐゴシック" pitchFamily="34" charset="-128"/>
                <a:cs typeface="ヒラギノ角ゴ Pro W3" pitchFamily="-84" charset="-128"/>
              </a:rPr>
              <a:t>advancement of understanding, goodwill, and international peace.</a:t>
            </a:r>
          </a:p>
          <a:p>
            <a:r>
              <a:rPr lang="en-US" altLang="en-US" dirty="0">
                <a:solidFill>
                  <a:srgbClr val="000000"/>
                </a:solidFill>
                <a:latin typeface="Arial" pitchFamily="34" charset="0"/>
                <a:ea typeface="ＭＳ Ｐゴシック" pitchFamily="34" charset="-128"/>
                <a:cs typeface="ヒラギノ角ゴ Pro W3" pitchFamily="-84" charset="-128"/>
              </a:rPr>
              <a:t>*  In the early 1930s, the Foundation sponsored essay contests for secondary school students on peace-related topics and recognized the winners at the 1931 and 1933 conventions.</a:t>
            </a:r>
          </a:p>
          <a:p>
            <a:r>
              <a:rPr lang="en-US" altLang="en-US" dirty="0">
                <a:solidFill>
                  <a:srgbClr val="000000"/>
                </a:solidFill>
                <a:latin typeface="Arial" pitchFamily="34" charset="0"/>
                <a:ea typeface="ＭＳ Ｐゴシック" pitchFamily="34" charset="-128"/>
                <a:cs typeface="ヒラギノ角ゴ Pro W3" pitchFamily="-84" charset="-128"/>
              </a:rPr>
              <a:t>*  Institutes of International Understanding were another early initiative. The Foundation encouraged clubs to organize programs and invite prominent guest speakers to discuss critical world issues. The Foundation helped pay speakers’ expenses if the club could not afford them.</a:t>
            </a:r>
          </a:p>
          <a:p>
            <a:r>
              <a:rPr lang="en-US" altLang="en-US" dirty="0">
                <a:solidFill>
                  <a:srgbClr val="000000"/>
                </a:solidFill>
                <a:latin typeface="Arial" pitchFamily="34" charset="0"/>
                <a:ea typeface="ＭＳ Ｐゴシック" pitchFamily="34" charset="-128"/>
                <a:cs typeface="ヒラギノ角ゴ Pro W3" pitchFamily="-84" charset="-128"/>
              </a:rPr>
              <a:t>*  The high school students shown here were attending an Institute for International Understanding in Sturgis, Michigan, USA.</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0519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424A"/>
                </a:solidFill>
                <a:effectLst/>
                <a:latin typeface="Open Sans" panose="020B0606030504020204" pitchFamily="34" charset="0"/>
              </a:rPr>
              <a:t>Did you know that Rotary International has a seat at the United Nations. In fact, as you see here is the Western Union Telegram inviting RI to designate an RI Representative from April to June 1945, delegations from 47 nations attended the United Nations Conference. Their task was to write a charter acceptable to all of the nation representatives. The delegations were assisted in this historic effort by a large number of staff, advisers, and consultants.</a:t>
            </a:r>
          </a:p>
          <a:p>
            <a:endParaRPr lang="en-US" dirty="0">
              <a:solidFill>
                <a:srgbClr val="39424A"/>
              </a:solidFill>
              <a:latin typeface="Open Sans" panose="020B0606030504020204" pitchFamily="34" charset="0"/>
            </a:endParaRPr>
          </a:p>
          <a:p>
            <a:r>
              <a:rPr lang="en-US" dirty="0"/>
              <a:t>During World War II, Rotary informed and educated members about the formation of the United Nations and the importance of planning for peace. Materials such as the booklet “From Here On!” and articles in The Rotarian helped members understand the UN before it was formally established and follow its work after its charter.</a:t>
            </a:r>
          </a:p>
        </p:txBody>
      </p:sp>
      <p:sp>
        <p:nvSpPr>
          <p:cNvPr id="4" name="Date Placeholder 3"/>
          <p:cNvSpPr>
            <a:spLocks noGrp="1"/>
          </p:cNvSpPr>
          <p:nvPr>
            <p:ph type="dt" idx="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5"/>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6264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tLang="en-US" dirty="0">
              <a:latin typeface="Arial" pitchFamily="34" charset="0"/>
              <a:ea typeface="ＭＳ Ｐゴシック" pitchFamily="34" charset="-128"/>
              <a:cs typeface="ヒラギノ角ゴ Pro W3" pitchFamily="-84" charset="-128"/>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Great Depression and World War II both impeded significant growth for the Foundation, but the need for promoting a lasting world peace generated great post-war interest in developing the Foundation. </a:t>
            </a:r>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It began in 1947, when Paul Harris died after a prolonged illness. Rotary’s beloved founder had told friends that if they wanted to honor him, they should donate to the Foundation. So Rotary established a special fund for the contributions that flooded headquarters as news of Paul’s death spread.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 the 18 months following his death, The Rotary Foundation received $1.3 million, which helped support the Foundation’s first program — scholarships for graduate study abroad</a:t>
            </a:r>
            <a:r>
              <a:rPr lang="en-US" dirty="0"/>
              <a:t>. </a:t>
            </a:r>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4352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In 1947, the Foundation launched its first program: scholarships for graduate study. The first group of scholars, spotlighted here in </a:t>
            </a:r>
            <a:r>
              <a:rPr lang="en-US" altLang="en-US" i="0" dirty="0">
                <a:solidFill>
                  <a:srgbClr val="000000"/>
                </a:solidFill>
                <a:latin typeface="Arial" pitchFamily="34" charset="0"/>
                <a:ea typeface="ＭＳ Ｐゴシック" pitchFamily="34" charset="-128"/>
                <a:cs typeface="ヒラギノ角ゴ Pro W3" pitchFamily="-84" charset="-128"/>
              </a:rPr>
              <a:t>The Rotarian </a:t>
            </a:r>
            <a:r>
              <a:rPr lang="en-US" altLang="en-US" dirty="0">
                <a:solidFill>
                  <a:srgbClr val="000000"/>
                </a:solidFill>
                <a:latin typeface="Arial" pitchFamily="34" charset="0"/>
                <a:ea typeface="ＭＳ Ｐゴシック" pitchFamily="34" charset="-128"/>
                <a:cs typeface="ヒラギノ角ゴ Pro W3" pitchFamily="-84" charset="-128"/>
              </a:rPr>
              <a:t>magazine, began their studies in the 1947-48 academic year.</a:t>
            </a:r>
          </a:p>
          <a:p>
            <a:endParaRPr lang="en-US" altLang="en-US" dirty="0">
              <a:solidFill>
                <a:srgbClr val="000000"/>
              </a:solidFill>
              <a:latin typeface="Arial" pitchFamily="34" charset="0"/>
              <a:ea typeface="ＭＳ Ｐゴシック" pitchFamily="34" charset="-128"/>
              <a:cs typeface="ヒラギノ角ゴ Pro W3" pitchFamily="-84" charset="-128"/>
            </a:endParaRPr>
          </a:p>
          <a:p>
            <a:r>
              <a:rPr lang="en-US" altLang="en-US" dirty="0">
                <a:solidFill>
                  <a:srgbClr val="000000"/>
                </a:solidFill>
                <a:latin typeface="Arial" pitchFamily="34" charset="0"/>
                <a:ea typeface="ＭＳ Ｐゴシック" pitchFamily="34" charset="-128"/>
                <a:cs typeface="ヒラギノ角ゴ Pro W3" pitchFamily="-84" charset="-128"/>
              </a:rPr>
              <a:t>The program’s criteria have changed a few times during its seven decades,</a:t>
            </a:r>
            <a:r>
              <a:rPr lang="en-US" altLang="en-US" baseline="0" dirty="0">
                <a:solidFill>
                  <a:srgbClr val="000000"/>
                </a:solidFill>
                <a:latin typeface="Arial" pitchFamily="34" charset="0"/>
                <a:ea typeface="ＭＳ Ｐゴシック" pitchFamily="34" charset="-128"/>
                <a:cs typeface="ヒラギノ角ゴ Pro W3" pitchFamily="-84" charset="-128"/>
              </a:rPr>
              <a:t> and so has its name</a:t>
            </a:r>
            <a:r>
              <a:rPr lang="en-US" altLang="en-US" dirty="0">
                <a:solidFill>
                  <a:srgbClr val="000000"/>
                </a:solidFill>
                <a:latin typeface="Arial" pitchFamily="34" charset="0"/>
                <a:ea typeface="ＭＳ Ｐゴシック" pitchFamily="34" charset="-128"/>
                <a:cs typeface="ヒラギノ角ゴ Pro W3" pitchFamily="-84" charset="-128"/>
              </a:rPr>
              <a:t> — the students</a:t>
            </a:r>
            <a:r>
              <a:rPr lang="en-US" altLang="en-US" baseline="0" dirty="0">
                <a:solidFill>
                  <a:srgbClr val="000000"/>
                </a:solidFill>
                <a:latin typeface="Arial" pitchFamily="34" charset="0"/>
                <a:ea typeface="ＭＳ Ｐゴシック" pitchFamily="34" charset="-128"/>
                <a:cs typeface="ヒラギノ角ゴ Pro W3" pitchFamily="-84" charset="-128"/>
              </a:rPr>
              <a:t> have been called</a:t>
            </a:r>
            <a:r>
              <a:rPr lang="en-US" altLang="en-US" dirty="0">
                <a:solidFill>
                  <a:srgbClr val="000000"/>
                </a:solidFill>
                <a:latin typeface="Arial" pitchFamily="34" charset="0"/>
                <a:ea typeface="ＭＳ Ｐゴシック" pitchFamily="34" charset="-128"/>
                <a:cs typeface="ヒラギノ角ゴ Pro W3" pitchFamily="-84" charset="-128"/>
              </a:rPr>
              <a:t> Paul Harris Fellows, Ambassadorial Scholars, and Rotary Scholars. But the concept of sending promising students abroad for graduate study remains the same.</a:t>
            </a:r>
          </a:p>
          <a:p>
            <a:r>
              <a:rPr lang="en-US" altLang="en-US" dirty="0">
                <a:solidFill>
                  <a:srgbClr val="000000"/>
                </a:solidFill>
                <a:latin typeface="Arial" pitchFamily="34" charset="0"/>
                <a:ea typeface="ＭＳ Ｐゴシック" pitchFamily="34" charset="-128"/>
                <a:cs typeface="ヒラギノ角ゴ Pro W3" pitchFamily="-84" charset="-128"/>
              </a:rPr>
              <a:t> </a:t>
            </a:r>
          </a:p>
          <a:p>
            <a:r>
              <a:rPr lang="en-US" altLang="en-US" dirty="0">
                <a:solidFill>
                  <a:srgbClr val="000000"/>
                </a:solidFill>
                <a:latin typeface="Arial" pitchFamily="34" charset="0"/>
                <a:ea typeface="ＭＳ Ｐゴシック" pitchFamily="34" charset="-128"/>
                <a:cs typeface="ヒラギノ角ゴ Pro W3" pitchFamily="-84" charset="-128"/>
              </a:rPr>
              <a:t>Notable Rotary Scholars have included Helmut Jahn, architect; Keith Rayner, former Anglican archbishop and primate of Australia; Naoko Yamazaki, astronaut; Sadako Ogata, Japanese diplomat and UN High Commissioner for Refugees; and Roger Ebert, Pulitzer Prize-winning film critic.</a:t>
            </a:r>
          </a:p>
          <a:p>
            <a:endParaRPr lang="en-US" altLang="en-US" dirty="0">
              <a:solidFill>
                <a:srgbClr val="000000"/>
              </a:solidFill>
              <a:latin typeface="Arial" pitchFamily="34" charset="0"/>
              <a:ea typeface="ＭＳ Ｐゴシック" pitchFamily="34" charset="-128"/>
              <a:cs typeface="ヒラギノ角ゴ Pro W3" pitchFamily="-84" charset="-128"/>
            </a:endParaRPr>
          </a:p>
          <a:p>
            <a:r>
              <a:rPr lang="en-US" altLang="en-US" dirty="0">
                <a:solidFill>
                  <a:srgbClr val="000000"/>
                </a:solidFill>
                <a:latin typeface="Arial" pitchFamily="34" charset="0"/>
                <a:ea typeface="ＭＳ Ｐゴシック" pitchFamily="34" charset="-128"/>
                <a:cs typeface="ヒラギノ角ゴ Pro W3" pitchFamily="-84" charset="-128"/>
              </a:rPr>
              <a:t>EXTRA: Watch a video of Roger Ebert talking about his year as a Rotary Scholar at https://vimeo.com/63594762  </a:t>
            </a:r>
          </a:p>
          <a:p>
            <a:r>
              <a:rPr lang="en-US" altLang="en-US" dirty="0">
                <a:latin typeface="Arial" pitchFamily="34" charset="0"/>
                <a:ea typeface="ＭＳ Ｐゴシック" pitchFamily="34" charset="-128"/>
                <a:cs typeface="ヒラギノ角ゴ Pro W3" pitchFamily="-84" charset="-128"/>
              </a:rPr>
              <a:t>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322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Today, Rotary Scholars pursuing graduate degrees receive Foundation support through global grants and district grants, and Rotary Peace Fellows study at now 7 Rotary Peace Centers.</a:t>
            </a:r>
          </a:p>
          <a:p>
            <a:pPr marL="171450" indent="-171450">
              <a:buFont typeface="Arial" panose="020B0604020202020204" pitchFamily="34" charset="0"/>
              <a:buChar char="•"/>
            </a:pPr>
            <a:r>
              <a:rPr lang="en-US" dirty="0">
                <a:effectLst/>
              </a:rPr>
              <a:t>Since the program began in 2002, the Rotary Peace Centers have trained more than 1,300 fellows who now work in more than 115 countries. Many serve as leaders in governments, NGOs, the military, education, law enforcement, and international organizations like the United Nations and the World Bank.</a:t>
            </a:r>
            <a:endParaRPr lang="en-US" altLang="en-US" dirty="0">
              <a:latin typeface="Arial" pitchFamily="34" charset="0"/>
              <a:ea typeface="ＭＳ Ｐゴシック" pitchFamily="34" charset="-128"/>
              <a:cs typeface="ヒラギノ角ゴ Pro W3" pitchFamily="-84" charset="-128"/>
            </a:endParaRP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Like participants of past scholarship programs, today’s Rotary Scholars and peace fellows gain knowledge and skills that help them to further the Foundation’s humanitarian and peace-building missions.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a:latin typeface="Arial" pitchFamily="34" charset="0"/>
                <a:ea typeface="ＭＳ Ｐゴシック" pitchFamily="34" charset="-128"/>
                <a:cs typeface="ヒラギノ角ゴ Pro W3" pitchFamily="-84" charset="-128"/>
              </a:rPr>
              <a:t>*   Each year, up to 100 Rotary Peace Fellows are chosen to participate in a master’s degree or certificate program at one of our six centers around the world.</a:t>
            </a:r>
          </a:p>
          <a:p>
            <a:pPr marL="0" indent="0">
              <a:buFont typeface="Arial" panose="020B0604020202020204" pitchFamily="34" charset="0"/>
              <a:buNone/>
            </a:pPr>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5399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D4834D-5D77-46D1-A2F5-C7B1385AA679}" type="slidenum">
              <a:rPr lang="en-CA" smtClean="0"/>
              <a:t>20</a:t>
            </a:fld>
            <a:endParaRPr lang="en-CA"/>
          </a:p>
        </p:txBody>
      </p:sp>
    </p:spTree>
    <p:extLst>
      <p:ext uri="{BB962C8B-B14F-4D97-AF65-F5344CB8AC3E}">
        <p14:creationId xmlns:p14="http://schemas.microsoft.com/office/powerpoint/2010/main" val="1557670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AE3C2-E355-4028-978E-CA0CC55B65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83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setting up his law practice in Chicago, Harris gathered several business associates to discuss the idea of forming an organization for local professionals. He envisioned a place where professionals of diverse backgrounds could exchange ideas and form meaningful, lifelong friendships.</a:t>
            </a:r>
          </a:p>
          <a:p>
            <a:r>
              <a:rPr lang="en-US" dirty="0"/>
              <a:t>On 23 February 1905, Harris, Gustavus Loehr, Silvester Schiele, and Hiram </a:t>
            </a:r>
            <a:r>
              <a:rPr lang="en-US" dirty="0" err="1"/>
              <a:t>Shorey</a:t>
            </a:r>
            <a:r>
              <a:rPr lang="en-US" dirty="0"/>
              <a:t> gathered at Loehr’s office in Room 711 of the Unity Building in downtown Chicago. This was the first Rotary club meeting.</a:t>
            </a:r>
          </a:p>
          <a:p>
            <a:r>
              <a:rPr lang="en-US" dirty="0"/>
              <a:t>“I was sure that there must be many other young men who had come from farms and small villages to establish themselves in Chicago ... Why not bring them together? If others were longing for fellowship as I was, something would come of it.”</a:t>
            </a:r>
          </a:p>
          <a:p>
            <a:r>
              <a:rPr lang="en-US" dirty="0"/>
              <a:t>In February 1907, Harris was elected the third president of the Rotary Club of Chicago, a position he held until the fall of 1908. Toward the end of his club presidency, Harris worked to expand Rotary beyond Chicago. Some club members resisted, not wanting to take on the additional financial burden. But Harris persisted and by 1910 Rotary had expanded to several other major U.S. cities.</a:t>
            </a:r>
          </a:p>
          <a:p>
            <a:endParaRPr lang="en-CA" dirty="0"/>
          </a:p>
        </p:txBody>
      </p:sp>
      <p:sp>
        <p:nvSpPr>
          <p:cNvPr id="4" name="Slide Number Placeholder 3"/>
          <p:cNvSpPr>
            <a:spLocks noGrp="1"/>
          </p:cNvSpPr>
          <p:nvPr>
            <p:ph type="sldNum" sz="quarter" idx="5"/>
          </p:nvPr>
        </p:nvSpPr>
        <p:spPr/>
        <p:txBody>
          <a:bodyPr/>
          <a:lstStyle/>
          <a:p>
            <a:fld id="{941F686F-FE6B-4063-B359-6AEE84D238E7}" type="slidenum">
              <a:rPr lang="en-CA" smtClean="0"/>
              <a:t>2</a:t>
            </a:fld>
            <a:endParaRPr lang="en-CA"/>
          </a:p>
        </p:txBody>
      </p:sp>
    </p:spTree>
    <p:extLst>
      <p:ext uri="{BB962C8B-B14F-4D97-AF65-F5344CB8AC3E}">
        <p14:creationId xmlns:p14="http://schemas.microsoft.com/office/powerpoint/2010/main" val="1105917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Vanessa Lanteigne from the Sunshine Coast was awarded a fully funded master’s degree program at the Rotary International Peace Center located at Uppsala University in Sweden. Vanessa was sponsored by the Rotary Club of Sechelt and was an outgoing exchange student with the Pender Harbour Club. Vanessa spoke at our last district conference talking about how  the program led to her speaking at the UN.</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AE3C2-E355-4028-978E-CA0CC55B65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173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In 1963-64, RI President Carl Miller focused on reducing the tensions of the Cold War by bringing people of different cultures and beliefs together. In 1964, the Trustees approved the Special Grants program, later called Matching Grants, which provided funding for clubs and districts to undertake projects that furthered international understanding. Members in two countries often worked together on humanitarian projects, and eventually this became a program requirement.</a:t>
            </a:r>
          </a:p>
          <a:p>
            <a:r>
              <a:rPr lang="en-US" altLang="en-US" dirty="0">
                <a:solidFill>
                  <a:srgbClr val="000000"/>
                </a:solidFill>
                <a:latin typeface="Arial" pitchFamily="34" charset="0"/>
                <a:ea typeface="ＭＳ Ｐゴシック" pitchFamily="34" charset="-128"/>
                <a:cs typeface="ヒラギノ角ゴ Pro W3" pitchFamily="-84" charset="-128"/>
              </a:rPr>
              <a:t>*  Over the course of the program, the Foundation awarded more than 37,000 Matching Grants worth well over $500 million in more than 200 countries. The projects addressed a wide range of needs, providing everything</a:t>
            </a:r>
            <a:r>
              <a:rPr lang="en-US" altLang="en-US" baseline="0" dirty="0">
                <a:solidFill>
                  <a:srgbClr val="000000"/>
                </a:solidFill>
                <a:latin typeface="Arial" pitchFamily="34" charset="0"/>
                <a:ea typeface="ＭＳ Ｐゴシック" pitchFamily="34" charset="-128"/>
                <a:cs typeface="ヒラギノ角ゴ Pro W3" pitchFamily="-84" charset="-128"/>
              </a:rPr>
              <a:t> </a:t>
            </a:r>
            <a:r>
              <a:rPr lang="en-US" altLang="en-US" dirty="0">
                <a:solidFill>
                  <a:srgbClr val="000000"/>
                </a:solidFill>
                <a:latin typeface="Arial" pitchFamily="34" charset="0"/>
                <a:ea typeface="ＭＳ Ｐゴシック" pitchFamily="34" charset="-128"/>
                <a:cs typeface="ヒラギノ角ゴ Pro W3" pitchFamily="-84" charset="-128"/>
              </a:rPr>
              <a:t>from technical training to literacy programs to clean water.</a:t>
            </a: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44462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  In the late 1970s, Rotary leaders began looking for a way to inspire large international projects to mark Rotary International’s 75</a:t>
            </a:r>
            <a:r>
              <a:rPr lang="en-US" altLang="en-US" baseline="0" dirty="0">
                <a:latin typeface="Arial" pitchFamily="34" charset="0"/>
                <a:ea typeface="ＭＳ Ｐゴシック" pitchFamily="34" charset="-128"/>
                <a:cs typeface="ヒラギノ角ゴ Pro W3" pitchFamily="-84" charset="-128"/>
              </a:rPr>
              <a:t>th</a:t>
            </a:r>
            <a:r>
              <a:rPr lang="en-US" altLang="en-US" dirty="0">
                <a:latin typeface="Arial" pitchFamily="34" charset="0"/>
                <a:ea typeface="ＭＳ Ｐゴシック" pitchFamily="34" charset="-128"/>
                <a:cs typeface="ヒラギノ角ゴ Pro W3" pitchFamily="-84" charset="-128"/>
              </a:rPr>
              <a:t> anniversary in 1980. In 1978, the Foundation created the Health, Hunger, and Humanity (3-H) program. In</a:t>
            </a:r>
          </a:p>
          <a:p>
            <a:r>
              <a:rPr lang="en-US" altLang="en-US" dirty="0">
                <a:latin typeface="Arial" pitchFamily="34" charset="0"/>
                <a:ea typeface="ＭＳ Ｐゴシック" pitchFamily="34" charset="-128"/>
                <a:cs typeface="ヒラギノ角ゴ Pro W3" pitchFamily="-84" charset="-128"/>
              </a:rPr>
              <a:t>*  Throughout the three decades that followed, the 3-H program supported a wide range of other health-related projects, from eye camps to prosthetic limbs to mobile clinics in remote areas.</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6829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a:latin typeface="Arial" pitchFamily="34" charset="0"/>
                <a:ea typeface="ＭＳ Ｐゴシック" pitchFamily="34" charset="-128"/>
                <a:cs typeface="ヒラギノ角ゴ Pro W3" pitchFamily="-84" charset="-128"/>
              </a:rPr>
              <a:t>Literacy</a:t>
            </a:r>
            <a:r>
              <a:rPr lang="en-US" altLang="en-US" dirty="0">
                <a:latin typeface="Arial" pitchFamily="34" charset="0"/>
                <a:ea typeface="ＭＳ Ｐゴシック" pitchFamily="34" charset="-128"/>
                <a:cs typeface="ヒラギノ角ゴ Pro W3" pitchFamily="-84" charset="-128"/>
              </a:rPr>
              <a:t> was another major focus of 3-H grants. Australian Rotarian Richard Walker developed a literacy training method called Concentrated Language Encounter (CLE) and used a grant to start a literacy program in Thailand. The program proved so successful that it was replicated in Brazil (shown here at left) and South Africa (shown at right),</a:t>
            </a:r>
            <a:r>
              <a:rPr lang="en-US" altLang="en-US" baseline="0" dirty="0">
                <a:latin typeface="Arial" pitchFamily="34" charset="0"/>
                <a:ea typeface="ＭＳ Ｐゴシック" pitchFamily="34" charset="-128"/>
                <a:cs typeface="ヒラギノ角ゴ Pro W3" pitchFamily="-84" charset="-128"/>
              </a:rPr>
              <a:t> among </a:t>
            </a:r>
            <a:r>
              <a:rPr lang="en-US" altLang="en-US" dirty="0">
                <a:latin typeface="Arial" pitchFamily="34" charset="0"/>
                <a:ea typeface="ＭＳ Ｐゴシック" pitchFamily="34" charset="-128"/>
                <a:cs typeface="ヒラギノ角ゴ Pro W3" pitchFamily="-84" charset="-128"/>
              </a:rPr>
              <a:t>other countries.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87887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In addition to </a:t>
            </a:r>
            <a:r>
              <a:rPr lang="en-US" altLang="en-US" u="sng" dirty="0">
                <a:latin typeface="Arial" pitchFamily="34" charset="0"/>
                <a:ea typeface="ＭＳ Ｐゴシック" pitchFamily="34" charset="-128"/>
                <a:cs typeface="ヒラギノ角ゴ Pro W3" pitchFamily="-84" charset="-128"/>
              </a:rPr>
              <a:t>fighting disease</a:t>
            </a:r>
            <a:r>
              <a:rPr lang="en-US" altLang="en-US" dirty="0">
                <a:latin typeface="Arial" pitchFamily="34" charset="0"/>
                <a:ea typeface="ＭＳ Ｐゴシック" pitchFamily="34" charset="-128"/>
                <a:cs typeface="ヒラギノ角ゴ Pro W3" pitchFamily="-84" charset="-128"/>
              </a:rPr>
              <a:t> and </a:t>
            </a:r>
            <a:r>
              <a:rPr lang="en-US" altLang="en-US" u="sng" dirty="0">
                <a:latin typeface="Arial" pitchFamily="34" charset="0"/>
                <a:ea typeface="ＭＳ Ｐゴシック" pitchFamily="34" charset="-128"/>
                <a:cs typeface="ヒラギノ角ゴ Pro W3" pitchFamily="-84" charset="-128"/>
              </a:rPr>
              <a:t>supporting education</a:t>
            </a:r>
            <a:r>
              <a:rPr lang="en-US" altLang="en-US" dirty="0">
                <a:latin typeface="Arial" pitchFamily="34" charset="0"/>
                <a:ea typeface="ＭＳ Ｐゴシック" pitchFamily="34" charset="-128"/>
                <a:cs typeface="ヒラギノ角ゴ Pro W3" pitchFamily="-84" charset="-128"/>
              </a:rPr>
              <a:t>, 3-H grants:</a:t>
            </a:r>
          </a:p>
          <a:p>
            <a:pPr>
              <a:buFontTx/>
              <a:buChar char="•"/>
            </a:pPr>
            <a:r>
              <a:rPr lang="en-US" altLang="en-US" dirty="0">
                <a:latin typeface="Arial" pitchFamily="34" charset="0"/>
                <a:ea typeface="ＭＳ Ｐゴシック" pitchFamily="34" charset="-128"/>
                <a:cs typeface="ヒラギノ角ゴ Pro W3" pitchFamily="-84" charset="-128"/>
              </a:rPr>
              <a:t> Supplied food and milk to orphanages and hospitals in Romania</a:t>
            </a:r>
          </a:p>
          <a:p>
            <a:pPr>
              <a:buFontTx/>
              <a:buChar char="•"/>
            </a:pPr>
            <a:r>
              <a:rPr lang="en-US" altLang="en-US" dirty="0">
                <a:latin typeface="Arial" pitchFamily="34" charset="0"/>
                <a:ea typeface="ＭＳ Ｐゴシック" pitchFamily="34" charset="-128"/>
                <a:cs typeface="ヒラギノ角ゴ Pro W3" pitchFamily="-84" charset="-128"/>
              </a:rPr>
              <a:t> Provided sewing machines and training to women in Uganda, so that they could support themselves and their families</a:t>
            </a:r>
          </a:p>
          <a:p>
            <a:pPr>
              <a:buFontTx/>
              <a:buChar char="•"/>
            </a:pPr>
            <a:r>
              <a:rPr lang="en-US" altLang="en-US" dirty="0">
                <a:latin typeface="Arial" pitchFamily="34" charset="0"/>
                <a:ea typeface="ＭＳ Ｐゴシック" pitchFamily="34" charset="-128"/>
                <a:cs typeface="ヒラギノ角ゴ Pro W3" pitchFamily="-84" charset="-128"/>
              </a:rPr>
              <a:t> Built wells and sanitation systems in India, Bolivia, and many other parts of the world</a:t>
            </a: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13596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D4834D-5D77-46D1-A2F5-C7B1385AA679}" type="slidenum">
              <a:rPr lang="en-CA" smtClean="0"/>
              <a:t>27</a:t>
            </a:fld>
            <a:endParaRPr lang="en-CA"/>
          </a:p>
        </p:txBody>
      </p:sp>
    </p:spTree>
    <p:extLst>
      <p:ext uri="{BB962C8B-B14F-4D97-AF65-F5344CB8AC3E}">
        <p14:creationId xmlns:p14="http://schemas.microsoft.com/office/powerpoint/2010/main" val="2114907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  District grants fund small-scale, short-term activities that address needs in local communities and communities abroad. Each district chooses which activities it will fund with these grants.  Some districts choose to allocate smaller grants to support several</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club projects.</a:t>
            </a:r>
          </a:p>
          <a:p>
            <a:r>
              <a:rPr lang="en-US" altLang="en-US" dirty="0">
                <a:latin typeface="Arial" pitchFamily="34" charset="0"/>
                <a:ea typeface="ＭＳ Ｐゴシック" pitchFamily="34" charset="-128"/>
                <a:cs typeface="ヒラギノ角ゴ Pro W3" pitchFamily="-84" charset="-128"/>
              </a:rPr>
              <a:t> </a:t>
            </a: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District grants can fund many kinds of district and club efforts, including:</a:t>
            </a:r>
          </a:p>
          <a:p>
            <a:pPr marL="0" indent="0">
              <a:buFont typeface="Arial" panose="020B0604020202020204" pitchFamily="34" charset="0"/>
              <a:buNone/>
            </a:pPr>
            <a:r>
              <a:rPr lang="en-US" altLang="en-US" dirty="0">
                <a:latin typeface="Arial" pitchFamily="34" charset="0"/>
                <a:ea typeface="ＭＳ Ｐゴシック" pitchFamily="34" charset="-128"/>
                <a:cs typeface="ヒラギノ角ゴ Pro W3" pitchFamily="-84" charset="-128"/>
              </a:rPr>
              <a:t>      * Humanitarian projects, including service travel and disaster recovery efforts</a:t>
            </a:r>
          </a:p>
          <a:p>
            <a:pPr>
              <a:buFontTx/>
              <a:buNone/>
            </a:pPr>
            <a:r>
              <a:rPr lang="en-US" altLang="en-US" dirty="0">
                <a:latin typeface="Arial" pitchFamily="34" charset="0"/>
                <a:ea typeface="ＭＳ Ｐゴシック" pitchFamily="34" charset="-128"/>
                <a:cs typeface="ヒラギノ角ゴ Pro W3" pitchFamily="-84" charset="-128"/>
              </a:rPr>
              <a:t>      *</a:t>
            </a:r>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49408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Global grants support large-scale international activities with sustainable, measurable outcomes in one or more of Rotary’s seven areas of focus. Grant sponsors form international partnerships and work together to develop projects that respond to real community needs.</a:t>
            </a:r>
          </a:p>
          <a:p>
            <a:r>
              <a:rPr lang="en-US" altLang="en-US" dirty="0">
                <a:latin typeface="Arial" pitchFamily="34" charset="0"/>
                <a:ea typeface="ＭＳ Ｐゴシック" pitchFamily="34" charset="-128"/>
                <a:cs typeface="ヒラギノ角ゴ Pro W3" pitchFamily="-84" charset="-128"/>
              </a:rPr>
              <a:t> </a:t>
            </a:r>
          </a:p>
          <a:p>
            <a:r>
              <a:rPr lang="en-US" altLang="en-US" dirty="0">
                <a:latin typeface="Arial" pitchFamily="34" charset="0"/>
                <a:ea typeface="ＭＳ Ｐゴシック" pitchFamily="34" charset="-128"/>
                <a:cs typeface="ヒラギノ角ゴ Pro W3" pitchFamily="-84" charset="-128"/>
              </a:rPr>
              <a:t>Global grants can fund:</a:t>
            </a:r>
          </a:p>
          <a:p>
            <a:pPr>
              <a:buFontTx/>
              <a:buChar char="•"/>
            </a:pPr>
            <a:r>
              <a:rPr lang="en-US" altLang="en-US" dirty="0">
                <a:latin typeface="Arial" pitchFamily="34" charset="0"/>
                <a:ea typeface="ＭＳ Ｐゴシック" pitchFamily="34" charset="-128"/>
                <a:cs typeface="ヒラギノ角ゴ Pro W3" pitchFamily="-84" charset="-128"/>
              </a:rPr>
              <a:t> Humanitarian projects</a:t>
            </a:r>
          </a:p>
          <a:p>
            <a:pPr>
              <a:buFontTx/>
              <a:buChar char="•"/>
            </a:pPr>
            <a:r>
              <a:rPr lang="en-US" altLang="en-US" dirty="0">
                <a:latin typeface="Arial" pitchFamily="34" charset="0"/>
                <a:ea typeface="ＭＳ Ｐゴシック" pitchFamily="34" charset="-128"/>
                <a:cs typeface="ヒラギノ角ゴ Pro W3" pitchFamily="-84" charset="-128"/>
              </a:rPr>
              <a:t> Scholarships for graduate-level academic studies</a:t>
            </a:r>
          </a:p>
          <a:p>
            <a:pPr>
              <a:buFontTx/>
              <a:buChar char="•"/>
            </a:pPr>
            <a:r>
              <a:rPr lang="en-US" altLang="en-US" dirty="0">
                <a:latin typeface="Arial" pitchFamily="34" charset="0"/>
                <a:ea typeface="ＭＳ Ｐゴシック" pitchFamily="34" charset="-128"/>
                <a:cs typeface="ヒラギノ角ゴ Pro W3" pitchFamily="-84" charset="-128"/>
              </a:rPr>
              <a:t> Vocational training teams</a:t>
            </a:r>
          </a:p>
          <a:p>
            <a:r>
              <a:rPr lang="en-US" altLang="en-US" dirty="0">
                <a:latin typeface="Arial" pitchFamily="34" charset="0"/>
                <a:ea typeface="ＭＳ Ｐゴシック" pitchFamily="34" charset="-128"/>
                <a:cs typeface="ヒラギノ角ゴ Pro W3" pitchFamily="-84" charset="-128"/>
              </a:rPr>
              <a:t> </a:t>
            </a:r>
          </a:p>
          <a:p>
            <a:r>
              <a:rPr lang="en-US" altLang="en-US" dirty="0">
                <a:latin typeface="Arial" pitchFamily="34" charset="0"/>
                <a:ea typeface="ＭＳ Ｐゴシック" pitchFamily="34" charset="-128"/>
                <a:cs typeface="ヒラギノ角ゴ Pro W3" pitchFamily="-84" charset="-128"/>
              </a:rPr>
              <a:t>For example, the global grant project shown on the right supports a mobile repair shop that travels to cities in Mexico. Disabled workers employed by a project partner design, fabricate, and repair specialty wheelchairs and custom wheeled devices. Rotary clubs in each city coordinate permits, access to electricity, housing for workers, and marketing.</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Another global grant in Burkina Faso, shown on the left, installed</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a well in an area where</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droughts are frequent and women and children had to walk several kilometers a day to get water. Many local residents watched the drilling continue through the night, excited by the promise of having clean drinking water.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33858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A global grant such as the microcredit lending project sponsored by a Rotary club in Honduras and clubs from District 5340 in California, USA, helps poor women in Honduras become self-sufficient business owners.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76628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D4834D-5D77-46D1-A2F5-C7B1385AA679}" type="slidenum">
              <a:rPr lang="en-CA" smtClean="0"/>
              <a:t>31</a:t>
            </a:fld>
            <a:endParaRPr lang="en-CA"/>
          </a:p>
        </p:txBody>
      </p:sp>
    </p:spTree>
    <p:extLst>
      <p:ext uri="{BB962C8B-B14F-4D97-AF65-F5344CB8AC3E}">
        <p14:creationId xmlns:p14="http://schemas.microsoft.com/office/powerpoint/2010/main" val="123911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D4834D-5D77-46D1-A2F5-C7B1385AA679}" type="slidenum">
              <a:rPr lang="en-CA" smtClean="0"/>
              <a:t>3</a:t>
            </a:fld>
            <a:endParaRPr lang="en-CA"/>
          </a:p>
        </p:txBody>
      </p:sp>
    </p:spTree>
    <p:extLst>
      <p:ext uri="{BB962C8B-B14F-4D97-AF65-F5344CB8AC3E}">
        <p14:creationId xmlns:p14="http://schemas.microsoft.com/office/powerpoint/2010/main" val="3537490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1920’s through to the 1950’s waves of polio affected thousand each year.  The introduction of the polio vaccine developed by Dr Jonas Salk in 1955 saw Canada’s last case of polio in 1977 and the USA’s in 1979. The developed world was successful in quelling the disease but not in the rest of the world.</a:t>
            </a:r>
          </a:p>
          <a:p>
            <a:r>
              <a:rPr lang="en-US" dirty="0"/>
              <a:t>In 1978, Rotary had a committee, appointed by R.I. President Clem </a:t>
            </a:r>
            <a:r>
              <a:rPr lang="en-US" dirty="0" err="1"/>
              <a:t>Renouf</a:t>
            </a:r>
            <a:r>
              <a:rPr lang="en-US" dirty="0"/>
              <a:t>, to design a new direction for Rotary. It was called the Health, Hunger and Humanity Committee. This was a small committee to design a program for Rotary International to undertake projects far greater than any club or district could do. Rotary had never undertaken a corporate or worldwide project – just club programs. We knew that if we didn’t have an immediate success, the Rotary world would probably scrap the program the next year. So we looked for an “immediate success” project. We had about 16 projects proposed from around the world.</a:t>
            </a:r>
            <a:endParaRPr lang="en-CA" dirty="0"/>
          </a:p>
        </p:txBody>
      </p:sp>
      <p:sp>
        <p:nvSpPr>
          <p:cNvPr id="4" name="Slide Number Placeholder 3"/>
          <p:cNvSpPr>
            <a:spLocks noGrp="1"/>
          </p:cNvSpPr>
          <p:nvPr>
            <p:ph type="sldNum" sz="quarter" idx="5"/>
          </p:nvPr>
        </p:nvSpPr>
        <p:spPr/>
        <p:txBody>
          <a:bodyPr/>
          <a:lstStyle/>
          <a:p>
            <a:fld id="{DCD4834D-5D77-46D1-A2F5-C7B1385AA679}" type="slidenum">
              <a:rPr lang="en-CA" smtClean="0"/>
              <a:t>32</a:t>
            </a:fld>
            <a:endParaRPr lang="en-CA"/>
          </a:p>
        </p:txBody>
      </p:sp>
    </p:spTree>
    <p:extLst>
      <p:ext uri="{BB962C8B-B14F-4D97-AF65-F5344CB8AC3E}">
        <p14:creationId xmlns:p14="http://schemas.microsoft.com/office/powerpoint/2010/main" val="3102174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5463" y="973138"/>
            <a:ext cx="5486400" cy="3086100"/>
          </a:xfrm>
        </p:spPr>
      </p:sp>
      <p:sp>
        <p:nvSpPr>
          <p:cNvPr id="3" name="Notes Placeholder 2"/>
          <p:cNvSpPr>
            <a:spLocks noGrp="1"/>
          </p:cNvSpPr>
          <p:nvPr>
            <p:ph type="body" idx="1"/>
          </p:nvPr>
        </p:nvSpPr>
        <p:spPr/>
        <p:txBody>
          <a:bodyPr/>
          <a:lstStyle/>
          <a:p>
            <a:r>
              <a:rPr lang="en-US" dirty="0"/>
              <a:t>. One proposal was from the Philippines. Dr. Benny Santos wrote that if Rotary could provide the vaccine, they would mobilize all the Rotarians in the entire Philippines and immunize all the children. So, that was it. The project was approved and some 6 million children were immunized against polio. It was a huge success</a:t>
            </a:r>
            <a:endParaRPr lang="en-CA" dirty="0"/>
          </a:p>
          <a:p>
            <a:endParaRPr lang="en-CA" dirty="0"/>
          </a:p>
          <a:p>
            <a:r>
              <a:rPr lang="en-CA" b="1" dirty="0"/>
              <a:t>On 29 September 1979, volunteers administered drops of oral polio vaccine to children at a health center in Guadalupe Viejo, Makati, Philippines</a:t>
            </a:r>
            <a:r>
              <a:rPr lang="en-CA" dirty="0"/>
              <a:t>. The event in metropolitan Manila was arranged and attended by Rotarians and delegates from the Philippine Ministry of Health. Mateo </a:t>
            </a:r>
            <a:r>
              <a:rPr lang="en-CA" dirty="0" err="1"/>
              <a:t>Caparas</a:t>
            </a:r>
            <a:r>
              <a:rPr lang="en-CA" dirty="0"/>
              <a:t> spoke at the event.</a:t>
            </a:r>
            <a:endParaRPr lang="en-US" dirty="0"/>
          </a:p>
          <a:p>
            <a:endParaRPr lang="en-US" dirty="0"/>
          </a:p>
          <a:p>
            <a:pPr algn="l"/>
            <a:r>
              <a:rPr lang="en-US" dirty="0">
                <a:effectLst/>
              </a:rPr>
              <a:t>"We are here to mark the beginning, a very small beginning, of what we hope will be a great thing — the total eradication from the face of the earth of a dreaded disease, poliomyelitis," he said. "Great things always have a small beginning. When Paul Harris founded Rotary almost 75 years ago, there were just four people, and yet that organization which he founded has now flourished to cover 153 countries. It is our hope that in this small beginning, we would have, as I said, the great thing — the eradication of one of the scourges of mankind."</a:t>
            </a:r>
          </a:p>
          <a:p>
            <a:endParaRPr lang="en-CA" dirty="0"/>
          </a:p>
          <a:p>
            <a:endParaRPr lang="en-CA" dirty="0"/>
          </a:p>
        </p:txBody>
      </p:sp>
      <p:sp>
        <p:nvSpPr>
          <p:cNvPr id="4" name="Slide Number Placeholder 3"/>
          <p:cNvSpPr>
            <a:spLocks noGrp="1"/>
          </p:cNvSpPr>
          <p:nvPr>
            <p:ph type="sldNum" sz="quarter" idx="5"/>
          </p:nvPr>
        </p:nvSpPr>
        <p:spPr/>
        <p:txBody>
          <a:bodyPr/>
          <a:lstStyle/>
          <a:p>
            <a:fld id="{DCD4834D-5D77-46D1-A2F5-C7B1385AA679}" type="slidenum">
              <a:rPr lang="en-CA" smtClean="0"/>
              <a:t>33</a:t>
            </a:fld>
            <a:endParaRPr lang="en-CA"/>
          </a:p>
        </p:txBody>
      </p:sp>
    </p:spTree>
    <p:extLst>
      <p:ext uri="{BB962C8B-B14F-4D97-AF65-F5344CB8AC3E}">
        <p14:creationId xmlns:p14="http://schemas.microsoft.com/office/powerpoint/2010/main" val="2801338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early 1979, on a flight home from the Philippines, </a:t>
            </a:r>
            <a:r>
              <a:rPr lang="en-US" dirty="0" err="1"/>
              <a:t>Renouf</a:t>
            </a:r>
            <a:r>
              <a:rPr lang="en-US" dirty="0"/>
              <a:t> read a magazine story about the eradication of smallpox. He wondered if Rotary’s new Health, Hunger and Humanities (3-H) Grants could be used to eliminate another disease. They, for the first time, allowed Rotary projects to be taken on by more than just one club or district.</a:t>
            </a:r>
          </a:p>
          <a:p>
            <a:r>
              <a:rPr lang="en-US" dirty="0" err="1"/>
              <a:t>Renouf</a:t>
            </a:r>
            <a:r>
              <a:rPr lang="en-US" dirty="0"/>
              <a:t> consulted with a friend, John Sever, who was a district governor in Maryland, USA, and chief of infectious diseases at the United States National Institutes of Health. Sever happened to be friends with Jonas Salk and Albert Sabin, who developed polio vaccines in the 1950s and 1960s. After doing some research, Sever said that polio would be the best disease for Rotary to work on.</a:t>
            </a:r>
          </a:p>
          <a:p>
            <a:r>
              <a:rPr lang="en-US" dirty="0"/>
              <a:t>“Clem then set his sights on polio eradication as a Rotary worldwide project,</a:t>
            </a:r>
          </a:p>
          <a:p>
            <a:r>
              <a:rPr lang="en-US" dirty="0"/>
              <a:t>In November 1979, the RI Board agreed to set the eradication of polio as a primary goal of the 3-H program.</a:t>
            </a:r>
          </a:p>
          <a:p>
            <a:r>
              <a:rPr lang="en-US" dirty="0" err="1"/>
              <a:t>Renouf</a:t>
            </a:r>
            <a:r>
              <a:rPr lang="en-US" dirty="0"/>
              <a:t> was instrumental in raising funds for the early effort. “In order to raise money, Clem asked all the clubs to contribute some cash, which was about $15 per member, for service projects, and the appeal raised the surprising amount of $7 million,” “Part of that money was then used to fund the first polio immunization project in the Philippines … The success was real</a:t>
            </a:r>
            <a:endParaRPr lang="en-CA" dirty="0"/>
          </a:p>
        </p:txBody>
      </p:sp>
      <p:sp>
        <p:nvSpPr>
          <p:cNvPr id="4" name="Slide Number Placeholder 3"/>
          <p:cNvSpPr>
            <a:spLocks noGrp="1"/>
          </p:cNvSpPr>
          <p:nvPr>
            <p:ph type="sldNum" sz="quarter" idx="5"/>
          </p:nvPr>
        </p:nvSpPr>
        <p:spPr/>
        <p:txBody>
          <a:bodyPr/>
          <a:lstStyle/>
          <a:p>
            <a:fld id="{DCD4834D-5D77-46D1-A2F5-C7B1385AA679}" type="slidenum">
              <a:rPr lang="en-CA" smtClean="0"/>
              <a:t>34</a:t>
            </a:fld>
            <a:endParaRPr lang="en-CA" dirty="0"/>
          </a:p>
        </p:txBody>
      </p:sp>
    </p:spTree>
    <p:extLst>
      <p:ext uri="{BB962C8B-B14F-4D97-AF65-F5344CB8AC3E}">
        <p14:creationId xmlns:p14="http://schemas.microsoft.com/office/powerpoint/2010/main" val="1031793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The project in the Philippines was just the beginning.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The 1980 Council on Legislation endorsed a proposal from the RI Board to “eliminate polio through immunization.” This allowed Rotary to promote immunization without violating a 1923 decision that prohibited “corporate projects.”</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Projects in Mexico and South America convinced the World Health Organization Rotary would belong term partner</a:t>
            </a:r>
          </a:p>
          <a:p>
            <a:r>
              <a:rPr lang="en-US" altLang="en-US" dirty="0">
                <a:latin typeface="Arial" pitchFamily="34" charset="0"/>
                <a:ea typeface="ＭＳ Ｐゴシック" pitchFamily="34" charset="-128"/>
                <a:cs typeface="ヒラギノ角ゴ Pro W3" pitchFamily="-84" charset="-128"/>
              </a:rPr>
              <a:t> </a:t>
            </a:r>
          </a:p>
          <a:p>
            <a:r>
              <a:rPr lang="en-US" altLang="en-US" dirty="0">
                <a:latin typeface="Arial" pitchFamily="34" charset="0"/>
                <a:ea typeface="ＭＳ Ｐゴシック" pitchFamily="34" charset="-128"/>
                <a:cs typeface="ヒラギノ角ゴ Pro W3" pitchFamily="-84" charset="-128"/>
              </a:rPr>
              <a:t>In 1984, the RI Board made a series of decisions that resulted in what we now know as the PolioPlus program and established a fund to support it. Initially, the program was called Polio 2005, in reference to a goal of immunizing all the world’s children by 2005.</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Rotary leaders announced these ambitious plans in early 1985, and later that year, they introduced the program’s new name: PolioPlus. The “Plus” initially referred to the additional vaccines that were administered</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along with polio vaccine. Today, it also reflects the</a:t>
            </a:r>
            <a:r>
              <a:rPr lang="en-US" altLang="en-US" baseline="0" dirty="0">
                <a:latin typeface="Arial" pitchFamily="34" charset="0"/>
                <a:ea typeface="ＭＳ Ｐゴシック" pitchFamily="34" charset="-128"/>
                <a:cs typeface="ヒラギノ角ゴ Pro W3" pitchFamily="-84" charset="-128"/>
              </a:rPr>
              <a:t> idea that the </a:t>
            </a:r>
            <a:r>
              <a:rPr lang="en-US" altLang="en-US" dirty="0">
                <a:latin typeface="Arial" pitchFamily="34" charset="0"/>
                <a:ea typeface="ＭＳ Ｐゴシック" pitchFamily="34" charset="-128"/>
                <a:cs typeface="ヒラギノ角ゴ Pro W3" pitchFamily="-84" charset="-128"/>
              </a:rPr>
              <a:t>infrastructure, fundraising, and advocacy methods implemented by the polio eradication effort will support future battles against infectious disease. </a:t>
            </a: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7649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Rotary began a three-year fundraising campaign with a goal of raising $120 million. The campaign focused on educating club members about the need to eradicate polio and the many benefits of a polio-free world. Rotary leaders met with other nongovernmental organizations and government officials</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to convince them of the feasibility of their goal and gain their support.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The campaign raised $247 million, more than double the goal. The effort was the first of its kind in Rotary’s history, and the occasion was celebrated at the 1988 Rotary convention in Philadelphia, Pennsylvania, USA. </a:t>
            </a: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30969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Rotary’s early efforts set the stage for the formation of the Global Polio Eradication Initiative (GPEI) in 1988.  ** True story” Originally we approached WHO…. Finally</a:t>
            </a:r>
            <a:r>
              <a:rPr lang="en-US" altLang="en-US">
                <a:latin typeface="Arial" pitchFamily="34" charset="0"/>
                <a:ea typeface="ＭＳ Ｐゴシック" pitchFamily="34" charset="-128"/>
                <a:cs typeface="ヒラギノ角ゴ Pro W3" pitchFamily="-84" charset="-128"/>
              </a:rPr>
              <a:t>, t </a:t>
            </a:r>
            <a:r>
              <a:rPr lang="en-US" altLang="en-US" baseline="0">
                <a:latin typeface="Arial" pitchFamily="34" charset="0"/>
                <a:ea typeface="ＭＳ Ｐゴシック" pitchFamily="34" charset="-128"/>
                <a:cs typeface="ヒラギノ角ゴ Pro W3" pitchFamily="-84" charset="-128"/>
              </a:rPr>
              <a:t>T</a:t>
            </a:r>
            <a:r>
              <a:rPr lang="en-US" altLang="en-US">
                <a:latin typeface="Arial" pitchFamily="34" charset="0"/>
                <a:ea typeface="ＭＳ Ｐゴシック" pitchFamily="34" charset="-128"/>
                <a:cs typeface="ヒラギノ角ゴ Pro W3" pitchFamily="-84" charset="-128"/>
              </a:rPr>
              <a:t>he </a:t>
            </a:r>
            <a:r>
              <a:rPr lang="en-US" altLang="en-US" dirty="0">
                <a:latin typeface="Arial" pitchFamily="34" charset="0"/>
                <a:ea typeface="ＭＳ Ｐゴシック" pitchFamily="34" charset="-128"/>
                <a:cs typeface="ヒラギノ角ゴ Pro W3" pitchFamily="-84" charset="-128"/>
              </a:rPr>
              <a:t>GPEI’s original members were Rotary, the World Health Organization (WHO), the U.S. Centers for Disease Control and Prevention (CDC), and UNICEF.</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At that time, 350,000 children were afflicted by polio every year. Today, that number has been reduced by 99.9 percent, and polio is endemic in only two countries — Afghanistan and Pakistan.</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Over the years, others have joined the effort, including the Bill &amp; Melinda Gates Foundation and governments throughout the world.</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Rotary continued its fundraising efforts and as of 2015 had contributed more than $1.5 billion to the eradication effort. In addition, Rotary’s advocacy has resulted in contributions of over $9 billion from world governments.</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55281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  The polio eradication initiative owes much of its success to its adoption of mass immunizations, which were advocated by Dr. Albert Sabin (shown at left in the photo), who developed the oral polio vaccine, and Rotary leaders and physicians Carlos Canseco (shown at right in the photo)</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and D-7620 PDG Dr. John Sever – 1978-1979. </a:t>
            </a:r>
          </a:p>
          <a:p>
            <a:r>
              <a:rPr lang="en-US" altLang="en-US" dirty="0">
                <a:latin typeface="Arial" pitchFamily="34" charset="0"/>
                <a:ea typeface="ＭＳ Ｐゴシック" pitchFamily="34" charset="-128"/>
                <a:cs typeface="ヒラギノ角ゴ Pro W3" pitchFamily="-84" charset="-128"/>
              </a:rPr>
              <a:t>*  For a typical National Immunization Day, or NID, thousands of immunization posts are set up throughout a country. Health workers and volunteers immunize millions of children in one day. In what’s known</a:t>
            </a:r>
            <a:r>
              <a:rPr lang="en-US" altLang="en-US" baseline="0" dirty="0">
                <a:latin typeface="Arial" pitchFamily="34" charset="0"/>
                <a:ea typeface="ＭＳ Ｐゴシック" pitchFamily="34" charset="-128"/>
                <a:cs typeface="ヒラギノ角ゴ Pro W3" pitchFamily="-84" charset="-128"/>
              </a:rPr>
              <a:t> as social mobilization, both during the NID and before, v</a:t>
            </a:r>
            <a:r>
              <a:rPr lang="en-US" altLang="en-US" dirty="0">
                <a:latin typeface="Arial" pitchFamily="34" charset="0"/>
                <a:ea typeface="ＭＳ Ｐゴシック" pitchFamily="34" charset="-128"/>
                <a:cs typeface="ヒラギノ角ゴ Pro W3" pitchFamily="-84" charset="-128"/>
              </a:rPr>
              <a:t>olunteers hang posters, distribute handbills, and even ride through the streets with bullhorns to urge parents to bring all children younger than five to be vaccinated.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Those who receive the oral polio vaccine have their fingers marked with indelible ink. Over the following few days, health workers go from home to home, administering vaccine to eligible children with unmarked fingers. The process is repeated once a few</a:t>
            </a:r>
            <a:r>
              <a:rPr lang="en-US" altLang="en-US" baseline="0" dirty="0">
                <a:latin typeface="Arial" pitchFamily="34" charset="0"/>
                <a:ea typeface="ＭＳ Ｐゴシック" pitchFamily="34" charset="-128"/>
                <a:cs typeface="ヒラギノ角ゴ Pro W3" pitchFamily="-84" charset="-128"/>
              </a:rPr>
              <a:t> months later</a:t>
            </a:r>
            <a:r>
              <a:rPr lang="en-US" altLang="en-US" dirty="0">
                <a:latin typeface="Arial" pitchFamily="34" charset="0"/>
                <a:ea typeface="ＭＳ Ｐゴシック" pitchFamily="34" charset="-128"/>
                <a:cs typeface="ヒラギノ角ゴ Pro W3" pitchFamily="-84" charset="-128"/>
              </a:rPr>
              <a:t>, and then again, with the goal of reaching every child under age five every time.</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7189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  The social mobilization that precedes an </a:t>
            </a:r>
            <a:r>
              <a:rPr lang="en-US" altLang="en-US" u="sng" dirty="0">
                <a:latin typeface="Arial" pitchFamily="34" charset="0"/>
                <a:ea typeface="ＭＳ Ｐゴシック" pitchFamily="34" charset="-128"/>
                <a:cs typeface="ヒラギノ角ゴ Pro W3" pitchFamily="-84" charset="-128"/>
              </a:rPr>
              <a:t>NID</a:t>
            </a:r>
            <a:r>
              <a:rPr lang="en-US" altLang="en-US" dirty="0">
                <a:latin typeface="Arial" pitchFamily="34" charset="0"/>
                <a:ea typeface="ＭＳ Ｐゴシック" pitchFamily="34" charset="-128"/>
                <a:cs typeface="ヒラギノ角ゴ Pro W3" pitchFamily="-84" charset="-128"/>
              </a:rPr>
              <a:t> is critical to the success of mass immunizations.</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In 1995, the Foundation launched the </a:t>
            </a:r>
            <a:r>
              <a:rPr lang="en-US" altLang="en-US" u="sng" dirty="0">
                <a:latin typeface="Arial" pitchFamily="34" charset="0"/>
                <a:ea typeface="ＭＳ Ｐゴシック" pitchFamily="34" charset="-128"/>
                <a:cs typeface="ヒラギノ角ゴ Pro W3" pitchFamily="-84" charset="-128"/>
              </a:rPr>
              <a:t>PolioPlus Partners</a:t>
            </a:r>
            <a:r>
              <a:rPr lang="en-US" altLang="en-US" dirty="0">
                <a:latin typeface="Arial" pitchFamily="34" charset="0"/>
                <a:ea typeface="ＭＳ Ｐゴシック" pitchFamily="34" charset="-128"/>
                <a:cs typeface="ヒラギノ角ゴ Pro W3" pitchFamily="-84" charset="-128"/>
              </a:rPr>
              <a:t> program to support social mobilization for National Immunization Days. </a:t>
            </a:r>
          </a:p>
          <a:p>
            <a:r>
              <a:rPr lang="en-US" altLang="en-US" dirty="0">
                <a:latin typeface="Arial" pitchFamily="34" charset="0"/>
                <a:ea typeface="ＭＳ Ｐゴシック" pitchFamily="34" charset="-128"/>
                <a:cs typeface="ヒラギノ角ゴ Pro W3" pitchFamily="-84" charset="-128"/>
              </a:rPr>
              <a:t>*  Through </a:t>
            </a:r>
            <a:r>
              <a:rPr lang="en-US" altLang="en-US" u="none" dirty="0">
                <a:latin typeface="Arial" pitchFamily="34" charset="0"/>
                <a:ea typeface="ＭＳ Ｐゴシック" pitchFamily="34" charset="-128"/>
                <a:cs typeface="ヒラギノ角ゴ Pro W3" pitchFamily="-84" charset="-128"/>
              </a:rPr>
              <a:t>PolioPlus Partners, </a:t>
            </a:r>
            <a:r>
              <a:rPr lang="en-US" altLang="en-US" dirty="0">
                <a:latin typeface="Arial" pitchFamily="34" charset="0"/>
                <a:ea typeface="ＭＳ Ｐゴシック" pitchFamily="34" charset="-128"/>
                <a:cs typeface="ヒラギノ角ゴ Pro W3" pitchFamily="-84" charset="-128"/>
              </a:rPr>
              <a:t>a network of regional and national PolioPlus committees determine</a:t>
            </a:r>
            <a:r>
              <a:rPr lang="en-US" altLang="en-US" baseline="0" dirty="0">
                <a:latin typeface="Arial" pitchFamily="34" charset="0"/>
                <a:ea typeface="ＭＳ Ｐゴシック" pitchFamily="34" charset="-128"/>
                <a:cs typeface="ヒラギノ角ゴ Pro W3" pitchFamily="-84" charset="-128"/>
              </a:rPr>
              <a:t> what </a:t>
            </a:r>
            <a:r>
              <a:rPr lang="en-US" altLang="en-US" dirty="0">
                <a:latin typeface="Arial" pitchFamily="34" charset="0"/>
                <a:ea typeface="ＭＳ Ｐゴシック" pitchFamily="34" charset="-128"/>
                <a:cs typeface="ヒラギノ角ゴ Pro W3" pitchFamily="-84" charset="-128"/>
              </a:rPr>
              <a:t>supplies are needed, such as vaccine carriers, banners, brochures, and PolioPlus T-shirts, aprons, and caps to identify members of vaccination teams. The national committee chairs distribute the list, and the program provides funding. </a:t>
            </a:r>
          </a:p>
          <a:p>
            <a:r>
              <a:rPr lang="en-US" altLang="en-US" dirty="0">
                <a:latin typeface="Arial" pitchFamily="34" charset="0"/>
                <a:ea typeface="ＭＳ Ｐゴシック" pitchFamily="34" charset="-128"/>
                <a:cs typeface="ヒラギノ角ゴ Pro W3" pitchFamily="-84" charset="-128"/>
              </a:rPr>
              <a:t> *  When India prepared for its first National Immunization Days in 1995, it identified a need for hundreds of aprons for volunteers. Japanese Rotarians contributed enough funds to buy not only aprons but also caps, posters, banners, and vaccine carriers. Indian Rotarians mobilized about 100,000 volunteers to publicize the upcoming immunizations and administer the vaccine.</a:t>
            </a:r>
          </a:p>
          <a:p>
            <a:endParaRPr lang="en-US" altLang="en-US" dirty="0">
              <a:latin typeface="Arial" pitchFamily="34" charset="0"/>
              <a:ea typeface="ＭＳ Ｐゴシック" pitchFamily="34" charset="-128"/>
              <a:cs typeface="ヒラギノ角ゴ Pro W3" pitchFamily="-8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itchFamily="34" charset="0"/>
                <a:ea typeface="ＭＳ Ｐゴシック" pitchFamily="34" charset="-128"/>
                <a:cs typeface="ヒラギノ角ゴ Pro W3" pitchFamily="-84" charset="-128"/>
              </a:rPr>
              <a:t>In 2018, PDG Ken Solow 2015-2016 was the Producer of the Polio Documentary “Dare to Dream”. View this film </a:t>
            </a:r>
            <a:r>
              <a:rPr lang="en-US" sz="1200" b="0" i="0" dirty="0">
                <a:solidFill>
                  <a:srgbClr val="141412"/>
                </a:solidFill>
                <a:effectLst/>
                <a:latin typeface="Tahoma" panose="020B0604030504040204" pitchFamily="34" charset="0"/>
                <a:ea typeface="Tahoma" panose="020B0604030504040204" pitchFamily="34" charset="0"/>
                <a:cs typeface="Tahoma" panose="020B0604030504040204" pitchFamily="34" charset="0"/>
                <a:hlinkClick r:id="rId3"/>
              </a:rPr>
              <a:t>https://daretodreamfilm.com/</a:t>
            </a:r>
            <a:r>
              <a:rPr lang="en-US" sz="1200" b="0" i="0" dirty="0">
                <a:solidFill>
                  <a:srgbClr val="141412"/>
                </a:solidFill>
                <a:effectLst/>
                <a:latin typeface="Tahoma" panose="020B0604030504040204" pitchFamily="34" charset="0"/>
                <a:ea typeface="Tahoma" panose="020B0604030504040204" pitchFamily="34" charset="0"/>
                <a:cs typeface="Tahoma" panose="020B060403050404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97888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F6ACC-1179-4C40-B110-3DF3D9E8DFF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61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Rotary Foundation has evolved from it’s first donation of $26.50 to becoming one of the best charities in the world. </a:t>
            </a:r>
          </a:p>
        </p:txBody>
      </p:sp>
      <p:sp>
        <p:nvSpPr>
          <p:cNvPr id="4" name="Slide Number Placeholder 3"/>
          <p:cNvSpPr>
            <a:spLocks noGrp="1"/>
          </p:cNvSpPr>
          <p:nvPr>
            <p:ph type="sldNum" sz="quarter" idx="5"/>
          </p:nvPr>
        </p:nvSpPr>
        <p:spPr/>
        <p:txBody>
          <a:bodyPr/>
          <a:lstStyle/>
          <a:p>
            <a:fld id="{387F6ACC-1179-4C40-B110-3DF3D9E8DFF3}" type="slidenum">
              <a:rPr lang="en-CA" smtClean="0"/>
              <a:t>41</a:t>
            </a:fld>
            <a:endParaRPr lang="en-CA"/>
          </a:p>
        </p:txBody>
      </p:sp>
    </p:spTree>
    <p:extLst>
      <p:ext uri="{BB962C8B-B14F-4D97-AF65-F5344CB8AC3E}">
        <p14:creationId xmlns:p14="http://schemas.microsoft.com/office/powerpoint/2010/main" val="151166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1907: Early service project</a:t>
            </a:r>
          </a:p>
          <a:p>
            <a:r>
              <a:rPr lang="en-US" sz="1200" dirty="0"/>
              <a:t>The Rotary Club of Chicago meets with civic organizations to discuss the need for comfort stations (public toilets) to improve sanitation in the city.</a:t>
            </a:r>
          </a:p>
          <a:p>
            <a:r>
              <a:rPr lang="en-US" sz="1200" b="1" dirty="0"/>
              <a:t>1908: Rotary's second city</a:t>
            </a:r>
          </a:p>
          <a:p>
            <a:r>
              <a:rPr lang="en-US" sz="1200" dirty="0"/>
              <a:t>San Francisco, California, USA, becomes the second city to have a Rotary club in November.</a:t>
            </a:r>
          </a:p>
          <a:p>
            <a:r>
              <a:rPr lang="en-CA" dirty="0"/>
              <a:t>By 1910 there were 16 Rotary Clubs</a:t>
            </a:r>
          </a:p>
          <a:p>
            <a:endParaRPr lang="en-CA" dirty="0"/>
          </a:p>
          <a:p>
            <a:r>
              <a:rPr lang="en-CA" dirty="0"/>
              <a:t>The Rotary Club of Vancouver was chartered in April 1913 with 98 members</a:t>
            </a:r>
          </a:p>
          <a:p>
            <a:r>
              <a:rPr lang="en-CA" dirty="0"/>
              <a:t>The Rotary Club of Victoria was chartered in November 1913</a:t>
            </a:r>
          </a:p>
          <a:p>
            <a:endParaRPr lang="en-CA" dirty="0"/>
          </a:p>
        </p:txBody>
      </p:sp>
      <p:sp>
        <p:nvSpPr>
          <p:cNvPr id="4" name="Slide Number Placeholder 3"/>
          <p:cNvSpPr>
            <a:spLocks noGrp="1"/>
          </p:cNvSpPr>
          <p:nvPr>
            <p:ph type="sldNum" sz="quarter" idx="5"/>
          </p:nvPr>
        </p:nvSpPr>
        <p:spPr/>
        <p:txBody>
          <a:bodyPr/>
          <a:lstStyle/>
          <a:p>
            <a:fld id="{DCD4834D-5D77-46D1-A2F5-C7B1385AA679}" type="slidenum">
              <a:rPr lang="en-CA" smtClean="0"/>
              <a:t>4</a:t>
            </a:fld>
            <a:endParaRPr lang="en-CA"/>
          </a:p>
        </p:txBody>
      </p:sp>
    </p:spTree>
    <p:extLst>
      <p:ext uri="{BB962C8B-B14F-4D97-AF65-F5344CB8AC3E}">
        <p14:creationId xmlns:p14="http://schemas.microsoft.com/office/powerpoint/2010/main" val="6663167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F6ACC-1179-4C40-B110-3DF3D9E8DFF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6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CD4834D-5D77-46D1-A2F5-C7B1385AA679}" type="slidenum">
              <a:rPr lang="en-CA" smtClean="0"/>
              <a:t>5</a:t>
            </a:fld>
            <a:endParaRPr lang="en-CA"/>
          </a:p>
        </p:txBody>
      </p:sp>
    </p:spTree>
    <p:extLst>
      <p:ext uri="{BB962C8B-B14F-4D97-AF65-F5344CB8AC3E}">
        <p14:creationId xmlns:p14="http://schemas.microsoft.com/office/powerpoint/2010/main" val="124447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solidFill>
                  <a:srgbClr val="000000"/>
                </a:solidFill>
                <a:latin typeface="Arial" pitchFamily="34" charset="0"/>
                <a:ea typeface="ＭＳ Ｐゴシック" pitchFamily="34" charset="-128"/>
                <a:cs typeface="ヒラギノ角ゴ Pro W3" pitchFamily="-84" charset="-128"/>
              </a:rPr>
              <a:t>* One of many historical quotes from Arch Klumph.  &lt; READ &gt; This is why he is recognized as the “Father of the Foundation” </a:t>
            </a:r>
            <a:r>
              <a:rPr lang="en-US" altLang="en-US" sz="1100" u="sng" dirty="0">
                <a:solidFill>
                  <a:srgbClr val="000000"/>
                </a:solidFill>
                <a:latin typeface="Arial" pitchFamily="34" charset="0"/>
                <a:ea typeface="ＭＳ Ｐゴシック" pitchFamily="34" charset="-128"/>
                <a:cs typeface="ヒラギノ角ゴ Pro W3" pitchFamily="-84" charset="-128"/>
              </a:rPr>
              <a:t>because he had</a:t>
            </a:r>
            <a:r>
              <a:rPr lang="en-US" altLang="en-US" sz="1100" u="sng" baseline="0" dirty="0">
                <a:solidFill>
                  <a:srgbClr val="000000"/>
                </a:solidFill>
                <a:latin typeface="Arial" pitchFamily="34" charset="0"/>
                <a:ea typeface="ＭＳ Ｐゴシック" pitchFamily="34" charset="-128"/>
                <a:cs typeface="ヒラギノ角ゴ Pro W3" pitchFamily="-84" charset="-128"/>
              </a:rPr>
              <a:t> the </a:t>
            </a:r>
            <a:r>
              <a:rPr lang="en-US" altLang="en-US" sz="1100" u="sng" dirty="0">
                <a:solidFill>
                  <a:srgbClr val="000000"/>
                </a:solidFill>
                <a:latin typeface="Arial" pitchFamily="34" charset="0"/>
                <a:ea typeface="ＭＳ Ｐゴシック" pitchFamily="34" charset="-128"/>
                <a:cs typeface="ヒラギノ角ゴ Pro W3" pitchFamily="-84" charset="-128"/>
              </a:rPr>
              <a:t>vision </a:t>
            </a:r>
            <a:r>
              <a:rPr lang="en-US" altLang="en-US" sz="1100" dirty="0">
                <a:solidFill>
                  <a:srgbClr val="000000"/>
                </a:solidFill>
                <a:latin typeface="Arial" pitchFamily="34" charset="0"/>
                <a:ea typeface="ＭＳ Ｐゴシック" pitchFamily="34" charset="-128"/>
                <a:cs typeface="ヒラギノ角ゴ Pro W3" pitchFamily="-84" charset="-128"/>
              </a:rPr>
              <a:t>of a Rotary endowment fund and the dedication to bring this dream to life. </a:t>
            </a:r>
          </a:p>
          <a:p>
            <a:r>
              <a:rPr lang="en-US" altLang="en-US" sz="1100" dirty="0">
                <a:solidFill>
                  <a:srgbClr val="000000"/>
                </a:solidFill>
                <a:latin typeface="Arial" pitchFamily="34" charset="0"/>
                <a:ea typeface="ＭＳ Ｐゴシック" pitchFamily="34" charset="-128"/>
                <a:cs typeface="ヒラギノ角ゴ Pro W3" pitchFamily="-84" charset="-128"/>
              </a:rPr>
              <a:t>* As President of the Rotary Club of Cleveland, Ohio, USA, in 1913, he advocated for the club to build a reserve that would ensure its means to do future good work. </a:t>
            </a:r>
          </a:p>
          <a:p>
            <a:r>
              <a:rPr lang="en-US" altLang="en-US" sz="1100" dirty="0">
                <a:solidFill>
                  <a:srgbClr val="000000"/>
                </a:solidFill>
                <a:latin typeface="Arial" pitchFamily="34" charset="0"/>
                <a:ea typeface="ＭＳ Ｐゴシック" pitchFamily="34" charset="-128"/>
                <a:cs typeface="ヒラギノ角ゴ Pro W3" pitchFamily="-84" charset="-128"/>
              </a:rPr>
              <a:t>*  As our 6</a:t>
            </a:r>
            <a:r>
              <a:rPr lang="en-US" altLang="en-US" sz="1100" baseline="30000" dirty="0">
                <a:solidFill>
                  <a:srgbClr val="000000"/>
                </a:solidFill>
                <a:latin typeface="Arial" pitchFamily="34" charset="0"/>
                <a:ea typeface="ＭＳ Ｐゴシック" pitchFamily="34" charset="-128"/>
                <a:cs typeface="ヒラギノ角ゴ Pro W3" pitchFamily="-84" charset="-128"/>
              </a:rPr>
              <a:t>th</a:t>
            </a:r>
            <a:r>
              <a:rPr lang="en-US" altLang="en-US" sz="1100" dirty="0">
                <a:solidFill>
                  <a:srgbClr val="000000"/>
                </a:solidFill>
                <a:latin typeface="Arial" pitchFamily="34" charset="0"/>
                <a:ea typeface="ＭＳ Ｐゴシック" pitchFamily="34" charset="-128"/>
                <a:cs typeface="ヒラギノ角ゴ Pro W3" pitchFamily="-84" charset="-128"/>
              </a:rPr>
              <a:t> Rotary International President in 1916-17, he proposed this idea to a larger audience.</a:t>
            </a:r>
          </a:p>
          <a:p>
            <a:pPr marL="171450" indent="-171450">
              <a:buFont typeface="Arial" panose="020B0604020202020204" pitchFamily="34" charset="0"/>
              <a:buChar char="•"/>
            </a:pPr>
            <a:r>
              <a:rPr lang="en-US" altLang="en-US" sz="1100" dirty="0">
                <a:solidFill>
                  <a:srgbClr val="000000"/>
                </a:solidFill>
                <a:latin typeface="Arial" pitchFamily="34" charset="0"/>
                <a:ea typeface="ＭＳ Ｐゴシック" pitchFamily="34" charset="-128"/>
                <a:cs typeface="ヒラギノ角ゴ Pro W3" pitchFamily="-84" charset="-128"/>
              </a:rPr>
              <a:t>In his speech to the 1917 convention in Atlanta, he made this statement to the convention attendees. </a:t>
            </a:r>
          </a:p>
          <a:p>
            <a:pPr marL="171450" indent="-171450">
              <a:buFont typeface="Arial" panose="020B0604020202020204" pitchFamily="34" charset="0"/>
              <a:buChar char="•"/>
            </a:pPr>
            <a:r>
              <a:rPr lang="en-US" altLang="en-US" sz="1100" dirty="0">
                <a:solidFill>
                  <a:srgbClr val="000000"/>
                </a:solidFill>
                <a:latin typeface="Arial" pitchFamily="34" charset="0"/>
                <a:ea typeface="ＭＳ Ｐゴシック" pitchFamily="34" charset="-128"/>
                <a:cs typeface="ヒラギノ角ゴ Pro W3" pitchFamily="-84" charset="-128"/>
              </a:rPr>
              <a:t>*  Arch’s vision of</a:t>
            </a:r>
            <a:r>
              <a:rPr lang="en-US" altLang="en-US" sz="1100" baseline="0" dirty="0">
                <a:solidFill>
                  <a:srgbClr val="000000"/>
                </a:solidFill>
                <a:latin typeface="Arial" pitchFamily="34" charset="0"/>
                <a:ea typeface="ＭＳ Ｐゴシック" pitchFamily="34" charset="-128"/>
                <a:cs typeface="ヒラギノ角ゴ Pro W3" pitchFamily="-84" charset="-128"/>
              </a:rPr>
              <a:t> </a:t>
            </a:r>
            <a:r>
              <a:rPr lang="en-US" altLang="en-US" sz="1100" dirty="0">
                <a:solidFill>
                  <a:srgbClr val="000000"/>
                </a:solidFill>
                <a:latin typeface="Arial" pitchFamily="34" charset="0"/>
                <a:ea typeface="ＭＳ Ｐゴシック" pitchFamily="34" charset="-128"/>
                <a:cs typeface="ヒラギノ角ゴ Pro W3" pitchFamily="-84" charset="-128"/>
              </a:rPr>
              <a:t>an endowment would eventually become The Rotary Foundation, and his call for “doing good in the world” was to become the Foundation’s motto.</a:t>
            </a:r>
            <a:r>
              <a:rPr lang="en-US" altLang="en-US" sz="1100" baseline="0" dirty="0">
                <a:solidFill>
                  <a:srgbClr val="000000"/>
                </a:solidFill>
                <a:latin typeface="Arial" pitchFamily="34" charset="0"/>
                <a:ea typeface="ＭＳ Ｐゴシック" pitchFamily="34" charset="-128"/>
                <a:cs typeface="ヒラギノ角ゴ Pro W3" pitchFamily="-84" charset="-128"/>
              </a:rPr>
              <a:t> </a:t>
            </a:r>
            <a:r>
              <a:rPr lang="en-US" altLang="en-US" sz="1100" dirty="0">
                <a:solidFill>
                  <a:srgbClr val="000000"/>
                </a:solidFill>
                <a:latin typeface="Arial" pitchFamily="34" charset="0"/>
                <a:ea typeface="ＭＳ Ｐゴシック" pitchFamily="34" charset="-128"/>
                <a:cs typeface="ヒラギノ角ゴ Pro W3" pitchFamily="-84" charset="-128"/>
              </a:rPr>
              <a:t>But it would take some time, however, for all of that to happen.</a:t>
            </a: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7705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The 1917 convention delegates agreed with Arch’s vision and voted to amend the Rotary constitution to establish an endowment fund. </a:t>
            </a:r>
          </a:p>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This fund was “to be made up of contributions from clubs, individuals, estates and other Rotarian sources.” </a:t>
            </a:r>
          </a:p>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The fund’s principal was to remain intact, with only the interest used to further Rotary’s goals. The delegates named Rotary’s Board of Directors as trustees of the fund.</a:t>
            </a:r>
          </a:p>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Although this fund started the Foundation, it is not the same as today’s Endowment Fund, which was established in the 1980s.</a:t>
            </a:r>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2484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F6ACC-1179-4C40-B110-3DF3D9E8DFF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53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In 1917, the Rotary Club of Kansas City, Missouri, USA, (#13 ) made the first contribution, $26.50, to the endowment fund that Arch Klumph had suggested in his convention speech. But for almost a decade, the endowment went largely unknown and received very few contributions. </a:t>
            </a:r>
          </a:p>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In </a:t>
            </a:r>
            <a:r>
              <a:rPr lang="en-US" altLang="en-US" b="1" dirty="0">
                <a:solidFill>
                  <a:srgbClr val="000000"/>
                </a:solidFill>
                <a:latin typeface="Arial" pitchFamily="34" charset="0"/>
                <a:ea typeface="ＭＳ Ｐゴシック" pitchFamily="34" charset="-128"/>
                <a:cs typeface="ヒラギノ角ゴ Pro W3" pitchFamily="-84" charset="-128"/>
              </a:rPr>
              <a:t>2017</a:t>
            </a:r>
            <a:r>
              <a:rPr lang="en-US" altLang="en-US" dirty="0">
                <a:solidFill>
                  <a:srgbClr val="000000"/>
                </a:solidFill>
                <a:latin typeface="Arial" pitchFamily="34" charset="0"/>
                <a:ea typeface="ＭＳ Ｐゴシック" pitchFamily="34" charset="-128"/>
                <a:cs typeface="ヒラギノ角ゴ Pro W3" pitchFamily="-84" charset="-128"/>
              </a:rPr>
              <a:t>, the International Rotary Convention celebrated the 100</a:t>
            </a:r>
            <a:r>
              <a:rPr lang="en-US" altLang="en-US" baseline="30000" dirty="0">
                <a:solidFill>
                  <a:srgbClr val="000000"/>
                </a:solidFill>
                <a:latin typeface="Arial" pitchFamily="34" charset="0"/>
                <a:ea typeface="ＭＳ Ｐゴシック" pitchFamily="34" charset="-128"/>
                <a:cs typeface="ヒラギノ角ゴ Pro W3" pitchFamily="-84" charset="-128"/>
              </a:rPr>
              <a:t>th</a:t>
            </a:r>
            <a:r>
              <a:rPr lang="en-US" altLang="en-US" dirty="0">
                <a:solidFill>
                  <a:srgbClr val="000000"/>
                </a:solidFill>
                <a:latin typeface="Arial" pitchFamily="34" charset="0"/>
                <a:ea typeface="ＭＳ Ｐゴシック" pitchFamily="34" charset="-128"/>
                <a:cs typeface="ヒラギノ角ゴ Pro W3" pitchFamily="-84" charset="-128"/>
              </a:rPr>
              <a:t> Anniversary of the TRF. Those who attended the Atlanta convention may recall the figure of $26.50.  Representing the first donation in 1917 was featured in a number of fees and incentives for the convention and a challenge to each Rotarians to contribute $26.50 to TRF to honor our first century of service. And actually there were significant dollars raised from Rotarians to celebrate $26.50.</a:t>
            </a:r>
          </a:p>
          <a:p>
            <a:endParaRPr lang="en-US" altLang="en-US" dirty="0">
              <a:solidFill>
                <a:srgbClr val="000000"/>
              </a:solidFill>
              <a:latin typeface="Arial" pitchFamily="34" charset="0"/>
              <a:ea typeface="ＭＳ Ｐゴシック" pitchFamily="34" charset="-128"/>
              <a:cs typeface="ヒラギノ角ゴ Pro W3" pitchFamily="-84" charset="-128"/>
            </a:endParaRPr>
          </a:p>
          <a:p>
            <a:r>
              <a:rPr lang="en-US" altLang="en-US" dirty="0">
                <a:solidFill>
                  <a:srgbClr val="000000"/>
                </a:solidFill>
                <a:latin typeface="Arial" pitchFamily="34" charset="0"/>
                <a:ea typeface="ＭＳ Ｐゴシック" pitchFamily="34" charset="-128"/>
                <a:cs typeface="ヒラギノ角ゴ Pro W3" pitchFamily="-84" charset="-128"/>
              </a:rPr>
              <a:t>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2EB3FD11-F4A1-4B36-A0F0-C667122A5EF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9/23/2025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31589" rtl="0" eaLnBrk="1" fontAlgn="base" latinLnBrk="0" hangingPunct="1">
              <a:lnSpc>
                <a:spcPct val="100000"/>
              </a:lnSpc>
              <a:spcBef>
                <a:spcPct val="0"/>
              </a:spcBef>
              <a:spcAft>
                <a:spcPct val="0"/>
              </a:spcAft>
              <a:buClrTx/>
              <a:buSzTx/>
              <a:buFontTx/>
              <a:buNone/>
              <a:tabLst/>
              <a:defRPr/>
            </a:pPr>
            <a:fld id="{650A5DD0-1CB4-4EBD-9286-DD7038B1322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589"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0394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575E-EC59-421E-9B70-A1BDA001967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0D8E6878-DAD7-4E74-8B7B-78C216280F5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0DF49A4-C81B-42FB-B83F-DBAD8BF80732}"/>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5" name="Footer Placeholder 4">
            <a:extLst>
              <a:ext uri="{FF2B5EF4-FFF2-40B4-BE49-F238E27FC236}">
                <a16:creationId xmlns:a16="http://schemas.microsoft.com/office/drawing/2014/main" id="{96905580-0A26-42D6-803E-482D76C061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3F436E-D94D-4783-BB07-7886A2DBAC4A}"/>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54563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1F3D-44AB-4F3D-880C-9ABEFEEB981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F016DE0-A423-40F4-9F19-997C3EE0AB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9EC729-77F2-47CD-A2BF-B33F11F80FFA}"/>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5" name="Footer Placeholder 4">
            <a:extLst>
              <a:ext uri="{FF2B5EF4-FFF2-40B4-BE49-F238E27FC236}">
                <a16:creationId xmlns:a16="http://schemas.microsoft.com/office/drawing/2014/main" id="{8BCEC754-D102-4A7A-A188-70CC0CEFFE8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0E2F65-5A95-4711-92B9-28B7ED231337}"/>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361951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AEDEA4-5DF1-4F0E-86E9-28806D18684E}"/>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E108F0D-34A5-416C-A023-25D2D3F5C6A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9B325E-523F-4467-B716-F742A7CE02B2}"/>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5" name="Footer Placeholder 4">
            <a:extLst>
              <a:ext uri="{FF2B5EF4-FFF2-40B4-BE49-F238E27FC236}">
                <a16:creationId xmlns:a16="http://schemas.microsoft.com/office/drawing/2014/main" id="{0AAD8E3B-3C10-41BC-BBB5-9154337FB8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3CB950-1C62-49BA-88F6-ABDAFD0BEE3F}"/>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361418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3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5835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pPr lvl="0">
              <a:defRPr sz="1800">
                <a:solidFill>
                  <a:srgbClr val="000000"/>
                </a:solidFill>
              </a:defRPr>
            </a:pPr>
            <a:r>
              <a:rPr sz="3300">
                <a:solidFill>
                  <a:srgbClr val="958D85"/>
                </a:solidFill>
              </a:rPr>
              <a:t>Title Text</a:t>
            </a:r>
          </a:p>
        </p:txBody>
      </p:sp>
      <p:sp>
        <p:nvSpPr>
          <p:cNvPr id="61" name="Shape 61"/>
          <p:cNvSpPr>
            <a:spLocks noGrp="1"/>
          </p:cNvSpPr>
          <p:nvPr>
            <p:ph type="body" idx="1"/>
          </p:nvPr>
        </p:nvSpPr>
        <p:spPr>
          <a:prstGeom prst="rect">
            <a:avLst/>
          </a:prstGeom>
        </p:spPr>
        <p:txBody>
          <a:bodyPr/>
          <a:lstStyle/>
          <a:p>
            <a:pPr lvl="0">
              <a:defRPr sz="1800">
                <a:solidFill>
                  <a:srgbClr val="000000"/>
                </a:solidFill>
              </a:defRPr>
            </a:pPr>
            <a:r>
              <a:rPr sz="2400">
                <a:solidFill>
                  <a:srgbClr val="958D85"/>
                </a:solidFill>
              </a:rPr>
              <a:t>Body Level One</a:t>
            </a:r>
          </a:p>
          <a:p>
            <a:pPr lvl="1">
              <a:defRPr sz="1800">
                <a:solidFill>
                  <a:srgbClr val="000000"/>
                </a:solidFill>
              </a:defRPr>
            </a:pPr>
            <a:r>
              <a:rPr sz="2400">
                <a:solidFill>
                  <a:srgbClr val="958D85"/>
                </a:solidFill>
              </a:rPr>
              <a:t>Body Level Two</a:t>
            </a:r>
          </a:p>
          <a:p>
            <a:pPr lvl="2">
              <a:defRPr sz="1800">
                <a:solidFill>
                  <a:srgbClr val="000000"/>
                </a:solidFill>
              </a:defRPr>
            </a:pPr>
            <a:r>
              <a:rPr sz="2400">
                <a:solidFill>
                  <a:srgbClr val="958D85"/>
                </a:solidFill>
              </a:rPr>
              <a:t>Body Level Three</a:t>
            </a:r>
          </a:p>
          <a:p>
            <a:pPr lvl="3">
              <a:defRPr sz="1800">
                <a:solidFill>
                  <a:srgbClr val="000000"/>
                </a:solidFill>
              </a:defRPr>
            </a:pPr>
            <a:r>
              <a:rPr sz="2400">
                <a:solidFill>
                  <a:srgbClr val="958D85"/>
                </a:solidFill>
              </a:rPr>
              <a:t>Body Level Four</a:t>
            </a:r>
          </a:p>
          <a:p>
            <a:pPr lvl="4">
              <a:defRPr sz="1800">
                <a:solidFill>
                  <a:srgbClr val="000000"/>
                </a:solidFill>
              </a:defRPr>
            </a:pPr>
            <a:r>
              <a:rPr sz="2400">
                <a:solidFill>
                  <a:srgbClr val="958D85"/>
                </a:solidFill>
              </a:rPr>
              <a:t>Body Level Five</a:t>
            </a:r>
          </a:p>
        </p:txBody>
      </p:sp>
      <p:sp>
        <p:nvSpPr>
          <p:cNvPr id="62" name="Shape 6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107900635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95602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6186715" y="1600201"/>
            <a:ext cx="5444021"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9" name="Content Placeholder 2"/>
          <p:cNvSpPr>
            <a:spLocks noGrp="1"/>
          </p:cNvSpPr>
          <p:nvPr>
            <p:ph sz="half" idx="10"/>
          </p:nvPr>
        </p:nvSpPr>
        <p:spPr>
          <a:xfrm>
            <a:off x="609601" y="1600201"/>
            <a:ext cx="264436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0" name="Content Placeholder 2"/>
          <p:cNvSpPr>
            <a:spLocks noGrp="1"/>
          </p:cNvSpPr>
          <p:nvPr>
            <p:ph sz="half" idx="12"/>
          </p:nvPr>
        </p:nvSpPr>
        <p:spPr>
          <a:xfrm>
            <a:off x="3370179" y="1606712"/>
            <a:ext cx="2684836"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1" name="Content Placeholder 2"/>
          <p:cNvSpPr>
            <a:spLocks noGrp="1"/>
          </p:cNvSpPr>
          <p:nvPr>
            <p:ph sz="half" idx="13"/>
          </p:nvPr>
        </p:nvSpPr>
        <p:spPr>
          <a:xfrm>
            <a:off x="609601" y="3628013"/>
            <a:ext cx="264436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3370179" y="3634524"/>
            <a:ext cx="2684836"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1965995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609601" y="1606712"/>
            <a:ext cx="544541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6186715" y="1600201"/>
            <a:ext cx="5444021"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3"/>
          </p:nvPr>
        </p:nvSpPr>
        <p:spPr>
          <a:xfrm>
            <a:off x="609601" y="3628013"/>
            <a:ext cx="264436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3370179" y="3634524"/>
            <a:ext cx="2684836"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934182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t>‹#›</a:t>
            </a:fld>
            <a:endParaRPr lang="en-US" dirty="0"/>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99763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dirty="0"/>
              <a:t>CLICK TO EDIT MASTER TITLE STYLE</a:t>
            </a:r>
          </a:p>
        </p:txBody>
      </p:sp>
    </p:spTree>
    <p:extLst>
      <p:ext uri="{BB962C8B-B14F-4D97-AF65-F5344CB8AC3E}">
        <p14:creationId xmlns:p14="http://schemas.microsoft.com/office/powerpoint/2010/main" val="12969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35B0-EF77-4597-A71E-B859D75FCA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A39EB35-FFE0-4195-933C-4430FCBF8A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D18CFB-3BAB-44C6-AFA0-B28F57D2FCE8}"/>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5" name="Footer Placeholder 4">
            <a:extLst>
              <a:ext uri="{FF2B5EF4-FFF2-40B4-BE49-F238E27FC236}">
                <a16:creationId xmlns:a16="http://schemas.microsoft.com/office/drawing/2014/main" id="{841FFA47-D62F-40DE-B580-C99308EC1B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5AC656-A6F1-4BCC-9D0E-2624C067E9C7}"/>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2473993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lvl1pPr>
              <a:defRPr sz="1800"/>
            </a:lvl1pPr>
          </a:lstStyle>
          <a:p>
            <a:r>
              <a:rPr lang="en-US" dirty="0"/>
              <a:t>CLICK TO EDIT MASTER TITLE STYLE</a:t>
            </a:r>
          </a:p>
        </p:txBody>
      </p:sp>
    </p:spTree>
    <p:extLst>
      <p:ext uri="{BB962C8B-B14F-4D97-AF65-F5344CB8AC3E}">
        <p14:creationId xmlns:p14="http://schemas.microsoft.com/office/powerpoint/2010/main" val="150628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971869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223682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1001" y="2436813"/>
            <a:ext cx="1150619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1001" y="1796134"/>
            <a:ext cx="1150619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6"/>
            <a:ext cx="9144000" cy="16158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4" y="115572"/>
            <a:ext cx="423335" cy="365125"/>
          </a:xfrm>
        </p:spPr>
        <p:txBody>
          <a:bodyPr vert="horz" lIns="91440" tIns="45720" rIns="91440" bIns="45720" rtlCol="0" anchor="ctr"/>
          <a:lstStyle>
            <a:lvl1pPr>
              <a:defRPr lang="en-US" smtClean="0">
                <a:solidFill>
                  <a:schemeClr val="tx1"/>
                </a:solidFill>
              </a:defRPr>
            </a:lvl1pPr>
          </a:lstStyle>
          <a:p>
            <a:pPr defTabSz="685800">
              <a:defRPr/>
            </a:pPr>
            <a:fld id="{97A94E25-127B-4C48-AF96-44BA7B823777}" type="slidenum">
              <a:rPr lang="en-CA" sz="900" smtClean="0">
                <a:solidFill>
                  <a:prstClr val="black"/>
                </a:solidFill>
                <a:latin typeface="Calibri" panose="020F0502020204030204"/>
                <a:cs typeface="+mn-cs"/>
              </a:rPr>
              <a:pPr defTabSz="685800">
                <a:defRPr/>
              </a:pPr>
              <a:t>‹#›</a:t>
            </a:fld>
            <a:endParaRPr lang="en-CA" sz="900" dirty="0">
              <a:solidFill>
                <a:prstClr val="black"/>
              </a:solidFill>
              <a:latin typeface="Calibri" panose="020F0502020204030204"/>
              <a:cs typeface="+mn-cs"/>
            </a:endParaRPr>
          </a:p>
        </p:txBody>
      </p:sp>
    </p:spTree>
    <p:extLst>
      <p:ext uri="{BB962C8B-B14F-4D97-AF65-F5344CB8AC3E}">
        <p14:creationId xmlns:p14="http://schemas.microsoft.com/office/powerpoint/2010/main" val="739690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0B8F8-5BAD-469D-BC69-89FA6E427C9F}" type="datetimeFigureOut">
              <a:rPr lang="en-CA" smtClean="0"/>
              <a:t>2025-09-23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A19383A-E854-4EA6-8484-73600AD9A154}" type="slidenum">
              <a:rPr lang="en-CA" smtClean="0"/>
              <a:t>‹#›</a:t>
            </a:fld>
            <a:endParaRPr lang="en-CA"/>
          </a:p>
        </p:txBody>
      </p:sp>
    </p:spTree>
    <p:extLst>
      <p:ext uri="{BB962C8B-B14F-4D97-AF65-F5344CB8AC3E}">
        <p14:creationId xmlns:p14="http://schemas.microsoft.com/office/powerpoint/2010/main" val="357933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6BE5-C925-4666-92A2-F0ECF98CD216}"/>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FA91F74-33EE-44CA-8D09-E47FFF33556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6E03AB-CCD5-4EFC-8496-77D39043DBFC}"/>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5" name="Footer Placeholder 4">
            <a:extLst>
              <a:ext uri="{FF2B5EF4-FFF2-40B4-BE49-F238E27FC236}">
                <a16:creationId xmlns:a16="http://schemas.microsoft.com/office/drawing/2014/main" id="{4BBB9DA1-1F4C-424B-A733-B6442B455E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3944D4-CB16-47C6-9D13-51F08AD7B6B1}"/>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167689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9D2A-C465-49B1-9AA2-A1E2FF71F06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E8C0E5-6895-422D-98C4-BF9C1B3560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7446431-EF08-4EC8-8545-424D1A0CDA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7D06537-710A-47D2-9D2A-3177B7F19DEE}"/>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6" name="Footer Placeholder 5">
            <a:extLst>
              <a:ext uri="{FF2B5EF4-FFF2-40B4-BE49-F238E27FC236}">
                <a16:creationId xmlns:a16="http://schemas.microsoft.com/office/drawing/2014/main" id="{3FA907D9-D57A-474A-AA2C-41035BF0403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BFC7FF9-C7A1-40C7-816B-0271AC637E01}"/>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321634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BC43-837E-46E8-83EE-191D83EBCD46}"/>
              </a:ext>
            </a:extLst>
          </p:cNvPr>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24429FB-73DD-4933-8329-DD424A2BC49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8FA2DF7-C8A5-4A4B-AD92-860ABC001C2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8B39615-C274-4046-8BF7-AA8BC0D011F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67DE123-F5B8-4657-A669-535988F4D2A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9CFFDA1-0C5F-4B78-8309-DC1E8BA97B7D}"/>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8" name="Footer Placeholder 7">
            <a:extLst>
              <a:ext uri="{FF2B5EF4-FFF2-40B4-BE49-F238E27FC236}">
                <a16:creationId xmlns:a16="http://schemas.microsoft.com/office/drawing/2014/main" id="{B2AB8037-DDC9-48D8-99BC-85172069C60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50F7FD7-38BD-4FBF-AAA2-1584782AC290}"/>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327098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6404-CC22-4B80-99B1-895F75D8F0A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CF9D72-D12E-477A-91EC-880F059A3461}"/>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4" name="Footer Placeholder 3">
            <a:extLst>
              <a:ext uri="{FF2B5EF4-FFF2-40B4-BE49-F238E27FC236}">
                <a16:creationId xmlns:a16="http://schemas.microsoft.com/office/drawing/2014/main" id="{BCD61D09-532D-41E1-9596-E2C11CEFD34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6CF1B92-9D8A-448D-A96C-7ACA45421FA7}"/>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317091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BE7F2-5215-4FEF-853A-01D80F761640}"/>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3" name="Footer Placeholder 2">
            <a:extLst>
              <a:ext uri="{FF2B5EF4-FFF2-40B4-BE49-F238E27FC236}">
                <a16:creationId xmlns:a16="http://schemas.microsoft.com/office/drawing/2014/main" id="{00D4D9ED-1DCC-4666-B788-88377136E39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B1AD891-D565-47A9-A4DA-D2F7ECC23C01}"/>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31033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1BBA-4F57-415E-816B-76006F983A9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234DEA1-2522-42AD-A894-E2EC2DF86C90}"/>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6FE8DBA-0CEC-40C3-B822-D0B5D7F41B8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6B9390C-600D-40CC-8F60-FAF2444CB6C1}"/>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6" name="Footer Placeholder 5">
            <a:extLst>
              <a:ext uri="{FF2B5EF4-FFF2-40B4-BE49-F238E27FC236}">
                <a16:creationId xmlns:a16="http://schemas.microsoft.com/office/drawing/2014/main" id="{F5637179-4642-43C4-9631-419CB22364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9DC1B3-6818-4A1B-A006-0F706DFEF3BF}"/>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384095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2E91-F6CB-4E54-87C5-55660BBCC46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4770039-43B6-4129-8420-3D3BA27CB9E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F47A7125-8AF9-4C24-88D6-3D421905722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FE5B4F-457E-4F1B-8848-C433BCF76E5C}"/>
              </a:ext>
            </a:extLst>
          </p:cNvPr>
          <p:cNvSpPr>
            <a:spLocks noGrp="1"/>
          </p:cNvSpPr>
          <p:nvPr>
            <p:ph type="dt" sz="half" idx="10"/>
          </p:nvPr>
        </p:nvSpPr>
        <p:spPr/>
        <p:txBody>
          <a:bodyPr/>
          <a:lstStyle/>
          <a:p>
            <a:fld id="{1D62F7EB-5C9D-4532-A32F-01D68EF55719}" type="datetimeFigureOut">
              <a:rPr lang="en-CA" smtClean="0"/>
              <a:t>2025-09-23</a:t>
            </a:fld>
            <a:endParaRPr lang="en-CA"/>
          </a:p>
        </p:txBody>
      </p:sp>
      <p:sp>
        <p:nvSpPr>
          <p:cNvPr id="6" name="Footer Placeholder 5">
            <a:extLst>
              <a:ext uri="{FF2B5EF4-FFF2-40B4-BE49-F238E27FC236}">
                <a16:creationId xmlns:a16="http://schemas.microsoft.com/office/drawing/2014/main" id="{282EABCB-BF92-4C80-A1D2-7BA15015E9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3B70146-3059-4D70-9D67-2B8B3A5DE2CF}"/>
              </a:ext>
            </a:extLst>
          </p:cNvPr>
          <p:cNvSpPr>
            <a:spLocks noGrp="1"/>
          </p:cNvSpPr>
          <p:nvPr>
            <p:ph type="sldNum" sz="quarter" idx="12"/>
          </p:nvPr>
        </p:nvSpPr>
        <p:spPr/>
        <p:txBody>
          <a:bodyPr/>
          <a:lstStyle/>
          <a:p>
            <a:fld id="{BBE8749C-B0FD-4295-A1EE-33395B01E70E}" type="slidenum">
              <a:rPr lang="en-CA" smtClean="0"/>
              <a:t>‹#›</a:t>
            </a:fld>
            <a:endParaRPr lang="en-CA"/>
          </a:p>
        </p:txBody>
      </p:sp>
    </p:spTree>
    <p:extLst>
      <p:ext uri="{BB962C8B-B14F-4D97-AF65-F5344CB8AC3E}">
        <p14:creationId xmlns:p14="http://schemas.microsoft.com/office/powerpoint/2010/main" val="9140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2466B-1F83-485A-AA49-41276D99111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984DC58-B147-4245-9C43-70A2BBF1E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8AA828-8D31-49D5-A229-DCB286FE2BD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62F7EB-5C9D-4532-A32F-01D68EF55719}" type="datetimeFigureOut">
              <a:rPr lang="en-CA" smtClean="0"/>
              <a:t>2025-09-23</a:t>
            </a:fld>
            <a:endParaRPr lang="en-CA"/>
          </a:p>
        </p:txBody>
      </p:sp>
      <p:sp>
        <p:nvSpPr>
          <p:cNvPr id="5" name="Footer Placeholder 4">
            <a:extLst>
              <a:ext uri="{FF2B5EF4-FFF2-40B4-BE49-F238E27FC236}">
                <a16:creationId xmlns:a16="http://schemas.microsoft.com/office/drawing/2014/main" id="{499F7627-3699-41C8-A292-375968F003A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FF94733-2B07-42B5-88FA-A6074A3B483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E8749C-B0FD-4295-A1EE-33395B01E70E}" type="slidenum">
              <a:rPr lang="en-CA" smtClean="0"/>
              <a:t>‹#›</a:t>
            </a:fld>
            <a:endParaRPr lang="en-CA"/>
          </a:p>
        </p:txBody>
      </p:sp>
    </p:spTree>
    <p:extLst>
      <p:ext uri="{BB962C8B-B14F-4D97-AF65-F5344CB8AC3E}">
        <p14:creationId xmlns:p14="http://schemas.microsoft.com/office/powerpoint/2010/main" val="494607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809"/>
            <a:ext cx="12192000" cy="1272954"/>
          </a:xfrm>
          <a:prstGeom prst="rect">
            <a:avLst/>
          </a:prstGeom>
          <a:solidFill>
            <a:srgbClr val="005DA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3880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800" dirty="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38124159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tary.org/en/promoting-peace-rotarys-peacebuilding-history-around-world"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hyperlink" Target="https://my.rotary.org/en/guiding-principl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rotary.org/en/history-first-four-rotarian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https://www.rotary.org/en/promoting-peace-rotarys-peacebuilding-history-around-world"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48.png"/><Relationship Id="rId4" Type="http://schemas.openxmlformats.org/officeDocument/2006/relationships/image" Target="../media/image47.jp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50.JP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rotary.org/en/history-rotarian-magazin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rotary.org/en/history-rotary-in-spain-survives-challenges" TargetMode="External"/><Relationship Id="rId2" Type="http://schemas.openxmlformats.org/officeDocument/2006/relationships/hyperlink" Target="https://www.rotary.org/en/history-rotary-becomes-intercontinental" TargetMode="External"/><Relationship Id="rId1" Type="http://schemas.openxmlformats.org/officeDocument/2006/relationships/slideLayout" Target="../slideLayouts/slideLayout13.xml"/><Relationship Id="rId6" Type="http://schemas.openxmlformats.org/officeDocument/2006/relationships/hyperlink" Target="https://www.rotary.org/en/first-club-philippines-opens-door-rotary-asia" TargetMode="External"/><Relationship Id="rId5" Type="http://schemas.openxmlformats.org/officeDocument/2006/relationships/image" Target="../media/image8.jpg"/><Relationship Id="rId4" Type="http://schemas.openxmlformats.org/officeDocument/2006/relationships/hyperlink" Target="https://www.rotary.org/en/rotary-history-south-america-chartered-first-club-19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E1A1D90-D925-3E70-963C-D5CD7AD19332}"/>
              </a:ext>
            </a:extLst>
          </p:cNvPr>
          <p:cNvPicPr>
            <a:picLocks noChangeAspect="1"/>
          </p:cNvPicPr>
          <p:nvPr/>
        </p:nvPicPr>
        <p:blipFill rotWithShape="1">
          <a:blip r:embed="rId3">
            <a:extLst>
              <a:ext uri="{28A0092B-C50C-407E-A947-70E740481C1C}">
                <a14:useLocalDpi xmlns:a14="http://schemas.microsoft.com/office/drawing/2010/main" val="0"/>
              </a:ext>
            </a:extLst>
          </a:blip>
          <a:srcRect l="1802" t="3852" r="1407" b="2370"/>
          <a:stretch/>
        </p:blipFill>
        <p:spPr>
          <a:xfrm>
            <a:off x="1137919" y="121920"/>
            <a:ext cx="9956801" cy="6431280"/>
          </a:xfrm>
          <a:prstGeom prst="rect">
            <a:avLst/>
          </a:prstGeom>
        </p:spPr>
      </p:pic>
      <p:pic>
        <p:nvPicPr>
          <p:cNvPr id="2" name="Picture 1" descr="Graphical user interface&#10;&#10;Description automatically generated">
            <a:extLst>
              <a:ext uri="{FF2B5EF4-FFF2-40B4-BE49-F238E27FC236}">
                <a16:creationId xmlns:a16="http://schemas.microsoft.com/office/drawing/2014/main" id="{718E9ABF-9CF2-3E8E-4B6C-EFAF82BCB02E}"/>
              </a:ext>
            </a:extLst>
          </p:cNvPr>
          <p:cNvPicPr>
            <a:picLocks noChangeAspect="1"/>
          </p:cNvPicPr>
          <p:nvPr/>
        </p:nvPicPr>
        <p:blipFill rotWithShape="1">
          <a:blip r:embed="rId3">
            <a:extLst>
              <a:ext uri="{28A0092B-C50C-407E-A947-70E740481C1C}">
                <a14:useLocalDpi xmlns:a14="http://schemas.microsoft.com/office/drawing/2010/main" val="0"/>
              </a:ext>
            </a:extLst>
          </a:blip>
          <a:srcRect l="1802" t="3852" r="76272" b="54370"/>
          <a:stretch/>
        </p:blipFill>
        <p:spPr>
          <a:xfrm>
            <a:off x="0" y="121920"/>
            <a:ext cx="1270001" cy="673608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C1FB1013-EF08-53E2-D665-33B3612CA4F2}"/>
              </a:ext>
            </a:extLst>
          </p:cNvPr>
          <p:cNvPicPr>
            <a:picLocks noChangeAspect="1"/>
          </p:cNvPicPr>
          <p:nvPr/>
        </p:nvPicPr>
        <p:blipFill rotWithShape="1">
          <a:blip r:embed="rId3">
            <a:extLst>
              <a:ext uri="{28A0092B-C50C-407E-A947-70E740481C1C}">
                <a14:useLocalDpi xmlns:a14="http://schemas.microsoft.com/office/drawing/2010/main" val="0"/>
              </a:ext>
            </a:extLst>
          </a:blip>
          <a:srcRect l="1802" t="3852" r="76272" b="54370"/>
          <a:stretch/>
        </p:blipFill>
        <p:spPr>
          <a:xfrm>
            <a:off x="10921999" y="0"/>
            <a:ext cx="1270001" cy="68580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34CC10C1-4D2F-EF39-AECA-C77619CD7B9C}"/>
              </a:ext>
            </a:extLst>
          </p:cNvPr>
          <p:cNvPicPr>
            <a:picLocks noChangeAspect="1"/>
          </p:cNvPicPr>
          <p:nvPr/>
        </p:nvPicPr>
        <p:blipFill rotWithShape="1">
          <a:blip r:embed="rId3">
            <a:extLst>
              <a:ext uri="{28A0092B-C50C-407E-A947-70E740481C1C}">
                <a14:useLocalDpi xmlns:a14="http://schemas.microsoft.com/office/drawing/2010/main" val="0"/>
              </a:ext>
            </a:extLst>
          </a:blip>
          <a:srcRect l="1802" t="3852" r="76272" b="54370"/>
          <a:stretch/>
        </p:blipFill>
        <p:spPr>
          <a:xfrm>
            <a:off x="0" y="0"/>
            <a:ext cx="12192000" cy="375920"/>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EFFBD404-B950-8161-A255-B75F41B0E218}"/>
              </a:ext>
            </a:extLst>
          </p:cNvPr>
          <p:cNvPicPr>
            <a:picLocks noChangeAspect="1"/>
          </p:cNvPicPr>
          <p:nvPr/>
        </p:nvPicPr>
        <p:blipFill rotWithShape="1">
          <a:blip r:embed="rId3">
            <a:extLst>
              <a:ext uri="{28A0092B-C50C-407E-A947-70E740481C1C}">
                <a14:useLocalDpi xmlns:a14="http://schemas.microsoft.com/office/drawing/2010/main" val="0"/>
              </a:ext>
            </a:extLst>
          </a:blip>
          <a:srcRect l="1802" t="3852" r="76272" b="54370"/>
          <a:stretch/>
        </p:blipFill>
        <p:spPr>
          <a:xfrm>
            <a:off x="0" y="6517640"/>
            <a:ext cx="12192000" cy="375920"/>
          </a:xfrm>
          <a:prstGeom prst="rect">
            <a:avLst/>
          </a:prstGeom>
        </p:spPr>
      </p:pic>
    </p:spTree>
    <p:extLst>
      <p:ext uri="{BB962C8B-B14F-4D97-AF65-F5344CB8AC3E}">
        <p14:creationId xmlns:p14="http://schemas.microsoft.com/office/powerpoint/2010/main" val="203360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AB305F7-258E-4802-A943-9EA9A6A749FD}"/>
              </a:ext>
            </a:extLst>
          </p:cNvPr>
          <p:cNvSpPr>
            <a:spLocks noGrp="1"/>
          </p:cNvSpPr>
          <p:nvPr>
            <p:ph type="title"/>
          </p:nvPr>
        </p:nvSpPr>
        <p:spPr>
          <a:xfrm>
            <a:off x="1" y="0"/>
            <a:ext cx="12087224" cy="866491"/>
          </a:xfrm>
        </p:spPr>
        <p:txBody>
          <a:bodyPr>
            <a:noAutofit/>
          </a:bodyPr>
          <a:lstStyle/>
          <a:p>
            <a:pPr algn="ctr"/>
            <a:r>
              <a:rPr lang="en-US" sz="2400" b="1" dirty="0">
                <a:latin typeface="+mj-lt"/>
                <a:ea typeface="Tahoma" panose="020B0604030504040204" pitchFamily="34" charset="0"/>
                <a:cs typeface="Tahoma" panose="020B0604030504040204" pitchFamily="34" charset="0"/>
              </a:rPr>
              <a:t>The “Father of the Rotary Foundation”, </a:t>
            </a:r>
            <a:r>
              <a:rPr lang="en-US" altLang="en-US" sz="2400" b="1" dirty="0">
                <a:latin typeface="+mj-lt"/>
                <a:ea typeface="Tahoma" panose="020B0604030504040204" pitchFamily="34" charset="0"/>
                <a:cs typeface="Tahoma" panose="020B0604030504040204" pitchFamily="34" charset="0"/>
              </a:rPr>
              <a:t>Arch </a:t>
            </a:r>
            <a:r>
              <a:rPr lang="en-US" altLang="en-US" sz="2400" b="1" dirty="0" err="1">
                <a:latin typeface="+mj-lt"/>
                <a:ea typeface="Tahoma" panose="020B0604030504040204" pitchFamily="34" charset="0"/>
                <a:cs typeface="Tahoma" panose="020B0604030504040204" pitchFamily="34" charset="0"/>
              </a:rPr>
              <a:t>Klumph</a:t>
            </a:r>
            <a:r>
              <a:rPr lang="en-US" altLang="en-US" sz="2400" dirty="0">
                <a:latin typeface="+mj-lt"/>
                <a:ea typeface="Tahoma" panose="020B0604030504040204" pitchFamily="34" charset="0"/>
                <a:cs typeface="Tahoma" panose="020B0604030504040204" pitchFamily="34" charset="0"/>
              </a:rPr>
              <a:t> </a:t>
            </a:r>
            <a:br>
              <a:rPr lang="en-US" altLang="en-US" sz="2400" dirty="0">
                <a:latin typeface="+mj-lt"/>
                <a:ea typeface="Tahoma" panose="020B0604030504040204" pitchFamily="34" charset="0"/>
                <a:cs typeface="Tahoma" panose="020B0604030504040204" pitchFamily="34" charset="0"/>
              </a:rPr>
            </a:br>
            <a:r>
              <a:rPr lang="en-US" altLang="en-US" sz="2400" dirty="0">
                <a:latin typeface="+mj-lt"/>
                <a:ea typeface="Tahoma" panose="020B0604030504040204" pitchFamily="34" charset="0"/>
                <a:cs typeface="Tahoma" panose="020B0604030504040204" pitchFamily="34" charset="0"/>
              </a:rPr>
              <a:t>had</a:t>
            </a:r>
            <a:r>
              <a:rPr lang="en-US" altLang="en-US" sz="2400" baseline="0" dirty="0">
                <a:latin typeface="+mj-lt"/>
                <a:ea typeface="Tahoma" panose="020B0604030504040204" pitchFamily="34" charset="0"/>
                <a:cs typeface="Tahoma" panose="020B0604030504040204" pitchFamily="34" charset="0"/>
              </a:rPr>
              <a:t> the </a:t>
            </a:r>
            <a:r>
              <a:rPr lang="en-US" altLang="en-US" sz="2400" dirty="0">
                <a:latin typeface="+mj-lt"/>
                <a:ea typeface="Tahoma" panose="020B0604030504040204" pitchFamily="34" charset="0"/>
                <a:cs typeface="Tahoma" panose="020B0604030504040204" pitchFamily="34" charset="0"/>
              </a:rPr>
              <a:t>vision of a Rotary endowment fund and the dedication to bring this dream to life.</a:t>
            </a:r>
            <a:endParaRPr lang="en-US" sz="2400" b="1" dirty="0">
              <a:latin typeface="+mj-lt"/>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057B8C24-6599-4CA0-B59F-449DE8FECBD3}"/>
              </a:ext>
            </a:extLst>
          </p:cNvPr>
          <p:cNvSpPr>
            <a:spLocks noGrp="1"/>
          </p:cNvSpPr>
          <p:nvPr>
            <p:ph sz="half" idx="1"/>
          </p:nvPr>
        </p:nvSpPr>
        <p:spPr/>
        <p:txBody>
          <a:bodyPr>
            <a:normAutofit/>
          </a:bodyPr>
          <a:lstStyle/>
          <a:p>
            <a:pPr marL="0" indent="0">
              <a:buNone/>
            </a:pPr>
            <a:r>
              <a:rPr lang="en-US" altLang="en-US" dirty="0">
                <a:solidFill>
                  <a:srgbClr val="000000"/>
                </a:solidFill>
                <a:latin typeface="Arial" pitchFamily="34" charset="0"/>
                <a:ea typeface="ＭＳ Ｐゴシック" pitchFamily="34" charset="-128"/>
                <a:cs typeface="ヒラギノ角ゴ Pro W3" pitchFamily="-84" charset="-128"/>
              </a:rPr>
              <a:t> </a:t>
            </a: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endParaRPr lang="en-US" dirty="0"/>
          </a:p>
        </p:txBody>
      </p:sp>
      <p:sp>
        <p:nvSpPr>
          <p:cNvPr id="10" name="Content Placeholder 9">
            <a:extLst>
              <a:ext uri="{FF2B5EF4-FFF2-40B4-BE49-F238E27FC236}">
                <a16:creationId xmlns:a16="http://schemas.microsoft.com/office/drawing/2014/main" id="{90589A48-AD0F-4EBF-BD2E-9E021E4BD9C4}"/>
              </a:ext>
            </a:extLst>
          </p:cNvPr>
          <p:cNvSpPr>
            <a:spLocks noGrp="1"/>
          </p:cNvSpPr>
          <p:nvPr>
            <p:ph sz="half" idx="2"/>
          </p:nvPr>
        </p:nvSpPr>
        <p:spPr>
          <a:xfrm>
            <a:off x="4992636" y="1445094"/>
            <a:ext cx="6132962" cy="4261303"/>
          </a:xfrm>
        </p:spPr>
        <p:txBody>
          <a:bodyPr>
            <a:normAutofit lnSpcReduction="10000"/>
          </a:bodyPr>
          <a:lstStyle/>
          <a:p>
            <a:pPr marL="0" indent="0">
              <a:buNone/>
            </a:pPr>
            <a:endParaRPr lang="en-US" altLang="en-US" sz="1800" b="1" u="sng"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altLang="en-US" sz="1800" b="1" u="sng" dirty="0">
                <a:solidFill>
                  <a:srgbClr val="000000"/>
                </a:solidFill>
                <a:latin typeface="Tahoma" panose="020B0604030504040204" pitchFamily="34" charset="0"/>
                <a:ea typeface="Tahoma" panose="020B0604030504040204" pitchFamily="34" charset="0"/>
                <a:cs typeface="Tahoma" panose="020B0604030504040204" pitchFamily="34" charset="0"/>
              </a:rPr>
              <a:t>Although Arch believed strongly in the need for the Foundation, he emphasized that all contributions should be voluntary. He did not want Rotarians to view the Foundation as a tax or assessment on clubs or members, which would have violated the association’s constitution. </a:t>
            </a:r>
          </a:p>
          <a:p>
            <a:pPr marL="0" indent="0" algn="ctr">
              <a:buNone/>
            </a:pPr>
            <a:r>
              <a:rPr lang="en-US"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Our job is:</a:t>
            </a:r>
          </a:p>
          <a:p>
            <a:pPr marL="0" indent="0" algn="ctr">
              <a:buNone/>
            </a:pPr>
            <a:r>
              <a:rPr lang="en-US" b="1" dirty="0">
                <a:latin typeface="Tahoma" panose="020B0604030504040204" pitchFamily="34" charset="0"/>
                <a:ea typeface="Tahoma" panose="020B0604030504040204" pitchFamily="34" charset="0"/>
                <a:cs typeface="Tahoma" panose="020B0604030504040204" pitchFamily="34" charset="0"/>
              </a:rPr>
              <a:t> - to </a:t>
            </a:r>
            <a:r>
              <a:rPr lang="en-US" b="1" u="sng" dirty="0">
                <a:latin typeface="Tahoma" panose="020B0604030504040204" pitchFamily="34" charset="0"/>
                <a:ea typeface="Tahoma" panose="020B0604030504040204" pitchFamily="34" charset="0"/>
                <a:cs typeface="Tahoma" panose="020B0604030504040204" pitchFamily="34" charset="0"/>
              </a:rPr>
              <a:t>create</a:t>
            </a:r>
            <a:r>
              <a:rPr lang="en-US" b="1" dirty="0">
                <a:latin typeface="Tahoma" panose="020B0604030504040204" pitchFamily="34" charset="0"/>
                <a:ea typeface="Tahoma" panose="020B0604030504040204" pitchFamily="34" charset="0"/>
                <a:cs typeface="Tahoma" panose="020B0604030504040204" pitchFamily="34" charset="0"/>
              </a:rPr>
              <a:t> a living Legacy of the GIVING &amp; GRANT CULTURE</a:t>
            </a:r>
          </a:p>
          <a:p>
            <a:pPr marL="0" indent="0" algn="ctr">
              <a:buNone/>
            </a:pPr>
            <a:r>
              <a:rPr lang="en-US" b="1" dirty="0">
                <a:latin typeface="Tahoma" panose="020B0604030504040204" pitchFamily="34" charset="0"/>
                <a:ea typeface="Tahoma" panose="020B0604030504040204" pitchFamily="34" charset="0"/>
                <a:cs typeface="Tahoma" panose="020B0604030504040204" pitchFamily="34" charset="0"/>
              </a:rPr>
              <a:t>-  to </a:t>
            </a:r>
            <a:r>
              <a:rPr lang="en-US" b="1" u="sng" dirty="0">
                <a:latin typeface="Tahoma" panose="020B0604030504040204" pitchFamily="34" charset="0"/>
                <a:ea typeface="Tahoma" panose="020B0604030504040204" pitchFamily="34" charset="0"/>
                <a:cs typeface="Tahoma" panose="020B0604030504040204" pitchFamily="34" charset="0"/>
              </a:rPr>
              <a:t>inspire</a:t>
            </a:r>
            <a:r>
              <a:rPr lang="en-US" b="1" dirty="0">
                <a:latin typeface="Tahoma" panose="020B0604030504040204" pitchFamily="34" charset="0"/>
                <a:ea typeface="Tahoma" panose="020B0604030504040204" pitchFamily="34" charset="0"/>
                <a:cs typeface="Tahoma" panose="020B0604030504040204" pitchFamily="34" charset="0"/>
              </a:rPr>
              <a:t> the SPIRIT &amp; share the ART OF GIVING</a:t>
            </a:r>
          </a:p>
          <a:p>
            <a:pPr marL="0" indent="0">
              <a:buNone/>
            </a:pPr>
            <a:endParaRPr lang="en-US" dirty="0"/>
          </a:p>
        </p:txBody>
      </p:sp>
      <p:pic>
        <p:nvPicPr>
          <p:cNvPr id="11" name="Content Placeholder 5">
            <a:extLst>
              <a:ext uri="{FF2B5EF4-FFF2-40B4-BE49-F238E27FC236}">
                <a16:creationId xmlns:a16="http://schemas.microsoft.com/office/drawing/2014/main" id="{772020EE-7F00-424E-B42A-45EC5818B4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402" y="1421286"/>
            <a:ext cx="3083953" cy="3836513"/>
          </a:xfrm>
          <a:prstGeom prst="rect">
            <a:avLst/>
          </a:prstGeom>
        </p:spPr>
      </p:pic>
    </p:spTree>
    <p:extLst>
      <p:ext uri="{BB962C8B-B14F-4D97-AF65-F5344CB8AC3E}">
        <p14:creationId xmlns:p14="http://schemas.microsoft.com/office/powerpoint/2010/main" val="98118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de 08 TR1914-04_RCKansasCityEmblem-800dpi.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04744" y="1540933"/>
            <a:ext cx="4204465" cy="4040460"/>
          </a:xfrm>
        </p:spPr>
      </p:pic>
      <p:sp>
        <p:nvSpPr>
          <p:cNvPr id="5" name="Title 4"/>
          <p:cNvSpPr>
            <a:spLocks noGrp="1"/>
          </p:cNvSpPr>
          <p:nvPr>
            <p:ph type="title"/>
          </p:nvPr>
        </p:nvSpPr>
        <p:spPr>
          <a:xfrm>
            <a:off x="1872348" y="192999"/>
            <a:ext cx="7391400" cy="487362"/>
          </a:xfrm>
        </p:spPr>
        <p:txBody>
          <a:bodyPr>
            <a:noAutofit/>
          </a:bodyPr>
          <a:lstStyle/>
          <a:p>
            <a:r>
              <a:rPr lang="en-US" altLang="en-US" sz="3200" b="0" cap="all" dirty="0">
                <a:latin typeface="Arial Narrow" pitchFamily="34" charset="0"/>
                <a:ea typeface="ＭＳ Ｐゴシック" pitchFamily="34" charset="-128"/>
              </a:rPr>
              <a:t>First Contribution — 1917</a:t>
            </a:r>
            <a:endParaRPr lang="en-US" sz="3200" b="0" cap="all" dirty="0"/>
          </a:p>
        </p:txBody>
      </p:sp>
    </p:spTree>
    <p:extLst>
      <p:ext uri="{BB962C8B-B14F-4D97-AF65-F5344CB8AC3E}">
        <p14:creationId xmlns:p14="http://schemas.microsoft.com/office/powerpoint/2010/main" val="238022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AB47CF-1A01-E5ED-C61D-B3A62BF12AFC}"/>
              </a:ext>
            </a:extLst>
          </p:cNvPr>
          <p:cNvSpPr txBox="1"/>
          <p:nvPr/>
        </p:nvSpPr>
        <p:spPr>
          <a:xfrm>
            <a:off x="5653811" y="1772996"/>
            <a:ext cx="6145730" cy="1938992"/>
          </a:xfrm>
          <a:prstGeom prst="rect">
            <a:avLst/>
          </a:prstGeom>
          <a:noFill/>
        </p:spPr>
        <p:txBody>
          <a:bodyPr wrap="square">
            <a:spAutoFit/>
          </a:bodyPr>
          <a:lstStyle/>
          <a:p>
            <a:r>
              <a:rPr lang="en-US" sz="2000" dirty="0"/>
              <a:t>Rotarians meet in Edinburgh, Scotland, for the first convention held outside the U.S. They add the </a:t>
            </a:r>
            <a:r>
              <a:rPr lang="en-US" sz="2000" dirty="0">
                <a:hlinkClick r:id="rId3">
                  <a:extLst>
                    <a:ext uri="{A12FA001-AC4F-418D-AE19-62706E023703}">
                      <ahyp:hlinkClr xmlns:ahyp="http://schemas.microsoft.com/office/drawing/2018/hyperlinkcolor" val="tx"/>
                    </a:ext>
                  </a:extLst>
                </a:hlinkClick>
              </a:rPr>
              <a:t>advancement of peace and international goodwill</a:t>
            </a:r>
            <a:r>
              <a:rPr lang="en-US" sz="2000" dirty="0"/>
              <a:t> to the RI constitution. Prioritizing peace becomes part of the </a:t>
            </a:r>
            <a:r>
              <a:rPr lang="en-US" sz="2000" dirty="0">
                <a:hlinkClick r:id="rId4">
                  <a:extLst>
                    <a:ext uri="{A12FA001-AC4F-418D-AE19-62706E023703}">
                      <ahyp:hlinkClr xmlns:ahyp="http://schemas.microsoft.com/office/drawing/2018/hyperlinkcolor" val="tx"/>
                    </a:ext>
                  </a:extLst>
                </a:hlinkClick>
              </a:rPr>
              <a:t>Object of Rotary</a:t>
            </a:r>
            <a:r>
              <a:rPr lang="en-US" sz="2000" dirty="0"/>
              <a:t> when the Object is adopted at the 1922 Convention in Los Angeles, California, USA</a:t>
            </a:r>
            <a:r>
              <a:rPr lang="en-US" dirty="0"/>
              <a:t>.</a:t>
            </a:r>
          </a:p>
        </p:txBody>
      </p:sp>
      <p:pic>
        <p:nvPicPr>
          <p:cNvPr id="5" name="Picture 4" descr="A group of people marching in a parade&#10;&#10;Description automatically generated">
            <a:extLst>
              <a:ext uri="{FF2B5EF4-FFF2-40B4-BE49-F238E27FC236}">
                <a16:creationId xmlns:a16="http://schemas.microsoft.com/office/drawing/2014/main" id="{9C91E2AF-53C9-A7A3-BACE-0FF9F8E14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4585" y="1722922"/>
            <a:ext cx="4127160" cy="2772076"/>
          </a:xfrm>
          <a:prstGeom prst="rect">
            <a:avLst/>
          </a:prstGeom>
        </p:spPr>
      </p:pic>
      <p:sp>
        <p:nvSpPr>
          <p:cNvPr id="7" name="TextBox 6">
            <a:extLst>
              <a:ext uri="{FF2B5EF4-FFF2-40B4-BE49-F238E27FC236}">
                <a16:creationId xmlns:a16="http://schemas.microsoft.com/office/drawing/2014/main" id="{EF5B7DBC-3032-691A-6D95-AF5EAE393052}"/>
              </a:ext>
            </a:extLst>
          </p:cNvPr>
          <p:cNvSpPr txBox="1"/>
          <p:nvPr/>
        </p:nvSpPr>
        <p:spPr>
          <a:xfrm>
            <a:off x="1070810" y="4840789"/>
            <a:ext cx="4398173" cy="923330"/>
          </a:xfrm>
          <a:prstGeom prst="rect">
            <a:avLst/>
          </a:prstGeom>
          <a:noFill/>
        </p:spPr>
        <p:txBody>
          <a:bodyPr wrap="square">
            <a:spAutoFit/>
          </a:bodyPr>
          <a:lstStyle/>
          <a:p>
            <a:pPr algn="ctr"/>
            <a:r>
              <a:rPr lang="en-US" dirty="0">
                <a:effectLst/>
              </a:rPr>
              <a:t>Rotarians parade through the streets of Edinburgh, Scotland, during the 1921 convention.</a:t>
            </a:r>
            <a:endParaRPr lang="en-CA" dirty="0"/>
          </a:p>
        </p:txBody>
      </p:sp>
      <p:sp>
        <p:nvSpPr>
          <p:cNvPr id="2" name="TextBox 1">
            <a:extLst>
              <a:ext uri="{FF2B5EF4-FFF2-40B4-BE49-F238E27FC236}">
                <a16:creationId xmlns:a16="http://schemas.microsoft.com/office/drawing/2014/main" id="{11643864-5185-C033-4A3D-3712630EFA82}"/>
              </a:ext>
            </a:extLst>
          </p:cNvPr>
          <p:cNvSpPr txBox="1"/>
          <p:nvPr/>
        </p:nvSpPr>
        <p:spPr>
          <a:xfrm>
            <a:off x="261257" y="191589"/>
            <a:ext cx="6043749" cy="584775"/>
          </a:xfrm>
          <a:prstGeom prst="rect">
            <a:avLst/>
          </a:prstGeom>
          <a:noFill/>
        </p:spPr>
        <p:txBody>
          <a:bodyPr wrap="square" rtlCol="0">
            <a:spAutoFit/>
          </a:bodyPr>
          <a:lstStyle/>
          <a:p>
            <a:r>
              <a:rPr lang="en-US" sz="3200" b="1" dirty="0">
                <a:solidFill>
                  <a:schemeClr val="bg1"/>
                </a:solidFill>
              </a:rPr>
              <a:t>1921: Prioritizing peace</a:t>
            </a:r>
          </a:p>
        </p:txBody>
      </p:sp>
    </p:spTree>
    <p:extLst>
      <p:ext uri="{BB962C8B-B14F-4D97-AF65-F5344CB8AC3E}">
        <p14:creationId xmlns:p14="http://schemas.microsoft.com/office/powerpoint/2010/main" val="187984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3B59487-716C-3E50-D750-58C147AC2A0A}"/>
              </a:ext>
            </a:extLst>
          </p:cNvPr>
          <p:cNvSpPr txBox="1">
            <a:spLocks/>
          </p:cNvSpPr>
          <p:nvPr/>
        </p:nvSpPr>
        <p:spPr>
          <a:xfrm>
            <a:off x="1694240" y="1662405"/>
            <a:ext cx="4038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Arial"/>
              <a:buNone/>
              <a:tabLst/>
              <a:defRPr/>
            </a:pPr>
            <a:r>
              <a:rPr kumimoji="0" lang="en-US" altLang="en-US" sz="2000" b="0" i="0" u="none" strike="noStrike" kern="1200" cap="none" spc="0" normalizeH="0" baseline="0" noProof="0">
                <a:ln>
                  <a:noFill/>
                </a:ln>
                <a:solidFill>
                  <a:srgbClr val="005DAA"/>
                </a:solidFill>
                <a:effectLst/>
                <a:uLnTx/>
                <a:uFillTx/>
                <a:latin typeface="Georgia" pitchFamily="18" charset="0"/>
                <a:ea typeface="ＭＳ Ｐゴシック" pitchFamily="34" charset="-128"/>
              </a:rPr>
              <a:t>We are determined that the Endowment Fund shall not be unpopular. … We truly believe that when each and every individual Rotarian understands this matter thoroughly and correctly, there will be few, if any, who do not participate, even though the sum may be extremely modest in amount.</a:t>
            </a:r>
          </a:p>
          <a:p>
            <a:pPr marL="0" marR="0" lvl="0" indent="0" algn="l" defTabSz="457200" rtl="0" eaLnBrk="1" fontAlgn="auto" latinLnBrk="0" hangingPunct="1">
              <a:lnSpc>
                <a:spcPct val="100000"/>
              </a:lnSpc>
              <a:spcBef>
                <a:spcPts val="1200"/>
              </a:spcBef>
              <a:spcAft>
                <a:spcPts val="0"/>
              </a:spcAft>
              <a:buClrTx/>
              <a:buSzTx/>
              <a:buFont typeface="Arial"/>
              <a:buNone/>
              <a:tabLst/>
              <a:defRPr/>
            </a:pPr>
            <a:r>
              <a:rPr kumimoji="0" lang="en-US" altLang="en-US" sz="2000" b="0" i="0" u="none" strike="noStrike" kern="1200" cap="none" spc="0" normalizeH="0" baseline="0" noProof="0">
                <a:ln>
                  <a:noFill/>
                </a:ln>
                <a:solidFill>
                  <a:srgbClr val="005DAA"/>
                </a:solidFill>
                <a:effectLst/>
                <a:uLnTx/>
                <a:uFillTx/>
                <a:latin typeface="Georgia" pitchFamily="18" charset="0"/>
                <a:ea typeface="ＭＳ Ｐゴシック" pitchFamily="34" charset="-128"/>
              </a:rPr>
              <a:t>	— Arch Klumph, 1928</a:t>
            </a:r>
            <a:endParaRPr kumimoji="0" lang="en-US" altLang="en-US" sz="2000" b="0" i="0" u="none" strike="noStrike" kern="1200" cap="none" spc="0" normalizeH="0" baseline="0" noProof="0" dirty="0">
              <a:ln>
                <a:noFill/>
              </a:ln>
              <a:solidFill>
                <a:srgbClr val="005DAA"/>
              </a:solidFill>
              <a:effectLst/>
              <a:uLnTx/>
              <a:uFillTx/>
              <a:latin typeface="Georgia" pitchFamily="18" charset="0"/>
              <a:ea typeface="ＭＳ Ｐゴシック" pitchFamily="34" charset="-128"/>
            </a:endParaRPr>
          </a:p>
        </p:txBody>
      </p:sp>
      <p:pic>
        <p:nvPicPr>
          <p:cNvPr id="3" name="Content Placeholder 8">
            <a:extLst>
              <a:ext uri="{FF2B5EF4-FFF2-40B4-BE49-F238E27FC236}">
                <a16:creationId xmlns:a16="http://schemas.microsoft.com/office/drawing/2014/main" id="{4F7B6F5B-BCDE-2BD7-60E4-112F74A32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7483" y="1144060"/>
            <a:ext cx="3639220" cy="5562652"/>
          </a:xfrm>
          <a:prstGeom prst="rect">
            <a:avLst/>
          </a:prstGeom>
        </p:spPr>
      </p:pic>
      <p:sp>
        <p:nvSpPr>
          <p:cNvPr id="4" name="TextBox 3">
            <a:extLst>
              <a:ext uri="{FF2B5EF4-FFF2-40B4-BE49-F238E27FC236}">
                <a16:creationId xmlns:a16="http://schemas.microsoft.com/office/drawing/2014/main" id="{8E1DE1F6-B40F-672C-BFCA-22EBAD236835}"/>
              </a:ext>
            </a:extLst>
          </p:cNvPr>
          <p:cNvSpPr txBox="1"/>
          <p:nvPr/>
        </p:nvSpPr>
        <p:spPr>
          <a:xfrm>
            <a:off x="426720" y="217714"/>
            <a:ext cx="7759337" cy="584775"/>
          </a:xfrm>
          <a:prstGeom prst="rect">
            <a:avLst/>
          </a:prstGeom>
          <a:noFill/>
        </p:spPr>
        <p:txBody>
          <a:bodyPr wrap="square" rtlCol="0">
            <a:spAutoFit/>
          </a:bodyPr>
          <a:lstStyle/>
          <a:p>
            <a:r>
              <a:rPr lang="en-CA" sz="3200" b="1" dirty="0">
                <a:solidFill>
                  <a:schemeClr val="bg1"/>
                </a:solidFill>
              </a:rPr>
              <a:t>Educating to Create a Culture of Giving</a:t>
            </a:r>
          </a:p>
        </p:txBody>
      </p:sp>
    </p:spTree>
    <p:extLst>
      <p:ext uri="{BB962C8B-B14F-4D97-AF65-F5344CB8AC3E}">
        <p14:creationId xmlns:p14="http://schemas.microsoft.com/office/powerpoint/2010/main" val="316610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38"/>
          <a:stretch/>
        </p:blipFill>
        <p:spPr>
          <a:xfrm>
            <a:off x="1722797" y="1202267"/>
            <a:ext cx="8759597" cy="4744508"/>
          </a:xfrm>
        </p:spPr>
      </p:pic>
      <p:sp>
        <p:nvSpPr>
          <p:cNvPr id="7" name="Title 6"/>
          <p:cNvSpPr>
            <a:spLocks noGrp="1"/>
          </p:cNvSpPr>
          <p:nvPr>
            <p:ph type="title"/>
          </p:nvPr>
        </p:nvSpPr>
        <p:spPr>
          <a:xfrm>
            <a:off x="1869416" y="192999"/>
            <a:ext cx="7391400" cy="487362"/>
          </a:xfrm>
        </p:spPr>
        <p:txBody>
          <a:bodyPr>
            <a:noAutofit/>
          </a:bodyPr>
          <a:lstStyle/>
          <a:p>
            <a:r>
              <a:rPr lang="en-US" altLang="en-US" sz="3200" b="0" cap="all" dirty="0">
                <a:latin typeface="Arial Narrow" pitchFamily="34" charset="0"/>
                <a:ea typeface="ＭＳ Ｐゴシック" pitchFamily="34" charset="-128"/>
              </a:rPr>
              <a:t>First Grant — 1930</a:t>
            </a:r>
            <a:endParaRPr lang="en-US" sz="3200" b="0" cap="all" dirty="0"/>
          </a:p>
        </p:txBody>
      </p:sp>
      <p:sp>
        <p:nvSpPr>
          <p:cNvPr id="2" name="Arrow: Up 1">
            <a:extLst>
              <a:ext uri="{FF2B5EF4-FFF2-40B4-BE49-F238E27FC236}">
                <a16:creationId xmlns:a16="http://schemas.microsoft.com/office/drawing/2014/main" id="{EA9B7C0C-D549-4106-BE2A-F0C50F31DF30}"/>
              </a:ext>
            </a:extLst>
          </p:cNvPr>
          <p:cNvSpPr/>
          <p:nvPr/>
        </p:nvSpPr>
        <p:spPr>
          <a:xfrm>
            <a:off x="6483047" y="5979477"/>
            <a:ext cx="484632" cy="6855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Arrow: Up 2">
            <a:extLst>
              <a:ext uri="{FF2B5EF4-FFF2-40B4-BE49-F238E27FC236}">
                <a16:creationId xmlns:a16="http://schemas.microsoft.com/office/drawing/2014/main" id="{E267C77E-3C63-4585-A3B5-D2AD21A4CC8D}"/>
              </a:ext>
            </a:extLst>
          </p:cNvPr>
          <p:cNvSpPr/>
          <p:nvPr/>
        </p:nvSpPr>
        <p:spPr>
          <a:xfrm>
            <a:off x="5322800" y="5979477"/>
            <a:ext cx="484632" cy="6855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348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609208" y="994836"/>
            <a:ext cx="6983603" cy="4982103"/>
          </a:xfrm>
        </p:spPr>
      </p:pic>
      <p:sp>
        <p:nvSpPr>
          <p:cNvPr id="4" name="Title 3"/>
          <p:cNvSpPr>
            <a:spLocks noGrp="1"/>
          </p:cNvSpPr>
          <p:nvPr>
            <p:ph type="title"/>
          </p:nvPr>
        </p:nvSpPr>
        <p:spPr>
          <a:xfrm>
            <a:off x="1881419" y="192999"/>
            <a:ext cx="7391400" cy="487362"/>
          </a:xfrm>
        </p:spPr>
        <p:txBody>
          <a:bodyPr>
            <a:noAutofit/>
          </a:bodyPr>
          <a:lstStyle/>
          <a:p>
            <a:r>
              <a:rPr lang="en-US" altLang="en-US" sz="3200" b="0" cap="all" dirty="0">
                <a:latin typeface="Arial Narrow" pitchFamily="34" charset="0"/>
                <a:ea typeface="ＭＳ Ｐゴシック" pitchFamily="34" charset="-128"/>
              </a:rPr>
              <a:t>Early Foundation Activities — 1930</a:t>
            </a:r>
            <a:r>
              <a:rPr lang="en-US" altLang="en-US" sz="3200" b="0" dirty="0">
                <a:latin typeface="Arial Narrow" pitchFamily="34" charset="0"/>
                <a:ea typeface="ＭＳ Ｐゴシック" pitchFamily="34" charset="-128"/>
              </a:rPr>
              <a:t>s</a:t>
            </a:r>
            <a:br>
              <a:rPr lang="en-US" altLang="en-US" sz="3200" b="0" cap="all" dirty="0">
                <a:latin typeface="Arial Narrow" pitchFamily="34" charset="0"/>
                <a:ea typeface="ＭＳ Ｐゴシック" pitchFamily="34" charset="-128"/>
              </a:rPr>
            </a:br>
            <a:endParaRPr lang="en-US" sz="3200" b="0" cap="all" dirty="0"/>
          </a:p>
        </p:txBody>
      </p:sp>
      <p:sp>
        <p:nvSpPr>
          <p:cNvPr id="5" name="Subtitle 2">
            <a:extLst>
              <a:ext uri="{FF2B5EF4-FFF2-40B4-BE49-F238E27FC236}">
                <a16:creationId xmlns:a16="http://schemas.microsoft.com/office/drawing/2014/main" id="{3DD10215-B24E-4D69-9217-3377F74BAD95}"/>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295415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CC4175D-7B9D-4043-A24E-FD8867D4E617}"/>
              </a:ext>
            </a:extLst>
          </p:cNvPr>
          <p:cNvSpPr>
            <a:spLocks noGrp="1"/>
          </p:cNvSpPr>
          <p:nvPr>
            <p:ph type="body" idx="1"/>
          </p:nvPr>
        </p:nvSpPr>
        <p:spPr>
          <a:xfrm>
            <a:off x="133350" y="1267221"/>
            <a:ext cx="1698120" cy="1923654"/>
          </a:xfrm>
        </p:spPr>
        <p:txBody>
          <a:bodyPr/>
          <a:lstStyle/>
          <a:p>
            <a:pPr algn="ctr"/>
            <a:r>
              <a:rPr lang="en-US" sz="1200" dirty="0">
                <a:solidFill>
                  <a:srgbClr val="39424A"/>
                </a:solidFill>
                <a:latin typeface="Tahoma" panose="020B0604030504040204" pitchFamily="34" charset="0"/>
                <a:ea typeface="Tahoma" panose="020B0604030504040204" pitchFamily="34" charset="0"/>
                <a:cs typeface="Tahoma" panose="020B0604030504040204" pitchFamily="34" charset="0"/>
              </a:rPr>
              <a:t>Telegram inviting Rotary International to serve as a consultant to the U.S. delegation to the San Francisco Conference</a:t>
            </a:r>
            <a:endParaRPr lang="en-US" sz="1200" dirty="0"/>
          </a:p>
        </p:txBody>
      </p:sp>
      <p:pic>
        <p:nvPicPr>
          <p:cNvPr id="6" name="Content Placeholder 5">
            <a:extLst>
              <a:ext uri="{FF2B5EF4-FFF2-40B4-BE49-F238E27FC236}">
                <a16:creationId xmlns:a16="http://schemas.microsoft.com/office/drawing/2014/main" id="{08A44653-9EEA-4B29-BBF9-3ABBB158D3EA}"/>
              </a:ext>
            </a:extLst>
          </p:cNvPr>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2212975" y="992274"/>
            <a:ext cx="4040188" cy="5794817"/>
          </a:xfrm>
        </p:spPr>
      </p:pic>
      <p:sp>
        <p:nvSpPr>
          <p:cNvPr id="2" name="Title 1">
            <a:extLst>
              <a:ext uri="{FF2B5EF4-FFF2-40B4-BE49-F238E27FC236}">
                <a16:creationId xmlns:a16="http://schemas.microsoft.com/office/drawing/2014/main" id="{26DE0DCF-5DC2-43F0-B7FF-7FA438EC9512}"/>
              </a:ext>
            </a:extLst>
          </p:cNvPr>
          <p:cNvSpPr>
            <a:spLocks noGrp="1"/>
          </p:cNvSpPr>
          <p:nvPr>
            <p:ph type="title"/>
          </p:nvPr>
        </p:nvSpPr>
        <p:spPr>
          <a:xfrm>
            <a:off x="914401" y="0"/>
            <a:ext cx="10677524" cy="762000"/>
          </a:xfrm>
        </p:spPr>
        <p:txBody>
          <a:bodyPr>
            <a:normAutofit/>
          </a:bodyPr>
          <a:lstStyle/>
          <a:p>
            <a:pPr algn="ct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Rotary and the United Nations have a shared history of working toward peace and addressing humanitarian issues around the world.</a:t>
            </a:r>
          </a:p>
        </p:txBody>
      </p:sp>
      <p:pic>
        <p:nvPicPr>
          <p:cNvPr id="8" name="Picture 7">
            <a:extLst>
              <a:ext uri="{FF2B5EF4-FFF2-40B4-BE49-F238E27FC236}">
                <a16:creationId xmlns:a16="http://schemas.microsoft.com/office/drawing/2014/main" id="{0EC78F07-05C3-4546-9F07-BB35CFCD45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1241" y="1055687"/>
            <a:ext cx="3858482" cy="5731404"/>
          </a:xfrm>
          <a:prstGeom prst="rect">
            <a:avLst/>
          </a:prstGeom>
        </p:spPr>
      </p:pic>
    </p:spTree>
    <p:extLst>
      <p:ext uri="{BB962C8B-B14F-4D97-AF65-F5344CB8AC3E}">
        <p14:creationId xmlns:p14="http://schemas.microsoft.com/office/powerpoint/2010/main" val="80770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2692" y="915894"/>
            <a:ext cx="9145308" cy="5078506"/>
          </a:xfrm>
          <a:prstGeom prst="rect">
            <a:avLst/>
          </a:prstGeom>
          <a:solidFill>
            <a:srgbClr val="9E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sz="2400" dirty="0">
              <a:solidFill>
                <a:prstClr val="white"/>
              </a:solidFill>
              <a:latin typeface="Calibri"/>
            </a:endParaRP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22305" y="915894"/>
            <a:ext cx="5925506" cy="5078506"/>
          </a:xfrm>
        </p:spPr>
      </p:pic>
      <p:pic>
        <p:nvPicPr>
          <p:cNvPr id="9" name="Content Placeholder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3193" y="2894389"/>
            <a:ext cx="2530693" cy="2928640"/>
          </a:xfrm>
          <a:prstGeom prst="rect">
            <a:avLst/>
          </a:prstGeom>
          <a:ln w="19050" cmpd="sng">
            <a:noFill/>
          </a:ln>
          <a:effectLst>
            <a:outerShdw blurRad="412750" dist="38100" algn="l" rotWithShape="0">
              <a:prstClr val="black">
                <a:alpha val="40000"/>
              </a:prstClr>
            </a:outerShdw>
          </a:effectLst>
        </p:spPr>
      </p:pic>
      <p:sp>
        <p:nvSpPr>
          <p:cNvPr id="3" name="Title 2"/>
          <p:cNvSpPr>
            <a:spLocks noGrp="1"/>
          </p:cNvSpPr>
          <p:nvPr>
            <p:ph type="title"/>
          </p:nvPr>
        </p:nvSpPr>
        <p:spPr>
          <a:xfrm>
            <a:off x="1899561" y="202070"/>
            <a:ext cx="7391400" cy="487362"/>
          </a:xfrm>
        </p:spPr>
        <p:txBody>
          <a:bodyPr>
            <a:noAutofit/>
          </a:bodyPr>
          <a:lstStyle/>
          <a:p>
            <a:r>
              <a:rPr lang="en-US" altLang="en-US" sz="3200" b="0" cap="all" dirty="0">
                <a:latin typeface="Arial Narrow" pitchFamily="34" charset="0"/>
                <a:ea typeface="ＭＳ Ｐゴシック" pitchFamily="34" charset="-128"/>
              </a:rPr>
              <a:t>The Paul Harris Memorial Fund</a:t>
            </a:r>
            <a:endParaRPr lang="en-US" sz="3200" b="0" cap="all" dirty="0"/>
          </a:p>
        </p:txBody>
      </p:sp>
      <p:sp>
        <p:nvSpPr>
          <p:cNvPr id="7" name="Content Placeholder 2"/>
          <p:cNvSpPr txBox="1">
            <a:spLocks/>
          </p:cNvSpPr>
          <p:nvPr/>
        </p:nvSpPr>
        <p:spPr bwMode="auto">
          <a:xfrm>
            <a:off x="7986295" y="3056605"/>
            <a:ext cx="2146663" cy="2640097"/>
          </a:xfrm>
          <a:prstGeom prst="rect">
            <a:avLst/>
          </a:prstGeom>
          <a:noFill/>
        </p:spPr>
        <p:txBody>
          <a:bodyPr tIns="91440" bIns="9144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28600" indent="-100584" eaLnBrk="1" fontAlgn="base" hangingPunct="1">
              <a:spcAft>
                <a:spcPct val="0"/>
              </a:spcAft>
            </a:pPr>
            <a:r>
              <a:rPr kumimoji="1" lang="en-US" altLang="en-US" sz="1600" dirty="0">
                <a:solidFill>
                  <a:srgbClr val="005DAA"/>
                </a:solidFill>
                <a:latin typeface="Georgia" pitchFamily="18" charset="0"/>
                <a:cs typeface="Arial" charset="0"/>
              </a:rPr>
              <a:t>“Paul Harris had expressed hope that instead of funeral flowers money might be sent to [the] Foundation </a:t>
            </a:r>
            <a:br>
              <a:rPr kumimoji="1" lang="en-US" altLang="en-US" sz="1600" dirty="0">
                <a:solidFill>
                  <a:srgbClr val="005DAA"/>
                </a:solidFill>
                <a:latin typeface="Georgia" pitchFamily="18" charset="0"/>
                <a:cs typeface="Arial" charset="0"/>
              </a:rPr>
            </a:br>
            <a:r>
              <a:rPr kumimoji="1" lang="en-US" altLang="en-US" sz="1600" dirty="0">
                <a:solidFill>
                  <a:srgbClr val="005DAA"/>
                </a:solidFill>
                <a:latin typeface="Georgia" pitchFamily="18" charset="0"/>
                <a:cs typeface="Arial" charset="0"/>
              </a:rPr>
              <a:t>for furthering international understanding.”</a:t>
            </a:r>
          </a:p>
        </p:txBody>
      </p:sp>
      <p:sp>
        <p:nvSpPr>
          <p:cNvPr id="10" name="Subtitle 2">
            <a:extLst>
              <a:ext uri="{FF2B5EF4-FFF2-40B4-BE49-F238E27FC236}">
                <a16:creationId xmlns:a16="http://schemas.microsoft.com/office/drawing/2014/main" id="{61469106-88EF-44C9-97ED-E71B4362A6F9}"/>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base">
              <a:spcAft>
                <a:spcPct val="0"/>
              </a:spcAft>
            </a:pPr>
            <a:r>
              <a:rPr kumimoji="1" lang="en-US" sz="1400" dirty="0"/>
              <a:t>106 YEARS OF DOING GOOD IN THE WORLD</a:t>
            </a:r>
          </a:p>
        </p:txBody>
      </p:sp>
    </p:spTree>
    <p:extLst>
      <p:ext uri="{BB962C8B-B14F-4D97-AF65-F5344CB8AC3E}">
        <p14:creationId xmlns:p14="http://schemas.microsoft.com/office/powerpoint/2010/main" val="137259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11777" y="959385"/>
            <a:ext cx="7182556" cy="4971924"/>
          </a:xfrm>
          <a:effectLst>
            <a:outerShdw blurRad="50800" dist="50800" dir="3960000" algn="t" rotWithShape="0">
              <a:prstClr val="black">
                <a:alpha val="40000"/>
              </a:prstClr>
            </a:outerShdw>
          </a:effectLst>
        </p:spPr>
      </p:pic>
      <p:sp>
        <p:nvSpPr>
          <p:cNvPr id="3" name="Title 2"/>
          <p:cNvSpPr>
            <a:spLocks noGrp="1"/>
          </p:cNvSpPr>
          <p:nvPr>
            <p:ph type="title"/>
          </p:nvPr>
        </p:nvSpPr>
        <p:spPr>
          <a:xfrm>
            <a:off x="1881419" y="229283"/>
            <a:ext cx="8239125" cy="487362"/>
          </a:xfrm>
        </p:spPr>
        <p:txBody>
          <a:bodyPr>
            <a:noAutofit/>
          </a:bodyPr>
          <a:lstStyle/>
          <a:p>
            <a:r>
              <a:rPr lang="en-US" altLang="en-US" sz="2400" b="0" cap="all" spc="-20" dirty="0">
                <a:latin typeface="Arial Narrow" pitchFamily="34" charset="0"/>
                <a:ea typeface="ＭＳ Ｐゴシック" pitchFamily="34" charset="-128"/>
              </a:rPr>
              <a:t>First Program: Scholarships for Graduate Study — 1947</a:t>
            </a:r>
            <a:endParaRPr lang="en-US" sz="2400" b="0" cap="all" spc="-20" dirty="0"/>
          </a:p>
        </p:txBody>
      </p:sp>
      <p:sp>
        <p:nvSpPr>
          <p:cNvPr id="4" name="Subtitle 2">
            <a:extLst>
              <a:ext uri="{FF2B5EF4-FFF2-40B4-BE49-F238E27FC236}">
                <a16:creationId xmlns:a16="http://schemas.microsoft.com/office/drawing/2014/main" id="{CB2BDAA3-1F20-4223-A083-BF4EB80DB443}"/>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105 YEARS OF DOING GOOD IN THE WORLD</a:t>
            </a:r>
          </a:p>
        </p:txBody>
      </p:sp>
    </p:spTree>
    <p:extLst>
      <p:ext uri="{BB962C8B-B14F-4D97-AF65-F5344CB8AC3E}">
        <p14:creationId xmlns:p14="http://schemas.microsoft.com/office/powerpoint/2010/main" val="393553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961881" y="832207"/>
            <a:ext cx="8263975" cy="5130209"/>
          </a:xfrm>
        </p:spPr>
      </p:pic>
      <p:sp>
        <p:nvSpPr>
          <p:cNvPr id="3" name="Title 2"/>
          <p:cNvSpPr>
            <a:spLocks noGrp="1"/>
          </p:cNvSpPr>
          <p:nvPr>
            <p:ph type="title"/>
          </p:nvPr>
        </p:nvSpPr>
        <p:spPr>
          <a:xfrm>
            <a:off x="1890490" y="174857"/>
            <a:ext cx="7391400" cy="487362"/>
          </a:xfrm>
        </p:spPr>
        <p:txBody>
          <a:bodyPr>
            <a:noAutofit/>
          </a:bodyPr>
          <a:lstStyle/>
          <a:p>
            <a:r>
              <a:rPr lang="en-US" altLang="en-US" sz="3200" b="0" cap="all" dirty="0">
                <a:latin typeface="Arial Narrow" pitchFamily="34" charset="0"/>
                <a:ea typeface="ＭＳ Ｐゴシック" pitchFamily="34" charset="-128"/>
              </a:rPr>
              <a:t>Today’s Scholars</a:t>
            </a:r>
            <a:endParaRPr lang="en-US" sz="3200" b="0" cap="all" dirty="0"/>
          </a:p>
        </p:txBody>
      </p:sp>
      <p:sp>
        <p:nvSpPr>
          <p:cNvPr id="5" name="Subtitle 2">
            <a:extLst>
              <a:ext uri="{FF2B5EF4-FFF2-40B4-BE49-F238E27FC236}">
                <a16:creationId xmlns:a16="http://schemas.microsoft.com/office/drawing/2014/main" id="{AF03B728-896F-473A-A903-65C7ADD11772}"/>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380559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70115D-95E4-8AD0-6558-C4B5AA42932D}"/>
              </a:ext>
            </a:extLst>
          </p:cNvPr>
          <p:cNvSpPr txBox="1"/>
          <p:nvPr/>
        </p:nvSpPr>
        <p:spPr>
          <a:xfrm>
            <a:off x="5515849" y="1524122"/>
            <a:ext cx="6145730" cy="923330"/>
          </a:xfrm>
          <a:prstGeom prst="rect">
            <a:avLst/>
          </a:prstGeom>
          <a:noFill/>
        </p:spPr>
        <p:txBody>
          <a:bodyPr wrap="square">
            <a:spAutoFit/>
          </a:bodyPr>
          <a:lstStyle/>
          <a:p>
            <a:r>
              <a:rPr lang="en-US" dirty="0"/>
              <a:t>Attorney Paul P. Harris </a:t>
            </a:r>
            <a:r>
              <a:rPr lang="en-US" dirty="0">
                <a:hlinkClick r:id="rId3">
                  <a:extLst>
                    <a:ext uri="{A12FA001-AC4F-418D-AE19-62706E023703}">
                      <ahyp:hlinkClr xmlns:ahyp="http://schemas.microsoft.com/office/drawing/2018/hyperlinkcolor" val="tx"/>
                    </a:ext>
                  </a:extLst>
                </a:hlinkClick>
              </a:rPr>
              <a:t>convenes the first Rotary meeting on 23 February in Chicago, Illinois, USA</a:t>
            </a:r>
            <a:r>
              <a:rPr lang="en-US" dirty="0"/>
              <a:t>. Harris envisions a professional club that brings together local men from a variety of vocations.</a:t>
            </a:r>
          </a:p>
        </p:txBody>
      </p:sp>
      <p:pic>
        <p:nvPicPr>
          <p:cNvPr id="5" name="Picture 4" descr="A group of men in suits&#10;&#10;Description automatically generated">
            <a:extLst>
              <a:ext uri="{FF2B5EF4-FFF2-40B4-BE49-F238E27FC236}">
                <a16:creationId xmlns:a16="http://schemas.microsoft.com/office/drawing/2014/main" id="{4C3D85BF-E8E7-5B32-C15A-A07A70088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726" y="2756712"/>
            <a:ext cx="3881902" cy="2736741"/>
          </a:xfrm>
          <a:prstGeom prst="rect">
            <a:avLst/>
          </a:prstGeom>
        </p:spPr>
      </p:pic>
      <p:sp>
        <p:nvSpPr>
          <p:cNvPr id="7" name="TextBox 6">
            <a:extLst>
              <a:ext uri="{FF2B5EF4-FFF2-40B4-BE49-F238E27FC236}">
                <a16:creationId xmlns:a16="http://schemas.microsoft.com/office/drawing/2014/main" id="{CBDCD63D-C719-877C-30D9-CCAA55E6DABF}"/>
              </a:ext>
            </a:extLst>
          </p:cNvPr>
          <p:cNvSpPr txBox="1"/>
          <p:nvPr/>
        </p:nvSpPr>
        <p:spPr>
          <a:xfrm>
            <a:off x="6486510" y="5644385"/>
            <a:ext cx="4730130" cy="646331"/>
          </a:xfrm>
          <a:prstGeom prst="rect">
            <a:avLst/>
          </a:prstGeom>
          <a:noFill/>
        </p:spPr>
        <p:txBody>
          <a:bodyPr wrap="square">
            <a:spAutoFit/>
          </a:bodyPr>
          <a:lstStyle/>
          <a:p>
            <a:r>
              <a:rPr lang="en-US" dirty="0">
                <a:effectLst/>
              </a:rPr>
              <a:t>The first four Rotarians: Gustavus Loehr, Silvester Schiele, Hiram </a:t>
            </a:r>
            <a:r>
              <a:rPr lang="en-US" dirty="0" err="1">
                <a:effectLst/>
              </a:rPr>
              <a:t>Shorey</a:t>
            </a:r>
            <a:r>
              <a:rPr lang="en-US" dirty="0">
                <a:effectLst/>
              </a:rPr>
              <a:t>, and Paul P. Harris</a:t>
            </a:r>
            <a:endParaRPr lang="en-CA" dirty="0"/>
          </a:p>
        </p:txBody>
      </p:sp>
      <p:sp>
        <p:nvSpPr>
          <p:cNvPr id="2" name="TextBox 1">
            <a:extLst>
              <a:ext uri="{FF2B5EF4-FFF2-40B4-BE49-F238E27FC236}">
                <a16:creationId xmlns:a16="http://schemas.microsoft.com/office/drawing/2014/main" id="{162571B0-B89A-99F9-838E-CF672BEE29BD}"/>
              </a:ext>
            </a:extLst>
          </p:cNvPr>
          <p:cNvSpPr txBox="1"/>
          <p:nvPr/>
        </p:nvSpPr>
        <p:spPr>
          <a:xfrm>
            <a:off x="385011" y="231006"/>
            <a:ext cx="6689557" cy="584775"/>
          </a:xfrm>
          <a:prstGeom prst="rect">
            <a:avLst/>
          </a:prstGeom>
          <a:noFill/>
        </p:spPr>
        <p:txBody>
          <a:bodyPr wrap="square" rtlCol="0">
            <a:spAutoFit/>
          </a:bodyPr>
          <a:lstStyle/>
          <a:p>
            <a:r>
              <a:rPr lang="en-US" sz="3200" b="1" dirty="0">
                <a:solidFill>
                  <a:schemeClr val="bg1"/>
                </a:solidFill>
              </a:rPr>
              <a:t>1905: Rotary begins</a:t>
            </a:r>
          </a:p>
        </p:txBody>
      </p:sp>
      <p:pic>
        <p:nvPicPr>
          <p:cNvPr id="6" name="Picture 5" descr="A person wearing glasses and a suit&#10;&#10;Description automatically generated">
            <a:extLst>
              <a:ext uri="{FF2B5EF4-FFF2-40B4-BE49-F238E27FC236}">
                <a16:creationId xmlns:a16="http://schemas.microsoft.com/office/drawing/2014/main" id="{416AEC8C-C139-EF52-B60B-B6E585C86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600200"/>
            <a:ext cx="4198620" cy="4198620"/>
          </a:xfrm>
          <a:prstGeom prst="rect">
            <a:avLst/>
          </a:prstGeom>
        </p:spPr>
      </p:pic>
      <p:sp>
        <p:nvSpPr>
          <p:cNvPr id="9" name="TextBox 8">
            <a:extLst>
              <a:ext uri="{FF2B5EF4-FFF2-40B4-BE49-F238E27FC236}">
                <a16:creationId xmlns:a16="http://schemas.microsoft.com/office/drawing/2014/main" id="{E73732B9-33FB-38A9-E865-540AF2F73FDB}"/>
              </a:ext>
            </a:extLst>
          </p:cNvPr>
          <p:cNvSpPr txBox="1"/>
          <p:nvPr/>
        </p:nvSpPr>
        <p:spPr>
          <a:xfrm>
            <a:off x="723900" y="5936908"/>
            <a:ext cx="4084320" cy="646331"/>
          </a:xfrm>
          <a:prstGeom prst="rect">
            <a:avLst/>
          </a:prstGeom>
          <a:noFill/>
        </p:spPr>
        <p:txBody>
          <a:bodyPr wrap="square">
            <a:spAutoFit/>
          </a:bodyPr>
          <a:lstStyle/>
          <a:p>
            <a:r>
              <a:rPr lang="en-US" dirty="0"/>
              <a:t>Rotary started with the vision of one man — </a:t>
            </a:r>
            <a:r>
              <a:rPr lang="en-US" b="1" dirty="0"/>
              <a:t> Paul Harris</a:t>
            </a:r>
            <a:endParaRPr lang="en-CA" dirty="0"/>
          </a:p>
        </p:txBody>
      </p:sp>
    </p:spTree>
    <p:extLst>
      <p:ext uri="{BB962C8B-B14F-4D97-AF65-F5344CB8AC3E}">
        <p14:creationId xmlns:p14="http://schemas.microsoft.com/office/powerpoint/2010/main" val="15913926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8E386-30A3-F787-5B99-9A8B3462845B}"/>
              </a:ext>
            </a:extLst>
          </p:cNvPr>
          <p:cNvSpPr txBox="1"/>
          <p:nvPr/>
        </p:nvSpPr>
        <p:spPr>
          <a:xfrm>
            <a:off x="558265" y="1424539"/>
            <a:ext cx="4360244" cy="1477328"/>
          </a:xfrm>
          <a:prstGeom prst="rect">
            <a:avLst/>
          </a:prstGeom>
          <a:noFill/>
        </p:spPr>
        <p:txBody>
          <a:bodyPr wrap="square" rtlCol="0">
            <a:spAutoFit/>
          </a:bodyPr>
          <a:lstStyle/>
          <a:p>
            <a:r>
              <a:rPr lang="en-US" dirty="0"/>
              <a:t>The Foundation holds its </a:t>
            </a:r>
            <a:r>
              <a:rPr lang="en-US" dirty="0">
                <a:hlinkClick r:id="rId3">
                  <a:extLst>
                    <a:ext uri="{A12FA001-AC4F-418D-AE19-62706E023703}">
                      <ahyp:hlinkClr xmlns:ahyp="http://schemas.microsoft.com/office/drawing/2018/hyperlinkcolor" val="tx"/>
                    </a:ext>
                  </a:extLst>
                </a:hlinkClick>
              </a:rPr>
              <a:t>first Peace Forum</a:t>
            </a:r>
            <a:r>
              <a:rPr lang="en-US" dirty="0"/>
              <a:t> in Evanston, Illinois, USA, as part of a pilot program. The program is later broadened and peace-focused events continue under many names.</a:t>
            </a:r>
          </a:p>
        </p:txBody>
      </p:sp>
      <p:pic>
        <p:nvPicPr>
          <p:cNvPr id="4" name="Picture 3" descr="A newspaper with a person in a suit&#10;&#10;Description automatically generated">
            <a:extLst>
              <a:ext uri="{FF2B5EF4-FFF2-40B4-BE49-F238E27FC236}">
                <a16:creationId xmlns:a16="http://schemas.microsoft.com/office/drawing/2014/main" id="{9A320B99-4574-023B-3FA2-5800C8F43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576" y="1010652"/>
            <a:ext cx="4134150" cy="5346834"/>
          </a:xfrm>
          <a:prstGeom prst="rect">
            <a:avLst/>
          </a:prstGeom>
        </p:spPr>
      </p:pic>
      <p:sp>
        <p:nvSpPr>
          <p:cNvPr id="6" name="TextBox 5">
            <a:extLst>
              <a:ext uri="{FF2B5EF4-FFF2-40B4-BE49-F238E27FC236}">
                <a16:creationId xmlns:a16="http://schemas.microsoft.com/office/drawing/2014/main" id="{95AE033E-0AD2-9FDA-E3D6-2E7E10B8C6D2}"/>
              </a:ext>
            </a:extLst>
          </p:cNvPr>
          <p:cNvSpPr txBox="1"/>
          <p:nvPr/>
        </p:nvSpPr>
        <p:spPr>
          <a:xfrm>
            <a:off x="3551722" y="4971796"/>
            <a:ext cx="3809198" cy="923330"/>
          </a:xfrm>
          <a:prstGeom prst="rect">
            <a:avLst/>
          </a:prstGeom>
          <a:noFill/>
        </p:spPr>
        <p:txBody>
          <a:bodyPr wrap="square">
            <a:spAutoFit/>
          </a:bodyPr>
          <a:lstStyle/>
          <a:p>
            <a:r>
              <a:rPr lang="en-US" dirty="0">
                <a:effectLst/>
              </a:rPr>
              <a:t>The Peace Forum newsletter shared key messages from the events with members around the world.</a:t>
            </a:r>
            <a:endParaRPr lang="en-CA" dirty="0"/>
          </a:p>
        </p:txBody>
      </p:sp>
      <p:sp>
        <p:nvSpPr>
          <p:cNvPr id="3" name="TextBox 2">
            <a:extLst>
              <a:ext uri="{FF2B5EF4-FFF2-40B4-BE49-F238E27FC236}">
                <a16:creationId xmlns:a16="http://schemas.microsoft.com/office/drawing/2014/main" id="{0E079954-7D07-0EFB-77EA-7B3A0373EE16}"/>
              </a:ext>
            </a:extLst>
          </p:cNvPr>
          <p:cNvSpPr txBox="1"/>
          <p:nvPr/>
        </p:nvSpPr>
        <p:spPr>
          <a:xfrm>
            <a:off x="435429" y="209006"/>
            <a:ext cx="6209211" cy="584775"/>
          </a:xfrm>
          <a:prstGeom prst="rect">
            <a:avLst/>
          </a:prstGeom>
          <a:noFill/>
        </p:spPr>
        <p:txBody>
          <a:bodyPr wrap="square" rtlCol="0">
            <a:spAutoFit/>
          </a:bodyPr>
          <a:lstStyle/>
          <a:p>
            <a:r>
              <a:rPr lang="en-US" sz="3200" b="1" dirty="0">
                <a:solidFill>
                  <a:schemeClr val="bg1"/>
                </a:solidFill>
              </a:rPr>
              <a:t>1988: Peace Forums and advocacy</a:t>
            </a:r>
          </a:p>
        </p:txBody>
      </p:sp>
    </p:spTree>
    <p:extLst>
      <p:ext uri="{BB962C8B-B14F-4D97-AF65-F5344CB8AC3E}">
        <p14:creationId xmlns:p14="http://schemas.microsoft.com/office/powerpoint/2010/main" val="355429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glasses and a suit&#10;&#10;Description automatically generated with medium confidence">
            <a:extLst>
              <a:ext uri="{FF2B5EF4-FFF2-40B4-BE49-F238E27FC236}">
                <a16:creationId xmlns:a16="http://schemas.microsoft.com/office/drawing/2014/main" id="{472FAF6A-6621-FDFE-0043-6976FAF4A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7" y="1433512"/>
            <a:ext cx="2562225" cy="3076575"/>
          </a:xfrm>
          <a:prstGeom prst="rect">
            <a:avLst/>
          </a:prstGeom>
        </p:spPr>
      </p:pic>
      <p:sp>
        <p:nvSpPr>
          <p:cNvPr id="4" name="TextBox 3">
            <a:extLst>
              <a:ext uri="{FF2B5EF4-FFF2-40B4-BE49-F238E27FC236}">
                <a16:creationId xmlns:a16="http://schemas.microsoft.com/office/drawing/2014/main" id="{12E93455-2BA4-EB80-E04E-1242581C0D76}"/>
              </a:ext>
            </a:extLst>
          </p:cNvPr>
          <p:cNvSpPr txBox="1"/>
          <p:nvPr/>
        </p:nvSpPr>
        <p:spPr>
          <a:xfrm>
            <a:off x="3162300" y="1562100"/>
            <a:ext cx="8102600" cy="1477328"/>
          </a:xfrm>
          <a:prstGeom prst="rect">
            <a:avLst/>
          </a:prstGeom>
          <a:noFill/>
        </p:spPr>
        <p:txBody>
          <a:bodyPr wrap="square" rtlCol="0">
            <a:spAutoFit/>
          </a:bodyPr>
          <a:lstStyle/>
          <a:p>
            <a:pPr lvl="0">
              <a:defRPr/>
            </a:pPr>
            <a:r>
              <a:rPr lang="en-CA" dirty="0">
                <a:solidFill>
                  <a:prstClr val="black"/>
                </a:solidFill>
                <a:latin typeface="trebuchet ms" panose="020B0603020202020204" pitchFamily="34" charset="0"/>
              </a:rPr>
              <a:t>Past District 5040 Governor Chris Offer. Member of the Rotary Club of Ladner Was the 2022-23 </a:t>
            </a:r>
            <a:r>
              <a:rPr kumimoji="0" lang="en-C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international Chair of the Rotary Peace Centers Committee, which every year selects the Rotary Peace Fellows for the 50 Master's Degree or 80 Professional Certificate programs in peace and conflict resolution at seven universities throughout the world</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1EA0FB8-72BA-DF12-2C7D-1CA85F2BF746}"/>
              </a:ext>
            </a:extLst>
          </p:cNvPr>
          <p:cNvSpPr txBox="1"/>
          <p:nvPr/>
        </p:nvSpPr>
        <p:spPr>
          <a:xfrm>
            <a:off x="3162300" y="3429000"/>
            <a:ext cx="81026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 seven universities are: Chulalongkorn University, in Bangkok, Thailand; University of Bradford, in Bradford, England; University of Queensland, in Brisbane, Australia; Uppsala University, in Uppsala, Sweden; Duke University and University of North Carolina, in Durham and Chapel Hill, North Carolina; International Christian University, in Tokyo; Makerere University, in Kampala, Uganda.</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A42AF192-5C2B-8C3A-6DA8-1D908DBB6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74" y="4589601"/>
            <a:ext cx="2152650" cy="2152650"/>
          </a:xfrm>
          <a:prstGeom prst="rect">
            <a:avLst/>
          </a:prstGeom>
        </p:spPr>
      </p:pic>
      <p:sp>
        <p:nvSpPr>
          <p:cNvPr id="12" name="TextBox 11">
            <a:extLst>
              <a:ext uri="{FF2B5EF4-FFF2-40B4-BE49-F238E27FC236}">
                <a16:creationId xmlns:a16="http://schemas.microsoft.com/office/drawing/2014/main" id="{30BB0616-F3E2-B6DD-2B55-F8AC149A698B}"/>
              </a:ext>
            </a:extLst>
          </p:cNvPr>
          <p:cNvSpPr txBox="1"/>
          <p:nvPr/>
        </p:nvSpPr>
        <p:spPr>
          <a:xfrm>
            <a:off x="736600" y="241300"/>
            <a:ext cx="9055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white"/>
                </a:solidFill>
                <a:effectLst/>
                <a:uLnTx/>
                <a:uFillTx/>
                <a:latin typeface="Arial Narrow Bold" panose="020B0706020202030204" pitchFamily="34" charset="0"/>
                <a:ea typeface="+mn-ea"/>
                <a:cs typeface="+mn-cs"/>
              </a:rPr>
              <a:t>ROTARY PEACE CENTERS</a:t>
            </a:r>
          </a:p>
        </p:txBody>
      </p:sp>
      <p:pic>
        <p:nvPicPr>
          <p:cNvPr id="14" name="Picture 13">
            <a:extLst>
              <a:ext uri="{FF2B5EF4-FFF2-40B4-BE49-F238E27FC236}">
                <a16:creationId xmlns:a16="http://schemas.microsoft.com/office/drawing/2014/main" id="{5E391C36-306D-4F79-20B4-34B4B99629F4}"/>
              </a:ext>
            </a:extLst>
          </p:cNvPr>
          <p:cNvPicPr>
            <a:picLocks noChangeAspect="1"/>
          </p:cNvPicPr>
          <p:nvPr/>
        </p:nvPicPr>
        <p:blipFill>
          <a:blip r:embed="rId5"/>
          <a:stretch>
            <a:fillRect/>
          </a:stretch>
        </p:blipFill>
        <p:spPr>
          <a:xfrm>
            <a:off x="9567597" y="5663058"/>
            <a:ext cx="1658468" cy="883764"/>
          </a:xfrm>
          <a:prstGeom prst="rect">
            <a:avLst/>
          </a:prstGeom>
        </p:spPr>
      </p:pic>
    </p:spTree>
    <p:extLst>
      <p:ext uri="{BB962C8B-B14F-4D97-AF65-F5344CB8AC3E}">
        <p14:creationId xmlns:p14="http://schemas.microsoft.com/office/powerpoint/2010/main" val="314076799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FB6833-A0FF-CDBE-4B04-C8295DF37C23}"/>
              </a:ext>
            </a:extLst>
          </p:cNvPr>
          <p:cNvSpPr txBox="1"/>
          <p:nvPr/>
        </p:nvSpPr>
        <p:spPr>
          <a:xfrm>
            <a:off x="86713" y="4572205"/>
            <a:ext cx="4597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a:ea typeface="+mn-ea"/>
                <a:cs typeface="+mn-cs"/>
              </a:rPr>
              <a:t>Vanessa Lanteigne our recent Peace Scholar</a:t>
            </a:r>
          </a:p>
        </p:txBody>
      </p:sp>
      <p:pic>
        <p:nvPicPr>
          <p:cNvPr id="4" name="Picture 3" descr="A person smiling with a city in the background&#10;&#10;Description automatically generated with low confidence">
            <a:extLst>
              <a:ext uri="{FF2B5EF4-FFF2-40B4-BE49-F238E27FC236}">
                <a16:creationId xmlns:a16="http://schemas.microsoft.com/office/drawing/2014/main" id="{D6D3B2CE-CB91-3AFB-4C77-ACBB5E03BE29}"/>
              </a:ext>
            </a:extLst>
          </p:cNvPr>
          <p:cNvPicPr>
            <a:picLocks noChangeAspect="1"/>
          </p:cNvPicPr>
          <p:nvPr/>
        </p:nvPicPr>
        <p:blipFill rotWithShape="1">
          <a:blip r:embed="rId3">
            <a:extLst>
              <a:ext uri="{28A0092B-C50C-407E-A947-70E740481C1C}">
                <a14:useLocalDpi xmlns:a14="http://schemas.microsoft.com/office/drawing/2010/main" val="0"/>
              </a:ext>
            </a:extLst>
          </a:blip>
          <a:srcRect l="8274" t="19784" r="8274" b="20143"/>
          <a:stretch/>
        </p:blipFill>
        <p:spPr>
          <a:xfrm>
            <a:off x="186518" y="1584278"/>
            <a:ext cx="3866212" cy="2783006"/>
          </a:xfrm>
          <a:prstGeom prst="rect">
            <a:avLst/>
          </a:prstGeom>
        </p:spPr>
      </p:pic>
      <p:pic>
        <p:nvPicPr>
          <p:cNvPr id="6" name="Picture 5" descr="Timeline&#10;&#10;Description automatically generated">
            <a:extLst>
              <a:ext uri="{FF2B5EF4-FFF2-40B4-BE49-F238E27FC236}">
                <a16:creationId xmlns:a16="http://schemas.microsoft.com/office/drawing/2014/main" id="{5AFC9E3A-F0F8-27D0-F872-91D1D2E07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976" y="1722577"/>
            <a:ext cx="7013311" cy="3670300"/>
          </a:xfrm>
          <a:prstGeom prst="rect">
            <a:avLst/>
          </a:prstGeom>
        </p:spPr>
      </p:pic>
      <p:pic>
        <p:nvPicPr>
          <p:cNvPr id="8" name="Picture 7" descr="Logo&#10;&#10;Description automatically generated">
            <a:extLst>
              <a:ext uri="{FF2B5EF4-FFF2-40B4-BE49-F238E27FC236}">
                <a16:creationId xmlns:a16="http://schemas.microsoft.com/office/drawing/2014/main" id="{B4658BF6-8948-3306-6A29-43CB9EF85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24" y="6009034"/>
            <a:ext cx="1879347" cy="706079"/>
          </a:xfrm>
          <a:prstGeom prst="rect">
            <a:avLst/>
          </a:prstGeom>
        </p:spPr>
      </p:pic>
      <p:sp>
        <p:nvSpPr>
          <p:cNvPr id="9" name="TextBox 8">
            <a:extLst>
              <a:ext uri="{FF2B5EF4-FFF2-40B4-BE49-F238E27FC236}">
                <a16:creationId xmlns:a16="http://schemas.microsoft.com/office/drawing/2014/main" id="{A7EFE6BF-91DF-8438-2352-3F5A670E93D0}"/>
              </a:ext>
            </a:extLst>
          </p:cNvPr>
          <p:cNvSpPr txBox="1"/>
          <p:nvPr/>
        </p:nvSpPr>
        <p:spPr>
          <a:xfrm>
            <a:off x="444500" y="190500"/>
            <a:ext cx="7708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white"/>
                </a:solidFill>
                <a:effectLst/>
                <a:uLnTx/>
                <a:uFillTx/>
                <a:latin typeface="Arial Narrow Bold" panose="020B0706020202030204" pitchFamily="34" charset="0"/>
                <a:ea typeface="+mn-ea"/>
                <a:cs typeface="+mn-cs"/>
              </a:rPr>
              <a:t>OUR ROTARY PEACE SCHOLAR</a:t>
            </a:r>
          </a:p>
        </p:txBody>
      </p:sp>
    </p:spTree>
    <p:extLst>
      <p:ext uri="{BB962C8B-B14F-4D97-AF65-F5344CB8AC3E}">
        <p14:creationId xmlns:p14="http://schemas.microsoft.com/office/powerpoint/2010/main" val="216661808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1"/>
          <a:stretch/>
        </p:blipFill>
        <p:spPr>
          <a:xfrm>
            <a:off x="1524001" y="1135290"/>
            <a:ext cx="3712307" cy="4829898"/>
          </a:xfrm>
        </p:spPr>
      </p:pic>
      <p:pic>
        <p:nvPicPr>
          <p:cNvPr id="7" name="Content Placeholder 6"/>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5295490" y="1135290"/>
            <a:ext cx="5372510" cy="4829898"/>
          </a:xfrm>
        </p:spPr>
      </p:pic>
      <p:sp>
        <p:nvSpPr>
          <p:cNvPr id="3" name="Title 2"/>
          <p:cNvSpPr>
            <a:spLocks noGrp="1"/>
          </p:cNvSpPr>
          <p:nvPr>
            <p:ph type="title"/>
          </p:nvPr>
        </p:nvSpPr>
        <p:spPr>
          <a:xfrm>
            <a:off x="1881419" y="192999"/>
            <a:ext cx="7391400" cy="487362"/>
          </a:xfrm>
        </p:spPr>
        <p:txBody>
          <a:bodyPr>
            <a:noAutofit/>
          </a:bodyPr>
          <a:lstStyle/>
          <a:p>
            <a:r>
              <a:rPr lang="en-US" altLang="en-US" sz="3200" b="0" cap="all" dirty="0">
                <a:latin typeface="Arial Narrow" pitchFamily="34" charset="0"/>
                <a:ea typeface="ＭＳ Ｐゴシック" pitchFamily="34" charset="-128"/>
              </a:rPr>
              <a:t>Matching Grants</a:t>
            </a:r>
            <a:endParaRPr lang="en-US" sz="3200" b="0" cap="all" dirty="0"/>
          </a:p>
        </p:txBody>
      </p:sp>
      <p:sp>
        <p:nvSpPr>
          <p:cNvPr id="5" name="Subtitle 2">
            <a:extLst>
              <a:ext uri="{FF2B5EF4-FFF2-40B4-BE49-F238E27FC236}">
                <a16:creationId xmlns:a16="http://schemas.microsoft.com/office/drawing/2014/main" id="{ED736DF2-2740-4CF2-A8B3-CACFD8C708F4}"/>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48226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2348" y="211141"/>
            <a:ext cx="8130746" cy="487362"/>
          </a:xfrm>
        </p:spPr>
        <p:txBody>
          <a:bodyPr>
            <a:noAutofit/>
          </a:bodyPr>
          <a:lstStyle/>
          <a:p>
            <a:r>
              <a:rPr lang="en-US" altLang="en-US" sz="2800" b="0" cap="all" spc="-40" dirty="0">
                <a:latin typeface="Arial Narrow" pitchFamily="34" charset="0"/>
                <a:ea typeface="ＭＳ Ｐゴシック" pitchFamily="34" charset="-128"/>
              </a:rPr>
              <a:t>Health, Hunger, and Humanity (3-H) Grants — 1978</a:t>
            </a:r>
            <a:br>
              <a:rPr lang="en-US" altLang="en-US" sz="2800" b="0" cap="all" spc="-40" dirty="0">
                <a:latin typeface="Arial Narrow" pitchFamily="34" charset="0"/>
                <a:ea typeface="ＭＳ Ｐゴシック" pitchFamily="34" charset="-128"/>
              </a:rPr>
            </a:br>
            <a:endParaRPr lang="en-US" sz="2800" b="0" cap="all" spc="-40" dirty="0"/>
          </a:p>
        </p:txBody>
      </p:sp>
      <p:pic>
        <p:nvPicPr>
          <p:cNvPr id="5" name="Content Placeholder 4"/>
          <p:cNvPicPr>
            <a:picLocks noGrp="1" noChangeAspect="1"/>
          </p:cNvPicPr>
          <p:nvPr>
            <p:ph sz="half" idx="11"/>
          </p:nvPr>
        </p:nvPicPr>
        <p:blipFill>
          <a:blip r:embed="rId3" cstate="email">
            <a:extLst>
              <a:ext uri="{28A0092B-C50C-407E-A947-70E740481C1C}">
                <a14:useLocalDpi xmlns:a14="http://schemas.microsoft.com/office/drawing/2010/main"/>
              </a:ext>
            </a:extLst>
          </a:blip>
          <a:stretch>
            <a:fillRect/>
          </a:stretch>
        </p:blipFill>
        <p:spPr>
          <a:xfrm>
            <a:off x="3579093" y="1030713"/>
            <a:ext cx="5034785" cy="4943680"/>
          </a:xfrm>
        </p:spPr>
      </p:pic>
      <p:sp>
        <p:nvSpPr>
          <p:cNvPr id="6" name="Subtitle 2">
            <a:extLst>
              <a:ext uri="{FF2B5EF4-FFF2-40B4-BE49-F238E27FC236}">
                <a16:creationId xmlns:a16="http://schemas.microsoft.com/office/drawing/2014/main" id="{E22204BE-DC50-42A6-BCC7-FD473DA8997A}"/>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105 YEARS OF DOING GOOD IN THE WORLD</a:t>
            </a:r>
          </a:p>
        </p:txBody>
      </p:sp>
    </p:spTree>
    <p:extLst>
      <p:ext uri="{BB962C8B-B14F-4D97-AF65-F5344CB8AC3E}">
        <p14:creationId xmlns:p14="http://schemas.microsoft.com/office/powerpoint/2010/main" val="395054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2348" y="192999"/>
            <a:ext cx="8185665" cy="487362"/>
          </a:xfrm>
        </p:spPr>
        <p:txBody>
          <a:bodyPr>
            <a:noAutofit/>
          </a:bodyPr>
          <a:lstStyle/>
          <a:p>
            <a:r>
              <a:rPr lang="en-US" altLang="en-US" sz="3200" b="0" cap="all" dirty="0">
                <a:latin typeface="Arial Narrow" pitchFamily="34" charset="0"/>
                <a:ea typeface="ＭＳ Ｐゴシック" pitchFamily="34" charset="-128"/>
              </a:rPr>
              <a:t>Health, Hunger, and Humanity (3-H)</a:t>
            </a:r>
            <a:endParaRPr lang="en-US" sz="3200" b="0" cap="all" dirty="0"/>
          </a:p>
        </p:txBody>
      </p:sp>
      <p:pic>
        <p:nvPicPr>
          <p:cNvPr id="6" name="Content Placeholder 5"/>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5579533" y="1600201"/>
            <a:ext cx="5054599" cy="3826903"/>
          </a:xfrm>
        </p:spPr>
      </p:pic>
      <p:pic>
        <p:nvPicPr>
          <p:cNvPr id="9" name="Content Placeholder 4"/>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a:stretch/>
        </p:blipFill>
        <p:spPr>
          <a:xfrm>
            <a:off x="1524001" y="1600201"/>
            <a:ext cx="3986225" cy="3826903"/>
          </a:xfrm>
        </p:spPr>
      </p:pic>
      <p:sp>
        <p:nvSpPr>
          <p:cNvPr id="5" name="Subtitle 2">
            <a:extLst>
              <a:ext uri="{FF2B5EF4-FFF2-40B4-BE49-F238E27FC236}">
                <a16:creationId xmlns:a16="http://schemas.microsoft.com/office/drawing/2014/main" id="{1071F8AF-5CD5-4936-8E81-BF6BF0D53F63}"/>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196335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4"/>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5755212" y="920407"/>
            <a:ext cx="4912789" cy="5298497"/>
          </a:xfrm>
        </p:spPr>
      </p:pic>
      <p:sp>
        <p:nvSpPr>
          <p:cNvPr id="9" name="Title 8"/>
          <p:cNvSpPr>
            <a:spLocks noGrp="1"/>
          </p:cNvSpPr>
          <p:nvPr>
            <p:ph type="title"/>
          </p:nvPr>
        </p:nvSpPr>
        <p:spPr>
          <a:xfrm>
            <a:off x="1899561" y="192999"/>
            <a:ext cx="7391400" cy="487362"/>
          </a:xfrm>
        </p:spPr>
        <p:txBody>
          <a:bodyPr>
            <a:noAutofit/>
          </a:bodyPr>
          <a:lstStyle/>
          <a:p>
            <a:r>
              <a:rPr lang="en-US" altLang="en-US" sz="3200" b="0" cap="all" dirty="0">
                <a:latin typeface="Arial Narrow" pitchFamily="34" charset="0"/>
                <a:ea typeface="ＭＳ Ｐゴシック" pitchFamily="34" charset="-128"/>
              </a:rPr>
              <a:t>Health, Hunger, and Humanity (3-H)</a:t>
            </a:r>
            <a:endParaRPr lang="en-US" sz="3200" b="0" cap="all" dirty="0"/>
          </a:p>
        </p:txBody>
      </p:sp>
      <p:pic>
        <p:nvPicPr>
          <p:cNvPr id="10" name="Content Placeholder 13"/>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a:stretch/>
        </p:blipFill>
        <p:spPr>
          <a:xfrm>
            <a:off x="1524000" y="920406"/>
            <a:ext cx="4201396" cy="3187418"/>
          </a:xfrm>
        </p:spPr>
      </p:pic>
      <p:sp>
        <p:nvSpPr>
          <p:cNvPr id="5" name="Subtitle 2">
            <a:extLst>
              <a:ext uri="{FF2B5EF4-FFF2-40B4-BE49-F238E27FC236}">
                <a16:creationId xmlns:a16="http://schemas.microsoft.com/office/drawing/2014/main" id="{A447C190-E329-4219-8489-C7ED54876C3A}"/>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105 YEARS OF DOING GOOD IN THE WORLD</a:t>
            </a:r>
          </a:p>
        </p:txBody>
      </p:sp>
    </p:spTree>
    <p:extLst>
      <p:ext uri="{BB962C8B-B14F-4D97-AF65-F5344CB8AC3E}">
        <p14:creationId xmlns:p14="http://schemas.microsoft.com/office/powerpoint/2010/main" val="4158918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CCCCD7-3019-F8E2-7A15-7E7A9A2DCACC}"/>
              </a:ext>
            </a:extLst>
          </p:cNvPr>
          <p:cNvSpPr>
            <a:spLocks noGrp="1"/>
          </p:cNvSpPr>
          <p:nvPr>
            <p:ph type="title"/>
          </p:nvPr>
        </p:nvSpPr>
        <p:spPr>
          <a:xfrm>
            <a:off x="519065" y="120730"/>
            <a:ext cx="9855200" cy="487362"/>
          </a:xfrm>
        </p:spPr>
        <p:txBody>
          <a:bodyPr>
            <a:normAutofit fontScale="90000"/>
          </a:bodyPr>
          <a:lstStyle/>
          <a:p>
            <a:r>
              <a:rPr lang="en-US" sz="3600" dirty="0">
                <a:latin typeface="+mn-lt"/>
              </a:rPr>
              <a:t>2013: New grant model focuses on impact</a:t>
            </a:r>
            <a:br>
              <a:rPr lang="en-US" b="1" dirty="0"/>
            </a:br>
            <a:endParaRPr lang="en-CA" dirty="0"/>
          </a:p>
        </p:txBody>
      </p:sp>
      <p:sp>
        <p:nvSpPr>
          <p:cNvPr id="7" name="TextBox 6">
            <a:extLst>
              <a:ext uri="{FF2B5EF4-FFF2-40B4-BE49-F238E27FC236}">
                <a16:creationId xmlns:a16="http://schemas.microsoft.com/office/drawing/2014/main" id="{BC5F8B20-F120-2B1A-A827-EBA213F08541}"/>
              </a:ext>
            </a:extLst>
          </p:cNvPr>
          <p:cNvSpPr txBox="1"/>
          <p:nvPr/>
        </p:nvSpPr>
        <p:spPr>
          <a:xfrm>
            <a:off x="609600" y="1491916"/>
            <a:ext cx="8842408" cy="923330"/>
          </a:xfrm>
          <a:prstGeom prst="rect">
            <a:avLst/>
          </a:prstGeom>
          <a:noFill/>
        </p:spPr>
        <p:txBody>
          <a:bodyPr wrap="square" rtlCol="0">
            <a:spAutoFit/>
          </a:bodyPr>
          <a:lstStyle/>
          <a:p>
            <a:r>
              <a:rPr lang="en-US" dirty="0"/>
              <a:t>The Foundation rolls out a simplified grant model that includes district and global grants. The matching grant, ambassadorial scholar, and Group Study Exchange programs are discontinued.</a:t>
            </a:r>
          </a:p>
        </p:txBody>
      </p:sp>
      <p:pic>
        <p:nvPicPr>
          <p:cNvPr id="8" name="Picture 7">
            <a:extLst>
              <a:ext uri="{FF2B5EF4-FFF2-40B4-BE49-F238E27FC236}">
                <a16:creationId xmlns:a16="http://schemas.microsoft.com/office/drawing/2014/main" id="{0717A0AC-2BE0-BA2B-5E47-C1E76FB520CB}"/>
              </a:ext>
            </a:extLst>
          </p:cNvPr>
          <p:cNvPicPr>
            <a:picLocks noChangeAspect="1"/>
          </p:cNvPicPr>
          <p:nvPr/>
        </p:nvPicPr>
        <p:blipFill>
          <a:blip r:embed="rId3"/>
          <a:stretch>
            <a:fillRect/>
          </a:stretch>
        </p:blipFill>
        <p:spPr>
          <a:xfrm>
            <a:off x="1590419" y="2725783"/>
            <a:ext cx="2449423" cy="3159504"/>
          </a:xfrm>
          <a:prstGeom prst="rect">
            <a:avLst/>
          </a:prstGeom>
        </p:spPr>
      </p:pic>
      <p:pic>
        <p:nvPicPr>
          <p:cNvPr id="9" name="Picture 8">
            <a:extLst>
              <a:ext uri="{FF2B5EF4-FFF2-40B4-BE49-F238E27FC236}">
                <a16:creationId xmlns:a16="http://schemas.microsoft.com/office/drawing/2014/main" id="{3134E371-323E-8738-5338-61ADF2A70445}"/>
              </a:ext>
            </a:extLst>
          </p:cNvPr>
          <p:cNvPicPr>
            <a:picLocks noChangeAspect="1"/>
          </p:cNvPicPr>
          <p:nvPr/>
        </p:nvPicPr>
        <p:blipFill>
          <a:blip r:embed="rId4"/>
          <a:stretch>
            <a:fillRect/>
          </a:stretch>
        </p:blipFill>
        <p:spPr>
          <a:xfrm>
            <a:off x="6515261" y="2665812"/>
            <a:ext cx="2449423" cy="3219475"/>
          </a:xfrm>
          <a:prstGeom prst="rect">
            <a:avLst/>
          </a:prstGeom>
        </p:spPr>
      </p:pic>
    </p:spTree>
    <p:extLst>
      <p:ext uri="{BB962C8B-B14F-4D97-AF65-F5344CB8AC3E}">
        <p14:creationId xmlns:p14="http://schemas.microsoft.com/office/powerpoint/2010/main" val="2379334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6126163" y="916674"/>
            <a:ext cx="4541838" cy="5052326"/>
          </a:xfrm>
        </p:spPr>
      </p:pic>
      <p:pic>
        <p:nvPicPr>
          <p:cNvPr id="13" name="Content Placeholder 12"/>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a:stretch/>
        </p:blipFill>
        <p:spPr>
          <a:xfrm>
            <a:off x="1524001" y="925286"/>
            <a:ext cx="4538663" cy="5043714"/>
          </a:xfrm>
        </p:spPr>
      </p:pic>
      <p:sp>
        <p:nvSpPr>
          <p:cNvPr id="7" name="Title 6"/>
          <p:cNvSpPr>
            <a:spLocks noGrp="1"/>
          </p:cNvSpPr>
          <p:nvPr>
            <p:ph type="title"/>
          </p:nvPr>
        </p:nvSpPr>
        <p:spPr>
          <a:xfrm>
            <a:off x="1899561" y="202070"/>
            <a:ext cx="7391400" cy="487362"/>
          </a:xfrm>
        </p:spPr>
        <p:txBody>
          <a:bodyPr>
            <a:noAutofit/>
          </a:bodyPr>
          <a:lstStyle/>
          <a:p>
            <a:r>
              <a:rPr lang="en-US" altLang="en-US" sz="3200" b="0" cap="all" dirty="0">
                <a:latin typeface="Arial Narrow" pitchFamily="34" charset="0"/>
                <a:ea typeface="ＭＳ Ｐゴシック" pitchFamily="34" charset="-128"/>
              </a:rPr>
              <a:t>District Grants</a:t>
            </a:r>
            <a:endParaRPr lang="en-US" sz="3200" b="0" cap="all" dirty="0"/>
          </a:p>
        </p:txBody>
      </p:sp>
      <p:sp>
        <p:nvSpPr>
          <p:cNvPr id="11" name="Content Placeholder 10"/>
          <p:cNvSpPr>
            <a:spLocks noGrp="1"/>
          </p:cNvSpPr>
          <p:nvPr>
            <p:ph sz="half" idx="14"/>
          </p:nvPr>
        </p:nvSpPr>
        <p:spPr>
          <a:xfrm>
            <a:off x="9233786" y="5700621"/>
            <a:ext cx="1434214" cy="429477"/>
          </a:xfrm>
        </p:spPr>
        <p:txBody>
          <a:bodyPr>
            <a:normAutofit/>
          </a:bodyPr>
          <a:lstStyle/>
          <a:p>
            <a:pPr marL="0" indent="0" algn="r">
              <a:buNone/>
            </a:pPr>
            <a:r>
              <a:rPr lang="en-US" sz="900" b="1" dirty="0">
                <a:solidFill>
                  <a:srgbClr val="9EA6B4"/>
                </a:solidFill>
                <a:latin typeface="Arial Narrow"/>
              </a:rPr>
              <a:t>Salim Najar</a:t>
            </a:r>
          </a:p>
        </p:txBody>
      </p:sp>
      <p:sp>
        <p:nvSpPr>
          <p:cNvPr id="14" name="Content Placeholder 10"/>
          <p:cNvSpPr txBox="1">
            <a:spLocks/>
          </p:cNvSpPr>
          <p:nvPr/>
        </p:nvSpPr>
        <p:spPr>
          <a:xfrm>
            <a:off x="4724053" y="5693565"/>
            <a:ext cx="1341208" cy="42947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 typeface="Arial"/>
              <a:buNone/>
              <a:tabLst/>
              <a:defRPr/>
            </a:pPr>
            <a:r>
              <a:rPr kumimoji="1" lang="en-US" sz="900" b="1" i="0" u="none" strike="noStrike" kern="1200" cap="none" spc="0" normalizeH="0" baseline="0" noProof="0" dirty="0">
                <a:ln>
                  <a:noFill/>
                </a:ln>
                <a:solidFill>
                  <a:srgbClr val="9EA6B4"/>
                </a:solidFill>
                <a:effectLst/>
                <a:uLnTx/>
                <a:uFillTx/>
                <a:latin typeface="Arial Narrow"/>
                <a:ea typeface="+mn-ea"/>
              </a:rPr>
              <a:t>Arun Chaudhadi </a:t>
            </a:r>
          </a:p>
        </p:txBody>
      </p:sp>
      <p:sp>
        <p:nvSpPr>
          <p:cNvPr id="8" name="Subtitle 2">
            <a:extLst>
              <a:ext uri="{FF2B5EF4-FFF2-40B4-BE49-F238E27FC236}">
                <a16:creationId xmlns:a16="http://schemas.microsoft.com/office/drawing/2014/main" id="{ADE7E6A4-1FA9-417A-A12D-7CAF4319DED1}"/>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355879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6624639" y="932463"/>
            <a:ext cx="4043361" cy="5034951"/>
          </a:xfrm>
        </p:spPr>
      </p:pic>
      <p:sp>
        <p:nvSpPr>
          <p:cNvPr id="7" name="Title 6"/>
          <p:cNvSpPr>
            <a:spLocks noGrp="1"/>
          </p:cNvSpPr>
          <p:nvPr>
            <p:ph type="title"/>
          </p:nvPr>
        </p:nvSpPr>
        <p:spPr>
          <a:xfrm>
            <a:off x="1899561" y="202070"/>
            <a:ext cx="7391400" cy="487362"/>
          </a:xfrm>
        </p:spPr>
        <p:txBody>
          <a:bodyPr>
            <a:noAutofit/>
          </a:bodyPr>
          <a:lstStyle/>
          <a:p>
            <a:r>
              <a:rPr lang="en-US" altLang="en-US" sz="3200" b="0" cap="all" dirty="0">
                <a:latin typeface="Arial Narrow" pitchFamily="34" charset="0"/>
                <a:ea typeface="ＭＳ Ｐゴシック" pitchFamily="34" charset="-128"/>
              </a:rPr>
              <a:t>global Grants</a:t>
            </a:r>
            <a:endParaRPr lang="en-US" sz="3200" b="0" cap="all" dirty="0"/>
          </a:p>
        </p:txBody>
      </p:sp>
      <p:pic>
        <p:nvPicPr>
          <p:cNvPr id="8" name="Content Placeholder 7" descr="Slide 25 GG1125068-BurkinaFasoWell-ppt-KarenMcLeod.jpg"/>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b="-1"/>
          <a:stretch/>
        </p:blipFill>
        <p:spPr>
          <a:xfrm>
            <a:off x="1524000" y="947464"/>
            <a:ext cx="5039098" cy="5032047"/>
          </a:xfrm>
        </p:spPr>
      </p:pic>
      <p:sp>
        <p:nvSpPr>
          <p:cNvPr id="6" name="Subtitle 2">
            <a:extLst>
              <a:ext uri="{FF2B5EF4-FFF2-40B4-BE49-F238E27FC236}">
                <a16:creationId xmlns:a16="http://schemas.microsoft.com/office/drawing/2014/main" id="{B5AAD663-BC27-4FA7-9E77-10FE2A8EA35F}"/>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106YEARS OF DOING GOOD IN THE WORLD</a:t>
            </a:r>
          </a:p>
        </p:txBody>
      </p:sp>
    </p:spTree>
    <p:extLst>
      <p:ext uri="{BB962C8B-B14F-4D97-AF65-F5344CB8AC3E}">
        <p14:creationId xmlns:p14="http://schemas.microsoft.com/office/powerpoint/2010/main" val="391142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2A67D-147F-3378-4064-FB7ED18BED93}"/>
              </a:ext>
            </a:extLst>
          </p:cNvPr>
          <p:cNvSpPr txBox="1"/>
          <p:nvPr/>
        </p:nvSpPr>
        <p:spPr>
          <a:xfrm>
            <a:off x="3824552" y="1358577"/>
            <a:ext cx="6145730" cy="1200329"/>
          </a:xfrm>
          <a:prstGeom prst="rect">
            <a:avLst/>
          </a:prstGeom>
          <a:noFill/>
        </p:spPr>
        <p:txBody>
          <a:bodyPr wrap="square">
            <a:spAutoFit/>
          </a:bodyPr>
          <a:lstStyle/>
          <a:p>
            <a:r>
              <a:rPr lang="en-US" b="1" dirty="0"/>
              <a:t>1907: Early service project</a:t>
            </a:r>
          </a:p>
          <a:p>
            <a:r>
              <a:rPr lang="en-US" dirty="0"/>
              <a:t>The Rotary Club of Chicago meets with civic organizations to discuss the need for comfort stations (public toilets) to improve sanitation in the city.</a:t>
            </a:r>
          </a:p>
        </p:txBody>
      </p:sp>
      <p:sp>
        <p:nvSpPr>
          <p:cNvPr id="3" name="TextBox 2">
            <a:extLst>
              <a:ext uri="{FF2B5EF4-FFF2-40B4-BE49-F238E27FC236}">
                <a16:creationId xmlns:a16="http://schemas.microsoft.com/office/drawing/2014/main" id="{5088CDCB-DC1D-79B4-E8DC-876D4C388201}"/>
              </a:ext>
            </a:extLst>
          </p:cNvPr>
          <p:cNvSpPr txBox="1"/>
          <p:nvPr/>
        </p:nvSpPr>
        <p:spPr>
          <a:xfrm>
            <a:off x="3824552" y="2883113"/>
            <a:ext cx="6145730" cy="923330"/>
          </a:xfrm>
          <a:prstGeom prst="rect">
            <a:avLst/>
          </a:prstGeom>
          <a:noFill/>
        </p:spPr>
        <p:txBody>
          <a:bodyPr wrap="square">
            <a:spAutoFit/>
          </a:bodyPr>
          <a:lstStyle/>
          <a:p>
            <a:r>
              <a:rPr lang="en-US" b="1" dirty="0"/>
              <a:t>1908: Rotary's second city</a:t>
            </a:r>
          </a:p>
          <a:p>
            <a:r>
              <a:rPr lang="en-US" dirty="0"/>
              <a:t>San Francisco, California, USA, becomes the second city to have a Rotary club in November.</a:t>
            </a:r>
          </a:p>
        </p:txBody>
      </p:sp>
    </p:spTree>
    <p:extLst>
      <p:ext uri="{BB962C8B-B14F-4D97-AF65-F5344CB8AC3E}">
        <p14:creationId xmlns:p14="http://schemas.microsoft.com/office/powerpoint/2010/main" val="164420915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981201" y="1061574"/>
            <a:ext cx="8233719" cy="4903260"/>
          </a:xfrm>
          <a:effectLst/>
        </p:spPr>
      </p:pic>
      <p:sp>
        <p:nvSpPr>
          <p:cNvPr id="7" name="Title 6"/>
          <p:cNvSpPr>
            <a:spLocks noGrp="1"/>
          </p:cNvSpPr>
          <p:nvPr>
            <p:ph type="title"/>
          </p:nvPr>
        </p:nvSpPr>
        <p:spPr>
          <a:xfrm>
            <a:off x="1890490" y="192999"/>
            <a:ext cx="7391400" cy="487362"/>
          </a:xfrm>
        </p:spPr>
        <p:txBody>
          <a:bodyPr>
            <a:noAutofit/>
          </a:bodyPr>
          <a:lstStyle/>
          <a:p>
            <a:r>
              <a:rPr lang="en-US" altLang="en-US" sz="3200" b="0" cap="all" dirty="0">
                <a:latin typeface="Arial Narrow" pitchFamily="34" charset="0"/>
                <a:ea typeface="ＭＳ Ｐゴシック" pitchFamily="34" charset="-128"/>
              </a:rPr>
              <a:t>Global Grants</a:t>
            </a:r>
            <a:endParaRPr lang="en-US" sz="3200" b="0" cap="all" dirty="0"/>
          </a:p>
        </p:txBody>
      </p:sp>
      <p:sp>
        <p:nvSpPr>
          <p:cNvPr id="4" name="Subtitle 2">
            <a:extLst>
              <a:ext uri="{FF2B5EF4-FFF2-40B4-BE49-F238E27FC236}">
                <a16:creationId xmlns:a16="http://schemas.microsoft.com/office/drawing/2014/main" id="{566A3F15-E910-415D-8A1A-D5376FD667EC}"/>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105 YEARS OF DOING GOOD IN THE WORLD</a:t>
            </a:r>
          </a:p>
        </p:txBody>
      </p:sp>
    </p:spTree>
    <p:extLst>
      <p:ext uri="{BB962C8B-B14F-4D97-AF65-F5344CB8AC3E}">
        <p14:creationId xmlns:p14="http://schemas.microsoft.com/office/powerpoint/2010/main" val="1062008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9DF24-8D5A-36D3-FC0D-6885AB254370}"/>
              </a:ext>
            </a:extLst>
          </p:cNvPr>
          <p:cNvSpPr txBox="1"/>
          <p:nvPr/>
        </p:nvSpPr>
        <p:spPr>
          <a:xfrm>
            <a:off x="692330" y="181094"/>
            <a:ext cx="10297885" cy="584775"/>
          </a:xfrm>
          <a:prstGeom prst="rect">
            <a:avLst/>
          </a:prstGeom>
          <a:noFill/>
        </p:spPr>
        <p:txBody>
          <a:bodyPr wrap="square">
            <a:spAutoFit/>
          </a:bodyPr>
          <a:lstStyle/>
          <a:p>
            <a:r>
              <a:rPr lang="en-US" altLang="en-US" sz="3200" b="1" cap="all" spc="-40" dirty="0">
                <a:solidFill>
                  <a:schemeClr val="bg1"/>
                </a:solidFill>
                <a:ea typeface="ＭＳ Ｐゴシック" pitchFamily="34" charset="-128"/>
              </a:rPr>
              <a:t>Health, Hunger, and Humanity (3-H) Grants — 1978</a:t>
            </a:r>
            <a:endParaRPr lang="en-CA" sz="3200" b="1" dirty="0">
              <a:solidFill>
                <a:schemeClr val="bg1"/>
              </a:solidFill>
            </a:endParaRPr>
          </a:p>
        </p:txBody>
      </p:sp>
      <p:sp>
        <p:nvSpPr>
          <p:cNvPr id="4" name="TextBox 3">
            <a:extLst>
              <a:ext uri="{FF2B5EF4-FFF2-40B4-BE49-F238E27FC236}">
                <a16:creationId xmlns:a16="http://schemas.microsoft.com/office/drawing/2014/main" id="{2ACC3EC2-29C7-CD48-792E-734F211DFB1B}"/>
              </a:ext>
            </a:extLst>
          </p:cNvPr>
          <p:cNvSpPr txBox="1"/>
          <p:nvPr/>
        </p:nvSpPr>
        <p:spPr>
          <a:xfrm>
            <a:off x="853440" y="1297577"/>
            <a:ext cx="10032274" cy="3416320"/>
          </a:xfrm>
          <a:prstGeom prst="rect">
            <a:avLst/>
          </a:prstGeom>
          <a:noFill/>
        </p:spPr>
        <p:txBody>
          <a:bodyPr wrap="square" rtlCol="0">
            <a:spAutoFit/>
          </a:bodyPr>
          <a:lstStyle/>
          <a:p>
            <a:pPr algn="ctr"/>
            <a:r>
              <a:rPr lang="en-CA" sz="2400" dirty="0"/>
              <a:t>The 3-H Grants program approved in 1978 was designed to support larger projects.</a:t>
            </a:r>
          </a:p>
          <a:p>
            <a:pPr algn="ctr"/>
            <a:endParaRPr lang="en-CA" sz="2400" dirty="0"/>
          </a:p>
          <a:p>
            <a:pPr algn="ctr"/>
            <a:endParaRPr lang="en-CA" sz="2400" dirty="0"/>
          </a:p>
          <a:p>
            <a:pPr algn="ctr"/>
            <a:r>
              <a:rPr lang="en-CA" sz="2400" dirty="0"/>
              <a:t>It allowed Rotarians to think big.</a:t>
            </a:r>
          </a:p>
          <a:p>
            <a:pPr algn="ctr"/>
            <a:endParaRPr lang="en-CA" sz="2400" dirty="0"/>
          </a:p>
          <a:p>
            <a:pPr algn="ctr"/>
            <a:endParaRPr lang="en-CA" sz="2400" dirty="0"/>
          </a:p>
          <a:p>
            <a:pPr algn="ctr"/>
            <a:r>
              <a:rPr lang="en-CA" sz="2400" dirty="0"/>
              <a:t>It was the introduction of this program that created the opportunity to address polio</a:t>
            </a:r>
          </a:p>
        </p:txBody>
      </p:sp>
    </p:spTree>
    <p:extLst>
      <p:ext uri="{BB962C8B-B14F-4D97-AF65-F5344CB8AC3E}">
        <p14:creationId xmlns:p14="http://schemas.microsoft.com/office/powerpoint/2010/main" val="1064794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orking in a room&#10;&#10;Description automatically generated">
            <a:extLst>
              <a:ext uri="{FF2B5EF4-FFF2-40B4-BE49-F238E27FC236}">
                <a16:creationId xmlns:a16="http://schemas.microsoft.com/office/drawing/2014/main" id="{D68B05DD-C3C0-F0CB-D09F-97E5303AD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03" y="1550126"/>
            <a:ext cx="4391423" cy="4119154"/>
          </a:xfrm>
          <a:prstGeom prst="rect">
            <a:avLst/>
          </a:prstGeom>
        </p:spPr>
      </p:pic>
      <p:pic>
        <p:nvPicPr>
          <p:cNvPr id="5" name="Picture 4" descr="A person in a lab coat&#10;&#10;Description automatically generated">
            <a:extLst>
              <a:ext uri="{FF2B5EF4-FFF2-40B4-BE49-F238E27FC236}">
                <a16:creationId xmlns:a16="http://schemas.microsoft.com/office/drawing/2014/main" id="{9E289AEE-5F0C-3D7A-AB6D-457481E76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09" y="2029097"/>
            <a:ext cx="5488514" cy="3089048"/>
          </a:xfrm>
          <a:prstGeom prst="rect">
            <a:avLst/>
          </a:prstGeom>
        </p:spPr>
      </p:pic>
      <p:sp>
        <p:nvSpPr>
          <p:cNvPr id="6" name="TextBox 5">
            <a:extLst>
              <a:ext uri="{FF2B5EF4-FFF2-40B4-BE49-F238E27FC236}">
                <a16:creationId xmlns:a16="http://schemas.microsoft.com/office/drawing/2014/main" id="{6C77C8A8-F304-5B26-27FB-D6E32F8A857B}"/>
              </a:ext>
            </a:extLst>
          </p:cNvPr>
          <p:cNvSpPr txBox="1"/>
          <p:nvPr/>
        </p:nvSpPr>
        <p:spPr>
          <a:xfrm>
            <a:off x="6217920" y="5486400"/>
            <a:ext cx="3631474" cy="646331"/>
          </a:xfrm>
          <a:prstGeom prst="rect">
            <a:avLst/>
          </a:prstGeom>
          <a:noFill/>
        </p:spPr>
        <p:txBody>
          <a:bodyPr wrap="square" rtlCol="0">
            <a:spAutoFit/>
          </a:bodyPr>
          <a:lstStyle/>
          <a:p>
            <a:r>
              <a:rPr lang="en-CA" dirty="0"/>
              <a:t>Dr Jonas Salk develops the polio vaccine in 1955</a:t>
            </a:r>
          </a:p>
        </p:txBody>
      </p:sp>
      <p:sp>
        <p:nvSpPr>
          <p:cNvPr id="7" name="TextBox 6">
            <a:extLst>
              <a:ext uri="{FF2B5EF4-FFF2-40B4-BE49-F238E27FC236}">
                <a16:creationId xmlns:a16="http://schemas.microsoft.com/office/drawing/2014/main" id="{CAF981C9-8B9F-218B-C80D-194BE0F9B863}"/>
              </a:ext>
            </a:extLst>
          </p:cNvPr>
          <p:cNvSpPr txBox="1"/>
          <p:nvPr/>
        </p:nvSpPr>
        <p:spPr>
          <a:xfrm>
            <a:off x="420703" y="140494"/>
            <a:ext cx="6180394" cy="584775"/>
          </a:xfrm>
          <a:prstGeom prst="rect">
            <a:avLst/>
          </a:prstGeom>
          <a:noFill/>
        </p:spPr>
        <p:txBody>
          <a:bodyPr wrap="square" rtlCol="0">
            <a:spAutoFit/>
          </a:bodyPr>
          <a:lstStyle/>
          <a:p>
            <a:r>
              <a:rPr lang="en-CA" sz="3200" b="1" dirty="0">
                <a:solidFill>
                  <a:schemeClr val="bg1"/>
                </a:solidFill>
              </a:rPr>
              <a:t>The Dreaded Polio</a:t>
            </a:r>
          </a:p>
        </p:txBody>
      </p:sp>
    </p:spTree>
    <p:extLst>
      <p:ext uri="{BB962C8B-B14F-4D97-AF65-F5344CB8AC3E}">
        <p14:creationId xmlns:p14="http://schemas.microsoft.com/office/powerpoint/2010/main" val="760512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in a pool&#10;&#10;Description automatically generated">
            <a:extLst>
              <a:ext uri="{FF2B5EF4-FFF2-40B4-BE49-F238E27FC236}">
                <a16:creationId xmlns:a16="http://schemas.microsoft.com/office/drawing/2014/main" id="{65A5AC2F-39F0-5161-CFE9-816C524E5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4" y="1438494"/>
            <a:ext cx="4253738" cy="1923097"/>
          </a:xfrm>
          <a:prstGeom prst="rect">
            <a:avLst/>
          </a:prstGeom>
        </p:spPr>
      </p:pic>
      <p:sp>
        <p:nvSpPr>
          <p:cNvPr id="2" name="TextBox 1">
            <a:extLst>
              <a:ext uri="{FF2B5EF4-FFF2-40B4-BE49-F238E27FC236}">
                <a16:creationId xmlns:a16="http://schemas.microsoft.com/office/drawing/2014/main" id="{12E4572D-2C5D-4B44-4CEA-D0251EFDC693}"/>
              </a:ext>
            </a:extLst>
          </p:cNvPr>
          <p:cNvSpPr txBox="1"/>
          <p:nvPr/>
        </p:nvSpPr>
        <p:spPr>
          <a:xfrm>
            <a:off x="120771" y="3634621"/>
            <a:ext cx="4857390" cy="2585323"/>
          </a:xfrm>
          <a:prstGeom prst="rect">
            <a:avLst/>
          </a:prstGeom>
          <a:noFill/>
        </p:spPr>
        <p:txBody>
          <a:bodyPr wrap="square" rtlCol="0">
            <a:spAutoFit/>
          </a:bodyPr>
          <a:lstStyle/>
          <a:p>
            <a:r>
              <a:rPr lang="en-CA" dirty="0"/>
              <a:t>A law partner of Mateo A.T. </a:t>
            </a:r>
            <a:r>
              <a:rPr lang="en-CA" dirty="0" err="1"/>
              <a:t>Caparas</a:t>
            </a:r>
            <a:r>
              <a:rPr lang="en-CA" dirty="0"/>
              <a:t>, who later </a:t>
            </a:r>
            <a:r>
              <a:rPr lang="en-US" dirty="0"/>
              <a:t>served as RI president in 1986-87 had two children catch polio after swimming in a pool. Mateo visited an old friend of his PDG Dr Bernie Santos of the Rotary Club of Malolos, Malolos was the village Mateo had grown up in along with Dr Santos. This sparked the desire to eradicate polio in the Philippines. </a:t>
            </a:r>
            <a:endParaRPr lang="en-CA" dirty="0"/>
          </a:p>
          <a:p>
            <a:endParaRPr lang="en-CA" dirty="0"/>
          </a:p>
        </p:txBody>
      </p:sp>
      <p:sp>
        <p:nvSpPr>
          <p:cNvPr id="5" name="TextBox 4">
            <a:extLst>
              <a:ext uri="{FF2B5EF4-FFF2-40B4-BE49-F238E27FC236}">
                <a16:creationId xmlns:a16="http://schemas.microsoft.com/office/drawing/2014/main" id="{7F4396EB-A604-55DE-0E35-3232BEE4A898}"/>
              </a:ext>
            </a:extLst>
          </p:cNvPr>
          <p:cNvSpPr txBox="1"/>
          <p:nvPr/>
        </p:nvSpPr>
        <p:spPr>
          <a:xfrm>
            <a:off x="327804" y="189781"/>
            <a:ext cx="6564702" cy="584775"/>
          </a:xfrm>
          <a:prstGeom prst="rect">
            <a:avLst/>
          </a:prstGeom>
          <a:noFill/>
        </p:spPr>
        <p:txBody>
          <a:bodyPr wrap="square" rtlCol="0">
            <a:spAutoFit/>
          </a:bodyPr>
          <a:lstStyle/>
          <a:p>
            <a:r>
              <a:rPr lang="en-CA" sz="3200" b="1" dirty="0">
                <a:solidFill>
                  <a:schemeClr val="bg1"/>
                </a:solidFill>
              </a:rPr>
              <a:t>It started in the Philippines</a:t>
            </a:r>
          </a:p>
        </p:txBody>
      </p:sp>
      <p:pic>
        <p:nvPicPr>
          <p:cNvPr id="7" name="Picture 6" descr="A person in a suit and tie&#10;&#10;Description automatically generated">
            <a:extLst>
              <a:ext uri="{FF2B5EF4-FFF2-40B4-BE49-F238E27FC236}">
                <a16:creationId xmlns:a16="http://schemas.microsoft.com/office/drawing/2014/main" id="{54B366F7-39C5-F49D-66C1-680D9A322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7722" y="1347721"/>
            <a:ext cx="1790700" cy="2552700"/>
          </a:xfrm>
          <a:prstGeom prst="rect">
            <a:avLst/>
          </a:prstGeom>
        </p:spPr>
      </p:pic>
      <p:pic>
        <p:nvPicPr>
          <p:cNvPr id="9" name="Picture 8">
            <a:extLst>
              <a:ext uri="{FF2B5EF4-FFF2-40B4-BE49-F238E27FC236}">
                <a16:creationId xmlns:a16="http://schemas.microsoft.com/office/drawing/2014/main" id="{E184F1F1-57E7-23E6-A25F-93992BC258A5}"/>
              </a:ext>
            </a:extLst>
          </p:cNvPr>
          <p:cNvPicPr>
            <a:picLocks noChangeAspect="1"/>
          </p:cNvPicPr>
          <p:nvPr/>
        </p:nvPicPr>
        <p:blipFill>
          <a:blip r:embed="rId5"/>
          <a:stretch>
            <a:fillRect/>
          </a:stretch>
        </p:blipFill>
        <p:spPr>
          <a:xfrm>
            <a:off x="5526835" y="4065942"/>
            <a:ext cx="1790701" cy="2294078"/>
          </a:xfrm>
          <a:prstGeom prst="rect">
            <a:avLst/>
          </a:prstGeom>
        </p:spPr>
      </p:pic>
      <p:sp>
        <p:nvSpPr>
          <p:cNvPr id="10" name="TextBox 9">
            <a:extLst>
              <a:ext uri="{FF2B5EF4-FFF2-40B4-BE49-F238E27FC236}">
                <a16:creationId xmlns:a16="http://schemas.microsoft.com/office/drawing/2014/main" id="{D2C58252-5004-BDBB-A461-3A621DCCAB42}"/>
              </a:ext>
            </a:extLst>
          </p:cNvPr>
          <p:cNvSpPr txBox="1"/>
          <p:nvPr/>
        </p:nvSpPr>
        <p:spPr>
          <a:xfrm>
            <a:off x="7686135" y="4071562"/>
            <a:ext cx="3355675" cy="2308324"/>
          </a:xfrm>
          <a:prstGeom prst="rect">
            <a:avLst/>
          </a:prstGeom>
          <a:noFill/>
        </p:spPr>
        <p:txBody>
          <a:bodyPr wrap="square" rtlCol="0">
            <a:spAutoFit/>
          </a:bodyPr>
          <a:lstStyle/>
          <a:p>
            <a:r>
              <a:rPr lang="en-CA" dirty="0"/>
              <a:t>Dr. Sabino S. “Benny” Santos a PDG and Past Vice President of Rotary International secured the 3-H grant which funded vaccine for 6 million children. He organized the Rotary Clubs in the Philippines to make the program happen</a:t>
            </a:r>
          </a:p>
        </p:txBody>
      </p:sp>
      <p:sp>
        <p:nvSpPr>
          <p:cNvPr id="11" name="TextBox 10">
            <a:extLst>
              <a:ext uri="{FF2B5EF4-FFF2-40B4-BE49-F238E27FC236}">
                <a16:creationId xmlns:a16="http://schemas.microsoft.com/office/drawing/2014/main" id="{56F13C24-4EBF-95D9-28A2-E40890DA3D0E}"/>
              </a:ext>
            </a:extLst>
          </p:cNvPr>
          <p:cNvSpPr txBox="1"/>
          <p:nvPr/>
        </p:nvSpPr>
        <p:spPr>
          <a:xfrm>
            <a:off x="7686135" y="1708030"/>
            <a:ext cx="3191774" cy="646331"/>
          </a:xfrm>
          <a:prstGeom prst="rect">
            <a:avLst/>
          </a:prstGeom>
          <a:noFill/>
        </p:spPr>
        <p:txBody>
          <a:bodyPr wrap="square" rtlCol="0">
            <a:spAutoFit/>
          </a:bodyPr>
          <a:lstStyle/>
          <a:p>
            <a:r>
              <a:rPr lang="en-CA" dirty="0"/>
              <a:t>Mateo A.T. </a:t>
            </a:r>
            <a:r>
              <a:rPr lang="en-CA" dirty="0" err="1"/>
              <a:t>Caparas</a:t>
            </a:r>
            <a:r>
              <a:rPr lang="en-CA" dirty="0"/>
              <a:t> President of Rotary International 1986-87</a:t>
            </a:r>
          </a:p>
        </p:txBody>
      </p:sp>
    </p:spTree>
    <p:extLst>
      <p:ext uri="{BB962C8B-B14F-4D97-AF65-F5344CB8AC3E}">
        <p14:creationId xmlns:p14="http://schemas.microsoft.com/office/powerpoint/2010/main" val="691571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a:extLst>
              <a:ext uri="{FF2B5EF4-FFF2-40B4-BE49-F238E27FC236}">
                <a16:creationId xmlns:a16="http://schemas.microsoft.com/office/drawing/2014/main" id="{C244EB48-E43D-6888-D262-F886C819F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89" y="1428206"/>
            <a:ext cx="6062526" cy="3985100"/>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4313DC24-2BEE-5929-03A2-B2E5A835B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872" y="1428206"/>
            <a:ext cx="5260939" cy="3938315"/>
          </a:xfrm>
          <a:prstGeom prst="rect">
            <a:avLst/>
          </a:prstGeom>
        </p:spPr>
      </p:pic>
      <p:sp>
        <p:nvSpPr>
          <p:cNvPr id="6" name="TextBox 5">
            <a:extLst>
              <a:ext uri="{FF2B5EF4-FFF2-40B4-BE49-F238E27FC236}">
                <a16:creationId xmlns:a16="http://schemas.microsoft.com/office/drawing/2014/main" id="{E36135B3-EEED-F764-B539-276F96E6B07E}"/>
              </a:ext>
            </a:extLst>
          </p:cNvPr>
          <p:cNvSpPr txBox="1"/>
          <p:nvPr/>
        </p:nvSpPr>
        <p:spPr>
          <a:xfrm>
            <a:off x="251189" y="165463"/>
            <a:ext cx="9754960" cy="584775"/>
          </a:xfrm>
          <a:prstGeom prst="rect">
            <a:avLst/>
          </a:prstGeom>
          <a:noFill/>
        </p:spPr>
        <p:txBody>
          <a:bodyPr wrap="square" rtlCol="0">
            <a:spAutoFit/>
          </a:bodyPr>
          <a:lstStyle/>
          <a:p>
            <a:r>
              <a:rPr lang="en-CA" sz="3200" b="1" dirty="0">
                <a:solidFill>
                  <a:schemeClr val="bg1"/>
                </a:solidFill>
              </a:rPr>
              <a:t>Two Men had a Vision to Eradicate Polio Worldwide</a:t>
            </a:r>
          </a:p>
        </p:txBody>
      </p:sp>
    </p:spTree>
    <p:extLst>
      <p:ext uri="{BB962C8B-B14F-4D97-AF65-F5344CB8AC3E}">
        <p14:creationId xmlns:p14="http://schemas.microsoft.com/office/powerpoint/2010/main" val="133893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2"/>
          </p:nvPr>
        </p:nvSpPr>
        <p:spPr>
          <a:xfrm>
            <a:off x="1981201" y="1606711"/>
            <a:ext cx="4084061" cy="3976060"/>
          </a:xfrm>
        </p:spPr>
        <p:txBody>
          <a:bodyPr>
            <a:normAutofit/>
          </a:bodyPr>
          <a:lstStyle/>
          <a:p>
            <a:pPr marL="0" indent="0">
              <a:spcBef>
                <a:spcPts val="900"/>
              </a:spcBef>
              <a:buNone/>
            </a:pPr>
            <a:r>
              <a:rPr lang="en-US" sz="2200" b="1" dirty="0"/>
              <a:t>1980</a:t>
            </a:r>
            <a:r>
              <a:rPr lang="en-US" sz="2000" dirty="0"/>
              <a:t> </a:t>
            </a:r>
          </a:p>
          <a:p>
            <a:pPr marL="0" indent="0">
              <a:spcBef>
                <a:spcPts val="600"/>
              </a:spcBef>
              <a:buNone/>
            </a:pPr>
            <a:r>
              <a:rPr lang="en-US" sz="1800" dirty="0"/>
              <a:t>Rotary’s Council on Legislation endorses a proposal to “eliminate polio through immunization”</a:t>
            </a:r>
          </a:p>
          <a:p>
            <a:pPr marL="0" indent="0">
              <a:spcBef>
                <a:spcPts val="600"/>
              </a:spcBef>
              <a:buNone/>
            </a:pPr>
            <a:r>
              <a:rPr lang="en-US" sz="1800" dirty="0"/>
              <a:t>Immunization efforts continue as part of the 3-H program</a:t>
            </a:r>
          </a:p>
          <a:p>
            <a:pPr marL="0" indent="0">
              <a:spcBef>
                <a:spcPts val="1200"/>
              </a:spcBef>
              <a:buNone/>
            </a:pPr>
            <a:r>
              <a:rPr lang="en-US" sz="2200" b="1" dirty="0"/>
              <a:t>1985</a:t>
            </a:r>
          </a:p>
          <a:p>
            <a:pPr marL="0" indent="0">
              <a:spcBef>
                <a:spcPts val="600"/>
              </a:spcBef>
              <a:buNone/>
            </a:pPr>
            <a:r>
              <a:rPr lang="en-US" sz="1800" dirty="0"/>
              <a:t>PolioPlus is launched</a:t>
            </a:r>
          </a:p>
        </p:txBody>
      </p:sp>
      <p:sp>
        <p:nvSpPr>
          <p:cNvPr id="4" name="Title 3"/>
          <p:cNvSpPr>
            <a:spLocks noGrp="1"/>
          </p:cNvSpPr>
          <p:nvPr>
            <p:ph type="title"/>
          </p:nvPr>
        </p:nvSpPr>
        <p:spPr>
          <a:xfrm>
            <a:off x="1881419" y="183928"/>
            <a:ext cx="7391400" cy="487362"/>
          </a:xfrm>
        </p:spPr>
        <p:txBody>
          <a:bodyPr>
            <a:noAutofit/>
          </a:bodyPr>
          <a:lstStyle/>
          <a:p>
            <a:r>
              <a:rPr lang="en-US" altLang="en-US" sz="3200" b="0" cap="all" dirty="0">
                <a:latin typeface="Arial Narrow" pitchFamily="34" charset="0"/>
                <a:ea typeface="ＭＳ Ｐゴシック" pitchFamily="34" charset="-128"/>
              </a:rPr>
              <a:t>PolioPlus — 1985</a:t>
            </a:r>
            <a:endParaRPr lang="en-US" sz="3200" b="0" cap="all" dirty="0"/>
          </a:p>
        </p:txBody>
      </p:sp>
      <p:pic>
        <p:nvPicPr>
          <p:cNvPr id="11" name="Content Placeholder 10"/>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6177280" y="1574800"/>
            <a:ext cx="4043187" cy="4114800"/>
          </a:xfrm>
        </p:spPr>
      </p:pic>
      <p:sp>
        <p:nvSpPr>
          <p:cNvPr id="5" name="Subtitle 2">
            <a:extLst>
              <a:ext uri="{FF2B5EF4-FFF2-40B4-BE49-F238E27FC236}">
                <a16:creationId xmlns:a16="http://schemas.microsoft.com/office/drawing/2014/main" id="{5E55C69B-87E7-4681-BCDA-84E3C97446CF}"/>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2726514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1419" y="192999"/>
            <a:ext cx="7391400" cy="487362"/>
          </a:xfrm>
        </p:spPr>
        <p:txBody>
          <a:bodyPr>
            <a:noAutofit/>
          </a:bodyPr>
          <a:lstStyle/>
          <a:p>
            <a:r>
              <a:rPr lang="en-US" altLang="en-US" sz="3200" b="0" cap="all" dirty="0">
                <a:latin typeface="Arial Narrow" pitchFamily="34" charset="0"/>
                <a:ea typeface="ＭＳ Ｐゴシック" pitchFamily="34" charset="-128"/>
              </a:rPr>
              <a:t>PolioPlus Campaign — 1980</a:t>
            </a:r>
            <a:r>
              <a:rPr lang="en-US" altLang="en-US" sz="3200" b="0" dirty="0">
                <a:latin typeface="Arial Narrow" pitchFamily="34" charset="0"/>
                <a:ea typeface="ＭＳ Ｐゴシック" pitchFamily="34" charset="-128"/>
              </a:rPr>
              <a:t>s</a:t>
            </a:r>
            <a:endParaRPr lang="en-US" sz="3200" b="0"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
          <a:stretch/>
        </p:blipFill>
        <p:spPr>
          <a:xfrm>
            <a:off x="1965325" y="1158240"/>
            <a:ext cx="8283918" cy="4809173"/>
          </a:xfrm>
        </p:spPr>
      </p:pic>
      <p:sp>
        <p:nvSpPr>
          <p:cNvPr id="5" name="Subtitle 2">
            <a:extLst>
              <a:ext uri="{FF2B5EF4-FFF2-40B4-BE49-F238E27FC236}">
                <a16:creationId xmlns:a16="http://schemas.microsoft.com/office/drawing/2014/main" id="{B6E57680-25A2-490B-9652-B3106B38479D}"/>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3563426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0490" y="192999"/>
            <a:ext cx="8265852" cy="487362"/>
          </a:xfrm>
        </p:spPr>
        <p:txBody>
          <a:bodyPr>
            <a:noAutofit/>
          </a:bodyPr>
          <a:lstStyle/>
          <a:p>
            <a:r>
              <a:rPr lang="en-US" altLang="en-US" sz="3200" b="0" cap="all" dirty="0">
                <a:latin typeface="Arial Narrow" pitchFamily="34" charset="0"/>
                <a:ea typeface="ＭＳ Ｐゴシック" pitchFamily="34" charset="-128"/>
              </a:rPr>
              <a:t>Global Polio Eradication Initiative — 1988</a:t>
            </a:r>
            <a:endParaRPr lang="en-US" sz="3200" b="0" cap="all" dirty="0"/>
          </a:p>
        </p:txBody>
      </p:sp>
      <p:pic>
        <p:nvPicPr>
          <p:cNvPr id="9" name="Content Placeholder 8"/>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6718505" y="1420729"/>
            <a:ext cx="3794296" cy="4358761"/>
          </a:xfrm>
        </p:spPr>
      </p:pic>
      <p:pic>
        <p:nvPicPr>
          <p:cNvPr id="12" name="Content Placeholder 11"/>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l="-32822"/>
          <a:stretch/>
        </p:blipFill>
        <p:spPr>
          <a:xfrm>
            <a:off x="89242" y="1420729"/>
            <a:ext cx="6538142" cy="4358761"/>
          </a:xfrm>
        </p:spPr>
      </p:pic>
      <p:sp>
        <p:nvSpPr>
          <p:cNvPr id="5" name="Subtitle 2">
            <a:extLst>
              <a:ext uri="{FF2B5EF4-FFF2-40B4-BE49-F238E27FC236}">
                <a16:creationId xmlns:a16="http://schemas.microsoft.com/office/drawing/2014/main" id="{FEEEB11B-4530-474C-A7AB-B4DEFD3D5C6C}"/>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105 YEARS OF DOING GOOD IN THE WORLD</a:t>
            </a:r>
          </a:p>
        </p:txBody>
      </p:sp>
    </p:spTree>
    <p:extLst>
      <p:ext uri="{BB962C8B-B14F-4D97-AF65-F5344CB8AC3E}">
        <p14:creationId xmlns:p14="http://schemas.microsoft.com/office/powerpoint/2010/main" val="580261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2692" y="915894"/>
            <a:ext cx="9145308" cy="5078506"/>
          </a:xfrm>
          <a:prstGeom prst="rect">
            <a:avLst/>
          </a:prstGeom>
          <a:solidFill>
            <a:srgbClr val="9E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1890490" y="192999"/>
            <a:ext cx="7391400" cy="487362"/>
          </a:xfrm>
        </p:spPr>
        <p:txBody>
          <a:bodyPr>
            <a:noAutofit/>
          </a:bodyPr>
          <a:lstStyle/>
          <a:p>
            <a:r>
              <a:rPr lang="en-US" altLang="en-US" sz="3200" b="0" cap="all" dirty="0">
                <a:latin typeface="Arial Narrow" pitchFamily="34" charset="0"/>
                <a:ea typeface="ＭＳ Ｐゴシック" pitchFamily="34" charset="-128"/>
              </a:rPr>
              <a:t>National Immunization Days </a:t>
            </a:r>
            <a:endParaRPr lang="en-US" sz="3200" b="0" cap="all" dirty="0"/>
          </a:p>
        </p:txBody>
      </p:sp>
      <p:pic>
        <p:nvPicPr>
          <p:cNvPr id="11" name="Content Placeholder 10"/>
          <p:cNvPicPr>
            <a:picLocks noGrp="1" noChangeAspect="1"/>
          </p:cNvPicPr>
          <p:nvPr>
            <p:ph sz="half" idx="12"/>
          </p:nvPr>
        </p:nvPicPr>
        <p:blipFill rotWithShape="1">
          <a:blip r:embed="rId3" cstate="email">
            <a:extLst>
              <a:ext uri="{28A0092B-C50C-407E-A947-70E740481C1C}">
                <a14:useLocalDpi xmlns:a14="http://schemas.microsoft.com/office/drawing/2010/main"/>
              </a:ext>
            </a:extLst>
          </a:blip>
          <a:srcRect/>
          <a:stretch/>
        </p:blipFill>
        <p:spPr>
          <a:xfrm>
            <a:off x="5315186" y="1171723"/>
            <a:ext cx="5035315" cy="4496171"/>
          </a:xfrm>
        </p:spPr>
      </p:pic>
      <p:pic>
        <p:nvPicPr>
          <p:cNvPr id="10" name="Content Placeholder 9" descr="Slide 32 AC0049-B02-F01-003.jpg"/>
          <p:cNvPicPr>
            <a:picLocks noGrp="1" noChangeAspect="1"/>
          </p:cNvPicPr>
          <p:nvPr>
            <p:ph sz="half" idx="11"/>
          </p:nvPr>
        </p:nvPicPr>
        <p:blipFill>
          <a:blip r:embed="rId4" cstate="email">
            <a:extLst>
              <a:ext uri="{28A0092B-C50C-407E-A947-70E740481C1C}">
                <a14:useLocalDpi xmlns:a14="http://schemas.microsoft.com/office/drawing/2010/main"/>
              </a:ext>
            </a:extLst>
          </a:blip>
          <a:srcRect/>
          <a:stretch>
            <a:fillRect/>
          </a:stretch>
        </p:blipFill>
        <p:spPr>
          <a:xfrm>
            <a:off x="1873112" y="1171724"/>
            <a:ext cx="3310664" cy="4496171"/>
          </a:xfrm>
        </p:spPr>
      </p:pic>
      <p:sp>
        <p:nvSpPr>
          <p:cNvPr id="6" name="Subtitle 2">
            <a:extLst>
              <a:ext uri="{FF2B5EF4-FFF2-40B4-BE49-F238E27FC236}">
                <a16:creationId xmlns:a16="http://schemas.microsoft.com/office/drawing/2014/main" id="{B59CEA49-94D9-44FF-A6B9-3617764262F3}"/>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1949718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0490" y="192999"/>
            <a:ext cx="7391400" cy="487362"/>
          </a:xfrm>
        </p:spPr>
        <p:txBody>
          <a:bodyPr>
            <a:noAutofit/>
          </a:bodyPr>
          <a:lstStyle/>
          <a:p>
            <a:r>
              <a:rPr lang="en-US" sz="3200" b="0" dirty="0"/>
              <a:t>POLIOPLUS PARTNERS – 1995</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974336" y="1198563"/>
            <a:ext cx="8219989" cy="4768850"/>
          </a:xfrm>
        </p:spPr>
      </p:pic>
      <p:sp>
        <p:nvSpPr>
          <p:cNvPr id="4" name="Subtitle 2">
            <a:extLst>
              <a:ext uri="{FF2B5EF4-FFF2-40B4-BE49-F238E27FC236}">
                <a16:creationId xmlns:a16="http://schemas.microsoft.com/office/drawing/2014/main" id="{AA332D12-F7A0-49A6-95C5-7B78577EA411}"/>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105 YEARS OF DOING GOOD IN THE WORLD</a:t>
            </a:r>
          </a:p>
        </p:txBody>
      </p:sp>
    </p:spTree>
    <p:extLst>
      <p:ext uri="{BB962C8B-B14F-4D97-AF65-F5344CB8AC3E}">
        <p14:creationId xmlns:p14="http://schemas.microsoft.com/office/powerpoint/2010/main" val="409960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0FA82E3-654B-2F4E-237C-E007F439CCAB}"/>
              </a:ext>
            </a:extLst>
          </p:cNvPr>
          <p:cNvPicPr>
            <a:picLocks noChangeAspect="1"/>
          </p:cNvPicPr>
          <p:nvPr/>
        </p:nvPicPr>
        <p:blipFill rotWithShape="1">
          <a:blip r:embed="rId3">
            <a:extLst>
              <a:ext uri="{28A0092B-C50C-407E-A947-70E740481C1C}">
                <a14:useLocalDpi xmlns:a14="http://schemas.microsoft.com/office/drawing/2010/main" val="0"/>
              </a:ext>
            </a:extLst>
          </a:blip>
          <a:srcRect t="14247" b="10065"/>
          <a:stretch/>
        </p:blipFill>
        <p:spPr>
          <a:xfrm>
            <a:off x="2368071" y="1457740"/>
            <a:ext cx="6888830" cy="2703444"/>
          </a:xfrm>
          <a:prstGeom prst="rect">
            <a:avLst/>
          </a:prstGeom>
        </p:spPr>
      </p:pic>
      <p:sp>
        <p:nvSpPr>
          <p:cNvPr id="4" name="TextBox 3">
            <a:extLst>
              <a:ext uri="{FF2B5EF4-FFF2-40B4-BE49-F238E27FC236}">
                <a16:creationId xmlns:a16="http://schemas.microsoft.com/office/drawing/2014/main" id="{D5CCAC7D-2070-67F7-2495-9DB73BD8B220}"/>
              </a:ext>
            </a:extLst>
          </p:cNvPr>
          <p:cNvSpPr txBox="1"/>
          <p:nvPr/>
        </p:nvSpPr>
        <p:spPr>
          <a:xfrm>
            <a:off x="410965" y="4268828"/>
            <a:ext cx="517817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1910: Clubs form an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Members representing 16 Rotary clubs gather at the first Rotary Convention, in Chicago in 1910. They create the National Association of Rotary Clubs of America, adopt a constitution and bylaws for the organization, and elect a board of directors. As members of the association, Rotary clubs remain autonomous but share core values.</a:t>
            </a:r>
          </a:p>
        </p:txBody>
      </p:sp>
      <p:sp>
        <p:nvSpPr>
          <p:cNvPr id="6" name="TextBox 5">
            <a:extLst>
              <a:ext uri="{FF2B5EF4-FFF2-40B4-BE49-F238E27FC236}">
                <a16:creationId xmlns:a16="http://schemas.microsoft.com/office/drawing/2014/main" id="{58309596-0C8B-C8B1-1CAF-47022DBC18B1}"/>
              </a:ext>
            </a:extLst>
          </p:cNvPr>
          <p:cNvSpPr txBox="1"/>
          <p:nvPr/>
        </p:nvSpPr>
        <p:spPr>
          <a:xfrm>
            <a:off x="5812486" y="4268828"/>
            <a:ext cx="5178176"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1912: Rotary becomes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Rotary becomes an international organization with the chartering of the Rotary Club of Winnipeg, Manitoba, Canada, in April 1912. To reflect this, the organization changes its name to the International Association of Rotary Clubs. The name Rotary International is adopted in 1922.</a:t>
            </a:r>
          </a:p>
        </p:txBody>
      </p:sp>
      <p:sp>
        <p:nvSpPr>
          <p:cNvPr id="3" name="TextBox 2">
            <a:extLst>
              <a:ext uri="{FF2B5EF4-FFF2-40B4-BE49-F238E27FC236}">
                <a16:creationId xmlns:a16="http://schemas.microsoft.com/office/drawing/2014/main" id="{0D868D0E-3082-BFA4-5881-24C944626BCD}"/>
              </a:ext>
            </a:extLst>
          </p:cNvPr>
          <p:cNvSpPr txBox="1"/>
          <p:nvPr/>
        </p:nvSpPr>
        <p:spPr>
          <a:xfrm>
            <a:off x="220068" y="68813"/>
            <a:ext cx="111848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white">
                    <a:lumMod val="95000"/>
                  </a:prstClr>
                </a:solidFill>
                <a:effectLst/>
                <a:uLnTx/>
                <a:uFillTx/>
                <a:latin typeface="Calibri"/>
                <a:ea typeface="+mn-ea"/>
                <a:cs typeface="+mn-cs"/>
              </a:rPr>
              <a:t>Evolving Beyond the Club Recognizing the Benefits of Working Together</a:t>
            </a:r>
          </a:p>
        </p:txBody>
      </p:sp>
    </p:spTree>
    <p:extLst>
      <p:ext uri="{BB962C8B-B14F-4D97-AF65-F5344CB8AC3E}">
        <p14:creationId xmlns:p14="http://schemas.microsoft.com/office/powerpoint/2010/main" val="263108811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glasses and a suit&#10;&#10;Description automatically generated">
            <a:extLst>
              <a:ext uri="{FF2B5EF4-FFF2-40B4-BE49-F238E27FC236}">
                <a16:creationId xmlns:a16="http://schemas.microsoft.com/office/drawing/2014/main" id="{519D9F26-D883-987D-DD0A-08E4C4FCA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550" y="990600"/>
            <a:ext cx="9048750" cy="5086350"/>
          </a:xfrm>
          <a:prstGeom prst="rect">
            <a:avLst/>
          </a:prstGeom>
        </p:spPr>
      </p:pic>
    </p:spTree>
    <p:extLst>
      <p:ext uri="{BB962C8B-B14F-4D97-AF65-F5344CB8AC3E}">
        <p14:creationId xmlns:p14="http://schemas.microsoft.com/office/powerpoint/2010/main" val="2931229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5F06E3-576E-EE17-1186-E6C8E81D803B}"/>
              </a:ext>
            </a:extLst>
          </p:cNvPr>
          <p:cNvSpPr txBox="1"/>
          <p:nvPr/>
        </p:nvSpPr>
        <p:spPr>
          <a:xfrm>
            <a:off x="447040" y="132080"/>
            <a:ext cx="4826000" cy="646331"/>
          </a:xfrm>
          <a:prstGeom prst="rect">
            <a:avLst/>
          </a:prstGeom>
          <a:noFill/>
        </p:spPr>
        <p:txBody>
          <a:bodyPr wrap="square" rtlCol="0">
            <a:spAutoFit/>
          </a:bodyPr>
          <a:lstStyle/>
          <a:p>
            <a:r>
              <a:rPr lang="en-CA" sz="3600" b="1" dirty="0">
                <a:solidFill>
                  <a:schemeClr val="bg1"/>
                </a:solidFill>
              </a:rPr>
              <a:t>A Trusted Charity</a:t>
            </a:r>
          </a:p>
        </p:txBody>
      </p:sp>
      <p:pic>
        <p:nvPicPr>
          <p:cNvPr id="3" name="Picture 2" descr="A person running up stairs with arrows and icons&#10;&#10;Description automatically generated">
            <a:extLst>
              <a:ext uri="{FF2B5EF4-FFF2-40B4-BE49-F238E27FC236}">
                <a16:creationId xmlns:a16="http://schemas.microsoft.com/office/drawing/2014/main" id="{2116F774-392C-537F-4D33-F203A6434EC6}"/>
              </a:ext>
            </a:extLst>
          </p:cNvPr>
          <p:cNvPicPr>
            <a:picLocks noChangeAspect="1"/>
          </p:cNvPicPr>
          <p:nvPr/>
        </p:nvPicPr>
        <p:blipFill rotWithShape="1">
          <a:blip r:embed="rId3">
            <a:extLst>
              <a:ext uri="{28A0092B-C50C-407E-A947-70E740481C1C}">
                <a14:useLocalDpi xmlns:a14="http://schemas.microsoft.com/office/drawing/2010/main" val="0"/>
              </a:ext>
            </a:extLst>
          </a:blip>
          <a:srcRect t="12876" r="1222"/>
          <a:stretch/>
        </p:blipFill>
        <p:spPr>
          <a:xfrm>
            <a:off x="1524000" y="955040"/>
            <a:ext cx="9032240" cy="5805978"/>
          </a:xfrm>
          <a:prstGeom prst="rect">
            <a:avLst/>
          </a:prstGeom>
        </p:spPr>
      </p:pic>
    </p:spTree>
    <p:extLst>
      <p:ext uri="{BB962C8B-B14F-4D97-AF65-F5344CB8AC3E}">
        <p14:creationId xmlns:p14="http://schemas.microsoft.com/office/powerpoint/2010/main" val="3057836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48D045-8B6C-495E-BA95-CD25BEECC3E5}"/>
              </a:ext>
            </a:extLst>
          </p:cNvPr>
          <p:cNvSpPr txBox="1"/>
          <p:nvPr/>
        </p:nvSpPr>
        <p:spPr>
          <a:xfrm>
            <a:off x="434898" y="111512"/>
            <a:ext cx="9199756" cy="707886"/>
          </a:xfrm>
          <a:prstGeom prst="rect">
            <a:avLst/>
          </a:prstGeom>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prstClr val="white"/>
                </a:solidFill>
                <a:effectLst/>
                <a:uLnTx/>
                <a:uFillTx/>
                <a:latin typeface="Arial Narrow Bold"/>
                <a:ea typeface="+mn-ea"/>
                <a:cs typeface="Arial Narrow Bold"/>
              </a:rPr>
              <a:t>Questions</a:t>
            </a:r>
          </a:p>
        </p:txBody>
      </p:sp>
      <p:pic>
        <p:nvPicPr>
          <p:cNvPr id="3" name="Picture 2" descr="C:\Users\Ian\AppData\Local\Microsoft\Windows\INetCache\IE\D7S943LV\Questionmark[1].jpg">
            <a:extLst>
              <a:ext uri="{FF2B5EF4-FFF2-40B4-BE49-F238E27FC236}">
                <a16:creationId xmlns:a16="http://schemas.microsoft.com/office/drawing/2014/main" id="{F4ABA211-747E-4D3B-A58B-68BEA039E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713" y="2196790"/>
            <a:ext cx="2515715" cy="31446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Ian\AppData\Local\Microsoft\Windows\INetCache\IE\D7S943LV\Questionmark[1].jpg">
            <a:extLst>
              <a:ext uri="{FF2B5EF4-FFF2-40B4-BE49-F238E27FC236}">
                <a16:creationId xmlns:a16="http://schemas.microsoft.com/office/drawing/2014/main" id="{F4ABA211-747E-4D3B-A58B-68BEA039E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113" y="2349190"/>
            <a:ext cx="2515715" cy="3144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Ian\AppData\Local\Microsoft\Windows\INetCache\IE\D7S943LV\Questionmark[1].jpg">
            <a:extLst>
              <a:ext uri="{FF2B5EF4-FFF2-40B4-BE49-F238E27FC236}">
                <a16:creationId xmlns:a16="http://schemas.microsoft.com/office/drawing/2014/main" id="{F4ABA211-747E-4D3B-A58B-68BEA039E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512" y="2501590"/>
            <a:ext cx="2515715" cy="314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1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5408923A-CDE4-6FD8-0B63-073B0A1B8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296" y="1590673"/>
            <a:ext cx="7673007" cy="4936301"/>
          </a:xfrm>
          <a:prstGeom prst="rect">
            <a:avLst/>
          </a:prstGeom>
        </p:spPr>
      </p:pic>
      <p:sp>
        <p:nvSpPr>
          <p:cNvPr id="2" name="TextBox 1">
            <a:extLst>
              <a:ext uri="{FF2B5EF4-FFF2-40B4-BE49-F238E27FC236}">
                <a16:creationId xmlns:a16="http://schemas.microsoft.com/office/drawing/2014/main" id="{6AAF98A8-A9C9-903B-3963-B1961EAEDE39}"/>
              </a:ext>
            </a:extLst>
          </p:cNvPr>
          <p:cNvSpPr txBox="1"/>
          <p:nvPr/>
        </p:nvSpPr>
        <p:spPr>
          <a:xfrm>
            <a:off x="477078" y="251791"/>
            <a:ext cx="9554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prstClr val="white">
                    <a:lumMod val="95000"/>
                  </a:prstClr>
                </a:solidFill>
                <a:effectLst/>
                <a:uLnTx/>
                <a:uFillTx/>
                <a:latin typeface="Calibri"/>
                <a:ea typeface="+mn-ea"/>
                <a:cs typeface="+mn-cs"/>
              </a:rPr>
              <a:t>Rotary Convention 1911</a:t>
            </a:r>
          </a:p>
        </p:txBody>
      </p:sp>
    </p:spTree>
    <p:extLst>
      <p:ext uri="{BB962C8B-B14F-4D97-AF65-F5344CB8AC3E}">
        <p14:creationId xmlns:p14="http://schemas.microsoft.com/office/powerpoint/2010/main" val="19004384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7DD946-B6A8-8684-1E47-EFCB6E35A9E7}"/>
              </a:ext>
            </a:extLst>
          </p:cNvPr>
          <p:cNvSpPr txBox="1"/>
          <p:nvPr/>
        </p:nvSpPr>
        <p:spPr>
          <a:xfrm>
            <a:off x="1162938" y="2295357"/>
            <a:ext cx="3520440" cy="2554545"/>
          </a:xfrm>
          <a:prstGeom prst="rect">
            <a:avLst/>
          </a:prstGeom>
          <a:noFill/>
        </p:spPr>
        <p:txBody>
          <a:bodyPr wrap="square">
            <a:spAutoFit/>
          </a:bodyPr>
          <a:lstStyle/>
          <a:p>
            <a:r>
              <a:rPr lang="en-US" sz="2000" dirty="0"/>
              <a:t>Rotary publishes the </a:t>
            </a:r>
            <a:r>
              <a:rPr lang="en-US" sz="2000" dirty="0">
                <a:hlinkClick r:id="rId2">
                  <a:extLst>
                    <a:ext uri="{A12FA001-AC4F-418D-AE19-62706E023703}">
                      <ahyp:hlinkClr xmlns:ahyp="http://schemas.microsoft.com/office/drawing/2018/hyperlinkcolor" val="tx"/>
                    </a:ext>
                  </a:extLst>
                </a:hlinkClick>
              </a:rPr>
              <a:t>first issue of</a:t>
            </a:r>
            <a:r>
              <a:rPr lang="en-US" sz="2000" i="1" dirty="0">
                <a:hlinkClick r:id="rId2">
                  <a:extLst>
                    <a:ext uri="{A12FA001-AC4F-418D-AE19-62706E023703}">
                      <ahyp:hlinkClr xmlns:ahyp="http://schemas.microsoft.com/office/drawing/2018/hyperlinkcolor" val="tx"/>
                    </a:ext>
                  </a:extLst>
                </a:hlinkClick>
              </a:rPr>
              <a:t> The Rotarian</a:t>
            </a:r>
            <a:r>
              <a:rPr lang="en-US" sz="2000" dirty="0">
                <a:hlinkClick r:id="rId2">
                  <a:extLst>
                    <a:ext uri="{A12FA001-AC4F-418D-AE19-62706E023703}">
                      <ahyp:hlinkClr xmlns:ahyp="http://schemas.microsoft.com/office/drawing/2018/hyperlinkcolor" val="tx"/>
                    </a:ext>
                  </a:extLst>
                </a:hlinkClick>
              </a:rPr>
              <a:t> magazine</a:t>
            </a:r>
            <a:r>
              <a:rPr lang="en-US" sz="2000" dirty="0"/>
              <a:t> in January 1911, with the purpose of delivering standard messages to all clubs and sharing news from clubs and members. The magazine's name changes to </a:t>
            </a:r>
            <a:r>
              <a:rPr lang="en-US" sz="2000" i="1" dirty="0"/>
              <a:t>Rotary</a:t>
            </a:r>
            <a:r>
              <a:rPr lang="en-US" sz="2000" dirty="0"/>
              <a:t> in 2020.</a:t>
            </a:r>
          </a:p>
        </p:txBody>
      </p:sp>
      <p:pic>
        <p:nvPicPr>
          <p:cNvPr id="5" name="Picture 4" descr="A newspaper with a picture of a person&#10;&#10;Description automatically generated">
            <a:extLst>
              <a:ext uri="{FF2B5EF4-FFF2-40B4-BE49-F238E27FC236}">
                <a16:creationId xmlns:a16="http://schemas.microsoft.com/office/drawing/2014/main" id="{1B5E896C-955A-337A-2704-AEE4FF19B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843" y="1720591"/>
            <a:ext cx="3024040" cy="4808224"/>
          </a:xfrm>
          <a:prstGeom prst="rect">
            <a:avLst/>
          </a:prstGeom>
        </p:spPr>
      </p:pic>
      <p:sp>
        <p:nvSpPr>
          <p:cNvPr id="2" name="TextBox 1">
            <a:extLst>
              <a:ext uri="{FF2B5EF4-FFF2-40B4-BE49-F238E27FC236}">
                <a16:creationId xmlns:a16="http://schemas.microsoft.com/office/drawing/2014/main" id="{0105F44D-0781-F6A6-16E2-CA2C445A23F9}"/>
              </a:ext>
            </a:extLst>
          </p:cNvPr>
          <p:cNvSpPr txBox="1"/>
          <p:nvPr/>
        </p:nvSpPr>
        <p:spPr>
          <a:xfrm>
            <a:off x="548640" y="383177"/>
            <a:ext cx="5225143" cy="584775"/>
          </a:xfrm>
          <a:prstGeom prst="rect">
            <a:avLst/>
          </a:prstGeom>
          <a:noFill/>
        </p:spPr>
        <p:txBody>
          <a:bodyPr wrap="square" rtlCol="0">
            <a:spAutoFit/>
          </a:bodyPr>
          <a:lstStyle/>
          <a:p>
            <a:r>
              <a:rPr lang="en-US" sz="3200" b="1" dirty="0">
                <a:solidFill>
                  <a:schemeClr val="bg1"/>
                </a:solidFill>
              </a:rPr>
              <a:t>1911</a:t>
            </a:r>
            <a:r>
              <a:rPr lang="en-US" b="1" dirty="0">
                <a:solidFill>
                  <a:schemeClr val="bg1"/>
                </a:solidFill>
              </a:rPr>
              <a:t>: </a:t>
            </a:r>
            <a:r>
              <a:rPr lang="en-US" sz="3200" b="1" dirty="0">
                <a:solidFill>
                  <a:schemeClr val="bg1"/>
                </a:solidFill>
              </a:rPr>
              <a:t>The Rotarian magazine</a:t>
            </a:r>
          </a:p>
        </p:txBody>
      </p:sp>
    </p:spTree>
    <p:extLst>
      <p:ext uri="{BB962C8B-B14F-4D97-AF65-F5344CB8AC3E}">
        <p14:creationId xmlns:p14="http://schemas.microsoft.com/office/powerpoint/2010/main" val="35623629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2E647-CDA0-FAF3-23EB-2372E09728C5}"/>
              </a:ext>
            </a:extLst>
          </p:cNvPr>
          <p:cNvSpPr txBox="1"/>
          <p:nvPr/>
        </p:nvSpPr>
        <p:spPr>
          <a:xfrm>
            <a:off x="185744" y="1356964"/>
            <a:ext cx="5910255" cy="1754326"/>
          </a:xfrm>
          <a:prstGeom prst="rect">
            <a:avLst/>
          </a:prstGeom>
          <a:noFill/>
        </p:spPr>
        <p:txBody>
          <a:bodyPr wrap="square">
            <a:spAutoFit/>
          </a:bodyPr>
          <a:lstStyle/>
          <a:p>
            <a:r>
              <a:rPr lang="en-US" b="1" dirty="0"/>
              <a:t>1912: Rotary expands to Europe</a:t>
            </a:r>
          </a:p>
          <a:p>
            <a:r>
              <a:rPr lang="en-US" dirty="0">
                <a:hlinkClick r:id="rId2">
                  <a:extLst>
                    <a:ext uri="{A12FA001-AC4F-418D-AE19-62706E023703}">
                      <ahyp:hlinkClr xmlns:ahyp="http://schemas.microsoft.com/office/drawing/2018/hyperlinkcolor" val="tx"/>
                    </a:ext>
                  </a:extLst>
                </a:hlinkClick>
              </a:rPr>
              <a:t>The chartering of a club in London, U.K.</a:t>
            </a:r>
            <a:r>
              <a:rPr lang="en-US" dirty="0"/>
              <a:t> in August puts Rotary in Europe. Although the Rotary Club of Dublin, Ireland, had been organized earlier, it wasn't charted until May 1913. Rotary's presence spreads to continental Europe with the </a:t>
            </a:r>
            <a:r>
              <a:rPr lang="en-US" dirty="0">
                <a:hlinkClick r:id="rId3">
                  <a:extLst>
                    <a:ext uri="{A12FA001-AC4F-418D-AE19-62706E023703}">
                      <ahyp:hlinkClr xmlns:ahyp="http://schemas.microsoft.com/office/drawing/2018/hyperlinkcolor" val="tx"/>
                    </a:ext>
                  </a:extLst>
                </a:hlinkClick>
              </a:rPr>
              <a:t>chartering of a club in Madrid, Spain</a:t>
            </a:r>
            <a:r>
              <a:rPr lang="en-US" dirty="0"/>
              <a:t>, in January 1921</a:t>
            </a:r>
          </a:p>
        </p:txBody>
      </p:sp>
      <p:sp>
        <p:nvSpPr>
          <p:cNvPr id="2" name="TextBox 1">
            <a:extLst>
              <a:ext uri="{FF2B5EF4-FFF2-40B4-BE49-F238E27FC236}">
                <a16:creationId xmlns:a16="http://schemas.microsoft.com/office/drawing/2014/main" id="{366A463B-A5FE-F3C0-3AD4-F367F134D215}"/>
              </a:ext>
            </a:extLst>
          </p:cNvPr>
          <p:cNvSpPr txBox="1"/>
          <p:nvPr/>
        </p:nvSpPr>
        <p:spPr>
          <a:xfrm>
            <a:off x="185743" y="3156167"/>
            <a:ext cx="5910255" cy="1477328"/>
          </a:xfrm>
          <a:prstGeom prst="rect">
            <a:avLst/>
          </a:prstGeom>
          <a:noFill/>
        </p:spPr>
        <p:txBody>
          <a:bodyPr wrap="square">
            <a:spAutoFit/>
          </a:bodyPr>
          <a:lstStyle/>
          <a:p>
            <a:r>
              <a:rPr lang="en-US" b="1" dirty="0"/>
              <a:t>1919: Rotary extends to South America</a:t>
            </a:r>
          </a:p>
          <a:p>
            <a:r>
              <a:rPr lang="en-US" dirty="0"/>
              <a:t>Rotary </a:t>
            </a:r>
            <a:r>
              <a:rPr lang="en-US" dirty="0">
                <a:hlinkClick r:id="rId4">
                  <a:extLst>
                    <a:ext uri="{A12FA001-AC4F-418D-AE19-62706E023703}">
                      <ahyp:hlinkClr xmlns:ahyp="http://schemas.microsoft.com/office/drawing/2018/hyperlinkcolor" val="tx"/>
                    </a:ext>
                  </a:extLst>
                </a:hlinkClick>
              </a:rPr>
              <a:t>expands to South America with the chartering of a club in Montevideo, Uruguay</a:t>
            </a:r>
            <a:r>
              <a:rPr lang="en-US" dirty="0"/>
              <a:t>, in February 1919. In 1920, a club is chartered in Argentina. Brazil becomes the third country on the continent to have Rotary clubs in 1923.</a:t>
            </a:r>
          </a:p>
        </p:txBody>
      </p:sp>
      <p:sp>
        <p:nvSpPr>
          <p:cNvPr id="4" name="TextBox 3">
            <a:extLst>
              <a:ext uri="{FF2B5EF4-FFF2-40B4-BE49-F238E27FC236}">
                <a16:creationId xmlns:a16="http://schemas.microsoft.com/office/drawing/2014/main" id="{6848B0AD-18AC-7CC9-C259-74AE68C35CB1}"/>
              </a:ext>
            </a:extLst>
          </p:cNvPr>
          <p:cNvSpPr txBox="1"/>
          <p:nvPr/>
        </p:nvSpPr>
        <p:spPr>
          <a:xfrm>
            <a:off x="6691506" y="1564294"/>
            <a:ext cx="5500494" cy="1477328"/>
          </a:xfrm>
          <a:prstGeom prst="rect">
            <a:avLst/>
          </a:prstGeom>
          <a:noFill/>
        </p:spPr>
        <p:txBody>
          <a:bodyPr wrap="square">
            <a:spAutoFit/>
          </a:bodyPr>
          <a:lstStyle/>
          <a:p>
            <a:r>
              <a:rPr lang="en-US" b="1" dirty="0"/>
              <a:t>1919: First International Assembly</a:t>
            </a:r>
          </a:p>
          <a:p>
            <a:r>
              <a:rPr lang="en-US" dirty="0"/>
              <a:t>Rotary holds its first International Assembly in Chicago, an annual training event for incoming leaders. The practice would continue yearly, building connections between incoming leaders worldwide.</a:t>
            </a:r>
          </a:p>
        </p:txBody>
      </p:sp>
      <p:pic>
        <p:nvPicPr>
          <p:cNvPr id="5" name="Picture 4" descr="A group of people standing outside of a building&#10;&#10;Description automatically generated">
            <a:extLst>
              <a:ext uri="{FF2B5EF4-FFF2-40B4-BE49-F238E27FC236}">
                <a16:creationId xmlns:a16="http://schemas.microsoft.com/office/drawing/2014/main" id="{92772320-01B8-3C48-7E9F-FE37AEB5E0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8078" y="3429000"/>
            <a:ext cx="3506517" cy="2460406"/>
          </a:xfrm>
          <a:prstGeom prst="rect">
            <a:avLst/>
          </a:prstGeom>
        </p:spPr>
      </p:pic>
      <p:sp>
        <p:nvSpPr>
          <p:cNvPr id="7" name="TextBox 6">
            <a:extLst>
              <a:ext uri="{FF2B5EF4-FFF2-40B4-BE49-F238E27FC236}">
                <a16:creationId xmlns:a16="http://schemas.microsoft.com/office/drawing/2014/main" id="{1318BCB2-A35B-9A0D-D5D5-525A7110AA86}"/>
              </a:ext>
            </a:extLst>
          </p:cNvPr>
          <p:cNvSpPr txBox="1"/>
          <p:nvPr/>
        </p:nvSpPr>
        <p:spPr>
          <a:xfrm>
            <a:off x="6905898" y="5927066"/>
            <a:ext cx="3718559" cy="646331"/>
          </a:xfrm>
          <a:prstGeom prst="rect">
            <a:avLst/>
          </a:prstGeom>
          <a:noFill/>
        </p:spPr>
        <p:txBody>
          <a:bodyPr wrap="square">
            <a:spAutoFit/>
          </a:bodyPr>
          <a:lstStyle/>
          <a:p>
            <a:pPr algn="ctr"/>
            <a:r>
              <a:rPr lang="en-US" dirty="0">
                <a:effectLst/>
              </a:rPr>
              <a:t>Attendees at the 1920 International Assembly in Chicago</a:t>
            </a:r>
            <a:endParaRPr lang="en-CA" dirty="0"/>
          </a:p>
        </p:txBody>
      </p:sp>
      <p:sp>
        <p:nvSpPr>
          <p:cNvPr id="8" name="TextBox 7">
            <a:extLst>
              <a:ext uri="{FF2B5EF4-FFF2-40B4-BE49-F238E27FC236}">
                <a16:creationId xmlns:a16="http://schemas.microsoft.com/office/drawing/2014/main" id="{6F32BDA2-6170-E279-0AEF-1153CF8F65A7}"/>
              </a:ext>
            </a:extLst>
          </p:cNvPr>
          <p:cNvSpPr txBox="1"/>
          <p:nvPr/>
        </p:nvSpPr>
        <p:spPr>
          <a:xfrm>
            <a:off x="542796" y="339634"/>
            <a:ext cx="4769433" cy="584775"/>
          </a:xfrm>
          <a:prstGeom prst="rect">
            <a:avLst/>
          </a:prstGeom>
          <a:noFill/>
        </p:spPr>
        <p:txBody>
          <a:bodyPr wrap="square" rtlCol="0">
            <a:spAutoFit/>
          </a:bodyPr>
          <a:lstStyle/>
          <a:p>
            <a:r>
              <a:rPr lang="en-CA" sz="3200" b="1" dirty="0">
                <a:solidFill>
                  <a:schemeClr val="bg1"/>
                </a:solidFill>
              </a:rPr>
              <a:t>Rapid Expansion</a:t>
            </a:r>
          </a:p>
        </p:txBody>
      </p:sp>
      <p:sp>
        <p:nvSpPr>
          <p:cNvPr id="10" name="TextBox 9">
            <a:extLst>
              <a:ext uri="{FF2B5EF4-FFF2-40B4-BE49-F238E27FC236}">
                <a16:creationId xmlns:a16="http://schemas.microsoft.com/office/drawing/2014/main" id="{92AA387E-15B1-D4CD-FFDB-DD25879B3032}"/>
              </a:ext>
            </a:extLst>
          </p:cNvPr>
          <p:cNvSpPr txBox="1"/>
          <p:nvPr/>
        </p:nvSpPr>
        <p:spPr>
          <a:xfrm>
            <a:off x="185743" y="4726737"/>
            <a:ext cx="5910255" cy="1477328"/>
          </a:xfrm>
          <a:prstGeom prst="rect">
            <a:avLst/>
          </a:prstGeom>
          <a:noFill/>
        </p:spPr>
        <p:txBody>
          <a:bodyPr wrap="square">
            <a:spAutoFit/>
          </a:bodyPr>
          <a:lstStyle/>
          <a:p>
            <a:r>
              <a:rPr lang="en-US" b="1" dirty="0"/>
              <a:t>1919: Rotary arrives in Asia</a:t>
            </a:r>
          </a:p>
          <a:p>
            <a:r>
              <a:rPr lang="en-US" dirty="0"/>
              <a:t>A Rotary club is </a:t>
            </a:r>
            <a:r>
              <a:rPr lang="en-US" dirty="0">
                <a:hlinkClick r:id="rId6">
                  <a:extLst>
                    <a:ext uri="{A12FA001-AC4F-418D-AE19-62706E023703}">
                      <ahyp:hlinkClr xmlns:ahyp="http://schemas.microsoft.com/office/drawing/2018/hyperlinkcolor" val="tx"/>
                    </a:ext>
                  </a:extLst>
                </a:hlinkClick>
              </a:rPr>
              <a:t>chartered in Manila, Philippines, in June 1919</a:t>
            </a:r>
            <a:r>
              <a:rPr lang="en-US" dirty="0"/>
              <a:t>, and in Shanghai, China, four months later. ​The Rotary Club of Calcutta becomes the first club in India in January 1920.</a:t>
            </a:r>
          </a:p>
        </p:txBody>
      </p:sp>
    </p:spTree>
    <p:extLst>
      <p:ext uri="{BB962C8B-B14F-4D97-AF65-F5344CB8AC3E}">
        <p14:creationId xmlns:p14="http://schemas.microsoft.com/office/powerpoint/2010/main" val="8869711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877947" y="1600201"/>
            <a:ext cx="4260327" cy="4525963"/>
          </a:xfrm>
        </p:spPr>
        <p:txBody>
          <a:bodyPr>
            <a:normAutofit/>
          </a:bodyPr>
          <a:lstStyle/>
          <a:p>
            <a:pPr marL="0" indent="0">
              <a:buNone/>
            </a:pPr>
            <a:r>
              <a:rPr lang="en-US" altLang="en-US" sz="2000" dirty="0">
                <a:latin typeface="Georgia" pitchFamily="18" charset="0"/>
                <a:ea typeface="ＭＳ Ｐゴシック" pitchFamily="34" charset="-128"/>
              </a:rPr>
              <a:t>It seems eminently proper that we should accept endowments for the purpose of </a:t>
            </a:r>
            <a:r>
              <a:rPr lang="en-US" altLang="en-US" sz="2000" b="1" dirty="0">
                <a:latin typeface="Georgia" pitchFamily="18" charset="0"/>
                <a:ea typeface="ＭＳ Ｐゴシック" pitchFamily="34" charset="-128"/>
              </a:rPr>
              <a:t>doing good in the world,</a:t>
            </a:r>
            <a:r>
              <a:rPr lang="en-US" altLang="en-US" sz="2000" dirty="0">
                <a:latin typeface="Georgia" pitchFamily="18" charset="0"/>
                <a:ea typeface="ＭＳ Ｐゴシック" pitchFamily="34" charset="-128"/>
              </a:rPr>
              <a:t> in charitable, educational or other avenues of community progress …</a:t>
            </a:r>
          </a:p>
          <a:p>
            <a:pPr marL="0" indent="0">
              <a:buNone/>
            </a:pPr>
            <a:r>
              <a:rPr lang="en-US" altLang="en-US" sz="2000" dirty="0">
                <a:latin typeface="Georgia" pitchFamily="18" charset="0"/>
                <a:ea typeface="ＭＳ Ｐゴシック" pitchFamily="34" charset="-128"/>
              </a:rPr>
              <a:t>			— Arch Klumph, 1917</a:t>
            </a:r>
          </a:p>
        </p:txBody>
      </p:sp>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363424" y="1687513"/>
            <a:ext cx="3567977" cy="4438651"/>
          </a:xfrm>
        </p:spPr>
      </p:pic>
      <p:sp>
        <p:nvSpPr>
          <p:cNvPr id="3" name="Title 2"/>
          <p:cNvSpPr>
            <a:spLocks noGrp="1"/>
          </p:cNvSpPr>
          <p:nvPr>
            <p:ph type="title"/>
          </p:nvPr>
        </p:nvSpPr>
        <p:spPr>
          <a:xfrm>
            <a:off x="1908632" y="192999"/>
            <a:ext cx="7391400" cy="487362"/>
          </a:xfrm>
        </p:spPr>
        <p:txBody>
          <a:bodyPr>
            <a:noAutofit/>
          </a:bodyPr>
          <a:lstStyle/>
          <a:p>
            <a:r>
              <a:rPr lang="en-US" altLang="en-US" sz="3200" b="0" cap="all" dirty="0">
                <a:latin typeface="Arial Narrow" pitchFamily="34" charset="0"/>
                <a:ea typeface="ＭＳ Ｐゴシック" pitchFamily="34" charset="-128"/>
              </a:rPr>
              <a:t>Arch Klumph’s Vision — 1917</a:t>
            </a:r>
            <a:endParaRPr lang="en-US" sz="3200" b="0" cap="all" dirty="0"/>
          </a:p>
        </p:txBody>
      </p:sp>
      <p:sp>
        <p:nvSpPr>
          <p:cNvPr id="5" name="Subtitle 2">
            <a:extLst>
              <a:ext uri="{FF2B5EF4-FFF2-40B4-BE49-F238E27FC236}">
                <a16:creationId xmlns:a16="http://schemas.microsoft.com/office/drawing/2014/main" id="{80D8A53C-5D61-462B-AF4A-11C89E57086E}"/>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321616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2692" y="915894"/>
            <a:ext cx="9145309" cy="5049931"/>
          </a:xfrm>
          <a:prstGeom prst="rect">
            <a:avLst/>
          </a:prstGeom>
          <a:solidFill>
            <a:srgbClr val="B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Content Placeholder 4"/>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2565401" y="994595"/>
            <a:ext cx="7078406" cy="4971230"/>
          </a:xfrm>
          <a:effectLst/>
        </p:spPr>
      </p:pic>
      <p:sp>
        <p:nvSpPr>
          <p:cNvPr id="2" name="Content Placeholder 1"/>
          <p:cNvSpPr>
            <a:spLocks noGrp="1"/>
          </p:cNvSpPr>
          <p:nvPr>
            <p:ph idx="1"/>
          </p:nvPr>
        </p:nvSpPr>
        <p:spPr>
          <a:xfrm>
            <a:off x="1988939" y="5510552"/>
            <a:ext cx="8229600" cy="880533"/>
          </a:xfrm>
        </p:spPr>
        <p:txBody>
          <a:bodyPr>
            <a:normAutofit/>
          </a:bodyPr>
          <a:lstStyle/>
          <a:p>
            <a:pPr marL="0" indent="0" algn="ctr">
              <a:spcBef>
                <a:spcPts val="600"/>
              </a:spcBef>
              <a:buNone/>
            </a:pPr>
            <a:r>
              <a:rPr lang="en-US" sz="2400" dirty="0">
                <a:solidFill>
                  <a:schemeClr val="bg1"/>
                </a:solidFill>
              </a:rPr>
              <a:t>Rotary’s 1917-18 Board of Directors </a:t>
            </a:r>
          </a:p>
        </p:txBody>
      </p:sp>
      <p:sp>
        <p:nvSpPr>
          <p:cNvPr id="4" name="Title 3"/>
          <p:cNvSpPr>
            <a:spLocks noGrp="1"/>
          </p:cNvSpPr>
          <p:nvPr>
            <p:ph type="title"/>
          </p:nvPr>
        </p:nvSpPr>
        <p:spPr>
          <a:xfrm>
            <a:off x="1908632" y="192999"/>
            <a:ext cx="7391400" cy="487362"/>
          </a:xfrm>
        </p:spPr>
        <p:txBody>
          <a:bodyPr>
            <a:noAutofit/>
          </a:bodyPr>
          <a:lstStyle/>
          <a:p>
            <a:r>
              <a:rPr lang="en-US" altLang="en-US" sz="3200" b="0" cap="all" dirty="0">
                <a:latin typeface="Arial Narrow" pitchFamily="34" charset="0"/>
                <a:ea typeface="ＭＳ Ｐゴシック" pitchFamily="34" charset="-128"/>
              </a:rPr>
              <a:t>Arch Klumph’s Vision — 1917</a:t>
            </a:r>
            <a:endParaRPr lang="en-US" sz="3200" b="0" cap="all" dirty="0"/>
          </a:p>
        </p:txBody>
      </p:sp>
      <p:sp>
        <p:nvSpPr>
          <p:cNvPr id="7" name="Subtitle 2">
            <a:extLst>
              <a:ext uri="{FF2B5EF4-FFF2-40B4-BE49-F238E27FC236}">
                <a16:creationId xmlns:a16="http://schemas.microsoft.com/office/drawing/2014/main" id="{12C92A3A-4575-47C3-984C-9D8C4946F19D}"/>
              </a:ext>
            </a:extLst>
          </p:cNvPr>
          <p:cNvSpPr txBox="1">
            <a:spLocks/>
          </p:cNvSpPr>
          <p:nvPr/>
        </p:nvSpPr>
        <p:spPr>
          <a:xfrm>
            <a:off x="6919618"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r>
              <a:rPr kumimoji="1" lang="en-US" sz="1400" b="1" i="0" u="none" strike="noStrike" kern="1200" cap="none" spc="0" normalizeH="0" baseline="0" noProof="0" dirty="0">
                <a:ln>
                  <a:noFill/>
                </a:ln>
                <a:solidFill>
                  <a:srgbClr val="01B4E7"/>
                </a:solidFill>
                <a:effectLst/>
                <a:uLnTx/>
                <a:uFillTx/>
                <a:latin typeface="Arial Narrow"/>
                <a:ea typeface="+mn-ea"/>
              </a:rPr>
              <a:t>106 YEARS OF DOING GOOD IN THE WORLD</a:t>
            </a:r>
          </a:p>
        </p:txBody>
      </p:sp>
    </p:spTree>
    <p:extLst>
      <p:ext uri="{BB962C8B-B14F-4D97-AF65-F5344CB8AC3E}">
        <p14:creationId xmlns:p14="http://schemas.microsoft.com/office/powerpoint/2010/main" val="4168187654"/>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17567</TotalTime>
  <Words>5527</Words>
  <Application>Microsoft Office PowerPoint</Application>
  <PresentationFormat>Widescreen</PresentationFormat>
  <Paragraphs>303</Paragraphs>
  <Slides>42</Slides>
  <Notes>40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42</vt:i4>
      </vt:variant>
    </vt:vector>
  </HeadingPairs>
  <TitlesOfParts>
    <vt:vector size="55" baseType="lpstr">
      <vt:lpstr>ＭＳ Ｐゴシック</vt:lpstr>
      <vt:lpstr>Arial</vt:lpstr>
      <vt:lpstr>Arial Narrow</vt:lpstr>
      <vt:lpstr>Arial Narrow Bold</vt:lpstr>
      <vt:lpstr>Calibri</vt:lpstr>
      <vt:lpstr>Calibri Light</vt:lpstr>
      <vt:lpstr>Georgia</vt:lpstr>
      <vt:lpstr>Open Sans</vt:lpstr>
      <vt:lpstr>Tahoma</vt:lpstr>
      <vt:lpstr>trebuchet ms</vt:lpstr>
      <vt:lpstr>3_Office Theme</vt:lpstr>
      <vt:lpstr>5_Custom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Arch Klumph’s Vision — 1917</vt:lpstr>
      <vt:lpstr>Arch Klumph’s Vision — 1917</vt:lpstr>
      <vt:lpstr>The “Father of the Rotary Foundation”, Arch Klumph  had the vision of a Rotary endowment fund and the dedication to bring this dream to life.</vt:lpstr>
      <vt:lpstr>First Contribution — 1917</vt:lpstr>
      <vt:lpstr>PowerPoint Presentation</vt:lpstr>
      <vt:lpstr>PowerPoint Presentation</vt:lpstr>
      <vt:lpstr>First Grant — 1930</vt:lpstr>
      <vt:lpstr>Early Foundation Activities — 1930s </vt:lpstr>
      <vt:lpstr>Rotary and the United Nations have a shared history of working toward peace and addressing humanitarian issues around the world.</vt:lpstr>
      <vt:lpstr>The Paul Harris Memorial Fund</vt:lpstr>
      <vt:lpstr>First Program: Scholarships for Graduate Study — 1947</vt:lpstr>
      <vt:lpstr>Today’s Scholars</vt:lpstr>
      <vt:lpstr>PowerPoint Presentation</vt:lpstr>
      <vt:lpstr>PowerPoint Presentation</vt:lpstr>
      <vt:lpstr>PowerPoint Presentation</vt:lpstr>
      <vt:lpstr>Matching Grants</vt:lpstr>
      <vt:lpstr>Health, Hunger, and Humanity (3-H) Grants — 1978 </vt:lpstr>
      <vt:lpstr>Health, Hunger, and Humanity (3-H)</vt:lpstr>
      <vt:lpstr>Health, Hunger, and Humanity (3-H)</vt:lpstr>
      <vt:lpstr>2013: New grant model focuses on impact </vt:lpstr>
      <vt:lpstr>District Grants</vt:lpstr>
      <vt:lpstr>global Grants</vt:lpstr>
      <vt:lpstr>Global Grants</vt:lpstr>
      <vt:lpstr>PowerPoint Presentation</vt:lpstr>
      <vt:lpstr>PowerPoint Presentation</vt:lpstr>
      <vt:lpstr>PowerPoint Presentation</vt:lpstr>
      <vt:lpstr>PowerPoint Presentation</vt:lpstr>
      <vt:lpstr>PolioPlus — 1985</vt:lpstr>
      <vt:lpstr>PolioPlus Campaign — 1980s</vt:lpstr>
      <vt:lpstr>Global Polio Eradication Initiative — 1988</vt:lpstr>
      <vt:lpstr>National Immunization Days </vt:lpstr>
      <vt:lpstr>POLIOPLUS PARTNERS – 1995</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Grant</dc:creator>
  <cp:lastModifiedBy>Ian Grant</cp:lastModifiedBy>
  <cp:revision>30</cp:revision>
  <dcterms:created xsi:type="dcterms:W3CDTF">2023-08-20T16:48:40Z</dcterms:created>
  <dcterms:modified xsi:type="dcterms:W3CDTF">2025-09-23T18:26:47Z</dcterms:modified>
</cp:coreProperties>
</file>